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CD7389-CDBA-4859-A115-46961FD1CCA7}" v="6" dt="2019-11-15T15:14:25.1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5" d="100"/>
          <a:sy n="75" d="100"/>
        </p:scale>
        <p:origin x="250"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ogen Fish (1900833)" userId="4696c651-73ac-429c-b526-f3863c4da3c9" providerId="ADAL" clId="{EACD7389-CDBA-4859-A115-46961FD1CCA7}"/>
    <pc:docChg chg="undo custSel modSld">
      <pc:chgData name="Imogen Fish (1900833)" userId="4696c651-73ac-429c-b526-f3863c4da3c9" providerId="ADAL" clId="{EACD7389-CDBA-4859-A115-46961FD1CCA7}" dt="2019-11-15T15:15:22.928" v="1225" actId="27636"/>
      <pc:docMkLst>
        <pc:docMk/>
      </pc:docMkLst>
      <pc:sldChg chg="modSp">
        <pc:chgData name="Imogen Fish (1900833)" userId="4696c651-73ac-429c-b526-f3863c4da3c9" providerId="ADAL" clId="{EACD7389-CDBA-4859-A115-46961FD1CCA7}" dt="2019-11-15T14:43:04.939" v="6" actId="14100"/>
        <pc:sldMkLst>
          <pc:docMk/>
          <pc:sldMk cId="3309037427" sldId="256"/>
        </pc:sldMkLst>
        <pc:picChg chg="mod">
          <ac:chgData name="Imogen Fish (1900833)" userId="4696c651-73ac-429c-b526-f3863c4da3c9" providerId="ADAL" clId="{EACD7389-CDBA-4859-A115-46961FD1CCA7}" dt="2019-11-15T14:43:04.939" v="6" actId="14100"/>
          <ac:picMkLst>
            <pc:docMk/>
            <pc:sldMk cId="3309037427" sldId="256"/>
            <ac:picMk id="4" creationId="{E872A189-2759-478B-8A91-E9C3C69E8FD5}"/>
          </ac:picMkLst>
        </pc:picChg>
        <pc:picChg chg="mod">
          <ac:chgData name="Imogen Fish (1900833)" userId="4696c651-73ac-429c-b526-f3863c4da3c9" providerId="ADAL" clId="{EACD7389-CDBA-4859-A115-46961FD1CCA7}" dt="2019-11-15T14:42:48.965" v="2" actId="14100"/>
          <ac:picMkLst>
            <pc:docMk/>
            <pc:sldMk cId="3309037427" sldId="256"/>
            <ac:picMk id="5" creationId="{74F2E69B-0225-46C7-88D4-2DFE18DC513D}"/>
          </ac:picMkLst>
        </pc:picChg>
        <pc:picChg chg="mod">
          <ac:chgData name="Imogen Fish (1900833)" userId="4696c651-73ac-429c-b526-f3863c4da3c9" providerId="ADAL" clId="{EACD7389-CDBA-4859-A115-46961FD1CCA7}" dt="2019-11-15T14:42:53.194" v="3" actId="14100"/>
          <ac:picMkLst>
            <pc:docMk/>
            <pc:sldMk cId="3309037427" sldId="256"/>
            <ac:picMk id="6" creationId="{BE02C24C-145E-4BAB-B540-6DDDE2F31F05}"/>
          </ac:picMkLst>
        </pc:picChg>
      </pc:sldChg>
      <pc:sldChg chg="modSp">
        <pc:chgData name="Imogen Fish (1900833)" userId="4696c651-73ac-429c-b526-f3863c4da3c9" providerId="ADAL" clId="{EACD7389-CDBA-4859-A115-46961FD1CCA7}" dt="2019-11-15T15:15:22.928" v="1225" actId="27636"/>
        <pc:sldMkLst>
          <pc:docMk/>
          <pc:sldMk cId="1195672615" sldId="257"/>
        </pc:sldMkLst>
        <pc:spChg chg="mod">
          <ac:chgData name="Imogen Fish (1900833)" userId="4696c651-73ac-429c-b526-f3863c4da3c9" providerId="ADAL" clId="{EACD7389-CDBA-4859-A115-46961FD1CCA7}" dt="2019-11-15T14:43:52.804" v="135" actId="1076"/>
          <ac:spMkLst>
            <pc:docMk/>
            <pc:sldMk cId="1195672615" sldId="257"/>
            <ac:spMk id="2" creationId="{B264ADC9-EAC5-4B17-BCC4-6A8864CAA416}"/>
          </ac:spMkLst>
        </pc:spChg>
        <pc:spChg chg="mod">
          <ac:chgData name="Imogen Fish (1900833)" userId="4696c651-73ac-429c-b526-f3863c4da3c9" providerId="ADAL" clId="{EACD7389-CDBA-4859-A115-46961FD1CCA7}" dt="2019-11-15T15:15:22.928" v="1225" actId="27636"/>
          <ac:spMkLst>
            <pc:docMk/>
            <pc:sldMk cId="1195672615" sldId="257"/>
            <ac:spMk id="3" creationId="{47F0D8E6-5858-4086-B28F-3D64B615CCC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525ED-C3C3-490B-97BF-0B0F031BAB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1CDFA00-A883-456B-A66E-717394107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6B5CB9-8538-432B-8411-9B521B6619A4}"/>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5" name="Footer Placeholder 4">
            <a:extLst>
              <a:ext uri="{FF2B5EF4-FFF2-40B4-BE49-F238E27FC236}">
                <a16:creationId xmlns:a16="http://schemas.microsoft.com/office/drawing/2014/main" id="{6C96ADC6-FF86-4B77-ADD8-DB1D3E4F42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A2220-AD63-4DFE-B73F-12E0AB894358}"/>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3166592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E0975-15D2-4A7C-A14B-5C4484D990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A2B354-45ED-44D7-A1D3-918E085B1E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7D1FF-ED72-4D7F-8A8B-9A85328D209C}"/>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5" name="Footer Placeholder 4">
            <a:extLst>
              <a:ext uri="{FF2B5EF4-FFF2-40B4-BE49-F238E27FC236}">
                <a16:creationId xmlns:a16="http://schemas.microsoft.com/office/drawing/2014/main" id="{EB2F1631-ABEB-4434-9AFF-F927007FA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B1512F-0D73-4A72-8D27-37995BCC318E}"/>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10961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9A788-1B3D-41F4-A4FB-9D1F886B5E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9ABA1A-A791-4D84-8D57-13D8AC3514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4AECFB-4C6D-4F30-83D6-F2C8060D89AD}"/>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5" name="Footer Placeholder 4">
            <a:extLst>
              <a:ext uri="{FF2B5EF4-FFF2-40B4-BE49-F238E27FC236}">
                <a16:creationId xmlns:a16="http://schemas.microsoft.com/office/drawing/2014/main" id="{900E49BF-F530-4F44-B69F-C92A0A369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2DE212-49CD-4C89-B398-496B93F0F050}"/>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3870208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888D3-852C-4369-AFF3-53CE012ED6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9A6E2A-E531-4184-B242-E6758F9E6D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9F2985-A47F-4FDF-8D58-89E0527FEE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FCED71-AB7B-4A20-BA81-589054028C56}"/>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6" name="Footer Placeholder 5">
            <a:extLst>
              <a:ext uri="{FF2B5EF4-FFF2-40B4-BE49-F238E27FC236}">
                <a16:creationId xmlns:a16="http://schemas.microsoft.com/office/drawing/2014/main" id="{145FABE7-A2EE-4375-B2E1-602826BE27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89C12C-BF0C-4C9F-9461-621F14D4BDEC}"/>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4059026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CD181-515C-4E12-B2D1-8706834D81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C69910-61D6-4D6C-B72D-CA5DCC6CD7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BFB9C3-3ABD-4DD8-9DF0-2A59421388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7623C2-5F37-47FB-8307-EC84E64D9E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827DFF-C3E2-44FE-9E36-70342D6D69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EFA2A3-3616-41AF-BD80-0A631BF82032}"/>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8" name="Footer Placeholder 7">
            <a:extLst>
              <a:ext uri="{FF2B5EF4-FFF2-40B4-BE49-F238E27FC236}">
                <a16:creationId xmlns:a16="http://schemas.microsoft.com/office/drawing/2014/main" id="{AF3FC4D0-AE7F-4C02-9112-E774F58747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33F458-E087-4B7C-9E0C-BE6F903215DC}"/>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2578724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4A2F5-0773-4573-8B15-2E3E01971C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5E04CB-B6AE-48AB-9144-74C7AC33FDD0}"/>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4" name="Footer Placeholder 3">
            <a:extLst>
              <a:ext uri="{FF2B5EF4-FFF2-40B4-BE49-F238E27FC236}">
                <a16:creationId xmlns:a16="http://schemas.microsoft.com/office/drawing/2014/main" id="{87DAE12E-D862-4C3A-9068-B28AAC138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806902-2381-452D-AB57-E308BF9DC7E7}"/>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1881276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8CAC1E-AFF1-4A9B-BC0B-4614FE9FDA54}"/>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3" name="Footer Placeholder 2">
            <a:extLst>
              <a:ext uri="{FF2B5EF4-FFF2-40B4-BE49-F238E27FC236}">
                <a16:creationId xmlns:a16="http://schemas.microsoft.com/office/drawing/2014/main" id="{76BBA6D4-295A-4ED8-BE72-BFFE114E7C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4C92C1-0896-42D3-8779-B7106A446DBF}"/>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1302444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F220-9985-4F11-957F-40F0F75164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B201FB-3895-4954-B440-C36F23D2CA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675EE6-44CE-45C2-9599-24ACAFA252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4C4A09-1461-4928-BAF4-D220CE19F59D}"/>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6" name="Footer Placeholder 5">
            <a:extLst>
              <a:ext uri="{FF2B5EF4-FFF2-40B4-BE49-F238E27FC236}">
                <a16:creationId xmlns:a16="http://schemas.microsoft.com/office/drawing/2014/main" id="{E09FE5D3-2CDE-45AD-9ACE-9318058CB9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709518-6B4C-4234-A754-D8BEB8E0E656}"/>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3475820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01593-0BBD-4A3E-9125-72E9E78521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41A1AD-7931-4E1B-BFDA-B8A27FCF37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DE9140-082C-46EF-B47A-D0886CD34E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326DFD-2CF7-4326-8AA4-01E84D46D4F4}"/>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6" name="Footer Placeholder 5">
            <a:extLst>
              <a:ext uri="{FF2B5EF4-FFF2-40B4-BE49-F238E27FC236}">
                <a16:creationId xmlns:a16="http://schemas.microsoft.com/office/drawing/2014/main" id="{0F8EA30E-6FAE-43E1-B961-F2AA9735E0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386293-DA0E-4409-8540-E4D547652DB6}"/>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4061410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1FE02-D5DC-4C0B-A8B1-F5D08C5168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116F56-E817-49AE-91D5-3920BACF2F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0C2FC7-E68A-41F4-BA6D-25439EECB0B5}"/>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5" name="Footer Placeholder 4">
            <a:extLst>
              <a:ext uri="{FF2B5EF4-FFF2-40B4-BE49-F238E27FC236}">
                <a16:creationId xmlns:a16="http://schemas.microsoft.com/office/drawing/2014/main" id="{A0C5D00B-9ED3-4DDB-9AC0-17C2454AF2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2C5C5-3570-4B2E-8E2F-F1A485FFC09A}"/>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3200146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92A3ED-2960-46C2-83F6-F45FC1887D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E1DBE3-8FE6-40E8-AB48-4A7176591C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DB4E3D-5591-400E-A895-D81C0B4AEF58}"/>
              </a:ext>
            </a:extLst>
          </p:cNvPr>
          <p:cNvSpPr>
            <a:spLocks noGrp="1"/>
          </p:cNvSpPr>
          <p:nvPr>
            <p:ph type="dt" sz="half" idx="10"/>
          </p:nvPr>
        </p:nvSpPr>
        <p:spPr/>
        <p:txBody>
          <a:bodyPr/>
          <a:lstStyle/>
          <a:p>
            <a:fld id="{D424BA89-0430-4E23-A758-0D3E14BB57A9}" type="datetimeFigureOut">
              <a:rPr lang="en-GB" smtClean="0"/>
              <a:t>14/11/2019</a:t>
            </a:fld>
            <a:endParaRPr lang="en-GB"/>
          </a:p>
        </p:txBody>
      </p:sp>
      <p:sp>
        <p:nvSpPr>
          <p:cNvPr id="5" name="Footer Placeholder 4">
            <a:extLst>
              <a:ext uri="{FF2B5EF4-FFF2-40B4-BE49-F238E27FC236}">
                <a16:creationId xmlns:a16="http://schemas.microsoft.com/office/drawing/2014/main" id="{3A10C6B7-4F0E-4E1F-A877-700C078FC8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183DCE-13E5-42D7-B71B-ADB0CAFBDF19}"/>
              </a:ext>
            </a:extLst>
          </p:cNvPr>
          <p:cNvSpPr>
            <a:spLocks noGrp="1"/>
          </p:cNvSpPr>
          <p:nvPr>
            <p:ph type="sldNum" sz="quarter" idx="12"/>
          </p:nvPr>
        </p:nvSpPr>
        <p:spPr/>
        <p:txBody>
          <a:bodyPr/>
          <a:lstStyle/>
          <a:p>
            <a:fld id="{97705345-9546-485C-8A05-C671BE7C9BB2}" type="slidenum">
              <a:rPr lang="en-GB" smtClean="0"/>
              <a:t>‹#›</a:t>
            </a:fld>
            <a:endParaRPr lang="en-GB"/>
          </a:p>
        </p:txBody>
      </p:sp>
    </p:spTree>
    <p:extLst>
      <p:ext uri="{BB962C8B-B14F-4D97-AF65-F5344CB8AC3E}">
        <p14:creationId xmlns:p14="http://schemas.microsoft.com/office/powerpoint/2010/main" val="1649484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C2781C-DD95-4D8D-8EFC-0E33D1DB04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18B8E6-8391-4EB7-ACF5-0529F0634B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928C4-140F-46AE-AB5E-819D1CE95C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24BA89-0430-4E23-A758-0D3E14BB57A9}" type="datetimeFigureOut">
              <a:rPr lang="en-GB" smtClean="0"/>
              <a:t>14/11/2019</a:t>
            </a:fld>
            <a:endParaRPr lang="en-GB"/>
          </a:p>
        </p:txBody>
      </p:sp>
      <p:sp>
        <p:nvSpPr>
          <p:cNvPr id="5" name="Footer Placeholder 4">
            <a:extLst>
              <a:ext uri="{FF2B5EF4-FFF2-40B4-BE49-F238E27FC236}">
                <a16:creationId xmlns:a16="http://schemas.microsoft.com/office/drawing/2014/main" id="{7CCCB6BC-D0BE-44CB-8BBF-10E4A8C7E8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DF80AE-54F0-49CC-92D2-792E536283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705345-9546-485C-8A05-C671BE7C9BB2}" type="slidenum">
              <a:rPr lang="en-GB" smtClean="0"/>
              <a:t>‹#›</a:t>
            </a:fld>
            <a:endParaRPr lang="en-GB"/>
          </a:p>
        </p:txBody>
      </p:sp>
    </p:spTree>
    <p:extLst>
      <p:ext uri="{BB962C8B-B14F-4D97-AF65-F5344CB8AC3E}">
        <p14:creationId xmlns:p14="http://schemas.microsoft.com/office/powerpoint/2010/main" val="33919797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bbc.co.uk/news/uk-wales-47016021" TargetMode="External"/><Relationship Id="rId2" Type="http://schemas.openxmlformats.org/officeDocument/2006/relationships/hyperlink" Target="https://hwb.gov.wales/draft-curriculum-for-wales-2022/?_ga=2.139102579.1703779616.1573729846-126253534.1573729846"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72A189-2759-478B-8A91-E9C3C69E8FD5}"/>
              </a:ext>
            </a:extLst>
          </p:cNvPr>
          <p:cNvPicPr>
            <a:picLocks noChangeAspect="1"/>
          </p:cNvPicPr>
          <p:nvPr/>
        </p:nvPicPr>
        <p:blipFill rotWithShape="1">
          <a:blip r:embed="rId2"/>
          <a:srcRect l="25000" t="21334" r="23167" b="7111"/>
          <a:stretch/>
        </p:blipFill>
        <p:spPr>
          <a:xfrm>
            <a:off x="0" y="-1"/>
            <a:ext cx="5171440" cy="4165601"/>
          </a:xfrm>
          <a:prstGeom prst="rect">
            <a:avLst/>
          </a:prstGeom>
        </p:spPr>
      </p:pic>
      <p:sp>
        <p:nvSpPr>
          <p:cNvPr id="2" name="Title 1">
            <a:extLst>
              <a:ext uri="{FF2B5EF4-FFF2-40B4-BE49-F238E27FC236}">
                <a16:creationId xmlns:a16="http://schemas.microsoft.com/office/drawing/2014/main" id="{7817DF7A-7B08-47D6-ADDF-64EE9D33DE44}"/>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ABBEAD35-0983-4B8C-AF7A-26F267B25928}"/>
              </a:ext>
            </a:extLst>
          </p:cNvPr>
          <p:cNvSpPr>
            <a:spLocks noGrp="1"/>
          </p:cNvSpPr>
          <p:nvPr>
            <p:ph type="subTitle" idx="1"/>
          </p:nvPr>
        </p:nvSpPr>
        <p:spPr/>
        <p:txBody>
          <a:bodyPr/>
          <a:lstStyle/>
          <a:p>
            <a:endParaRPr lang="en-GB" dirty="0"/>
          </a:p>
        </p:txBody>
      </p:sp>
      <p:pic>
        <p:nvPicPr>
          <p:cNvPr id="5" name="Picture 4">
            <a:extLst>
              <a:ext uri="{FF2B5EF4-FFF2-40B4-BE49-F238E27FC236}">
                <a16:creationId xmlns:a16="http://schemas.microsoft.com/office/drawing/2014/main" id="{74F2E69B-0225-46C7-88D4-2DFE18DC513D}"/>
              </a:ext>
            </a:extLst>
          </p:cNvPr>
          <p:cNvPicPr>
            <a:picLocks noChangeAspect="1"/>
          </p:cNvPicPr>
          <p:nvPr/>
        </p:nvPicPr>
        <p:blipFill>
          <a:blip r:embed="rId3"/>
          <a:stretch>
            <a:fillRect/>
          </a:stretch>
        </p:blipFill>
        <p:spPr>
          <a:xfrm>
            <a:off x="6176641" y="0"/>
            <a:ext cx="5761359" cy="3118485"/>
          </a:xfrm>
          <a:prstGeom prst="rect">
            <a:avLst/>
          </a:prstGeom>
        </p:spPr>
      </p:pic>
      <p:pic>
        <p:nvPicPr>
          <p:cNvPr id="6" name="Picture 5">
            <a:extLst>
              <a:ext uri="{FF2B5EF4-FFF2-40B4-BE49-F238E27FC236}">
                <a16:creationId xmlns:a16="http://schemas.microsoft.com/office/drawing/2014/main" id="{BE02C24C-145E-4BAB-B540-6DDDE2F31F05}"/>
              </a:ext>
            </a:extLst>
          </p:cNvPr>
          <p:cNvPicPr>
            <a:picLocks noChangeAspect="1"/>
          </p:cNvPicPr>
          <p:nvPr/>
        </p:nvPicPr>
        <p:blipFill rotWithShape="1">
          <a:blip r:embed="rId4"/>
          <a:srcRect l="21000" t="27999" r="31083" b="19704"/>
          <a:stretch/>
        </p:blipFill>
        <p:spPr>
          <a:xfrm>
            <a:off x="6200019" y="3118485"/>
            <a:ext cx="5991981" cy="3678555"/>
          </a:xfrm>
          <a:prstGeom prst="rect">
            <a:avLst/>
          </a:prstGeom>
        </p:spPr>
      </p:pic>
    </p:spTree>
    <p:extLst>
      <p:ext uri="{BB962C8B-B14F-4D97-AF65-F5344CB8AC3E}">
        <p14:creationId xmlns:p14="http://schemas.microsoft.com/office/powerpoint/2010/main" val="3309037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ADC9-EAC5-4B17-BCC4-6A8864CAA416}"/>
              </a:ext>
            </a:extLst>
          </p:cNvPr>
          <p:cNvSpPr>
            <a:spLocks noGrp="1"/>
          </p:cNvSpPr>
          <p:nvPr>
            <p:ph type="ctrTitle"/>
          </p:nvPr>
        </p:nvSpPr>
        <p:spPr>
          <a:xfrm>
            <a:off x="1452880" y="243839"/>
            <a:ext cx="9144000" cy="959803"/>
          </a:xfrm>
        </p:spPr>
        <p:txBody>
          <a:bodyPr/>
          <a:lstStyle/>
          <a:p>
            <a:r>
              <a:rPr lang="en-GB" dirty="0"/>
              <a:t>New </a:t>
            </a:r>
            <a:r>
              <a:rPr lang="en-GB" dirty="0" err="1"/>
              <a:t>Curricilum</a:t>
            </a:r>
            <a:r>
              <a:rPr lang="en-GB" dirty="0"/>
              <a:t> </a:t>
            </a:r>
          </a:p>
        </p:txBody>
      </p:sp>
      <p:sp>
        <p:nvSpPr>
          <p:cNvPr id="3" name="Subtitle 2">
            <a:extLst>
              <a:ext uri="{FF2B5EF4-FFF2-40B4-BE49-F238E27FC236}">
                <a16:creationId xmlns:a16="http://schemas.microsoft.com/office/drawing/2014/main" id="{47F0D8E6-5858-4086-B28F-3D64B615CCC7}"/>
              </a:ext>
            </a:extLst>
          </p:cNvPr>
          <p:cNvSpPr>
            <a:spLocks noGrp="1"/>
          </p:cNvSpPr>
          <p:nvPr>
            <p:ph type="subTitle" idx="1"/>
          </p:nvPr>
        </p:nvSpPr>
        <p:spPr>
          <a:xfrm>
            <a:off x="0" y="1087120"/>
            <a:ext cx="12192000" cy="5770880"/>
          </a:xfrm>
        </p:spPr>
        <p:txBody>
          <a:bodyPr>
            <a:normAutofit fontScale="70000" lnSpcReduction="20000"/>
          </a:bodyPr>
          <a:lstStyle/>
          <a:p>
            <a:r>
              <a:rPr lang="en-GB" sz="2300" dirty="0">
                <a:latin typeface="Arial" panose="020B0604020202020204" pitchFamily="34" charset="0"/>
                <a:cs typeface="Arial" panose="020B0604020202020204" pitchFamily="34" charset="0"/>
              </a:rPr>
              <a:t>In 2022, there is a new curriculum coming out in Wales. This new curriculum contains numerous new subjects and topics that all teachers and schools in Wales must cover. From looking at the Government website, the topics that are included in the new curriculum are:</a:t>
            </a:r>
          </a:p>
          <a:p>
            <a:pPr marL="342900" indent="-342900">
              <a:buFontTx/>
              <a:buChar char="-"/>
            </a:pPr>
            <a:r>
              <a:rPr lang="en-GB" sz="2300" dirty="0">
                <a:latin typeface="Arial" panose="020B0604020202020204" pitchFamily="34" charset="0"/>
                <a:cs typeface="Arial" panose="020B0604020202020204" pitchFamily="34" charset="0"/>
              </a:rPr>
              <a:t>Humanities       - Expressive Arts      -Health and Well being   - Science and Technology    </a:t>
            </a:r>
          </a:p>
          <a:p>
            <a:r>
              <a:rPr lang="en-GB" sz="2300" dirty="0">
                <a:latin typeface="Arial" panose="020B0604020202020204" pitchFamily="34" charset="0"/>
                <a:cs typeface="Arial" panose="020B0604020202020204" pitchFamily="34" charset="0"/>
              </a:rPr>
              <a:t>-Mathematic and Numeracy   -Language, Literacy and Communication</a:t>
            </a:r>
          </a:p>
          <a:p>
            <a:r>
              <a:rPr lang="en-GB" sz="2300" dirty="0">
                <a:latin typeface="Arial" panose="020B0604020202020204" pitchFamily="34" charset="0"/>
                <a:cs typeface="Arial" panose="020B0604020202020204" pitchFamily="34" charset="0"/>
              </a:rPr>
              <a:t>Each of the new subjects above, have been put in place for numerous reasons. Humanities has been put in place according to the Government website to “provide opportunities for all learners to learn about their heritage.” The humanities subject is a mixture of 6 different subjects, which are geography, history, religious studies, business studies and social studies. </a:t>
            </a:r>
          </a:p>
          <a:p>
            <a:r>
              <a:rPr lang="en-GB" sz="2300" dirty="0">
                <a:latin typeface="Arial" panose="020B0604020202020204" pitchFamily="34" charset="0"/>
                <a:cs typeface="Arial" panose="020B0604020202020204" pitchFamily="34" charset="0"/>
              </a:rPr>
              <a:t>According to the Government website, expressive arts is set out to “afford learners meaningful experiences through which they can gain an understanding and an appreciation of the diverse communities of Wales as well as the wider world.” This subject will include 5 different topics which are disciplines of art, dance, drama, film and digital media, and music. </a:t>
            </a:r>
          </a:p>
          <a:p>
            <a:pPr>
              <a:lnSpc>
                <a:spcPct val="107000"/>
              </a:lnSpc>
              <a:spcAft>
                <a:spcPts val="800"/>
              </a:spcAft>
            </a:pPr>
            <a:r>
              <a:rPr lang="en-GB" sz="2300" dirty="0">
                <a:latin typeface="Arial" panose="020B0604020202020204" pitchFamily="34" charset="0"/>
                <a:ea typeface="Calibri" panose="020F0502020204030204" pitchFamily="34" charset="0"/>
                <a:cs typeface="Arial" panose="020B0604020202020204" pitchFamily="34" charset="0"/>
              </a:rPr>
              <a:t>The Health and Well being part of the new curriculum is set out to “supports learners to develop an understanding and appreciation of how these aspects are interconnected, and how they can all contribute to a positive state of well-being.” The Health and Well being section of the curriculum is about the physical, psychological, emotional and social aspects of our (pupils and teachers) lives.</a:t>
            </a:r>
          </a:p>
          <a:p>
            <a:pPr>
              <a:lnSpc>
                <a:spcPct val="107000"/>
              </a:lnSpc>
              <a:spcAft>
                <a:spcPts val="800"/>
              </a:spcAft>
            </a:pPr>
            <a:r>
              <a:rPr lang="en-GB" sz="2300" dirty="0">
                <a:latin typeface="Arial" panose="020B0604020202020204" pitchFamily="34" charset="0"/>
                <a:ea typeface="Calibri" panose="020F0502020204030204" pitchFamily="34" charset="0"/>
                <a:cs typeface="Arial" panose="020B0604020202020204" pitchFamily="34" charset="0"/>
              </a:rPr>
              <a:t>The Science and Technology section of the curriculum is set out to “enhance our knowledge and understanding of our world.” The new subject of Science and Technology will include the following subjects; biology, chemistry, computer science, design and technology and physics. </a:t>
            </a:r>
          </a:p>
          <a:p>
            <a:pPr>
              <a:lnSpc>
                <a:spcPct val="107000"/>
              </a:lnSpc>
              <a:spcAft>
                <a:spcPts val="800"/>
              </a:spcAft>
            </a:pPr>
            <a:r>
              <a:rPr lang="en-GB" sz="2300" dirty="0" err="1">
                <a:latin typeface="Arial" panose="020B0604020202020204" pitchFamily="34" charset="0"/>
                <a:ea typeface="Calibri" panose="020F0502020204030204" pitchFamily="34" charset="0"/>
                <a:cs typeface="Arial" panose="020B0604020202020204" pitchFamily="34" charset="0"/>
              </a:rPr>
              <a:t>Mathemateg</a:t>
            </a:r>
            <a:r>
              <a:rPr lang="en-GB" sz="2300" dirty="0">
                <a:latin typeface="Arial" panose="020B0604020202020204" pitchFamily="34" charset="0"/>
                <a:ea typeface="Calibri" panose="020F0502020204030204" pitchFamily="34" charset="0"/>
                <a:cs typeface="Arial" panose="020B0604020202020204" pitchFamily="34" charset="0"/>
              </a:rPr>
              <a:t> and Numeracy</a:t>
            </a:r>
          </a:p>
          <a:p>
            <a:pPr>
              <a:lnSpc>
                <a:spcPct val="107000"/>
              </a:lnSpc>
              <a:spcAft>
                <a:spcPts val="800"/>
              </a:spcAft>
            </a:pPr>
            <a:r>
              <a:rPr lang="en-GB" sz="2300" dirty="0">
                <a:latin typeface="Arial" panose="020B0604020202020204" pitchFamily="34" charset="0"/>
                <a:ea typeface="Calibri" panose="020F0502020204030204" pitchFamily="34" charset="0"/>
                <a:cs typeface="Arial" panose="020B0604020202020204" pitchFamily="34" charset="0"/>
              </a:rPr>
              <a:t>Literacy…….</a:t>
            </a:r>
          </a:p>
          <a:p>
            <a:pPr>
              <a:lnSpc>
                <a:spcPct val="107000"/>
              </a:lnSpc>
              <a:spcAft>
                <a:spcPts val="800"/>
              </a:spcAft>
            </a:pPr>
            <a:endParaRPr lang="en-GB" sz="2300" dirty="0">
              <a:ea typeface="Calibri" panose="020F0502020204030204" pitchFamily="34" charset="0"/>
              <a:cs typeface="Times New Roman" panose="02020603050405020304" pitchFamily="18" charset="0"/>
            </a:endParaRPr>
          </a:p>
          <a:p>
            <a:endParaRPr lang="en-GB" dirty="0"/>
          </a:p>
          <a:p>
            <a:pPr marL="342900" indent="-342900">
              <a:buFontTx/>
              <a:buChar char="-"/>
            </a:pPr>
            <a:endParaRPr lang="en-GB" dirty="0"/>
          </a:p>
          <a:p>
            <a:endParaRPr lang="en-GB" dirty="0"/>
          </a:p>
        </p:txBody>
      </p:sp>
    </p:spTree>
    <p:extLst>
      <p:ext uri="{BB962C8B-B14F-4D97-AF65-F5344CB8AC3E}">
        <p14:creationId xmlns:p14="http://schemas.microsoft.com/office/powerpoint/2010/main" val="1195672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D3C98-E6D5-4707-B6B3-C1D631B157DA}"/>
              </a:ext>
            </a:extLst>
          </p:cNvPr>
          <p:cNvSpPr>
            <a:spLocks noGrp="1"/>
          </p:cNvSpPr>
          <p:nvPr>
            <p:ph type="ctrTitle"/>
          </p:nvPr>
        </p:nvSpPr>
        <p:spPr/>
        <p:txBody>
          <a:bodyPr>
            <a:normAutofit fontScale="90000"/>
          </a:bodyPr>
          <a:lstStyle/>
          <a:p>
            <a:r>
              <a:rPr lang="en-GB" dirty="0"/>
              <a:t>References</a:t>
            </a:r>
            <a:br>
              <a:rPr lang="en-GB" dirty="0"/>
            </a:br>
            <a:br>
              <a:rPr lang="en-GB" dirty="0"/>
            </a:br>
            <a:br>
              <a:rPr lang="en-GB" dirty="0"/>
            </a:br>
            <a:endParaRPr lang="en-GB" dirty="0"/>
          </a:p>
        </p:txBody>
      </p:sp>
      <p:sp>
        <p:nvSpPr>
          <p:cNvPr id="3" name="Subtitle 2">
            <a:extLst>
              <a:ext uri="{FF2B5EF4-FFF2-40B4-BE49-F238E27FC236}">
                <a16:creationId xmlns:a16="http://schemas.microsoft.com/office/drawing/2014/main" id="{40A74563-6A7E-4733-B144-B88B45918A8F}"/>
              </a:ext>
            </a:extLst>
          </p:cNvPr>
          <p:cNvSpPr>
            <a:spLocks noGrp="1"/>
          </p:cNvSpPr>
          <p:nvPr>
            <p:ph type="subTitle" idx="1"/>
          </p:nvPr>
        </p:nvSpPr>
        <p:spPr/>
        <p:txBody>
          <a:bodyPr>
            <a:normAutofit fontScale="92500" lnSpcReduction="20000"/>
          </a:bodyPr>
          <a:lstStyle/>
          <a:p>
            <a:r>
              <a:rPr lang="en-GB" sz="2000" dirty="0">
                <a:hlinkClick r:id="rId2"/>
              </a:rPr>
              <a:t>https://</a:t>
            </a:r>
            <a:r>
              <a:rPr lang="en-GB" sz="2000" dirty="0" err="1">
                <a:hlinkClick r:id="rId2"/>
              </a:rPr>
              <a:t>hwb.gov.wales</a:t>
            </a:r>
            <a:r>
              <a:rPr lang="en-GB" sz="2000" dirty="0">
                <a:hlinkClick r:id="rId2"/>
              </a:rPr>
              <a:t>/draft-curriculum-for-wales-2022/?_</a:t>
            </a:r>
            <a:r>
              <a:rPr lang="en-GB" sz="2000" dirty="0" err="1">
                <a:hlinkClick r:id="rId2"/>
              </a:rPr>
              <a:t>ga</a:t>
            </a:r>
            <a:r>
              <a:rPr lang="en-GB" sz="2000" dirty="0">
                <a:hlinkClick r:id="rId2"/>
              </a:rPr>
              <a:t>=2.139102579.1703779616.1573729846-126253534.1573729846</a:t>
            </a:r>
            <a:endParaRPr lang="en-GB" sz="2000" dirty="0"/>
          </a:p>
          <a:p>
            <a:r>
              <a:rPr lang="en-GB" sz="2000" dirty="0">
                <a:hlinkClick r:id="rId3"/>
              </a:rPr>
              <a:t>https://</a:t>
            </a:r>
            <a:r>
              <a:rPr lang="en-GB" sz="2000" dirty="0" err="1">
                <a:hlinkClick r:id="rId3"/>
              </a:rPr>
              <a:t>www.bbc.co.uk</a:t>
            </a:r>
            <a:r>
              <a:rPr lang="en-GB" sz="2000" dirty="0">
                <a:hlinkClick r:id="rId3"/>
              </a:rPr>
              <a:t>/news/</a:t>
            </a:r>
            <a:r>
              <a:rPr lang="en-GB" sz="2000" dirty="0" err="1">
                <a:hlinkClick r:id="rId3"/>
              </a:rPr>
              <a:t>uk</a:t>
            </a:r>
            <a:r>
              <a:rPr lang="en-GB" sz="2000" dirty="0">
                <a:hlinkClick r:id="rId3"/>
              </a:rPr>
              <a:t>-wales-47016021</a:t>
            </a:r>
            <a:endParaRPr lang="en-GB" sz="2000" dirty="0"/>
          </a:p>
          <a:p>
            <a:r>
              <a:rPr lang="en-GB" sz="2000" dirty="0"/>
              <a:t>Cully. R (2019), The Draft Curriculum for Wales 2022 is here. A curriculum for Wales, Cully Education (https://</a:t>
            </a:r>
            <a:r>
              <a:rPr lang="en-GB" sz="2000" dirty="0" err="1"/>
              <a:t>www.cullyeducation.co.uk</a:t>
            </a:r>
            <a:r>
              <a:rPr lang="en-GB" sz="2000" dirty="0"/>
              <a:t>/</a:t>
            </a:r>
            <a:r>
              <a:rPr lang="en-GB" sz="2000" dirty="0" err="1"/>
              <a:t>cullyed</a:t>
            </a:r>
            <a:r>
              <a:rPr lang="en-GB" sz="2000" dirty="0"/>
              <a:t>-blog/step-1-putting-the-maths-and-numeracy-</a:t>
            </a:r>
            <a:r>
              <a:rPr lang="en-GB" sz="2000" dirty="0" err="1"/>
              <a:t>aole</a:t>
            </a:r>
            <a:r>
              <a:rPr lang="en-GB" sz="2000" dirty="0"/>
              <a:t>-into-</a:t>
            </a:r>
            <a:r>
              <a:rPr lang="en-GB" sz="2000" dirty="0" err="1"/>
              <a:t>practice42019</a:t>
            </a:r>
            <a:r>
              <a:rPr lang="en-GB" sz="2000" dirty="0"/>
              <a:t>)</a:t>
            </a:r>
          </a:p>
        </p:txBody>
      </p:sp>
    </p:spTree>
    <p:extLst>
      <p:ext uri="{BB962C8B-B14F-4D97-AF65-F5344CB8AC3E}">
        <p14:creationId xmlns:p14="http://schemas.microsoft.com/office/powerpoint/2010/main" val="28025014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2" ma:contentTypeDescription="Create a new document." ma:contentTypeScope="" ma:versionID="0a50801ffc88f43f06a0d52c6de40299">
  <xsd:schema xmlns:xsd="http://www.w3.org/2001/XMLSchema" xmlns:xs="http://www.w3.org/2001/XMLSchema" xmlns:p="http://schemas.microsoft.com/office/2006/metadata/properties" xmlns:ns3="38a49699-8251-46aa-85ce-476a66afaff0" targetNamespace="http://schemas.microsoft.com/office/2006/metadata/properties" ma:root="true" ma:fieldsID="bb3609a59f3c37bd47fc9871ecd4da38" ns3:_="">
    <xsd:import namespace="38a49699-8251-46aa-85ce-476a66afaff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27DFAAE-9802-4E6D-B5F8-0865B0B897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ED4C6D7-B7A7-4842-80B0-9D6CFD64A7BE}">
  <ds:schemaRefs>
    <ds:schemaRef ds:uri="http://schemas.microsoft.com/sharepoint/v3/contenttype/forms"/>
  </ds:schemaRefs>
</ds:datastoreItem>
</file>

<file path=customXml/itemProps3.xml><?xml version="1.0" encoding="utf-8"?>
<ds:datastoreItem xmlns:ds="http://schemas.openxmlformats.org/officeDocument/2006/customXml" ds:itemID="{BB6CEF03-D0B6-443A-A649-BC83F0506755}">
  <ds:schemaRefs>
    <ds:schemaRef ds:uri="http://schemas.microsoft.com/office/2006/documentManagement/types"/>
    <ds:schemaRef ds:uri="38a49699-8251-46aa-85ce-476a66afaff0"/>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1691</TotalTime>
  <Words>398</Words>
  <Application>Microsoft Office PowerPoint</Application>
  <PresentationFormat>Widescreen</PresentationFormat>
  <Paragraphs>16</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New Curricilum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Immy Fish</dc:creator>
  <cp:lastModifiedBy>Immy Fish</cp:lastModifiedBy>
  <cp:revision>3</cp:revision>
  <dcterms:created xsi:type="dcterms:W3CDTF">2019-11-14T11:03:35Z</dcterms:created>
  <dcterms:modified xsi:type="dcterms:W3CDTF">2019-11-15T15:15:24Z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ies>
</file>