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0"/>
  </p:notesMasterIdLst>
  <p:handoutMasterIdLst>
    <p:handoutMasterId r:id="rId61"/>
  </p:handoutMasterIdLst>
  <p:sldIdLst>
    <p:sldId id="327" r:id="rId5"/>
    <p:sldId id="348" r:id="rId6"/>
    <p:sldId id="273" r:id="rId7"/>
    <p:sldId id="347" r:id="rId8"/>
    <p:sldId id="282" r:id="rId9"/>
    <p:sldId id="292" r:id="rId10"/>
    <p:sldId id="283" r:id="rId11"/>
    <p:sldId id="286" r:id="rId12"/>
    <p:sldId id="349" r:id="rId13"/>
    <p:sldId id="287" r:id="rId14"/>
    <p:sldId id="328" r:id="rId15"/>
    <p:sldId id="294" r:id="rId16"/>
    <p:sldId id="308" r:id="rId17"/>
    <p:sldId id="274" r:id="rId18"/>
    <p:sldId id="293" r:id="rId19"/>
    <p:sldId id="295" r:id="rId20"/>
    <p:sldId id="275" r:id="rId21"/>
    <p:sldId id="312" r:id="rId22"/>
    <p:sldId id="302" r:id="rId23"/>
    <p:sldId id="301" r:id="rId24"/>
    <p:sldId id="341" r:id="rId25"/>
    <p:sldId id="334" r:id="rId26"/>
    <p:sldId id="335" r:id="rId27"/>
    <p:sldId id="329" r:id="rId28"/>
    <p:sldId id="330" r:id="rId29"/>
    <p:sldId id="332" r:id="rId30"/>
    <p:sldId id="331" r:id="rId31"/>
    <p:sldId id="346" r:id="rId32"/>
    <p:sldId id="345" r:id="rId33"/>
    <p:sldId id="333" r:id="rId34"/>
    <p:sldId id="339" r:id="rId35"/>
    <p:sldId id="340" r:id="rId36"/>
    <p:sldId id="342" r:id="rId37"/>
    <p:sldId id="343" r:id="rId38"/>
    <p:sldId id="344" r:id="rId39"/>
    <p:sldId id="337" r:id="rId40"/>
    <p:sldId id="338" r:id="rId41"/>
    <p:sldId id="314" r:id="rId42"/>
    <p:sldId id="322" r:id="rId43"/>
    <p:sldId id="315" r:id="rId44"/>
    <p:sldId id="300" r:id="rId45"/>
    <p:sldId id="297" r:id="rId46"/>
    <p:sldId id="298" r:id="rId47"/>
    <p:sldId id="299" r:id="rId48"/>
    <p:sldId id="307" r:id="rId49"/>
    <p:sldId id="303" r:id="rId50"/>
    <p:sldId id="304" r:id="rId51"/>
    <p:sldId id="305" r:id="rId52"/>
    <p:sldId id="309" r:id="rId53"/>
    <p:sldId id="323" r:id="rId54"/>
    <p:sldId id="306" r:id="rId55"/>
    <p:sldId id="317" r:id="rId56"/>
    <p:sldId id="320" r:id="rId57"/>
    <p:sldId id="310" r:id="rId58"/>
    <p:sldId id="326" r:id="rId5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58" autoAdjust="0"/>
    <p:restoredTop sz="94669" autoAdjust="0"/>
  </p:normalViewPr>
  <p:slideViewPr>
    <p:cSldViewPr>
      <p:cViewPr varScale="1">
        <p:scale>
          <a:sx n="87" d="100"/>
          <a:sy n="87" d="100"/>
        </p:scale>
        <p:origin x="-1458" y="-78"/>
      </p:cViewPr>
      <p:guideLst>
        <p:guide orient="horz" pos="2160"/>
        <p:guide pos="2880"/>
      </p:guideLst>
    </p:cSldViewPr>
  </p:slideViewPr>
  <p:outlineViewPr>
    <p:cViewPr>
      <p:scale>
        <a:sx n="33" d="100"/>
        <a:sy n="33" d="100"/>
      </p:scale>
      <p:origin x="0" y="20322"/>
    </p:cViewPr>
  </p:outlineViewPr>
  <p:notesTextViewPr>
    <p:cViewPr>
      <p:scale>
        <a:sx n="1" d="1"/>
        <a:sy n="1" d="1"/>
      </p:scale>
      <p:origin x="0" y="0"/>
    </p:cViewPr>
  </p:notesTextViewPr>
  <p:sorterViewPr>
    <p:cViewPr>
      <p:scale>
        <a:sx n="100" d="100"/>
        <a:sy n="100" d="100"/>
      </p:scale>
      <p:origin x="0" y="2502"/>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61" Type="http://schemas.openxmlformats.org/officeDocument/2006/relationships/handoutMaster" Target="handoutMasters/handout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31/01/2017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9D44921-E21F-469C-B572-1972D12A186B}" type="datetimeFigureOut">
              <a:rPr lang="en-GB" smtClean="0"/>
              <a:t>31/01/2017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FCE6F6B-12D8-412C-8F7B-00D622C9B485}" type="slidenum">
              <a:rPr lang="en-GB" smtClean="0"/>
              <a:t>‹#›</a:t>
            </a:fld>
            <a:endParaRPr lang="en-GB"/>
          </a:p>
        </p:txBody>
      </p:sp>
    </p:spTree>
    <p:extLst>
      <p:ext uri="{BB962C8B-B14F-4D97-AF65-F5344CB8AC3E}">
        <p14:creationId xmlns:p14="http://schemas.microsoft.com/office/powerpoint/2010/main" val="8970612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4D94179-B2F1-4B82-91EA-494880A984E4}" type="slidenum">
              <a:rPr lang="en-US" altLang="en-US"/>
              <a:pPr/>
              <a:t>18</a:t>
            </a:fld>
            <a:endParaRPr lang="en-US" altLang="en-US"/>
          </a:p>
        </p:txBody>
      </p:sp>
      <p:sp>
        <p:nvSpPr>
          <p:cNvPr id="23554" name="Rectangle 2"/>
          <p:cNvSpPr>
            <a:spLocks noGrp="1" noRot="1" noChangeAspect="1" noChangeArrowheads="1" noTextEdit="1"/>
          </p:cNvSpPr>
          <p:nvPr>
            <p:ph type="sldImg"/>
          </p:nvPr>
        </p:nvSpPr>
        <p:spPr>
          <a:xfrm>
            <a:off x="1150938" y="692150"/>
            <a:ext cx="4556125" cy="3416300"/>
          </a:xfrm>
          <a:ln w="12700" cap="flat">
            <a:solidFill>
              <a:schemeClr val="tx1"/>
            </a:solidFill>
          </a:ln>
          <a:extLst>
            <a:ext uri="{909E8E84-426E-40DD-AFC4-6F175D3DCCD1}">
              <a14:hiddenFill xmlns:a14="http://schemas.microsoft.com/office/drawing/2010/main">
                <a:noFill/>
              </a14:hiddenFill>
            </a:ext>
          </a:extLst>
        </p:spPr>
      </p:sp>
      <p:sp>
        <p:nvSpPr>
          <p:cNvPr id="23555" name="Rectangle 3"/>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endParaRPr lang="en-US" altLang="en-US" dirty="0"/>
          </a:p>
        </p:txBody>
      </p:sp>
    </p:spTree>
    <p:extLst>
      <p:ext uri="{BB962C8B-B14F-4D97-AF65-F5344CB8AC3E}">
        <p14:creationId xmlns:p14="http://schemas.microsoft.com/office/powerpoint/2010/main" val="16303546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FCE6F6B-12D8-412C-8F7B-00D622C9B485}" type="slidenum">
              <a:rPr lang="en-GB" smtClean="0"/>
              <a:t>26</a:t>
            </a:fld>
            <a:endParaRPr lang="en-GB"/>
          </a:p>
        </p:txBody>
      </p:sp>
    </p:spTree>
    <p:extLst>
      <p:ext uri="{BB962C8B-B14F-4D97-AF65-F5344CB8AC3E}">
        <p14:creationId xmlns:p14="http://schemas.microsoft.com/office/powerpoint/2010/main" val="14492193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6D4DBE4-9EDE-48B1-AFB8-669894C4B356}" type="slidenum">
              <a:rPr lang="en-US" altLang="en-US"/>
              <a:pPr/>
              <a:t>39</a:t>
            </a:fld>
            <a:endParaRPr lang="en-US" altLang="en-US"/>
          </a:p>
        </p:txBody>
      </p:sp>
      <p:sp>
        <p:nvSpPr>
          <p:cNvPr id="50178" name="Rectangle 2"/>
          <p:cNvSpPr>
            <a:spLocks noGrp="1" noRot="1" noChangeAspect="1" noChangeArrowheads="1" noTextEdit="1"/>
          </p:cNvSpPr>
          <p:nvPr>
            <p:ph type="sldImg"/>
          </p:nvPr>
        </p:nvSpPr>
        <p:spPr>
          <a:xfrm>
            <a:off x="1150938" y="692150"/>
            <a:ext cx="4556125" cy="3416300"/>
          </a:xfrm>
          <a:ln w="12700" cap="flat">
            <a:solidFill>
              <a:schemeClr val="tx1"/>
            </a:solidFill>
          </a:ln>
          <a:extLst>
            <a:ext uri="{909E8E84-426E-40DD-AFC4-6F175D3DCCD1}">
              <a14:hiddenFill xmlns:a14="http://schemas.microsoft.com/office/drawing/2010/main">
                <a:noFill/>
              </a14:hiddenFill>
            </a:ext>
          </a:extLst>
        </p:spPr>
      </p:sp>
      <p:sp>
        <p:nvSpPr>
          <p:cNvPr id="50179" name="Rectangle 3"/>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endParaRPr lang="en-US" altLang="en-US"/>
          </a:p>
        </p:txBody>
      </p:sp>
    </p:spTree>
    <p:extLst>
      <p:ext uri="{BB962C8B-B14F-4D97-AF65-F5344CB8AC3E}">
        <p14:creationId xmlns:p14="http://schemas.microsoft.com/office/powerpoint/2010/main" val="25839876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1AE03BE-6039-47FC-BF2B-AA545DABA63B}" type="slidenum">
              <a:rPr lang="en-US" altLang="en-US"/>
              <a:pPr/>
              <a:t>40</a:t>
            </a:fld>
            <a:endParaRPr lang="en-US" altLang="en-US"/>
          </a:p>
        </p:txBody>
      </p:sp>
      <p:sp>
        <p:nvSpPr>
          <p:cNvPr id="52226" name="Rectangle 2"/>
          <p:cNvSpPr>
            <a:spLocks noGrp="1" noRot="1" noChangeAspect="1" noChangeArrowheads="1" noTextEdit="1"/>
          </p:cNvSpPr>
          <p:nvPr>
            <p:ph type="sldImg"/>
          </p:nvPr>
        </p:nvSpPr>
        <p:spPr>
          <a:xfrm>
            <a:off x="1150938" y="692150"/>
            <a:ext cx="4556125" cy="3416300"/>
          </a:xfrm>
          <a:ln w="12700" cap="flat">
            <a:solidFill>
              <a:schemeClr val="tx1"/>
            </a:solidFill>
          </a:ln>
          <a:extLst>
            <a:ext uri="{909E8E84-426E-40DD-AFC4-6F175D3DCCD1}">
              <a14:hiddenFill xmlns:a14="http://schemas.microsoft.com/office/drawing/2010/main">
                <a:noFill/>
              </a14:hiddenFill>
            </a:ext>
          </a:extLst>
        </p:spPr>
      </p:sp>
      <p:sp>
        <p:nvSpPr>
          <p:cNvPr id="52227" name="Rectangle 3"/>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endParaRPr lang="en-US" altLang="en-US"/>
          </a:p>
        </p:txBody>
      </p:sp>
    </p:spTree>
    <p:extLst>
      <p:ext uri="{BB962C8B-B14F-4D97-AF65-F5344CB8AC3E}">
        <p14:creationId xmlns:p14="http://schemas.microsoft.com/office/powerpoint/2010/main" val="7578472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E08441E-1588-43EC-84C6-2201F9BDCC37}" type="slidenum">
              <a:rPr lang="en-US" altLang="en-US"/>
              <a:pPr/>
              <a:t>54</a:t>
            </a:fld>
            <a:endParaRPr lang="en-US" altLang="en-US"/>
          </a:p>
        </p:txBody>
      </p:sp>
      <p:sp>
        <p:nvSpPr>
          <p:cNvPr id="19458" name="Rectangle 2"/>
          <p:cNvSpPr>
            <a:spLocks noGrp="1" noRot="1" noChangeAspect="1" noChangeArrowheads="1" noTextEdit="1"/>
          </p:cNvSpPr>
          <p:nvPr>
            <p:ph type="sldImg"/>
          </p:nvPr>
        </p:nvSpPr>
        <p:spPr>
          <a:xfrm>
            <a:off x="1150938" y="692150"/>
            <a:ext cx="4556125" cy="3416300"/>
          </a:xfrm>
          <a:ln w="12700" cap="flat">
            <a:solidFill>
              <a:schemeClr val="tx1"/>
            </a:solidFill>
          </a:ln>
          <a:extLst>
            <a:ext uri="{909E8E84-426E-40DD-AFC4-6F175D3DCCD1}">
              <a14:hiddenFill xmlns:a14="http://schemas.microsoft.com/office/drawing/2010/main">
                <a:noFill/>
              </a14:hiddenFill>
            </a:ext>
          </a:extLst>
        </p:spPr>
      </p:sp>
      <p:sp>
        <p:nvSpPr>
          <p:cNvPr id="19459" name="Rectangle 3"/>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endParaRPr lang="en-US" altLang="en-US"/>
          </a:p>
        </p:txBody>
      </p:sp>
    </p:spTree>
    <p:extLst>
      <p:ext uri="{BB962C8B-B14F-4D97-AF65-F5344CB8AC3E}">
        <p14:creationId xmlns:p14="http://schemas.microsoft.com/office/powerpoint/2010/main" val="17258324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31/01/2017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31/01/2017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31/01/2017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31/01/2017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31/01/2017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31/01/2017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smtClean="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spcBef>
          <a:spcPct val="0"/>
        </a:spcBef>
        <a:buNone/>
        <a:defRPr sz="4000" kern="1200">
          <a:solidFill>
            <a:schemeClr val="tx1"/>
          </a:solidFill>
          <a:latin typeface="Calibri" panose="020F0502020204030204" pitchFamily="34" charset="0"/>
          <a:ea typeface="+mj-ea"/>
          <a:cs typeface="+mj-cs"/>
        </a:defRPr>
      </a:lvl1pPr>
    </p:titleStyle>
    <p:bodyStyle>
      <a:lvl1pPr marL="342900" indent="-342900" algn="l" defTabSz="914400" rtl="0" eaLnBrk="1" latinLnBrk="0" hangingPunct="1">
        <a:spcBef>
          <a:spcPct val="20000"/>
        </a:spcBef>
        <a:buFont typeface="Wingdings" panose="05000000000000000000" pitchFamily="2" charset="2"/>
        <a:buChar char="§"/>
        <a:defRPr sz="3200" kern="1200">
          <a:solidFill>
            <a:schemeClr val="tx1"/>
          </a:solidFill>
          <a:latin typeface="Calibri" panose="020F0502020204030204" pitchFamily="34" charset="0"/>
          <a:ea typeface="+mn-ea"/>
          <a:cs typeface="+mn-cs"/>
        </a:defRPr>
      </a:lvl1pPr>
      <a:lvl2pPr marL="742950" indent="-285750" algn="l" defTabSz="914400" rtl="0" eaLnBrk="1" latinLnBrk="0" hangingPunct="1">
        <a:spcBef>
          <a:spcPct val="20000"/>
        </a:spcBef>
        <a:buFont typeface="Wingdings" panose="05000000000000000000" pitchFamily="2" charset="2"/>
        <a:buChar char="§"/>
        <a:defRPr sz="2800" kern="1200">
          <a:solidFill>
            <a:schemeClr val="tx1"/>
          </a:solidFill>
          <a:latin typeface="Calibri" panose="020F0502020204030204" pitchFamily="34" charset="0"/>
          <a:ea typeface="+mn-ea"/>
          <a:cs typeface="+mn-cs"/>
        </a:defRPr>
      </a:lvl2pPr>
      <a:lvl3pPr marL="1143000" indent="-228600" algn="l" defTabSz="914400" rtl="0" eaLnBrk="1" latinLnBrk="0" hangingPunct="1">
        <a:spcBef>
          <a:spcPct val="20000"/>
        </a:spcBef>
        <a:buFont typeface="Wingdings" panose="05000000000000000000" pitchFamily="2" charset="2"/>
        <a:buChar char="§"/>
        <a:defRPr sz="2400" kern="1200">
          <a:solidFill>
            <a:schemeClr val="tx1"/>
          </a:solidFill>
          <a:latin typeface="Calibri" panose="020F0502020204030204" pitchFamily="34" charset="0"/>
          <a:ea typeface="+mn-ea"/>
          <a:cs typeface="+mn-cs"/>
        </a:defRPr>
      </a:lvl3pPr>
      <a:lvl4pPr marL="1600200" indent="-228600" algn="l" defTabSz="914400" rtl="0" eaLnBrk="1" latinLnBrk="0" hangingPunct="1">
        <a:spcBef>
          <a:spcPct val="20000"/>
        </a:spcBef>
        <a:buFont typeface="Wingdings" panose="05000000000000000000" pitchFamily="2" charset="2"/>
        <a:buChar char="§"/>
        <a:defRPr sz="2000" kern="1200">
          <a:solidFill>
            <a:schemeClr val="tx1"/>
          </a:solidFill>
          <a:latin typeface="Calibri" panose="020F0502020204030204" pitchFamily="34" charset="0"/>
          <a:ea typeface="+mn-ea"/>
          <a:cs typeface="+mn-cs"/>
        </a:defRPr>
      </a:lvl4pPr>
      <a:lvl5pPr marL="2057400" indent="-228600" algn="l" defTabSz="914400" rtl="0" eaLnBrk="1" latinLnBrk="0" hangingPunct="1">
        <a:spcBef>
          <a:spcPct val="20000"/>
        </a:spcBef>
        <a:buFont typeface="Wingdings" panose="05000000000000000000" pitchFamily="2" charset="2"/>
        <a:buChar char="§"/>
        <a:defRPr sz="2000" kern="1200">
          <a:solidFill>
            <a:schemeClr val="tx1"/>
          </a:solidFill>
          <a:latin typeface="Calibri" panose="020F050202020403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julie.thomas@uwtsd.ac.uk" TargetMode="External"/><Relationship Id="rId2" Type="http://schemas.openxmlformats.org/officeDocument/2006/relationships/hyperlink" Target="mailto:Felicity.healey-benson@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personneltoday.com/hr/managing-mental-health-work-role-leaders-line-managers/"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www.who.int/features/factfiles/mental_health/en/"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www.pobl.org.uk/about-u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vimeo.com/104324276"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vimeo/3598602"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youtube.com/watch?v=uAnc8pP1bpg"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png"/><Relationship Id="rId1" Type="http://schemas.openxmlformats.org/officeDocument/2006/relationships/slideLayout" Target="../slideLayouts/slideLayout6.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 Id="rId9" Type="http://schemas.openxmlformats.org/officeDocument/2006/relationships/image" Target="../media/image13.png"/></Relationships>
</file>

<file path=ppt/slides/_rels/slide3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p:txBody>
          <a:bodyPr/>
          <a:lstStyle/>
          <a:p>
            <a:r>
              <a:rPr lang="en-GB" b="1" dirty="0" smtClean="0">
                <a:solidFill>
                  <a:schemeClr val="bg1"/>
                </a:solidFill>
              </a:rPr>
              <a:t>Introduction to the module</a:t>
            </a:r>
          </a:p>
          <a:p>
            <a:r>
              <a:rPr lang="en-GB" b="1" dirty="0" smtClean="0">
                <a:solidFill>
                  <a:schemeClr val="bg1"/>
                </a:solidFill>
              </a:rPr>
              <a:t>&amp; </a:t>
            </a:r>
          </a:p>
          <a:p>
            <a:r>
              <a:rPr lang="en-GB" b="1" dirty="0" smtClean="0">
                <a:solidFill>
                  <a:schemeClr val="bg1"/>
                </a:solidFill>
              </a:rPr>
              <a:t>Managing roles</a:t>
            </a:r>
            <a:endParaRPr lang="en-GB" b="1" dirty="0">
              <a:solidFill>
                <a:schemeClr val="bg1"/>
              </a:solidFill>
            </a:endParaRPr>
          </a:p>
        </p:txBody>
      </p:sp>
      <p:sp>
        <p:nvSpPr>
          <p:cNvPr id="6" name="Rectangle 5"/>
          <p:cNvSpPr/>
          <p:nvPr/>
        </p:nvSpPr>
        <p:spPr>
          <a:xfrm>
            <a:off x="683568" y="1988840"/>
            <a:ext cx="4572000" cy="1200329"/>
          </a:xfrm>
          <a:prstGeom prst="rect">
            <a:avLst/>
          </a:prstGeom>
        </p:spPr>
        <p:txBody>
          <a:bodyPr>
            <a:spAutoFit/>
          </a:bodyPr>
          <a:lstStyle/>
          <a:p>
            <a:r>
              <a:rPr lang="en-GB" sz="3600" b="1" dirty="0"/>
              <a:t>Skills for Managing</a:t>
            </a:r>
            <a:br>
              <a:rPr lang="en-GB" sz="3600" b="1" dirty="0"/>
            </a:br>
            <a:r>
              <a:rPr lang="en-GB" sz="3600" b="1"/>
              <a:t>Lecture </a:t>
            </a:r>
            <a:r>
              <a:rPr lang="en-GB" sz="3600" b="1" smtClean="0"/>
              <a:t>1</a:t>
            </a:r>
            <a:endParaRPr lang="en-GB" sz="3600" dirty="0"/>
          </a:p>
        </p:txBody>
      </p:sp>
    </p:spTree>
    <p:extLst>
      <p:ext uri="{BB962C8B-B14F-4D97-AF65-F5344CB8AC3E}">
        <p14:creationId xmlns:p14="http://schemas.microsoft.com/office/powerpoint/2010/main" val="2989113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Felicity Healey-Benson </a:t>
            </a:r>
          </a:p>
          <a:p>
            <a:pPr marL="0" indent="0">
              <a:buNone/>
            </a:pPr>
            <a:r>
              <a:rPr lang="en-GB" dirty="0" smtClean="0">
                <a:hlinkClick r:id="rId2"/>
              </a:rPr>
              <a:t>Felicity.healey-benson@uwtsd.ac.uk</a:t>
            </a:r>
            <a:endParaRPr lang="en-GB" dirty="0" smtClean="0"/>
          </a:p>
          <a:p>
            <a:r>
              <a:rPr lang="en-GB" dirty="0" smtClean="0"/>
              <a:t>Julie </a:t>
            </a:r>
            <a:r>
              <a:rPr lang="en-GB" dirty="0" smtClean="0"/>
              <a:t>Thomas</a:t>
            </a:r>
          </a:p>
          <a:p>
            <a:pPr marL="0" indent="0">
              <a:buNone/>
            </a:pPr>
            <a:r>
              <a:rPr lang="en-GB" dirty="0">
                <a:hlinkClick r:id="rId3"/>
              </a:rPr>
              <a:t>julie.thomas@uwtsd.ac.uk</a:t>
            </a:r>
            <a:endParaRPr lang="en-GB" dirty="0" smtClean="0"/>
          </a:p>
          <a:p>
            <a:pPr marL="0" indent="0">
              <a:buNone/>
            </a:pPr>
            <a:r>
              <a:rPr lang="en-GB" dirty="0" smtClean="0"/>
              <a:t>TBC</a:t>
            </a:r>
            <a:endParaRPr lang="en-GB" dirty="0"/>
          </a:p>
        </p:txBody>
      </p:sp>
    </p:spTree>
    <p:extLst>
      <p:ext uri="{BB962C8B-B14F-4D97-AF65-F5344CB8AC3E}">
        <p14:creationId xmlns:p14="http://schemas.microsoft.com/office/powerpoint/2010/main" val="391446282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Lecture Learning Objectives</a:t>
            </a:r>
            <a:endParaRPr lang="en-GB" dirty="0"/>
          </a:p>
        </p:txBody>
      </p:sp>
      <p:sp>
        <p:nvSpPr>
          <p:cNvPr id="3" name="Content Placeholder 2"/>
          <p:cNvSpPr>
            <a:spLocks noGrp="1"/>
          </p:cNvSpPr>
          <p:nvPr>
            <p:ph idx="1"/>
          </p:nvPr>
        </p:nvSpPr>
        <p:spPr/>
        <p:txBody>
          <a:bodyPr/>
          <a:lstStyle/>
          <a:p>
            <a:pPr lvl="0"/>
            <a:r>
              <a:rPr lang="en-US" dirty="0" smtClean="0"/>
              <a:t>To introduce the module, the key themes and the forthcoming assessments</a:t>
            </a:r>
          </a:p>
          <a:p>
            <a:pPr lvl="0"/>
            <a:r>
              <a:rPr lang="en-US" dirty="0" smtClean="0"/>
              <a:t>To evaluate </a:t>
            </a:r>
            <a:r>
              <a:rPr lang="en-US" dirty="0"/>
              <a:t>and </a:t>
            </a:r>
            <a:r>
              <a:rPr lang="en-US" dirty="0" err="1"/>
              <a:t>analyse</a:t>
            </a:r>
            <a:r>
              <a:rPr lang="en-US" dirty="0"/>
              <a:t> different roles available to managers and the skills required in each</a:t>
            </a:r>
            <a:endParaRPr lang="en-GB" dirty="0"/>
          </a:p>
        </p:txBody>
      </p:sp>
    </p:spTree>
    <p:extLst>
      <p:ext uri="{BB962C8B-B14F-4D97-AF65-F5344CB8AC3E}">
        <p14:creationId xmlns:p14="http://schemas.microsoft.com/office/powerpoint/2010/main" val="213484417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Handouts</a:t>
            </a:r>
          </a:p>
          <a:p>
            <a:r>
              <a:rPr lang="en-GB" dirty="0" smtClean="0"/>
              <a:t>Assignments </a:t>
            </a:r>
          </a:p>
          <a:p>
            <a:r>
              <a:rPr lang="en-GB" dirty="0"/>
              <a:t>PO of </a:t>
            </a:r>
            <a:r>
              <a:rPr lang="en-GB" dirty="0">
                <a:hlinkClick r:id="rId2"/>
              </a:rPr>
              <a:t>http://www.personneltoday.com/hr/managing-mental-health-work-role-leaders-line-managers</a:t>
            </a:r>
            <a:r>
              <a:rPr lang="en-GB" dirty="0" smtClean="0">
                <a:hlinkClick r:id="rId2"/>
              </a:rPr>
              <a:t>/</a:t>
            </a:r>
            <a:endParaRPr lang="en-GB" dirty="0" smtClean="0"/>
          </a:p>
          <a:p>
            <a:pPr marL="0" indent="0">
              <a:buNone/>
            </a:pPr>
            <a:r>
              <a:rPr lang="en-GB" dirty="0" smtClean="0"/>
              <a:t>Discuss</a:t>
            </a:r>
            <a:endParaRPr lang="en-GB" dirty="0"/>
          </a:p>
        </p:txBody>
      </p:sp>
    </p:spTree>
    <p:extLst>
      <p:ext uri="{BB962C8B-B14F-4D97-AF65-F5344CB8AC3E}">
        <p14:creationId xmlns:p14="http://schemas.microsoft.com/office/powerpoint/2010/main" val="37925012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67544" y="548680"/>
            <a:ext cx="8352928" cy="4090459"/>
          </a:xfrm>
        </p:spPr>
        <p:txBody>
          <a:bodyPr>
            <a:normAutofit lnSpcReduction="10000"/>
          </a:bodyPr>
          <a:lstStyle/>
          <a:p>
            <a:pPr>
              <a:buNone/>
            </a:pPr>
            <a:r>
              <a:rPr lang="en-GB" b="1" dirty="0" smtClean="0">
                <a:cs typeface="Arial" pitchFamily="34" charset="0"/>
              </a:rPr>
              <a:t>Skills for Managing module Aim</a:t>
            </a:r>
            <a:r>
              <a:rPr lang="en-GB" dirty="0" smtClean="0">
                <a:cs typeface="Arial" pitchFamily="34" charset="0"/>
              </a:rPr>
              <a:t>:</a:t>
            </a:r>
          </a:p>
          <a:p>
            <a:pPr>
              <a:buNone/>
            </a:pPr>
            <a:endParaRPr lang="en-GB" dirty="0" smtClean="0">
              <a:cs typeface="Arial" pitchFamily="34" charset="0"/>
            </a:endParaRPr>
          </a:p>
          <a:p>
            <a:pPr marL="88900" indent="0" algn="ctr">
              <a:buNone/>
            </a:pPr>
            <a:r>
              <a:rPr lang="en-GB" dirty="0" smtClean="0">
                <a:cs typeface="Arial" pitchFamily="34" charset="0"/>
              </a:rPr>
              <a:t>To develop students` knowledge and understanding of the skills and attributes required for effective managing,</a:t>
            </a:r>
          </a:p>
          <a:p>
            <a:pPr marL="88900" indent="0" algn="ctr">
              <a:buNone/>
            </a:pPr>
            <a:endParaRPr lang="en-GB" dirty="0" smtClean="0">
              <a:cs typeface="Arial" pitchFamily="34" charset="0"/>
            </a:endParaRPr>
          </a:p>
          <a:p>
            <a:pPr marL="88900" indent="0" algn="ctr">
              <a:buNone/>
            </a:pPr>
            <a:r>
              <a:rPr lang="en-GB" dirty="0" smtClean="0">
                <a:cs typeface="Arial" pitchFamily="34" charset="0"/>
              </a:rPr>
              <a:t> and to develop these in order to contribute to organisational sustainability and growth.</a:t>
            </a:r>
          </a:p>
        </p:txBody>
      </p:sp>
      <p:sp>
        <p:nvSpPr>
          <p:cNvPr id="3" name="Date Placeholder 2"/>
          <p:cNvSpPr>
            <a:spLocks noGrp="1"/>
          </p:cNvSpPr>
          <p:nvPr>
            <p:ph type="dt" sz="half" idx="10"/>
          </p:nvPr>
        </p:nvSpPr>
        <p:spPr/>
        <p:txBody>
          <a:bodyPr/>
          <a:lstStyle/>
          <a:p>
            <a:fld id="{63C8C827-BB62-424D-BEA8-2FC854F16766}" type="datetime5">
              <a:rPr lang="en-US" smtClean="0"/>
              <a:pPr/>
              <a:t>31-Jan-17</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97503B6A-4DA5-4756-B58A-8B28CBAE0F46}" type="slidenum">
              <a:rPr lang="en-GB" smtClean="0"/>
              <a:pPr/>
              <a:t>5</a:t>
            </a:fld>
            <a:endParaRPr lang="en-GB" dirty="0"/>
          </a:p>
        </p:txBody>
      </p:sp>
    </p:spTree>
    <p:extLst>
      <p:ext uri="{BB962C8B-B14F-4D97-AF65-F5344CB8AC3E}">
        <p14:creationId xmlns:p14="http://schemas.microsoft.com/office/powerpoint/2010/main" val="3490498787"/>
      </p:ext>
    </p:extLst>
  </p:cSld>
  <p:clrMapOvr>
    <a:masterClrMapping/>
  </p:clrMapOvr>
  <p:transition>
    <p:strips dir="rd"/>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Skills for Managing Module Objectives</a:t>
            </a:r>
            <a:endParaRPr lang="en-GB" dirty="0"/>
          </a:p>
        </p:txBody>
      </p:sp>
      <p:sp>
        <p:nvSpPr>
          <p:cNvPr id="3" name="Content Placeholder 2"/>
          <p:cNvSpPr>
            <a:spLocks noGrp="1"/>
          </p:cNvSpPr>
          <p:nvPr>
            <p:ph idx="1"/>
          </p:nvPr>
        </p:nvSpPr>
        <p:spPr/>
        <p:txBody>
          <a:bodyPr>
            <a:normAutofit fontScale="85000" lnSpcReduction="10000"/>
          </a:bodyPr>
          <a:lstStyle/>
          <a:p>
            <a:pPr>
              <a:buNone/>
            </a:pPr>
            <a:r>
              <a:rPr lang="en-GB" b="1" dirty="0" smtClean="0">
                <a:latin typeface="Arial" pitchFamily="34" charset="0"/>
                <a:cs typeface="Arial" pitchFamily="34" charset="0"/>
              </a:rPr>
              <a:t>To:</a:t>
            </a:r>
            <a:endParaRPr lang="en-GB" b="1" dirty="0">
              <a:latin typeface="Arial" pitchFamily="34" charset="0"/>
              <a:cs typeface="Arial" pitchFamily="34" charset="0"/>
            </a:endParaRPr>
          </a:p>
          <a:p>
            <a:pPr>
              <a:buNone/>
            </a:pPr>
            <a:endParaRPr lang="en-GB" b="1" dirty="0" smtClean="0"/>
          </a:p>
          <a:p>
            <a:pPr>
              <a:buNone/>
            </a:pPr>
            <a:r>
              <a:rPr lang="en-GB" b="1" dirty="0" smtClean="0"/>
              <a:t>    </a:t>
            </a:r>
            <a:r>
              <a:rPr lang="en-GB" dirty="0" smtClean="0"/>
              <a:t>Analyse </a:t>
            </a:r>
            <a:r>
              <a:rPr lang="en-GB" dirty="0"/>
              <a:t>and evaluate the necessary skills and roles of managers in employee performance, change, conflict, team and stakeholder management</a:t>
            </a:r>
            <a:r>
              <a:rPr lang="en-GB" dirty="0" smtClean="0"/>
              <a:t>.</a:t>
            </a:r>
          </a:p>
          <a:p>
            <a:pPr>
              <a:buNone/>
            </a:pPr>
            <a:endParaRPr lang="en-GB" dirty="0"/>
          </a:p>
          <a:p>
            <a:pPr>
              <a:buNone/>
            </a:pPr>
            <a:r>
              <a:rPr lang="en-GB" dirty="0" smtClean="0"/>
              <a:t>    Evaluate </a:t>
            </a:r>
            <a:r>
              <a:rPr lang="en-GB" dirty="0"/>
              <a:t>and apply theories and models of high performance, motivation, influencing, communication and persuasion.</a:t>
            </a:r>
          </a:p>
          <a:p>
            <a:pPr>
              <a:buNone/>
            </a:pPr>
            <a:endParaRPr lang="en-GB" dirty="0"/>
          </a:p>
          <a:p>
            <a:endParaRPr lang="en-GB" dirty="0"/>
          </a:p>
        </p:txBody>
      </p:sp>
    </p:spTree>
    <p:extLst>
      <p:ext uri="{BB962C8B-B14F-4D97-AF65-F5344CB8AC3E}">
        <p14:creationId xmlns:p14="http://schemas.microsoft.com/office/powerpoint/2010/main" val="305346978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908720"/>
            <a:ext cx="8229600" cy="4968552"/>
          </a:xfrm>
        </p:spPr>
        <p:txBody>
          <a:bodyPr>
            <a:normAutofit/>
          </a:bodyPr>
          <a:lstStyle/>
          <a:p>
            <a:pPr marL="0" indent="0">
              <a:buNone/>
            </a:pPr>
            <a:r>
              <a:rPr lang="en-GB" sz="2600" b="1" i="1" dirty="0" smtClean="0">
                <a:latin typeface="Arial" pitchFamily="34" charset="0"/>
                <a:cs typeface="Arial" pitchFamily="34" charset="0"/>
              </a:rPr>
              <a:t>Outline of key topics</a:t>
            </a:r>
          </a:p>
          <a:p>
            <a:r>
              <a:rPr lang="en-GB" sz="2600" b="1" dirty="0" smtClean="0">
                <a:latin typeface="Arial" pitchFamily="34" charset="0"/>
                <a:cs typeface="Arial" pitchFamily="34" charset="0"/>
              </a:rPr>
              <a:t>Managing roles</a:t>
            </a:r>
          </a:p>
          <a:p>
            <a:r>
              <a:rPr lang="en-GB" sz="2600" b="1" dirty="0">
                <a:latin typeface="Arial" pitchFamily="34" charset="0"/>
                <a:cs typeface="Arial" pitchFamily="34" charset="0"/>
              </a:rPr>
              <a:t>Managing stakeholders</a:t>
            </a:r>
          </a:p>
          <a:p>
            <a:r>
              <a:rPr lang="en-GB" sz="2600" b="1" dirty="0" smtClean="0">
                <a:latin typeface="Arial" pitchFamily="34" charset="0"/>
                <a:cs typeface="Arial" pitchFamily="34" charset="0"/>
              </a:rPr>
              <a:t>Managing communication</a:t>
            </a:r>
          </a:p>
          <a:p>
            <a:r>
              <a:rPr lang="en-GB" sz="2600" b="1" dirty="0" smtClean="0">
                <a:latin typeface="Arial" pitchFamily="34" charset="0"/>
                <a:cs typeface="Arial" pitchFamily="34" charset="0"/>
              </a:rPr>
              <a:t>Managing teams</a:t>
            </a:r>
          </a:p>
          <a:p>
            <a:r>
              <a:rPr lang="en-GB" sz="2600" b="1" dirty="0" smtClean="0">
                <a:latin typeface="Arial" pitchFamily="34" charset="0"/>
                <a:cs typeface="Arial" pitchFamily="34" charset="0"/>
              </a:rPr>
              <a:t>Managing </a:t>
            </a:r>
            <a:r>
              <a:rPr lang="en-GB" sz="2600" b="1" dirty="0">
                <a:latin typeface="Arial" pitchFamily="34" charset="0"/>
                <a:cs typeface="Arial" pitchFamily="34" charset="0"/>
              </a:rPr>
              <a:t>employee performance</a:t>
            </a:r>
          </a:p>
          <a:p>
            <a:r>
              <a:rPr lang="en-GB" sz="2600" b="1" dirty="0">
                <a:latin typeface="Arial" pitchFamily="34" charset="0"/>
                <a:cs typeface="Arial" pitchFamily="34" charset="0"/>
              </a:rPr>
              <a:t>Managing change</a:t>
            </a:r>
          </a:p>
          <a:p>
            <a:r>
              <a:rPr lang="en-GB" sz="2600" b="1" dirty="0">
                <a:latin typeface="Arial" pitchFamily="34" charset="0"/>
                <a:cs typeface="Arial" pitchFamily="34" charset="0"/>
              </a:rPr>
              <a:t>Managing conflict</a:t>
            </a:r>
          </a:p>
          <a:p>
            <a:pPr marL="0" indent="0">
              <a:buNone/>
            </a:pPr>
            <a:endParaRPr lang="en-GB" sz="2600" b="1" dirty="0" smtClean="0">
              <a:latin typeface="Arial" pitchFamily="34" charset="0"/>
              <a:cs typeface="Arial" pitchFamily="34" charset="0"/>
            </a:endParaRPr>
          </a:p>
          <a:p>
            <a:pPr marL="177800" indent="0">
              <a:buNone/>
            </a:pPr>
            <a:endParaRPr lang="en-GB" sz="1200" b="1" i="1" dirty="0" smtClean="0">
              <a:latin typeface="Arial" pitchFamily="34" charset="0"/>
              <a:cs typeface="Arial" pitchFamily="34" charset="0"/>
            </a:endParaRPr>
          </a:p>
          <a:p>
            <a:pPr marL="177800" indent="0">
              <a:buNone/>
            </a:pPr>
            <a:endParaRPr lang="en-GB" sz="2400" dirty="0" smtClean="0">
              <a:latin typeface="Arial" pitchFamily="34" charset="0"/>
              <a:cs typeface="Arial" pitchFamily="34" charset="0"/>
            </a:endParaRPr>
          </a:p>
          <a:p>
            <a:pPr>
              <a:buNone/>
            </a:pPr>
            <a:endParaRPr lang="en-GB" sz="2400" dirty="0" smtClean="0"/>
          </a:p>
          <a:p>
            <a:pPr>
              <a:buNone/>
            </a:pPr>
            <a:endParaRPr lang="en-GB" dirty="0" smtClean="0"/>
          </a:p>
          <a:p>
            <a:pPr>
              <a:buNone/>
            </a:pPr>
            <a:endParaRPr lang="en-GB" dirty="0"/>
          </a:p>
        </p:txBody>
      </p:sp>
      <p:sp>
        <p:nvSpPr>
          <p:cNvPr id="4" name="Date Placeholder 3"/>
          <p:cNvSpPr>
            <a:spLocks noGrp="1"/>
          </p:cNvSpPr>
          <p:nvPr>
            <p:ph type="dt" sz="half" idx="10"/>
          </p:nvPr>
        </p:nvSpPr>
        <p:spPr/>
        <p:txBody>
          <a:bodyPr/>
          <a:lstStyle/>
          <a:p>
            <a:fld id="{80EAA98A-A56C-4590-A59A-9F76DE9A5DC5}" type="datetime5">
              <a:rPr lang="en-US" smtClean="0"/>
              <a:pPr/>
              <a:t>31-Jan-17</a:t>
            </a:fld>
            <a:endParaRPr lang="en-GB"/>
          </a:p>
        </p:txBody>
      </p:sp>
      <p:sp>
        <p:nvSpPr>
          <p:cNvPr id="6" name="Footer Placeholder 5"/>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503B6A-4DA5-4756-B58A-8B28CBAE0F46}" type="slidenum">
              <a:rPr lang="en-GB" smtClean="0"/>
              <a:pPr/>
              <a:t>7</a:t>
            </a:fld>
            <a:endParaRPr lang="en-GB"/>
          </a:p>
        </p:txBody>
      </p:sp>
    </p:spTree>
    <p:extLst>
      <p:ext uri="{BB962C8B-B14F-4D97-AF65-F5344CB8AC3E}">
        <p14:creationId xmlns:p14="http://schemas.microsoft.com/office/powerpoint/2010/main" val="95562902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323528" y="404664"/>
            <a:ext cx="8229600" cy="648072"/>
          </a:xfrm>
        </p:spPr>
        <p:txBody>
          <a:bodyPr>
            <a:normAutofit/>
          </a:bodyPr>
          <a:lstStyle/>
          <a:p>
            <a:r>
              <a:rPr lang="en-GB" sz="3600" dirty="0" smtClean="0">
                <a:cs typeface="Arial" pitchFamily="34" charset="0"/>
              </a:rPr>
              <a:t>Assessment</a:t>
            </a:r>
            <a:endParaRPr lang="en-GB" sz="3600" dirty="0">
              <a:cs typeface="Arial" pitchFamily="34" charset="0"/>
            </a:endParaRPr>
          </a:p>
        </p:txBody>
      </p:sp>
      <p:sp>
        <p:nvSpPr>
          <p:cNvPr id="3" name="Date Placeholder 2"/>
          <p:cNvSpPr>
            <a:spLocks noGrp="1"/>
          </p:cNvSpPr>
          <p:nvPr>
            <p:ph type="dt" sz="half" idx="10"/>
          </p:nvPr>
        </p:nvSpPr>
        <p:spPr/>
        <p:txBody>
          <a:bodyPr/>
          <a:lstStyle/>
          <a:p>
            <a:fld id="{25E68F62-C116-4D30-9406-DAD74794A821}" type="datetime5">
              <a:rPr lang="en-US" smtClean="0"/>
              <a:pPr/>
              <a:t>31-Jan-17</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97503B6A-4DA5-4756-B58A-8B28CBAE0F46}" type="slidenum">
              <a:rPr lang="en-GB" smtClean="0"/>
              <a:pPr/>
              <a:t>8</a:t>
            </a:fld>
            <a:endParaRPr lang="en-GB" dirty="0"/>
          </a:p>
        </p:txBody>
      </p:sp>
      <p:sp>
        <p:nvSpPr>
          <p:cNvPr id="7" name="Content Placeholder 6"/>
          <p:cNvSpPr>
            <a:spLocks noGrp="1"/>
          </p:cNvSpPr>
          <p:nvPr>
            <p:ph idx="1"/>
          </p:nvPr>
        </p:nvSpPr>
        <p:spPr>
          <a:xfrm>
            <a:off x="323528" y="1628800"/>
            <a:ext cx="8686800" cy="3917032"/>
          </a:xfrm>
        </p:spPr>
        <p:txBody>
          <a:bodyPr>
            <a:normAutofit fontScale="77500" lnSpcReduction="20000"/>
          </a:bodyPr>
          <a:lstStyle/>
          <a:p>
            <a:pPr marL="0" indent="0">
              <a:buNone/>
            </a:pPr>
            <a:r>
              <a:rPr lang="en-GB" dirty="0" smtClean="0"/>
              <a:t>2 assignments - Each 50% of module mark</a:t>
            </a:r>
          </a:p>
          <a:p>
            <a:pPr marL="0" indent="0">
              <a:buNone/>
            </a:pPr>
            <a:endParaRPr lang="en-GB" dirty="0" smtClean="0"/>
          </a:p>
          <a:p>
            <a:pPr marL="0" indent="0">
              <a:buNone/>
            </a:pPr>
            <a:r>
              <a:rPr lang="en-GB" dirty="0" smtClean="0"/>
              <a:t>1</a:t>
            </a:r>
            <a:r>
              <a:rPr lang="en-GB" b="1" dirty="0"/>
              <a:t>. Individual Task 2000 word consultancy report </a:t>
            </a:r>
            <a:r>
              <a:rPr lang="en-GB" dirty="0"/>
              <a:t>based on above</a:t>
            </a:r>
            <a:r>
              <a:rPr lang="en-GB" b="1" dirty="0" smtClean="0"/>
              <a:t> </a:t>
            </a:r>
          </a:p>
          <a:p>
            <a:pPr marL="0" indent="0">
              <a:buNone/>
            </a:pPr>
            <a:endParaRPr lang="en-GB" b="1" dirty="0"/>
          </a:p>
          <a:p>
            <a:pPr marL="0" indent="0">
              <a:buNone/>
            </a:pPr>
            <a:r>
              <a:rPr lang="en-GB" b="1" dirty="0" smtClean="0"/>
              <a:t>2. Role play presentation (Group) </a:t>
            </a:r>
            <a:r>
              <a:rPr lang="en-GB" dirty="0" smtClean="0"/>
              <a:t>&amp;  </a:t>
            </a:r>
            <a:r>
              <a:rPr lang="en-GB" b="1" dirty="0"/>
              <a:t>D</a:t>
            </a:r>
            <a:r>
              <a:rPr lang="en-GB" b="1" dirty="0" smtClean="0"/>
              <a:t>evelopment plan (Individual)</a:t>
            </a:r>
          </a:p>
          <a:p>
            <a:pPr marL="0" indent="0">
              <a:buNone/>
            </a:pPr>
            <a:r>
              <a:rPr lang="en-US" dirty="0" smtClean="0"/>
              <a:t>You will </a:t>
            </a:r>
            <a:r>
              <a:rPr lang="en-US" dirty="0"/>
              <a:t>be required to take part in a simulated team event that will include </a:t>
            </a:r>
            <a:r>
              <a:rPr lang="en-US" dirty="0" err="1"/>
              <a:t>practising</a:t>
            </a:r>
            <a:r>
              <a:rPr lang="en-US" dirty="0"/>
              <a:t> all the key roles and skills covered in the module.  </a:t>
            </a:r>
            <a:r>
              <a:rPr lang="en-US" dirty="0" smtClean="0"/>
              <a:t>The scenario has </a:t>
            </a:r>
            <a:r>
              <a:rPr lang="en-US" dirty="0"/>
              <a:t>to be planned for and managed.  </a:t>
            </a:r>
            <a:r>
              <a:rPr lang="en-US" dirty="0" smtClean="0"/>
              <a:t> After </a:t>
            </a:r>
            <a:r>
              <a:rPr lang="en-US" dirty="0"/>
              <a:t>the </a:t>
            </a:r>
            <a:r>
              <a:rPr lang="en-US" dirty="0" smtClean="0"/>
              <a:t>simulation, </a:t>
            </a:r>
            <a:r>
              <a:rPr lang="en-US" dirty="0"/>
              <a:t>each student will write a skills development plan. </a:t>
            </a:r>
            <a:endParaRPr lang="en-US" dirty="0" smtClean="0"/>
          </a:p>
          <a:p>
            <a:pPr marL="0" indent="0">
              <a:buNone/>
            </a:pPr>
            <a:endParaRPr lang="en-GB" dirty="0" smtClean="0"/>
          </a:p>
        </p:txBody>
      </p:sp>
    </p:spTree>
    <p:extLst>
      <p:ext uri="{BB962C8B-B14F-4D97-AF65-F5344CB8AC3E}">
        <p14:creationId xmlns:p14="http://schemas.microsoft.com/office/powerpoint/2010/main" val="141274792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graphicFrame>
        <p:nvGraphicFramePr>
          <p:cNvPr id="4" name="Content Placeholder 3"/>
          <p:cNvGraphicFramePr>
            <a:graphicFrameLocks noGrp="1"/>
          </p:cNvGraphicFramePr>
          <p:nvPr>
            <p:ph idx="1"/>
          </p:nvPr>
        </p:nvGraphicFramePr>
        <p:xfrm>
          <a:off x="323528" y="2204864"/>
          <a:ext cx="8229600" cy="3393460"/>
        </p:xfrm>
        <a:graphic>
          <a:graphicData uri="http://schemas.openxmlformats.org/drawingml/2006/table">
            <a:tbl>
              <a:tblPr>
                <a:tableStyleId>{5C22544A-7EE6-4342-B048-85BDC9FD1C3A}</a:tableStyleId>
              </a:tblPr>
              <a:tblGrid>
                <a:gridCol w="1019213"/>
                <a:gridCol w="1799886"/>
                <a:gridCol w="5410501"/>
              </a:tblGrid>
              <a:tr h="162640">
                <a:tc>
                  <a:txBody>
                    <a:bodyPr/>
                    <a:lstStyle/>
                    <a:p>
                      <a:pPr algn="l" fontAlgn="b"/>
                      <a:endParaRPr lang="en-GB" sz="2000" b="0" i="0" u="none" strike="noStrike" dirty="0">
                        <a:solidFill>
                          <a:srgbClr val="000000"/>
                        </a:solidFill>
                        <a:effectLst/>
                        <a:latin typeface="Calibri" panose="020F0502020204030204" pitchFamily="34" charset="0"/>
                      </a:endParaRPr>
                    </a:p>
                  </a:txBody>
                  <a:tcPr marL="8132" marR="8132" marT="8132" marB="0" anchor="b"/>
                </a:tc>
                <a:tc>
                  <a:txBody>
                    <a:bodyPr/>
                    <a:lstStyle/>
                    <a:p>
                      <a:pPr algn="l" fontAlgn="b"/>
                      <a:r>
                        <a:rPr lang="en-GB" sz="2000" u="none" strike="noStrike" dirty="0">
                          <a:effectLst/>
                        </a:rPr>
                        <a:t>assignment </a:t>
                      </a:r>
                      <a:r>
                        <a:rPr lang="en-GB" sz="2000" u="none" strike="noStrike" dirty="0" smtClean="0">
                          <a:effectLst/>
                        </a:rPr>
                        <a:t>1 (22 March)</a:t>
                      </a:r>
                      <a:endParaRPr lang="en-GB" sz="2000" b="1" i="0" u="none" strike="noStrike" dirty="0">
                        <a:solidFill>
                          <a:srgbClr val="000000"/>
                        </a:solidFill>
                        <a:effectLst/>
                        <a:latin typeface="Calibri" panose="020F0502020204030204" pitchFamily="34" charset="0"/>
                      </a:endParaRPr>
                    </a:p>
                  </a:txBody>
                  <a:tcPr marL="8132" marR="8132" marT="8132" marB="0" anchor="b"/>
                </a:tc>
                <a:tc>
                  <a:txBody>
                    <a:bodyPr/>
                    <a:lstStyle/>
                    <a:p>
                      <a:pPr algn="l" fontAlgn="b"/>
                      <a:r>
                        <a:rPr lang="en-GB" sz="2000" u="none" strike="noStrike" dirty="0">
                          <a:effectLst/>
                        </a:rPr>
                        <a:t>assignment </a:t>
                      </a:r>
                      <a:r>
                        <a:rPr lang="en-GB" sz="2000" u="none" strike="noStrike" dirty="0" smtClean="0">
                          <a:effectLst/>
                        </a:rPr>
                        <a:t>2  (3 &amp; 8</a:t>
                      </a:r>
                      <a:r>
                        <a:rPr lang="en-GB" sz="2000" u="none" strike="noStrike" baseline="0" dirty="0" smtClean="0">
                          <a:effectLst/>
                        </a:rPr>
                        <a:t> </a:t>
                      </a:r>
                      <a:r>
                        <a:rPr lang="en-GB" sz="2000" u="none" strike="noStrike" dirty="0" smtClean="0">
                          <a:effectLst/>
                        </a:rPr>
                        <a:t>May)</a:t>
                      </a:r>
                      <a:endParaRPr lang="en-GB" sz="2000" b="1" i="0" u="none" strike="noStrike" dirty="0">
                        <a:solidFill>
                          <a:srgbClr val="000000"/>
                        </a:solidFill>
                        <a:effectLst/>
                        <a:latin typeface="Calibri" panose="020F0502020204030204" pitchFamily="34" charset="0"/>
                      </a:endParaRPr>
                    </a:p>
                  </a:txBody>
                  <a:tcPr marL="8132" marR="8132" marT="8132" marB="0" anchor="b">
                    <a:solidFill>
                      <a:schemeClr val="accent2"/>
                    </a:solidFill>
                  </a:tcPr>
                </a:tc>
              </a:tr>
              <a:tr h="162640">
                <a:tc>
                  <a:txBody>
                    <a:bodyPr/>
                    <a:lstStyle/>
                    <a:p>
                      <a:pPr algn="l" fontAlgn="b"/>
                      <a:r>
                        <a:rPr lang="en-GB" sz="1100" u="none" strike="noStrike" dirty="0">
                          <a:effectLst/>
                        </a:rPr>
                        <a:t>Weighting </a:t>
                      </a:r>
                      <a:endParaRPr lang="en-GB" sz="1100" b="0" i="0" u="none" strike="noStrike" dirty="0">
                        <a:solidFill>
                          <a:srgbClr val="000000"/>
                        </a:solidFill>
                        <a:effectLst/>
                        <a:latin typeface="Calibri" panose="020F0502020204030204" pitchFamily="34" charset="0"/>
                      </a:endParaRPr>
                    </a:p>
                  </a:txBody>
                  <a:tcPr marL="8132" marR="8132" marT="8132" marB="0" anchor="b"/>
                </a:tc>
                <a:tc>
                  <a:txBody>
                    <a:bodyPr/>
                    <a:lstStyle/>
                    <a:p>
                      <a:pPr algn="l" fontAlgn="b"/>
                      <a:r>
                        <a:rPr lang="en-GB" sz="2000" u="none" strike="noStrike" dirty="0">
                          <a:effectLst/>
                        </a:rPr>
                        <a:t>50% of overall module</a:t>
                      </a:r>
                      <a:endParaRPr lang="en-GB" sz="2000" b="0" i="0" u="none" strike="noStrike" dirty="0">
                        <a:solidFill>
                          <a:srgbClr val="000000"/>
                        </a:solidFill>
                        <a:effectLst/>
                        <a:latin typeface="Calibri" panose="020F0502020204030204" pitchFamily="34" charset="0"/>
                      </a:endParaRPr>
                    </a:p>
                  </a:txBody>
                  <a:tcPr marL="8132" marR="8132" marT="8132" marB="0" anchor="b"/>
                </a:tc>
                <a:tc>
                  <a:txBody>
                    <a:bodyPr/>
                    <a:lstStyle/>
                    <a:p>
                      <a:pPr algn="l" fontAlgn="b"/>
                      <a:r>
                        <a:rPr lang="en-GB" sz="2000" u="none" strike="noStrike" dirty="0">
                          <a:effectLst/>
                        </a:rPr>
                        <a:t>50% of overall module</a:t>
                      </a:r>
                      <a:endParaRPr lang="en-GB" sz="2000" b="0" i="0" u="none" strike="noStrike" dirty="0">
                        <a:solidFill>
                          <a:srgbClr val="000000"/>
                        </a:solidFill>
                        <a:effectLst/>
                        <a:latin typeface="Calibri" panose="020F0502020204030204" pitchFamily="34" charset="0"/>
                      </a:endParaRPr>
                    </a:p>
                  </a:txBody>
                  <a:tcPr marL="8132" marR="8132" marT="8132" marB="0" anchor="b">
                    <a:solidFill>
                      <a:schemeClr val="accent2"/>
                    </a:solidFill>
                  </a:tcPr>
                </a:tc>
              </a:tr>
              <a:tr h="162640">
                <a:tc>
                  <a:txBody>
                    <a:bodyPr/>
                    <a:lstStyle/>
                    <a:p>
                      <a:pPr algn="l" fontAlgn="b"/>
                      <a:r>
                        <a:rPr lang="en-GB" sz="1100" u="none" strike="noStrike" dirty="0">
                          <a:effectLst/>
                        </a:rPr>
                        <a:t>Components</a:t>
                      </a:r>
                      <a:endParaRPr lang="en-GB" sz="1100" b="0" i="0" u="none" strike="noStrike" dirty="0">
                        <a:solidFill>
                          <a:srgbClr val="000000"/>
                        </a:solidFill>
                        <a:effectLst/>
                        <a:latin typeface="Calibri" panose="020F0502020204030204" pitchFamily="34" charset="0"/>
                      </a:endParaRPr>
                    </a:p>
                  </a:txBody>
                  <a:tcPr marL="8132" marR="8132" marT="8132" marB="0" anchor="b"/>
                </a:tc>
                <a:tc>
                  <a:txBody>
                    <a:bodyPr/>
                    <a:lstStyle/>
                    <a:p>
                      <a:pPr algn="l" fontAlgn="b"/>
                      <a:r>
                        <a:rPr lang="en-GB" sz="2000" u="none" strike="noStrike" dirty="0">
                          <a:effectLst/>
                        </a:rPr>
                        <a:t>report: marked out of 100%</a:t>
                      </a:r>
                      <a:endParaRPr lang="en-GB" sz="2000" b="0" i="0" u="none" strike="noStrike" dirty="0">
                        <a:solidFill>
                          <a:srgbClr val="000000"/>
                        </a:solidFill>
                        <a:effectLst/>
                        <a:latin typeface="Calibri" panose="020F0502020204030204" pitchFamily="34" charset="0"/>
                      </a:endParaRPr>
                    </a:p>
                  </a:txBody>
                  <a:tcPr marL="8132" marR="8132" marT="8132" marB="0" anchor="b"/>
                </a:tc>
                <a:tc>
                  <a:txBody>
                    <a:bodyPr/>
                    <a:lstStyle/>
                    <a:p>
                      <a:pPr algn="l" fontAlgn="b"/>
                      <a:r>
                        <a:rPr lang="en-GB" sz="2000" u="none" strike="noStrike" dirty="0">
                          <a:effectLst/>
                        </a:rPr>
                        <a:t>part a) </a:t>
                      </a:r>
                      <a:r>
                        <a:rPr lang="en-GB" sz="2000" u="none" strike="noStrike" dirty="0" err="1">
                          <a:effectLst/>
                        </a:rPr>
                        <a:t>powerpoint</a:t>
                      </a:r>
                      <a:r>
                        <a:rPr lang="en-GB" sz="2000" u="none" strike="noStrike" dirty="0">
                          <a:effectLst/>
                        </a:rPr>
                        <a:t> 80% of assignment 2  - when giving </a:t>
                      </a:r>
                      <a:r>
                        <a:rPr lang="en-GB" sz="2000" u="none" strike="noStrike" dirty="0" smtClean="0">
                          <a:effectLst/>
                        </a:rPr>
                        <a:t>receiving mark it is a mark </a:t>
                      </a:r>
                      <a:r>
                        <a:rPr lang="en-GB" sz="2000" u="none" strike="noStrike" dirty="0">
                          <a:effectLst/>
                        </a:rPr>
                        <a:t>out of 80 not 100</a:t>
                      </a:r>
                      <a:endParaRPr lang="en-GB" sz="2000" b="0" i="0" u="none" strike="noStrike" dirty="0">
                        <a:solidFill>
                          <a:srgbClr val="000000"/>
                        </a:solidFill>
                        <a:effectLst/>
                        <a:latin typeface="Calibri" panose="020F0502020204030204" pitchFamily="34" charset="0"/>
                      </a:endParaRPr>
                    </a:p>
                  </a:txBody>
                  <a:tcPr marL="8132" marR="8132" marT="8132" marB="0" anchor="b">
                    <a:solidFill>
                      <a:schemeClr val="accent2"/>
                    </a:solidFill>
                  </a:tcPr>
                </a:tc>
              </a:tr>
              <a:tr h="162640">
                <a:tc>
                  <a:txBody>
                    <a:bodyPr/>
                    <a:lstStyle/>
                    <a:p>
                      <a:pPr algn="l" fontAlgn="b"/>
                      <a:endParaRPr lang="en-GB" sz="2000" b="0" i="0" u="none" strike="noStrike">
                        <a:solidFill>
                          <a:srgbClr val="000000"/>
                        </a:solidFill>
                        <a:effectLst/>
                        <a:latin typeface="Calibri" panose="020F0502020204030204" pitchFamily="34" charset="0"/>
                      </a:endParaRPr>
                    </a:p>
                  </a:txBody>
                  <a:tcPr marL="8132" marR="8132" marT="8132" marB="0" anchor="b"/>
                </a:tc>
                <a:tc>
                  <a:txBody>
                    <a:bodyPr/>
                    <a:lstStyle/>
                    <a:p>
                      <a:pPr algn="l" fontAlgn="b"/>
                      <a:endParaRPr lang="en-GB" sz="2000" b="0" i="0" u="none" strike="noStrike">
                        <a:solidFill>
                          <a:srgbClr val="000000"/>
                        </a:solidFill>
                        <a:effectLst/>
                        <a:latin typeface="Calibri" panose="020F0502020204030204" pitchFamily="34" charset="0"/>
                      </a:endParaRPr>
                    </a:p>
                  </a:txBody>
                  <a:tcPr marL="8132" marR="8132" marT="8132" marB="0" anchor="b"/>
                </a:tc>
                <a:tc>
                  <a:txBody>
                    <a:bodyPr/>
                    <a:lstStyle/>
                    <a:p>
                      <a:pPr algn="l" fontAlgn="b"/>
                      <a:r>
                        <a:rPr lang="en-GB" sz="2000" u="none" strike="noStrike" dirty="0">
                          <a:effectLst/>
                        </a:rPr>
                        <a:t>part b) </a:t>
                      </a:r>
                      <a:r>
                        <a:rPr lang="en-GB" sz="2000" u="none" strike="noStrike" dirty="0" smtClean="0">
                          <a:effectLst/>
                        </a:rPr>
                        <a:t>participation </a:t>
                      </a:r>
                      <a:r>
                        <a:rPr lang="en-GB" sz="2000" u="none" strike="noStrike" dirty="0">
                          <a:effectLst/>
                        </a:rPr>
                        <a:t>in Q&amp;A: 5%       so can earn anything from 0-5 for this bit</a:t>
                      </a:r>
                      <a:endParaRPr lang="en-GB" sz="2000" b="0" i="0" u="none" strike="noStrike" dirty="0">
                        <a:solidFill>
                          <a:srgbClr val="000000"/>
                        </a:solidFill>
                        <a:effectLst/>
                        <a:latin typeface="Calibri" panose="020F0502020204030204" pitchFamily="34" charset="0"/>
                      </a:endParaRPr>
                    </a:p>
                  </a:txBody>
                  <a:tcPr marL="8132" marR="8132" marT="8132" marB="0" anchor="b">
                    <a:solidFill>
                      <a:schemeClr val="accent2"/>
                    </a:solidFill>
                  </a:tcPr>
                </a:tc>
              </a:tr>
              <a:tr h="162640">
                <a:tc>
                  <a:txBody>
                    <a:bodyPr/>
                    <a:lstStyle/>
                    <a:p>
                      <a:pPr algn="l" fontAlgn="b"/>
                      <a:endParaRPr lang="en-GB" sz="2000" b="0" i="0" u="none" strike="noStrike">
                        <a:solidFill>
                          <a:srgbClr val="000000"/>
                        </a:solidFill>
                        <a:effectLst/>
                        <a:latin typeface="Calibri" panose="020F0502020204030204" pitchFamily="34" charset="0"/>
                      </a:endParaRPr>
                    </a:p>
                  </a:txBody>
                  <a:tcPr marL="8132" marR="8132" marT="8132" marB="0" anchor="b"/>
                </a:tc>
                <a:tc>
                  <a:txBody>
                    <a:bodyPr/>
                    <a:lstStyle/>
                    <a:p>
                      <a:pPr algn="l" fontAlgn="b"/>
                      <a:endParaRPr lang="en-GB" sz="2000" b="0" i="0" u="none" strike="noStrike" dirty="0">
                        <a:solidFill>
                          <a:srgbClr val="000000"/>
                        </a:solidFill>
                        <a:effectLst/>
                        <a:latin typeface="Calibri" panose="020F0502020204030204" pitchFamily="34" charset="0"/>
                      </a:endParaRPr>
                    </a:p>
                  </a:txBody>
                  <a:tcPr marL="8132" marR="8132" marT="8132" marB="0" anchor="b"/>
                </a:tc>
                <a:tc>
                  <a:txBody>
                    <a:bodyPr/>
                    <a:lstStyle/>
                    <a:p>
                      <a:pPr algn="l" fontAlgn="b"/>
                      <a:r>
                        <a:rPr lang="en-GB" sz="2000" u="none" strike="noStrike" dirty="0" smtClean="0">
                          <a:effectLst/>
                        </a:rPr>
                        <a:t>part </a:t>
                      </a:r>
                      <a:r>
                        <a:rPr lang="en-GB" sz="2000" u="none" strike="noStrike" dirty="0">
                          <a:effectLst/>
                        </a:rPr>
                        <a:t>c) reflective piece: 15%         so can earn anything from 0-15 marks for this</a:t>
                      </a:r>
                      <a:endParaRPr lang="en-GB" sz="2000" b="0" i="0" u="none" strike="noStrike" dirty="0">
                        <a:solidFill>
                          <a:srgbClr val="000000"/>
                        </a:solidFill>
                        <a:effectLst/>
                        <a:latin typeface="Calibri" panose="020F0502020204030204" pitchFamily="34" charset="0"/>
                      </a:endParaRPr>
                    </a:p>
                  </a:txBody>
                  <a:tcPr marL="8132" marR="8132" marT="8132" marB="0" anchor="b">
                    <a:solidFill>
                      <a:schemeClr val="accent2"/>
                    </a:solidFill>
                  </a:tcPr>
                </a:tc>
              </a:tr>
            </a:tbl>
          </a:graphicData>
        </a:graphic>
      </p:graphicFrame>
    </p:spTree>
    <p:extLst>
      <p:ext uri="{BB962C8B-B14F-4D97-AF65-F5344CB8AC3E}">
        <p14:creationId xmlns:p14="http://schemas.microsoft.com/office/powerpoint/2010/main" val="114326163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Rot="1" noChangeArrowheads="1"/>
          </p:cNvSpPr>
          <p:nvPr>
            <p:ph type="title"/>
          </p:nvPr>
        </p:nvSpPr>
        <p:spPr>
          <a:xfrm>
            <a:off x="395536" y="332656"/>
            <a:ext cx="8229600" cy="648072"/>
          </a:xfrm>
        </p:spPr>
        <p:txBody>
          <a:bodyPr>
            <a:noAutofit/>
          </a:bodyPr>
          <a:lstStyle/>
          <a:p>
            <a:pPr eaLnBrk="1" hangingPunct="1">
              <a:defRPr/>
            </a:pPr>
            <a:r>
              <a:rPr lang="en-GB" dirty="0" smtClean="0">
                <a:cs typeface="Arial" pitchFamily="34" charset="0"/>
              </a:rPr>
              <a:t>Reading list</a:t>
            </a:r>
          </a:p>
        </p:txBody>
      </p:sp>
      <p:sp>
        <p:nvSpPr>
          <p:cNvPr id="9219" name="Rectangle 3"/>
          <p:cNvSpPr>
            <a:spLocks noGrp="1" noChangeArrowheads="1"/>
          </p:cNvSpPr>
          <p:nvPr>
            <p:ph idx="1"/>
          </p:nvPr>
        </p:nvSpPr>
        <p:spPr>
          <a:xfrm>
            <a:off x="0" y="1124744"/>
            <a:ext cx="8424936" cy="4392489"/>
          </a:xfrm>
        </p:spPr>
        <p:txBody>
          <a:bodyPr>
            <a:normAutofit lnSpcReduction="10000"/>
          </a:bodyPr>
          <a:lstStyle/>
          <a:p>
            <a:pPr marL="457200" lvl="1" indent="0">
              <a:buNone/>
            </a:pPr>
            <a:r>
              <a:rPr lang="en-GB" sz="2000" b="1" dirty="0" smtClean="0">
                <a:latin typeface="Arial" pitchFamily="34" charset="0"/>
                <a:cs typeface="Arial" pitchFamily="34" charset="0"/>
              </a:rPr>
              <a:t>Textbooks</a:t>
            </a:r>
          </a:p>
          <a:p>
            <a:pPr lvl="1">
              <a:buFont typeface="Wingdings" pitchFamily="2" charset="2"/>
              <a:buChar char="§"/>
            </a:pPr>
            <a:r>
              <a:rPr lang="en-GB" sz="2000" dirty="0" smtClean="0">
                <a:latin typeface="Arial" pitchFamily="34" charset="0"/>
                <a:cs typeface="Arial" pitchFamily="34" charset="0"/>
              </a:rPr>
              <a:t>Armstrong</a:t>
            </a:r>
          </a:p>
          <a:p>
            <a:pPr lvl="1">
              <a:buFont typeface="Wingdings" pitchFamily="2" charset="2"/>
              <a:buChar char="§"/>
            </a:pPr>
            <a:r>
              <a:rPr lang="en-GB" sz="2000" dirty="0" smtClean="0">
                <a:latin typeface="Arial" pitchFamily="34" charset="0"/>
                <a:cs typeface="Arial" pitchFamily="34" charset="0"/>
              </a:rPr>
              <a:t>Rees and Porter</a:t>
            </a:r>
          </a:p>
          <a:p>
            <a:pPr lvl="1">
              <a:buFont typeface="Wingdings" pitchFamily="2" charset="2"/>
              <a:buChar char="§"/>
            </a:pPr>
            <a:r>
              <a:rPr lang="en-GB" sz="2000" dirty="0" err="1" smtClean="0">
                <a:latin typeface="Arial" pitchFamily="34" charset="0"/>
                <a:cs typeface="Arial" pitchFamily="34" charset="0"/>
              </a:rPr>
              <a:t>Marchington</a:t>
            </a:r>
            <a:r>
              <a:rPr lang="en-GB" sz="2000" dirty="0" smtClean="0">
                <a:latin typeface="Arial" pitchFamily="34" charset="0"/>
                <a:cs typeface="Arial" pitchFamily="34" charset="0"/>
              </a:rPr>
              <a:t> and Wilkinson</a:t>
            </a:r>
          </a:p>
          <a:p>
            <a:pPr marL="457200" lvl="1" indent="0">
              <a:buNone/>
            </a:pPr>
            <a:endParaRPr lang="en-GB" sz="2000" b="1" dirty="0" smtClean="0">
              <a:latin typeface="Arial" pitchFamily="34" charset="0"/>
              <a:cs typeface="Arial" pitchFamily="34" charset="0"/>
            </a:endParaRPr>
          </a:p>
          <a:p>
            <a:pPr marL="457200" lvl="1" indent="0">
              <a:buNone/>
            </a:pPr>
            <a:r>
              <a:rPr lang="en-GB" sz="2000" b="1" dirty="0" smtClean="0">
                <a:latin typeface="Arial" pitchFamily="34" charset="0"/>
                <a:cs typeface="Arial" pitchFamily="34" charset="0"/>
              </a:rPr>
              <a:t>Journals</a:t>
            </a:r>
          </a:p>
          <a:p>
            <a:pPr lvl="1">
              <a:buFont typeface="Wingdings" pitchFamily="2" charset="2"/>
              <a:buChar char="§"/>
            </a:pPr>
            <a:r>
              <a:rPr lang="en-GB" sz="2000" dirty="0" smtClean="0">
                <a:latin typeface="Arial" pitchFamily="34" charset="0"/>
                <a:cs typeface="Arial" pitchFamily="34" charset="0"/>
              </a:rPr>
              <a:t>HRM </a:t>
            </a:r>
          </a:p>
          <a:p>
            <a:pPr lvl="1">
              <a:buFont typeface="Wingdings" pitchFamily="2" charset="2"/>
              <a:buChar char="§"/>
            </a:pPr>
            <a:r>
              <a:rPr lang="en-GB" sz="2000" dirty="0" smtClean="0">
                <a:latin typeface="Arial" pitchFamily="34" charset="0"/>
                <a:cs typeface="Arial" pitchFamily="34" charset="0"/>
              </a:rPr>
              <a:t>People Management</a:t>
            </a:r>
          </a:p>
          <a:p>
            <a:pPr lvl="1">
              <a:buFont typeface="Wingdings" pitchFamily="2" charset="2"/>
              <a:buChar char="§"/>
            </a:pPr>
            <a:r>
              <a:rPr lang="en-GB" sz="2000" dirty="0" smtClean="0">
                <a:latin typeface="Arial" pitchFamily="34" charset="0"/>
                <a:cs typeface="Arial" pitchFamily="34" charset="0"/>
              </a:rPr>
              <a:t>Personnel Review</a:t>
            </a:r>
          </a:p>
          <a:p>
            <a:pPr marL="457200" lvl="1" indent="0">
              <a:buNone/>
            </a:pPr>
            <a:endParaRPr lang="en-GB" sz="2000" b="1" dirty="0" smtClean="0">
              <a:latin typeface="Arial" pitchFamily="34" charset="0"/>
              <a:cs typeface="Arial" pitchFamily="34" charset="0"/>
            </a:endParaRPr>
          </a:p>
          <a:p>
            <a:pPr marL="457200" lvl="1" indent="0">
              <a:buNone/>
            </a:pPr>
            <a:r>
              <a:rPr lang="en-GB" sz="2000" b="1" dirty="0" smtClean="0">
                <a:latin typeface="Arial" pitchFamily="34" charset="0"/>
                <a:cs typeface="Arial" pitchFamily="34" charset="0"/>
              </a:rPr>
              <a:t>Websites</a:t>
            </a:r>
          </a:p>
          <a:p>
            <a:pPr lvl="1">
              <a:buFont typeface="Wingdings" pitchFamily="2" charset="2"/>
              <a:buChar char="§"/>
            </a:pPr>
            <a:r>
              <a:rPr lang="en-GB" sz="2000" dirty="0" err="1" smtClean="0">
                <a:latin typeface="Arial" pitchFamily="34" charset="0"/>
                <a:cs typeface="Arial" pitchFamily="34" charset="0"/>
              </a:rPr>
              <a:t>Cipd</a:t>
            </a:r>
            <a:endParaRPr lang="en-GB" sz="2000" dirty="0" smtClean="0">
              <a:latin typeface="Arial" pitchFamily="34" charset="0"/>
              <a:cs typeface="Arial" pitchFamily="34" charset="0"/>
            </a:endParaRPr>
          </a:p>
          <a:p>
            <a:pPr lvl="1">
              <a:buFont typeface="Wingdings" pitchFamily="2" charset="2"/>
              <a:buChar char="§"/>
            </a:pPr>
            <a:r>
              <a:rPr lang="en-GB" sz="2000" dirty="0" smtClean="0">
                <a:latin typeface="Arial" pitchFamily="34" charset="0"/>
                <a:cs typeface="Arial" pitchFamily="34" charset="0"/>
              </a:rPr>
              <a:t>ILM</a:t>
            </a:r>
          </a:p>
          <a:p>
            <a:pPr marL="624078" indent="-514350">
              <a:buNone/>
              <a:defRPr/>
            </a:pPr>
            <a:endParaRPr lang="en-GB" sz="2200" dirty="0" smtClean="0">
              <a:latin typeface="Arial" pitchFamily="34" charset="0"/>
              <a:cs typeface="Arial" pitchFamily="34" charset="0"/>
            </a:endParaRPr>
          </a:p>
        </p:txBody>
      </p:sp>
      <p:sp>
        <p:nvSpPr>
          <p:cNvPr id="4" name="Date Placeholder 3"/>
          <p:cNvSpPr>
            <a:spLocks noGrp="1"/>
          </p:cNvSpPr>
          <p:nvPr>
            <p:ph type="dt" sz="half" idx="10"/>
          </p:nvPr>
        </p:nvSpPr>
        <p:spPr/>
        <p:txBody>
          <a:bodyPr/>
          <a:lstStyle/>
          <a:p>
            <a:fld id="{FE832003-35BC-42C1-9054-CE8D1D95A7DE}" type="datetime5">
              <a:rPr lang="en-US" smtClean="0"/>
              <a:pPr/>
              <a:t>31-Jan-17</a:t>
            </a:fld>
            <a:endParaRPr lang="en-GB"/>
          </a:p>
        </p:txBody>
      </p:sp>
      <p:sp>
        <p:nvSpPr>
          <p:cNvPr id="6" name="Footer Placeholder 5"/>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503B6A-4DA5-4756-B58A-8B28CBAE0F46}" type="slidenum">
              <a:rPr lang="en-GB" smtClean="0"/>
              <a:pPr/>
              <a:t>10</a:t>
            </a:fld>
            <a:endParaRPr lang="en-GB"/>
          </a:p>
        </p:txBody>
      </p:sp>
      <p:sp>
        <p:nvSpPr>
          <p:cNvPr id="2" name="Rectangle 1"/>
          <p:cNvSpPr/>
          <p:nvPr/>
        </p:nvSpPr>
        <p:spPr>
          <a:xfrm>
            <a:off x="4283968" y="548680"/>
            <a:ext cx="4572000" cy="2585323"/>
          </a:xfrm>
          <a:prstGeom prst="rect">
            <a:avLst/>
          </a:prstGeom>
        </p:spPr>
        <p:txBody>
          <a:bodyPr>
            <a:spAutoFit/>
          </a:bodyPr>
          <a:lstStyle/>
          <a:p>
            <a:r>
              <a:rPr lang="en-US" i="1" dirty="0"/>
              <a:t>Armstrong, M, (2012) Armstrong's handbook of management and leadership: developing effective people skills for better leadership and management, </a:t>
            </a:r>
            <a:r>
              <a:rPr lang="en-US" i="1" dirty="0" err="1"/>
              <a:t>Kogan</a:t>
            </a:r>
            <a:r>
              <a:rPr lang="en-US" i="1" dirty="0"/>
              <a:t> Page, London</a:t>
            </a:r>
            <a:endParaRPr lang="en-GB" i="1" dirty="0"/>
          </a:p>
          <a:p>
            <a:r>
              <a:rPr lang="en-US" i="1" dirty="0"/>
              <a:t> </a:t>
            </a:r>
            <a:endParaRPr lang="en-GB" i="1" dirty="0"/>
          </a:p>
          <a:p>
            <a:r>
              <a:rPr lang="en-US" i="1" dirty="0"/>
              <a:t>Rees, D, and Porter, C (2008)   The Skills of Management (6</a:t>
            </a:r>
            <a:r>
              <a:rPr lang="en-US" i="1" baseline="30000" dirty="0"/>
              <a:t>th</a:t>
            </a:r>
            <a:r>
              <a:rPr lang="en-US" i="1" dirty="0"/>
              <a:t> edition), Cengage Learning, London</a:t>
            </a:r>
            <a:endParaRPr lang="en-GB" i="1" dirty="0"/>
          </a:p>
        </p:txBody>
      </p:sp>
    </p:spTree>
    <p:extLst>
      <p:ext uri="{BB962C8B-B14F-4D97-AF65-F5344CB8AC3E}">
        <p14:creationId xmlns:p14="http://schemas.microsoft.com/office/powerpoint/2010/main" val="247164573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Mental Health Management</a:t>
            </a:r>
            <a:endParaRPr lang="en-GB" b="1" dirty="0"/>
          </a:p>
        </p:txBody>
      </p:sp>
      <p:sp>
        <p:nvSpPr>
          <p:cNvPr id="3" name="Content Placeholder 2"/>
          <p:cNvSpPr>
            <a:spLocks noGrp="1"/>
          </p:cNvSpPr>
          <p:nvPr>
            <p:ph idx="1"/>
          </p:nvPr>
        </p:nvSpPr>
        <p:spPr/>
        <p:txBody>
          <a:bodyPr>
            <a:normAutofit lnSpcReduction="10000"/>
          </a:bodyPr>
          <a:lstStyle/>
          <a:p>
            <a:pPr marL="0" indent="0">
              <a:buNone/>
            </a:pPr>
            <a:r>
              <a:rPr lang="en-GB" b="1" dirty="0"/>
              <a:t>Mental health issues have a significant impact on employee </a:t>
            </a:r>
            <a:r>
              <a:rPr lang="en-GB" b="1" dirty="0" smtClean="0"/>
              <a:t>well-being, </a:t>
            </a:r>
            <a:r>
              <a:rPr lang="en-GB" b="1" dirty="0"/>
              <a:t>and are a major cause of long-term absence from work. </a:t>
            </a:r>
            <a:endParaRPr lang="en-GB" b="1" dirty="0" smtClean="0"/>
          </a:p>
          <a:p>
            <a:pPr marL="0" indent="0">
              <a:buNone/>
            </a:pPr>
            <a:r>
              <a:rPr lang="en-GB" dirty="0" smtClean="0">
                <a:solidFill>
                  <a:schemeClr val="tx2">
                    <a:lumMod val="60000"/>
                    <a:lumOff val="40000"/>
                  </a:schemeClr>
                </a:solidFill>
              </a:rPr>
              <a:t>Employers </a:t>
            </a:r>
            <a:r>
              <a:rPr lang="en-GB" dirty="0">
                <a:solidFill>
                  <a:schemeClr val="tx2">
                    <a:lumMod val="60000"/>
                    <a:lumOff val="40000"/>
                  </a:schemeClr>
                </a:solidFill>
              </a:rPr>
              <a:t>are encouraged to promote good mental health </a:t>
            </a:r>
            <a:r>
              <a:rPr lang="en-GB" dirty="0" smtClean="0">
                <a:solidFill>
                  <a:schemeClr val="tx2">
                    <a:lumMod val="60000"/>
                    <a:lumOff val="40000"/>
                  </a:schemeClr>
                </a:solidFill>
              </a:rPr>
              <a:t>practices, </a:t>
            </a:r>
            <a:r>
              <a:rPr lang="en-GB" dirty="0">
                <a:solidFill>
                  <a:schemeClr val="tx2">
                    <a:lumMod val="60000"/>
                    <a:lumOff val="40000"/>
                  </a:schemeClr>
                </a:solidFill>
              </a:rPr>
              <a:t>and provide support for those employees who are struggling with mental health problems such as anxiety and </a:t>
            </a:r>
            <a:r>
              <a:rPr lang="en-GB" dirty="0" smtClean="0">
                <a:solidFill>
                  <a:schemeClr val="tx2">
                    <a:lumMod val="60000"/>
                    <a:lumOff val="40000"/>
                  </a:schemeClr>
                </a:solidFill>
              </a:rPr>
              <a:t>depression</a:t>
            </a:r>
            <a:r>
              <a:rPr lang="en-GB" dirty="0" smtClean="0"/>
              <a:t>  (CIPD, 2016).</a:t>
            </a:r>
            <a:endParaRPr lang="en-GB" dirty="0"/>
          </a:p>
        </p:txBody>
      </p:sp>
    </p:spTree>
    <p:extLst>
      <p:ext uri="{BB962C8B-B14F-4D97-AF65-F5344CB8AC3E}">
        <p14:creationId xmlns:p14="http://schemas.microsoft.com/office/powerpoint/2010/main" val="66633129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8898" y="836712"/>
            <a:ext cx="8849582" cy="3600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395536" y="5117617"/>
            <a:ext cx="1826141" cy="369332"/>
          </a:xfrm>
          <a:prstGeom prst="rect">
            <a:avLst/>
          </a:prstGeom>
          <a:noFill/>
        </p:spPr>
        <p:txBody>
          <a:bodyPr wrap="none" rtlCol="0">
            <a:spAutoFit/>
          </a:bodyPr>
          <a:lstStyle/>
          <a:p>
            <a:r>
              <a:rPr lang="en-GB" dirty="0" smtClean="0"/>
              <a:t>Armstrong 2012</a:t>
            </a:r>
            <a:endParaRPr lang="en-GB" dirty="0"/>
          </a:p>
        </p:txBody>
      </p:sp>
    </p:spTree>
    <p:extLst>
      <p:ext uri="{BB962C8B-B14F-4D97-AF65-F5344CB8AC3E}">
        <p14:creationId xmlns:p14="http://schemas.microsoft.com/office/powerpoint/2010/main" val="37019836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xfrm>
            <a:off x="6156176" y="5373216"/>
            <a:ext cx="2987824" cy="362538"/>
          </a:xfrm>
        </p:spPr>
        <p:txBody>
          <a:bodyPr/>
          <a:lstStyle/>
          <a:p>
            <a:r>
              <a:rPr lang="en-US" altLang="zh-TW" dirty="0" smtClean="0">
                <a:solidFill>
                  <a:schemeClr val="tx1"/>
                </a:solidFill>
              </a:rPr>
              <a:t>2004 </a:t>
            </a:r>
            <a:r>
              <a:rPr lang="en-US" altLang="zh-TW" dirty="0">
                <a:solidFill>
                  <a:schemeClr val="tx1"/>
                </a:solidFill>
              </a:rPr>
              <a:t>McGraw-Hill. </a:t>
            </a:r>
          </a:p>
        </p:txBody>
      </p:sp>
      <p:sp>
        <p:nvSpPr>
          <p:cNvPr id="65538" name="AutoShape 2"/>
          <p:cNvSpPr>
            <a:spLocks noGrp="1" noChangeArrowheads="1"/>
          </p:cNvSpPr>
          <p:nvPr>
            <p:ph type="title"/>
          </p:nvPr>
        </p:nvSpPr>
        <p:spPr>
          <a:xfrm>
            <a:off x="251520" y="0"/>
            <a:ext cx="8229600" cy="1143000"/>
          </a:xfrm>
          <a:ln/>
        </p:spPr>
        <p:txBody>
          <a:bodyPr/>
          <a:lstStyle/>
          <a:p>
            <a:r>
              <a:rPr lang="en-US" altLang="zh-TW" dirty="0">
                <a:ea typeface="新細明體" charset="-120"/>
              </a:rPr>
              <a:t>What Is Management?</a:t>
            </a:r>
          </a:p>
        </p:txBody>
      </p:sp>
      <p:sp>
        <p:nvSpPr>
          <p:cNvPr id="65539" name="Rectangle 3"/>
          <p:cNvSpPr>
            <a:spLocks noGrp="1" noChangeArrowheads="1"/>
          </p:cNvSpPr>
          <p:nvPr>
            <p:ph type="body" idx="1"/>
          </p:nvPr>
        </p:nvSpPr>
        <p:spPr>
          <a:xfrm>
            <a:off x="457200" y="1268760"/>
            <a:ext cx="8229600" cy="4248473"/>
          </a:xfrm>
        </p:spPr>
        <p:txBody>
          <a:bodyPr>
            <a:normAutofit fontScale="92500" lnSpcReduction="20000"/>
          </a:bodyPr>
          <a:lstStyle/>
          <a:p>
            <a:pPr>
              <a:tabLst>
                <a:tab pos="2003425" algn="l"/>
                <a:tab pos="2919413" algn="l"/>
                <a:tab pos="3487738" algn="l"/>
                <a:tab pos="4799013" algn="l"/>
                <a:tab pos="5541963" algn="l"/>
              </a:tabLst>
            </a:pPr>
            <a:r>
              <a:rPr lang="en-US" altLang="zh-TW" dirty="0">
                <a:ea typeface="新細明體" charset="-120"/>
              </a:rPr>
              <a:t>Management</a:t>
            </a:r>
          </a:p>
          <a:p>
            <a:pPr lvl="1">
              <a:tabLst>
                <a:tab pos="2003425" algn="l"/>
                <a:tab pos="2919413" algn="l"/>
                <a:tab pos="3487738" algn="l"/>
                <a:tab pos="4799013" algn="l"/>
                <a:tab pos="5541963" algn="l"/>
              </a:tabLst>
            </a:pPr>
            <a:r>
              <a:rPr lang="en-US" altLang="zh-TW" dirty="0">
                <a:ea typeface="新細明體" charset="-120"/>
              </a:rPr>
              <a:t>The planning, organizing, leading, and controlling of human and other resources to achieve organizational goals effectively and efficiently.</a:t>
            </a:r>
          </a:p>
          <a:p>
            <a:pPr>
              <a:tabLst>
                <a:tab pos="2003425" algn="l"/>
                <a:tab pos="2919413" algn="l"/>
                <a:tab pos="3487738" algn="l"/>
                <a:tab pos="4799013" algn="l"/>
                <a:tab pos="5541963" algn="l"/>
              </a:tabLst>
            </a:pPr>
            <a:r>
              <a:rPr lang="en-US" altLang="zh-TW" dirty="0">
                <a:ea typeface="新細明體" charset="-120"/>
              </a:rPr>
              <a:t>Managers</a:t>
            </a:r>
          </a:p>
          <a:p>
            <a:pPr lvl="1">
              <a:tabLst>
                <a:tab pos="2003425" algn="l"/>
                <a:tab pos="2919413" algn="l"/>
                <a:tab pos="3487738" algn="l"/>
                <a:tab pos="4799013" algn="l"/>
                <a:tab pos="5541963" algn="l"/>
              </a:tabLst>
            </a:pPr>
            <a:r>
              <a:rPr lang="en-US" altLang="zh-TW" dirty="0">
                <a:ea typeface="新細明體" charset="-120"/>
              </a:rPr>
              <a:t>The people responsible for supervising the use of an organization’s resources to meet its goals.</a:t>
            </a:r>
          </a:p>
          <a:p>
            <a:pPr>
              <a:tabLst>
                <a:tab pos="2003425" algn="l"/>
                <a:tab pos="2919413" algn="l"/>
                <a:tab pos="3487738" algn="l"/>
                <a:tab pos="4799013" algn="l"/>
                <a:tab pos="5541963" algn="l"/>
              </a:tabLst>
            </a:pPr>
            <a:r>
              <a:rPr lang="en-US" altLang="zh-TW" dirty="0">
                <a:ea typeface="新細明體" charset="-120"/>
              </a:rPr>
              <a:t>Resources are </a:t>
            </a:r>
            <a:r>
              <a:rPr lang="en-US" altLang="zh-TW" dirty="0" err="1" smtClean="0">
                <a:ea typeface="新細明體" charset="-120"/>
              </a:rPr>
              <a:t>organisational</a:t>
            </a:r>
            <a:r>
              <a:rPr lang="en-US" altLang="zh-TW" dirty="0" smtClean="0">
                <a:ea typeface="新細明體" charset="-120"/>
              </a:rPr>
              <a:t> </a:t>
            </a:r>
            <a:r>
              <a:rPr lang="en-US" altLang="zh-TW" b="1" i="1" dirty="0">
                <a:ea typeface="新細明體" charset="-120"/>
              </a:rPr>
              <a:t>assets</a:t>
            </a:r>
          </a:p>
          <a:p>
            <a:pPr lvl="1">
              <a:tabLst>
                <a:tab pos="2003425" algn="l"/>
                <a:tab pos="2919413" algn="l"/>
                <a:tab pos="3487738" algn="l"/>
                <a:tab pos="4799013" algn="l"/>
                <a:tab pos="5541963" algn="l"/>
              </a:tabLst>
            </a:pPr>
            <a:r>
              <a:rPr lang="en-US" altLang="zh-TW" dirty="0">
                <a:ea typeface="新細明體" charset="-120"/>
              </a:rPr>
              <a:t>People	</a:t>
            </a:r>
            <a:r>
              <a:rPr lang="en-US" altLang="zh-TW" dirty="0">
                <a:ea typeface="新細明體" charset="-120"/>
                <a:sym typeface="Wingdings" pitchFamily="2" charset="2"/>
              </a:rPr>
              <a:t>S</a:t>
            </a:r>
            <a:r>
              <a:rPr lang="en-US" altLang="zh-TW" dirty="0">
                <a:ea typeface="新細明體" charset="-120"/>
              </a:rPr>
              <a:t>kills		</a:t>
            </a:r>
            <a:r>
              <a:rPr lang="en-US" altLang="zh-TW" dirty="0">
                <a:ea typeface="新細明體" charset="-120"/>
                <a:sym typeface="Wingdings" pitchFamily="2" charset="2"/>
              </a:rPr>
              <a:t></a:t>
            </a:r>
            <a:r>
              <a:rPr lang="en-US" altLang="zh-TW" dirty="0">
                <a:ea typeface="新細明體" charset="-120"/>
                <a:cs typeface="Arial" charset="0"/>
              </a:rPr>
              <a:t>Knowledge	</a:t>
            </a:r>
            <a:r>
              <a:rPr lang="en-US" altLang="zh-TW" dirty="0">
                <a:ea typeface="新細明體" charset="-120"/>
                <a:sym typeface="Wingdings" pitchFamily="2" charset="2"/>
              </a:rPr>
              <a:t></a:t>
            </a:r>
            <a:r>
              <a:rPr lang="en-US" altLang="zh-TW" dirty="0">
                <a:ea typeface="新細明體" charset="-120"/>
              </a:rPr>
              <a:t>Information</a:t>
            </a:r>
          </a:p>
          <a:p>
            <a:pPr lvl="1">
              <a:tabLst>
                <a:tab pos="2003425" algn="l"/>
                <a:tab pos="2919413" algn="l"/>
                <a:tab pos="3487738" algn="l"/>
                <a:tab pos="4799013" algn="l"/>
                <a:tab pos="5541963" algn="l"/>
              </a:tabLst>
            </a:pPr>
            <a:r>
              <a:rPr lang="en-US" altLang="zh-TW" dirty="0">
                <a:ea typeface="新細明體" charset="-120"/>
              </a:rPr>
              <a:t>Raw materials	</a:t>
            </a:r>
            <a:r>
              <a:rPr lang="en-US" altLang="zh-TW" dirty="0">
                <a:ea typeface="新細明體" charset="-120"/>
                <a:sym typeface="Wingdings" pitchFamily="2" charset="2"/>
              </a:rPr>
              <a:t></a:t>
            </a:r>
            <a:r>
              <a:rPr lang="en-US" altLang="zh-TW" dirty="0">
                <a:ea typeface="新細明體" charset="-120"/>
              </a:rPr>
              <a:t>Machinery	</a:t>
            </a:r>
            <a:r>
              <a:rPr lang="en-US" altLang="zh-TW" dirty="0">
                <a:ea typeface="新細明體" charset="-120"/>
                <a:sym typeface="Wingdings" pitchFamily="2" charset="2"/>
              </a:rPr>
              <a:t></a:t>
            </a:r>
            <a:r>
              <a:rPr lang="en-US" altLang="zh-TW" dirty="0">
                <a:ea typeface="新細明體" charset="-120"/>
              </a:rPr>
              <a:t>Financial capital</a:t>
            </a:r>
          </a:p>
        </p:txBody>
      </p:sp>
    </p:spTree>
    <p:extLst>
      <p:ext uri="{BB962C8B-B14F-4D97-AF65-F5344CB8AC3E}">
        <p14:creationId xmlns:p14="http://schemas.microsoft.com/office/powerpoint/2010/main" val="734018491"/>
      </p:ext>
    </p:extLst>
  </p:cSld>
  <p:clrMapOvr>
    <a:masterClrMapping/>
  </p:clrMapOvr>
  <p:transition>
    <p:cut thruBlk="1"/>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60648"/>
            <a:ext cx="8229600" cy="1143000"/>
          </a:xfrm>
        </p:spPr>
        <p:txBody>
          <a:bodyPr/>
          <a:lstStyle/>
          <a:p>
            <a:r>
              <a:rPr lang="en-GB" dirty="0" smtClean="0"/>
              <a:t>What do managers do?</a:t>
            </a:r>
            <a:endParaRPr lang="en-GB" dirty="0"/>
          </a:p>
        </p:txBody>
      </p:sp>
      <p:sp>
        <p:nvSpPr>
          <p:cNvPr id="3" name="Content Placeholder 2"/>
          <p:cNvSpPr>
            <a:spLocks noGrp="1"/>
          </p:cNvSpPr>
          <p:nvPr>
            <p:ph idx="1"/>
          </p:nvPr>
        </p:nvSpPr>
        <p:spPr>
          <a:xfrm>
            <a:off x="306760" y="1124744"/>
            <a:ext cx="8748464" cy="3917032"/>
          </a:xfrm>
        </p:spPr>
        <p:txBody>
          <a:bodyPr>
            <a:normAutofit/>
          </a:bodyPr>
          <a:lstStyle/>
          <a:p>
            <a:pPr marL="0" indent="0">
              <a:buNone/>
            </a:pPr>
            <a:r>
              <a:rPr lang="en-GB" sz="2800" dirty="0" smtClean="0"/>
              <a:t>The following </a:t>
            </a:r>
            <a:r>
              <a:rPr lang="en-GB" sz="2800" dirty="0"/>
              <a:t>management standards have been produced by the Management Standards </a:t>
            </a:r>
            <a:r>
              <a:rPr lang="en-GB" sz="2800" dirty="0" smtClean="0"/>
              <a:t>Centre 2004</a:t>
            </a:r>
            <a:r>
              <a:rPr lang="en-GB" sz="2800" dirty="0"/>
              <a:t>).</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8184" y="3679469"/>
            <a:ext cx="2381115" cy="18086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305107" y="2204864"/>
            <a:ext cx="6480720" cy="3416320"/>
          </a:xfrm>
          <a:prstGeom prst="rect">
            <a:avLst/>
          </a:prstGeom>
        </p:spPr>
        <p:txBody>
          <a:bodyPr wrap="square">
            <a:spAutoFit/>
          </a:bodyPr>
          <a:lstStyle/>
          <a:p>
            <a:r>
              <a:rPr lang="en-GB" sz="2400" b="1" i="1" dirty="0">
                <a:latin typeface="Calibri" panose="020F0502020204030204" pitchFamily="34" charset="0"/>
              </a:rPr>
              <a:t>Providing direction</a:t>
            </a:r>
          </a:p>
          <a:p>
            <a:r>
              <a:rPr lang="en-GB" sz="2400" dirty="0">
                <a:latin typeface="Calibri" panose="020F0502020204030204" pitchFamily="34" charset="0"/>
              </a:rPr>
              <a:t>• Develop a vision for the future.</a:t>
            </a:r>
          </a:p>
          <a:p>
            <a:r>
              <a:rPr lang="en-GB" sz="2400" dirty="0">
                <a:latin typeface="Calibri" panose="020F0502020204030204" pitchFamily="34" charset="0"/>
              </a:rPr>
              <a:t>• Gain commitment and provide leadership.</a:t>
            </a:r>
          </a:p>
          <a:p>
            <a:r>
              <a:rPr lang="en-GB" sz="2400" dirty="0">
                <a:latin typeface="Calibri" panose="020F0502020204030204" pitchFamily="34" charset="0"/>
              </a:rPr>
              <a:t>• Provide governance – comply with values, ethical and legal </a:t>
            </a:r>
            <a:r>
              <a:rPr lang="en-GB" sz="2400" dirty="0" smtClean="0">
                <a:latin typeface="Calibri" panose="020F0502020204030204" pitchFamily="34" charset="0"/>
              </a:rPr>
              <a:t>  frameworks </a:t>
            </a:r>
            <a:r>
              <a:rPr lang="en-GB" sz="2400" dirty="0">
                <a:latin typeface="Calibri" panose="020F0502020204030204" pitchFamily="34" charset="0"/>
              </a:rPr>
              <a:t>and </a:t>
            </a:r>
            <a:r>
              <a:rPr lang="en-GB" sz="2400" dirty="0" smtClean="0">
                <a:latin typeface="Calibri" panose="020F0502020204030204" pitchFamily="34" charset="0"/>
              </a:rPr>
              <a:t>manage risks </a:t>
            </a:r>
            <a:r>
              <a:rPr lang="en-GB" sz="2400" dirty="0">
                <a:latin typeface="Calibri" panose="020F0502020204030204" pitchFamily="34" charset="0"/>
              </a:rPr>
              <a:t>in line with shared goals</a:t>
            </a:r>
            <a:r>
              <a:rPr lang="en-GB" sz="2400" dirty="0" smtClean="0">
                <a:latin typeface="Calibri" panose="020F0502020204030204" pitchFamily="34" charset="0"/>
              </a:rPr>
              <a:t>.</a:t>
            </a:r>
          </a:p>
          <a:p>
            <a:endParaRPr lang="en-GB" sz="2400" dirty="0">
              <a:latin typeface="Calibri" panose="020F0502020204030204" pitchFamily="34" charset="0"/>
            </a:endParaRPr>
          </a:p>
          <a:p>
            <a:r>
              <a:rPr lang="en-GB" sz="2400" b="1" i="1" dirty="0">
                <a:latin typeface="Calibri" panose="020F0502020204030204" pitchFamily="34" charset="0"/>
              </a:rPr>
              <a:t>Facilitating change</a:t>
            </a:r>
          </a:p>
          <a:p>
            <a:r>
              <a:rPr lang="en-GB" sz="2400" dirty="0">
                <a:latin typeface="Calibri" panose="020F0502020204030204" pitchFamily="34" charset="0"/>
              </a:rPr>
              <a:t>• Lead innovations</a:t>
            </a:r>
            <a:r>
              <a:rPr lang="en-GB" sz="2400" dirty="0" smtClean="0">
                <a:latin typeface="Calibri" panose="020F0502020204030204" pitchFamily="34" charset="0"/>
              </a:rPr>
              <a:t>.   • </a:t>
            </a:r>
            <a:r>
              <a:rPr lang="en-GB" sz="2400" dirty="0">
                <a:latin typeface="Calibri" panose="020F0502020204030204" pitchFamily="34" charset="0"/>
              </a:rPr>
              <a:t>Manage change</a:t>
            </a:r>
            <a:r>
              <a:rPr lang="en-GB" sz="2400" dirty="0" smtClean="0">
                <a:latin typeface="Calibri" panose="020F0502020204030204" pitchFamily="34" charset="0"/>
              </a:rPr>
              <a:t>.</a:t>
            </a:r>
            <a:endParaRPr lang="en-GB" sz="2400" dirty="0">
              <a:latin typeface="Calibri" panose="020F0502020204030204" pitchFamily="34" charset="0"/>
            </a:endParaRPr>
          </a:p>
        </p:txBody>
      </p:sp>
    </p:spTree>
    <p:extLst>
      <p:ext uri="{BB962C8B-B14F-4D97-AF65-F5344CB8AC3E}">
        <p14:creationId xmlns:p14="http://schemas.microsoft.com/office/powerpoint/2010/main" val="57642588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71400"/>
            <a:ext cx="8229600" cy="1143000"/>
          </a:xfrm>
        </p:spPr>
        <p:txBody>
          <a:bodyPr/>
          <a:lstStyle/>
          <a:p>
            <a:r>
              <a:rPr lang="en-GB" dirty="0" smtClean="0"/>
              <a:t>What do managers do? (2)</a:t>
            </a:r>
            <a:endParaRPr lang="en-GB" dirty="0"/>
          </a:p>
        </p:txBody>
      </p:sp>
      <p:sp>
        <p:nvSpPr>
          <p:cNvPr id="3" name="Content Placeholder 2"/>
          <p:cNvSpPr>
            <a:spLocks noGrp="1"/>
          </p:cNvSpPr>
          <p:nvPr>
            <p:ph idx="1"/>
          </p:nvPr>
        </p:nvSpPr>
        <p:spPr>
          <a:xfrm>
            <a:off x="323528" y="836712"/>
            <a:ext cx="8229600" cy="3917032"/>
          </a:xfrm>
        </p:spPr>
        <p:txBody>
          <a:bodyPr>
            <a:noAutofit/>
          </a:bodyPr>
          <a:lstStyle/>
          <a:p>
            <a:pPr marL="0" indent="0">
              <a:buNone/>
            </a:pPr>
            <a:r>
              <a:rPr lang="en-GB" sz="2400" b="1" i="1" dirty="0"/>
              <a:t>Achieving results</a:t>
            </a:r>
          </a:p>
          <a:p>
            <a:pPr marL="0" indent="0">
              <a:buNone/>
            </a:pPr>
            <a:r>
              <a:rPr lang="en-GB" sz="2400" dirty="0"/>
              <a:t>• Lead the business to achieve goals and objectives.</a:t>
            </a:r>
          </a:p>
          <a:p>
            <a:pPr marL="0" indent="0">
              <a:buNone/>
            </a:pPr>
            <a:r>
              <a:rPr lang="en-GB" sz="2400" dirty="0"/>
              <a:t>• Lead operations to achieve </a:t>
            </a:r>
            <a:r>
              <a:rPr lang="en-GB" sz="2400" dirty="0" smtClean="0"/>
              <a:t>specific </a:t>
            </a:r>
            <a:r>
              <a:rPr lang="en-GB" sz="2400" dirty="0"/>
              <a:t>results.</a:t>
            </a:r>
          </a:p>
          <a:p>
            <a:pPr marL="0" indent="0">
              <a:buNone/>
            </a:pPr>
            <a:r>
              <a:rPr lang="en-GB" sz="2400" dirty="0"/>
              <a:t>• Lead projects to achieve </a:t>
            </a:r>
            <a:r>
              <a:rPr lang="en-GB" sz="2400" dirty="0" smtClean="0"/>
              <a:t>specified </a:t>
            </a:r>
            <a:r>
              <a:rPr lang="en-GB" sz="2400" dirty="0"/>
              <a:t>results.</a:t>
            </a:r>
          </a:p>
          <a:p>
            <a:pPr marL="0" indent="0">
              <a:buNone/>
            </a:pPr>
            <a:endParaRPr lang="en-GB" sz="2400" i="1" dirty="0" smtClean="0"/>
          </a:p>
          <a:p>
            <a:pPr marL="0" indent="0">
              <a:buNone/>
            </a:pPr>
            <a:r>
              <a:rPr lang="en-GB" sz="2400" b="1" i="1" dirty="0" smtClean="0"/>
              <a:t>Meeting </a:t>
            </a:r>
            <a:r>
              <a:rPr lang="en-GB" sz="2400" b="1" i="1" dirty="0"/>
              <a:t>customer needs</a:t>
            </a:r>
          </a:p>
          <a:p>
            <a:pPr marL="0" indent="0">
              <a:buNone/>
            </a:pPr>
            <a:r>
              <a:rPr lang="en-GB" sz="2400" dirty="0"/>
              <a:t>• Promote products and/or services to customers.</a:t>
            </a:r>
          </a:p>
          <a:p>
            <a:pPr marL="0" indent="0">
              <a:buNone/>
            </a:pPr>
            <a:r>
              <a:rPr lang="en-GB" sz="2400" dirty="0"/>
              <a:t>• Obtain contracts to supply products and/or services.</a:t>
            </a:r>
          </a:p>
          <a:p>
            <a:pPr marL="0" indent="0">
              <a:buNone/>
            </a:pPr>
            <a:r>
              <a:rPr lang="en-GB" sz="2400" dirty="0"/>
              <a:t>• Deliver products and/or services to customers.</a:t>
            </a:r>
          </a:p>
          <a:p>
            <a:pPr marL="0" indent="0">
              <a:buNone/>
            </a:pPr>
            <a:r>
              <a:rPr lang="en-GB" sz="2400" dirty="0"/>
              <a:t>• Solve problems for customers.</a:t>
            </a:r>
          </a:p>
          <a:p>
            <a:pPr marL="0" indent="0">
              <a:buNone/>
            </a:pPr>
            <a:r>
              <a:rPr lang="en-GB" sz="2400" dirty="0"/>
              <a:t>• Assure the quality of products and/or services.</a:t>
            </a:r>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92280" y="332656"/>
            <a:ext cx="1762850" cy="13389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3384292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71400"/>
            <a:ext cx="8229600" cy="1143000"/>
          </a:xfrm>
        </p:spPr>
        <p:txBody>
          <a:bodyPr/>
          <a:lstStyle/>
          <a:p>
            <a:r>
              <a:rPr lang="en-GB" dirty="0" smtClean="0"/>
              <a:t>What do managers do? (3)</a:t>
            </a:r>
            <a:endParaRPr lang="en-GB" dirty="0"/>
          </a:p>
        </p:txBody>
      </p:sp>
      <p:sp>
        <p:nvSpPr>
          <p:cNvPr id="3" name="Content Placeholder 2"/>
          <p:cNvSpPr>
            <a:spLocks noGrp="1"/>
          </p:cNvSpPr>
          <p:nvPr>
            <p:ph idx="1"/>
          </p:nvPr>
        </p:nvSpPr>
        <p:spPr>
          <a:xfrm>
            <a:off x="179512" y="1002153"/>
            <a:ext cx="8229600" cy="3917032"/>
          </a:xfrm>
        </p:spPr>
        <p:txBody>
          <a:bodyPr>
            <a:noAutofit/>
          </a:bodyPr>
          <a:lstStyle/>
          <a:p>
            <a:pPr marL="0" indent="0">
              <a:buNone/>
            </a:pPr>
            <a:r>
              <a:rPr lang="en-GB" sz="2400" b="1" i="1" dirty="0"/>
              <a:t>Working with people</a:t>
            </a:r>
          </a:p>
          <a:p>
            <a:pPr marL="0" indent="0">
              <a:buNone/>
            </a:pPr>
            <a:r>
              <a:rPr lang="en-GB" sz="2400" dirty="0"/>
              <a:t>• Build relationships.</a:t>
            </a:r>
          </a:p>
          <a:p>
            <a:pPr marL="0" indent="0">
              <a:buNone/>
            </a:pPr>
            <a:r>
              <a:rPr lang="en-GB" sz="2400" dirty="0"/>
              <a:t>• Develop networks and partnerships.</a:t>
            </a:r>
          </a:p>
          <a:p>
            <a:pPr marL="0" indent="0">
              <a:buNone/>
            </a:pPr>
            <a:r>
              <a:rPr lang="en-GB" sz="2400" dirty="0"/>
              <a:t>• Manage people</a:t>
            </a:r>
            <a:r>
              <a:rPr lang="en-GB" sz="2400" dirty="0" smtClean="0"/>
              <a:t>.</a:t>
            </a:r>
          </a:p>
          <a:p>
            <a:pPr marL="0" indent="0">
              <a:buNone/>
            </a:pPr>
            <a:endParaRPr lang="en-GB" sz="2400" dirty="0"/>
          </a:p>
          <a:p>
            <a:pPr marL="0" indent="0">
              <a:buNone/>
            </a:pPr>
            <a:r>
              <a:rPr lang="en-GB" sz="2400" b="1" i="1" dirty="0"/>
              <a:t>Using resources</a:t>
            </a:r>
          </a:p>
          <a:p>
            <a:r>
              <a:rPr lang="en-GB" sz="2400" dirty="0" smtClean="0"/>
              <a:t>Manage financial </a:t>
            </a:r>
            <a:r>
              <a:rPr lang="en-GB" sz="2400" dirty="0"/>
              <a:t>resources.</a:t>
            </a:r>
          </a:p>
          <a:p>
            <a:r>
              <a:rPr lang="en-GB" sz="2400" dirty="0" smtClean="0"/>
              <a:t>Procure </a:t>
            </a:r>
            <a:r>
              <a:rPr lang="en-GB" sz="2400" dirty="0"/>
              <a:t>products and/or services.</a:t>
            </a:r>
          </a:p>
          <a:p>
            <a:r>
              <a:rPr lang="en-GB" sz="2400" dirty="0" smtClean="0"/>
              <a:t>Manage </a:t>
            </a:r>
            <a:r>
              <a:rPr lang="en-GB" sz="2400" dirty="0"/>
              <a:t>physical resources and technology.</a:t>
            </a:r>
          </a:p>
          <a:p>
            <a:r>
              <a:rPr lang="en-GB" sz="2400" dirty="0" smtClean="0"/>
              <a:t>Manage </a:t>
            </a:r>
            <a:r>
              <a:rPr lang="en-GB" sz="2400" dirty="0"/>
              <a:t>information and knowledge.</a:t>
            </a:r>
          </a:p>
          <a:p>
            <a:endParaRPr lang="en-GB" sz="2400" i="1"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92280" y="332656"/>
            <a:ext cx="1762850" cy="13389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5148064" y="2276872"/>
            <a:ext cx="3707066" cy="1938992"/>
          </a:xfrm>
          <a:prstGeom prst="rect">
            <a:avLst/>
          </a:prstGeom>
        </p:spPr>
        <p:txBody>
          <a:bodyPr wrap="square">
            <a:spAutoFit/>
          </a:bodyPr>
          <a:lstStyle/>
          <a:p>
            <a:r>
              <a:rPr lang="en-GB" sz="2400" b="1" i="1" dirty="0">
                <a:latin typeface="Calibri" panose="020F0502020204030204" pitchFamily="34" charset="0"/>
              </a:rPr>
              <a:t>Managing self &amp;</a:t>
            </a:r>
            <a:r>
              <a:rPr lang="en-GB" sz="2400" b="1" i="1" dirty="0" smtClean="0">
                <a:latin typeface="Calibri" panose="020F0502020204030204" pitchFamily="34" charset="0"/>
              </a:rPr>
              <a:t> </a:t>
            </a:r>
            <a:r>
              <a:rPr lang="en-GB" sz="2400" b="1" i="1" dirty="0">
                <a:latin typeface="Calibri" panose="020F0502020204030204" pitchFamily="34" charset="0"/>
              </a:rPr>
              <a:t>personal skills</a:t>
            </a:r>
          </a:p>
          <a:p>
            <a:r>
              <a:rPr lang="en-GB" sz="2400" dirty="0">
                <a:latin typeface="Calibri" panose="020F0502020204030204" pitchFamily="34" charset="0"/>
              </a:rPr>
              <a:t>• Manage own contribution.</a:t>
            </a:r>
          </a:p>
          <a:p>
            <a:r>
              <a:rPr lang="en-GB" sz="2400" dirty="0">
                <a:latin typeface="Calibri" panose="020F0502020204030204" pitchFamily="34" charset="0"/>
              </a:rPr>
              <a:t>• Develop own knowledge, skills and competence.</a:t>
            </a:r>
          </a:p>
        </p:txBody>
      </p:sp>
    </p:spTree>
    <p:extLst>
      <p:ext uri="{BB962C8B-B14F-4D97-AF65-F5344CB8AC3E}">
        <p14:creationId xmlns:p14="http://schemas.microsoft.com/office/powerpoint/2010/main" val="239579391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ular Callout 3"/>
          <p:cNvSpPr/>
          <p:nvPr/>
        </p:nvSpPr>
        <p:spPr>
          <a:xfrm>
            <a:off x="251520" y="1124744"/>
            <a:ext cx="8568952" cy="3744416"/>
          </a:xfrm>
          <a:prstGeom prst="wedgeRoundRectCallout">
            <a:avLst>
              <a:gd name="adj1" fmla="val 43786"/>
              <a:gd name="adj2" fmla="val 63857"/>
              <a:gd name="adj3" fmla="val 16667"/>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a:xfrm>
            <a:off x="421196" y="1268760"/>
            <a:ext cx="8229600" cy="4061047"/>
          </a:xfrm>
        </p:spPr>
        <p:txBody>
          <a:bodyPr>
            <a:normAutofit/>
          </a:bodyPr>
          <a:lstStyle/>
          <a:p>
            <a:pPr marL="0" indent="0">
              <a:buNone/>
            </a:pPr>
            <a:r>
              <a:rPr lang="en-GB" altLang="en-US" dirty="0"/>
              <a:t>The manager is the dynamic, life-giving element in every business. Without his leadership, the resources of production remain resources and never become production. In a competitive economy above all, the quality and performance of managers determine the success of the business, indeed they determine survival. </a:t>
            </a:r>
            <a:endParaRPr lang="en-GB" altLang="en-US" dirty="0" smtClean="0"/>
          </a:p>
        </p:txBody>
      </p:sp>
      <p:sp>
        <p:nvSpPr>
          <p:cNvPr id="5" name="Rectangle 4"/>
          <p:cNvSpPr/>
          <p:nvPr/>
        </p:nvSpPr>
        <p:spPr>
          <a:xfrm>
            <a:off x="539552" y="5013176"/>
            <a:ext cx="4572000" cy="646331"/>
          </a:xfrm>
          <a:prstGeom prst="rect">
            <a:avLst/>
          </a:prstGeom>
        </p:spPr>
        <p:txBody>
          <a:bodyPr>
            <a:spAutoFit/>
          </a:bodyPr>
          <a:lstStyle/>
          <a:p>
            <a:r>
              <a:rPr lang="en-GB" altLang="en-US" dirty="0"/>
              <a:t>(Peter Drucker, 1955)</a:t>
            </a:r>
          </a:p>
          <a:p>
            <a:endParaRPr lang="en-GB" dirty="0"/>
          </a:p>
        </p:txBody>
      </p:sp>
    </p:spTree>
    <p:extLst>
      <p:ext uri="{BB962C8B-B14F-4D97-AF65-F5344CB8AC3E}">
        <p14:creationId xmlns:p14="http://schemas.microsoft.com/office/powerpoint/2010/main" val="100290245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55" name="AutoShape 27"/>
          <p:cNvSpPr>
            <a:spLocks noGrp="1" noChangeArrowheads="1"/>
          </p:cNvSpPr>
          <p:nvPr>
            <p:ph type="title"/>
          </p:nvPr>
        </p:nvSpPr>
        <p:spPr>
          <a:xfrm>
            <a:off x="304800" y="-234280"/>
            <a:ext cx="8229600" cy="1143000"/>
          </a:xfrm>
          <a:ln/>
        </p:spPr>
        <p:txBody>
          <a:bodyPr/>
          <a:lstStyle/>
          <a:p>
            <a:r>
              <a:rPr lang="en-US" altLang="zh-TW" sz="2800" dirty="0">
                <a:ea typeface="新細明體" charset="-120"/>
              </a:rPr>
              <a:t>Four Functions of Management</a:t>
            </a:r>
          </a:p>
        </p:txBody>
      </p:sp>
      <p:pic>
        <p:nvPicPr>
          <p:cNvPr id="22563" name="Picture 35" descr="jon69447_0102"/>
          <p:cNvPicPr>
            <a:picLocks noChangeAspect="1" noChangeArrowheads="1"/>
          </p:cNvPicPr>
          <p:nvPr/>
        </p:nvPicPr>
        <p:blipFill>
          <a:blip r:embed="rId3">
            <a:lum bright="-14000" contrast="36000"/>
            <a:extLst>
              <a:ext uri="{28A0092B-C50C-407E-A947-70E740481C1C}">
                <a14:useLocalDpi xmlns:a14="http://schemas.microsoft.com/office/drawing/2010/main" val="0"/>
              </a:ext>
            </a:extLst>
          </a:blip>
          <a:srcRect/>
          <a:stretch>
            <a:fillRect/>
          </a:stretch>
        </p:blipFill>
        <p:spPr bwMode="auto">
          <a:xfrm>
            <a:off x="684212" y="692696"/>
            <a:ext cx="7704137" cy="498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7308304" y="333431"/>
            <a:ext cx="1364476" cy="369332"/>
          </a:xfrm>
          <a:prstGeom prst="rect">
            <a:avLst/>
          </a:prstGeom>
        </p:spPr>
        <p:txBody>
          <a:bodyPr wrap="none">
            <a:spAutoFit/>
          </a:bodyPr>
          <a:lstStyle/>
          <a:p>
            <a:r>
              <a:rPr lang="en-US" altLang="zh-TW" dirty="0">
                <a:ea typeface="新細明體" charset="-120"/>
              </a:rPr>
              <a:t>Henri </a:t>
            </a:r>
            <a:r>
              <a:rPr lang="en-US" altLang="zh-TW" dirty="0" err="1">
                <a:ea typeface="新細明體" charset="-120"/>
              </a:rPr>
              <a:t>Fayol</a:t>
            </a:r>
            <a:endParaRPr lang="en-US" altLang="zh-TW" dirty="0">
              <a:ea typeface="新細明體" charset="-120"/>
            </a:endParaRPr>
          </a:p>
        </p:txBody>
      </p:sp>
    </p:spTree>
    <p:extLst>
      <p:ext uri="{BB962C8B-B14F-4D97-AF65-F5344CB8AC3E}">
        <p14:creationId xmlns:p14="http://schemas.microsoft.com/office/powerpoint/2010/main" val="1638918530"/>
      </p:ext>
    </p:extLst>
  </p:cSld>
  <p:clrMapOvr>
    <a:masterClrMapping/>
  </p:clrMapOvr>
  <p:transition>
    <p:cut thruBlk="1"/>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manager</a:t>
            </a:r>
            <a:endParaRPr lang="en-GB"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1173766"/>
            <a:ext cx="6552728" cy="4322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9250980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Different levels of management</a:t>
            </a:r>
            <a:endParaRPr lang="en-GB" dirty="0"/>
          </a:p>
        </p:txBody>
      </p:sp>
      <p:sp>
        <p:nvSpPr>
          <p:cNvPr id="3" name="Content Placeholder 2"/>
          <p:cNvSpPr>
            <a:spLocks noGrp="1"/>
          </p:cNvSpPr>
          <p:nvPr>
            <p:ph idx="1"/>
          </p:nvPr>
        </p:nvSpPr>
        <p:spPr/>
        <p:txBody>
          <a:bodyPr/>
          <a:lstStyle/>
          <a:p>
            <a:endParaRPr lang="en-GB" dirty="0"/>
          </a:p>
        </p:txBody>
      </p:sp>
      <p:pic>
        <p:nvPicPr>
          <p:cNvPr id="409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980" t="2711"/>
          <a:stretch/>
        </p:blipFill>
        <p:spPr bwMode="auto">
          <a:xfrm>
            <a:off x="467544" y="1388533"/>
            <a:ext cx="8078880" cy="42980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3747788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of Mental Health</a:t>
            </a:r>
            <a:endParaRPr lang="en-GB" dirty="0"/>
          </a:p>
        </p:txBody>
      </p:sp>
      <p:sp>
        <p:nvSpPr>
          <p:cNvPr id="3" name="Content Placeholder 2"/>
          <p:cNvSpPr>
            <a:spLocks noGrp="1"/>
          </p:cNvSpPr>
          <p:nvPr>
            <p:ph idx="1"/>
          </p:nvPr>
        </p:nvSpPr>
        <p:spPr/>
        <p:txBody>
          <a:bodyPr>
            <a:normAutofit fontScale="32500" lnSpcReduction="20000"/>
          </a:bodyPr>
          <a:lstStyle/>
          <a:p>
            <a:r>
              <a:rPr lang="en-GB" sz="4200" b="1" i="1" dirty="0"/>
              <a:t>We all have mental health, just as we all have physical health. Both change throughout our lives, and like our bodies, our minds can become unwell. </a:t>
            </a:r>
            <a:endParaRPr lang="en-GB" sz="4200" b="1" i="1" dirty="0" smtClean="0"/>
          </a:p>
          <a:p>
            <a:r>
              <a:rPr lang="en-GB" sz="4200" b="1" i="1" dirty="0" smtClean="0"/>
              <a:t>The </a:t>
            </a:r>
            <a:r>
              <a:rPr lang="en-GB" sz="4200" b="1" i="1" dirty="0"/>
              <a:t>World Health Organisation describes mental health as ‘a state of well-being in which every individual realises his or her own potential, can cope with the normal stresses of life, can work productively and fruitfully, and is able to make a contribution to her or his community’</a:t>
            </a:r>
            <a:r>
              <a:rPr lang="en-GB" sz="4200" b="1" i="1" baseline="30000" dirty="0"/>
              <a:t>1</a:t>
            </a:r>
            <a:r>
              <a:rPr lang="en-GB" sz="4200" b="1" i="1" dirty="0"/>
              <a:t>. ‘There’s no health without mental health’ was the central and powerful message from the UK’s Department of Health in 2011. </a:t>
            </a:r>
            <a:endParaRPr lang="en-GB" sz="4200" b="1" i="1" dirty="0" smtClean="0"/>
          </a:p>
          <a:p>
            <a:endParaRPr lang="en-GB" sz="4200" b="1" i="1" dirty="0"/>
          </a:p>
          <a:p>
            <a:r>
              <a:rPr lang="en-GB" sz="4200" b="1" i="1" dirty="0" smtClean="0"/>
              <a:t>Mental </a:t>
            </a:r>
            <a:r>
              <a:rPr lang="en-GB" sz="4200" b="1" i="1" dirty="0"/>
              <a:t>ill health can range from anxiety and depression (the most common mental health problems) to severe mental illnesses such as bipolar disorder or schizophrenia. </a:t>
            </a:r>
            <a:endParaRPr lang="en-GB" sz="4200" b="1" i="1" dirty="0" smtClean="0"/>
          </a:p>
          <a:p>
            <a:endParaRPr lang="en-GB" i="1" dirty="0" smtClean="0"/>
          </a:p>
          <a:p>
            <a:endParaRPr lang="en-GB" i="1" dirty="0" smtClean="0"/>
          </a:p>
          <a:p>
            <a:endParaRPr lang="en-GB" i="1" dirty="0"/>
          </a:p>
          <a:p>
            <a:pPr marL="0" indent="0">
              <a:buNone/>
            </a:pPr>
            <a:endParaRPr lang="en-GB" i="1" dirty="0"/>
          </a:p>
          <a:p>
            <a:pPr marL="0" indent="0">
              <a:buNone/>
            </a:pPr>
            <a:r>
              <a:rPr lang="en-GB" i="1" dirty="0" smtClean="0"/>
              <a:t>From CIPD Nov 2015: </a:t>
            </a:r>
            <a:r>
              <a:rPr lang="en-GB" b="1" dirty="0"/>
              <a:t>Mental health in the </a:t>
            </a:r>
            <a:r>
              <a:rPr lang="en-GB" b="1" dirty="0" smtClean="0"/>
              <a:t>workplace </a:t>
            </a:r>
            <a:r>
              <a:rPr lang="en-GB" b="1" dirty="0" err="1" smtClean="0"/>
              <a:t>factshet</a:t>
            </a:r>
            <a:r>
              <a:rPr lang="en-GB" b="1" dirty="0" smtClean="0"/>
              <a:t> (on </a:t>
            </a:r>
            <a:r>
              <a:rPr lang="en-GB" b="1" dirty="0" err="1" smtClean="0"/>
              <a:t>moodle</a:t>
            </a:r>
            <a:r>
              <a:rPr lang="en-GB" b="1" dirty="0" smtClean="0"/>
              <a:t>)</a:t>
            </a:r>
          </a:p>
          <a:p>
            <a:pPr marL="514350" indent="-514350">
              <a:buAutoNum type="arabicPeriod"/>
            </a:pPr>
            <a:r>
              <a:rPr lang="en-GB" b="1" dirty="0" smtClean="0"/>
              <a:t>WORLD </a:t>
            </a:r>
            <a:r>
              <a:rPr lang="en-GB" b="1" dirty="0"/>
              <a:t>HEALTH ORGANIZATION. (2014) </a:t>
            </a:r>
            <a:r>
              <a:rPr lang="en-GB" b="1" i="1" u="sng" dirty="0">
                <a:hlinkClick r:id="rId2" tooltip="WHO website - mental health report"/>
              </a:rPr>
              <a:t>Mental health: a state of well-being</a:t>
            </a:r>
            <a:r>
              <a:rPr lang="en-GB" b="1" i="1" dirty="0"/>
              <a:t> [online]</a:t>
            </a:r>
            <a:r>
              <a:rPr lang="en-GB" b="1" dirty="0"/>
              <a:t>. Geneva: </a:t>
            </a:r>
            <a:r>
              <a:rPr lang="en-GB" b="1" dirty="0" smtClean="0"/>
              <a:t>WHO</a:t>
            </a:r>
          </a:p>
          <a:p>
            <a:pPr marL="514350" indent="-514350">
              <a:buAutoNum type="arabicPeriod"/>
            </a:pPr>
            <a:endParaRPr lang="en-GB" b="1" dirty="0"/>
          </a:p>
          <a:p>
            <a:pPr marL="0" indent="0">
              <a:buNone/>
            </a:pPr>
            <a:r>
              <a:rPr lang="en-GB" sz="4500" b="1" dirty="0" smtClean="0">
                <a:solidFill>
                  <a:srgbClr val="FFC000"/>
                </a:solidFill>
              </a:rPr>
              <a:t>Some documents will refer more generally to distress </a:t>
            </a:r>
            <a:r>
              <a:rPr lang="en-GB" sz="4500" b="1" dirty="0">
                <a:solidFill>
                  <a:srgbClr val="FFC000"/>
                </a:solidFill>
              </a:rPr>
              <a:t>a person may be experiencing. </a:t>
            </a:r>
          </a:p>
          <a:p>
            <a:endParaRPr lang="en-GB" i="1" dirty="0"/>
          </a:p>
        </p:txBody>
      </p:sp>
    </p:spTree>
    <p:extLst>
      <p:ext uri="{BB962C8B-B14F-4D97-AF65-F5344CB8AC3E}">
        <p14:creationId xmlns:p14="http://schemas.microsoft.com/office/powerpoint/2010/main" val="131297777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Main assignment theme: </a:t>
            </a:r>
            <a:br>
              <a:rPr lang="en-GB" dirty="0" smtClean="0"/>
            </a:br>
            <a:r>
              <a:rPr lang="en-GB" b="1" dirty="0" smtClean="0">
                <a:solidFill>
                  <a:srgbClr val="00B050"/>
                </a:solidFill>
              </a:rPr>
              <a:t>Mental Health in the Workplace   </a:t>
            </a:r>
            <a:r>
              <a:rPr lang="en-GB" dirty="0" smtClean="0"/>
              <a:t>(assignment in conjunction with POBL)</a:t>
            </a:r>
            <a:endParaRPr lang="en-GB" dirty="0"/>
          </a:p>
        </p:txBody>
      </p:sp>
      <p:pic>
        <p:nvPicPr>
          <p:cNvPr id="4" name="Content Placeholder 3"/>
          <p:cNvPicPr>
            <a:picLocks noGrp="1" noChangeAspect="1"/>
          </p:cNvPicPr>
          <p:nvPr>
            <p:ph idx="1"/>
          </p:nvPr>
        </p:nvPicPr>
        <p:blipFill rotWithShape="1">
          <a:blip r:embed="rId2"/>
          <a:srcRect t="3873" r="5920" b="5516"/>
          <a:stretch/>
        </p:blipFill>
        <p:spPr>
          <a:xfrm>
            <a:off x="395536" y="1773209"/>
            <a:ext cx="5256584" cy="3771954"/>
          </a:xfrm>
          <a:prstGeom prst="rect">
            <a:avLst/>
          </a:prstGeom>
        </p:spPr>
      </p:pic>
      <p:pic>
        <p:nvPicPr>
          <p:cNvPr id="5" name="Picture 4"/>
          <p:cNvPicPr>
            <a:picLocks noChangeAspect="1"/>
          </p:cNvPicPr>
          <p:nvPr/>
        </p:nvPicPr>
        <p:blipFill>
          <a:blip r:embed="rId3"/>
          <a:stretch>
            <a:fillRect/>
          </a:stretch>
        </p:blipFill>
        <p:spPr>
          <a:xfrm>
            <a:off x="5652120" y="4773638"/>
            <a:ext cx="3324225" cy="771525"/>
          </a:xfrm>
          <a:prstGeom prst="rect">
            <a:avLst/>
          </a:prstGeom>
        </p:spPr>
      </p:pic>
    </p:spTree>
    <p:extLst>
      <p:ext uri="{BB962C8B-B14F-4D97-AF65-F5344CB8AC3E}">
        <p14:creationId xmlns:p14="http://schemas.microsoft.com/office/powerpoint/2010/main" val="123999663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POBL</a:t>
            </a:r>
            <a:endParaRPr lang="en-GB" dirty="0"/>
          </a:p>
        </p:txBody>
      </p:sp>
      <p:sp>
        <p:nvSpPr>
          <p:cNvPr id="3" name="Content Placeholder 2"/>
          <p:cNvSpPr>
            <a:spLocks noGrp="1"/>
          </p:cNvSpPr>
          <p:nvPr>
            <p:ph idx="1"/>
          </p:nvPr>
        </p:nvSpPr>
        <p:spPr/>
        <p:txBody>
          <a:bodyPr/>
          <a:lstStyle/>
          <a:p>
            <a:r>
              <a:rPr lang="en-GB" dirty="0">
                <a:hlinkClick r:id="rId2"/>
              </a:rPr>
              <a:t>http://www.pobl.org.uk/about-us</a:t>
            </a:r>
            <a:r>
              <a:rPr lang="en-GB" dirty="0" smtClean="0">
                <a:hlinkClick r:id="rId2"/>
              </a:rPr>
              <a:t>/</a:t>
            </a:r>
            <a:endParaRPr lang="en-GB" dirty="0" smtClean="0"/>
          </a:p>
          <a:p>
            <a:endParaRPr lang="en-GB" dirty="0"/>
          </a:p>
          <a:p>
            <a:r>
              <a:rPr lang="en-GB" dirty="0" smtClean="0"/>
              <a:t>CEO – </a:t>
            </a:r>
            <a:r>
              <a:rPr lang="en-GB" b="1" dirty="0"/>
              <a:t>David Bentley-Miller LLB(Hons</a:t>
            </a:r>
            <a:r>
              <a:rPr lang="en-GB" b="1" dirty="0" smtClean="0"/>
              <a:t>)</a:t>
            </a:r>
          </a:p>
          <a:p>
            <a:r>
              <a:rPr lang="en-GB" dirty="0" smtClean="0"/>
              <a:t>Will speak with you Week 3.</a:t>
            </a:r>
          </a:p>
          <a:p>
            <a:r>
              <a:rPr lang="en-GB" dirty="0" smtClean="0"/>
              <a:t>Will be in receipt of your assignment 1 outputs, and be part of marking team for assignment 2</a:t>
            </a:r>
            <a:endParaRPr lang="en-GB" dirty="0"/>
          </a:p>
        </p:txBody>
      </p:sp>
      <p:pic>
        <p:nvPicPr>
          <p:cNvPr id="4" name="Picture 3"/>
          <p:cNvPicPr>
            <a:picLocks noChangeAspect="1"/>
          </p:cNvPicPr>
          <p:nvPr/>
        </p:nvPicPr>
        <p:blipFill>
          <a:blip r:embed="rId3"/>
          <a:stretch>
            <a:fillRect/>
          </a:stretch>
        </p:blipFill>
        <p:spPr>
          <a:xfrm>
            <a:off x="1835696" y="308770"/>
            <a:ext cx="2105025" cy="800100"/>
          </a:xfrm>
          <a:prstGeom prst="rect">
            <a:avLst/>
          </a:prstGeom>
        </p:spPr>
      </p:pic>
    </p:spTree>
    <p:extLst>
      <p:ext uri="{BB962C8B-B14F-4D97-AF65-F5344CB8AC3E}">
        <p14:creationId xmlns:p14="http://schemas.microsoft.com/office/powerpoint/2010/main" val="95416230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27584" y="3933056"/>
            <a:ext cx="7992888" cy="1656184"/>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smtClean="0"/>
              <a:t>Mental Health at Work theme</a:t>
            </a:r>
            <a:endParaRPr lang="en-GB" dirty="0"/>
          </a:p>
        </p:txBody>
      </p:sp>
      <p:sp>
        <p:nvSpPr>
          <p:cNvPr id="3" name="Content Placeholder 2"/>
          <p:cNvSpPr>
            <a:spLocks noGrp="1"/>
          </p:cNvSpPr>
          <p:nvPr>
            <p:ph idx="1"/>
          </p:nvPr>
        </p:nvSpPr>
        <p:spPr>
          <a:xfrm>
            <a:off x="395536" y="1412776"/>
            <a:ext cx="8229600" cy="3917032"/>
          </a:xfrm>
        </p:spPr>
        <p:txBody>
          <a:bodyPr>
            <a:normAutofit fontScale="25000" lnSpcReduction="20000"/>
          </a:bodyPr>
          <a:lstStyle/>
          <a:p>
            <a:pPr marL="0" indent="0">
              <a:buNone/>
            </a:pPr>
            <a:r>
              <a:rPr lang="en-GB" sz="8600" dirty="0" smtClean="0"/>
              <a:t>Assignment 1: </a:t>
            </a:r>
            <a:r>
              <a:rPr lang="en-GB" sz="8600" b="1" dirty="0" smtClean="0"/>
              <a:t>Individual report</a:t>
            </a:r>
          </a:p>
          <a:p>
            <a:pPr marL="0" indent="0">
              <a:buNone/>
            </a:pPr>
            <a:r>
              <a:rPr lang="en-GB" dirty="0"/>
              <a:t> </a:t>
            </a:r>
          </a:p>
          <a:p>
            <a:r>
              <a:rPr lang="en-GB" sz="6400" dirty="0"/>
              <a:t>You work </a:t>
            </a:r>
            <a:r>
              <a:rPr lang="en-GB" sz="6400" dirty="0" smtClean="0"/>
              <a:t>for </a:t>
            </a:r>
            <a:r>
              <a:rPr lang="en-GB" sz="6400" b="1" dirty="0">
                <a:solidFill>
                  <a:srgbClr val="FFC000"/>
                </a:solidFill>
              </a:rPr>
              <a:t>Management Skills Consultancy ‘People Matter’ </a:t>
            </a:r>
            <a:r>
              <a:rPr lang="en-GB" sz="6400" dirty="0"/>
              <a:t>that predominately services SME businesses. Your Managing Director has approached you as he is concerned that a recent client survey has revealed that services or support offered has not targeted an increasing common theme of ‘stress and Mental Health issues in workplace’ which is impacting on the performance and long- term sustainability of these businesses. </a:t>
            </a:r>
            <a:endParaRPr lang="en-GB" sz="6400" dirty="0" smtClean="0"/>
          </a:p>
          <a:p>
            <a:endParaRPr lang="en-GB" sz="6400" dirty="0" smtClean="0"/>
          </a:p>
          <a:p>
            <a:r>
              <a:rPr lang="en-GB" sz="6400" dirty="0" smtClean="0"/>
              <a:t>This </a:t>
            </a:r>
            <a:r>
              <a:rPr lang="en-GB" sz="6400" dirty="0"/>
              <a:t>emerging theme has been further supported by evidence produced recent CIPD articles and reports which suggest organisations’ efforts to tackle stress, depression and associated conditions may be missing the mark.</a:t>
            </a:r>
          </a:p>
          <a:p>
            <a:pPr marL="0" indent="0">
              <a:buNone/>
            </a:pPr>
            <a:r>
              <a:rPr lang="en-GB" sz="6400" dirty="0"/>
              <a:t> </a:t>
            </a:r>
          </a:p>
          <a:p>
            <a:pPr marL="457200" lvl="1" indent="0">
              <a:buNone/>
            </a:pPr>
            <a:r>
              <a:rPr lang="en-GB" sz="6000" dirty="0" smtClean="0"/>
              <a:t>Mental </a:t>
            </a:r>
            <a:r>
              <a:rPr lang="en-GB" sz="6000" dirty="0"/>
              <a:t>health related issues highlighted in the client surveys </a:t>
            </a:r>
            <a:r>
              <a:rPr lang="en-GB" sz="6000" dirty="0" smtClean="0"/>
              <a:t>include: </a:t>
            </a:r>
          </a:p>
          <a:p>
            <a:pPr lvl="1"/>
            <a:r>
              <a:rPr lang="en-GB" sz="7200" dirty="0" smtClean="0"/>
              <a:t>increasing </a:t>
            </a:r>
            <a:r>
              <a:rPr lang="en-GB" sz="7200" dirty="0"/>
              <a:t>incidence of bitter disagreements within the workplace over workload management amongst managers and their </a:t>
            </a:r>
            <a:r>
              <a:rPr lang="en-GB" sz="7200" dirty="0" smtClean="0"/>
              <a:t>staff;</a:t>
            </a:r>
          </a:p>
          <a:p>
            <a:pPr lvl="1"/>
            <a:r>
              <a:rPr lang="en-GB" sz="7200" dirty="0" smtClean="0"/>
              <a:t>poor </a:t>
            </a:r>
            <a:r>
              <a:rPr lang="en-GB" sz="7200" dirty="0"/>
              <a:t>workplace morale impacting on customer </a:t>
            </a:r>
            <a:r>
              <a:rPr lang="en-GB" sz="7200" dirty="0" smtClean="0"/>
              <a:t>experiences</a:t>
            </a:r>
          </a:p>
          <a:p>
            <a:pPr lvl="1"/>
            <a:r>
              <a:rPr lang="en-GB" sz="7200" dirty="0" smtClean="0"/>
              <a:t>concerns </a:t>
            </a:r>
            <a:r>
              <a:rPr lang="en-GB" sz="7200" dirty="0"/>
              <a:t>as to how SMEs can survive given higher rates of turnover and absenteeism </a:t>
            </a:r>
            <a:r>
              <a:rPr lang="en-GB" sz="7200" dirty="0" smtClean="0"/>
              <a:t>in </a:t>
            </a:r>
            <a:r>
              <a:rPr lang="en-GB" sz="7200" dirty="0"/>
              <a:t>periods of </a:t>
            </a:r>
            <a:r>
              <a:rPr lang="en-GB" sz="7200" dirty="0" smtClean="0"/>
              <a:t>change and in an </a:t>
            </a:r>
            <a:r>
              <a:rPr lang="en-GB" sz="7200" dirty="0"/>
              <a:t>uncertain economic environment</a:t>
            </a:r>
            <a:r>
              <a:rPr lang="en-GB" sz="6400" dirty="0"/>
              <a:t>.</a:t>
            </a:r>
          </a:p>
          <a:p>
            <a:pPr marL="0" indent="0">
              <a:buNone/>
            </a:pPr>
            <a:r>
              <a:rPr lang="en-GB" sz="6400" dirty="0"/>
              <a:t> </a:t>
            </a:r>
          </a:p>
        </p:txBody>
      </p:sp>
    </p:spTree>
    <p:extLst>
      <p:ext uri="{BB962C8B-B14F-4D97-AF65-F5344CB8AC3E}">
        <p14:creationId xmlns:p14="http://schemas.microsoft.com/office/powerpoint/2010/main" val="76090773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0" indent="0"/>
            <a:r>
              <a:rPr lang="en-GB" dirty="0"/>
              <a:t>Assignment 1 </a:t>
            </a:r>
            <a:r>
              <a:rPr lang="en-GB" dirty="0" smtClean="0"/>
              <a:t>task</a:t>
            </a:r>
            <a:endParaRPr lang="en-GB" dirty="0"/>
          </a:p>
        </p:txBody>
      </p:sp>
      <p:sp>
        <p:nvSpPr>
          <p:cNvPr id="3" name="Content Placeholder 2"/>
          <p:cNvSpPr>
            <a:spLocks noGrp="1"/>
          </p:cNvSpPr>
          <p:nvPr>
            <p:ph idx="1"/>
          </p:nvPr>
        </p:nvSpPr>
        <p:spPr/>
        <p:txBody>
          <a:bodyPr>
            <a:normAutofit fontScale="40000" lnSpcReduction="20000"/>
          </a:bodyPr>
          <a:lstStyle/>
          <a:p>
            <a:pPr marL="0" indent="0">
              <a:buNone/>
            </a:pPr>
            <a:r>
              <a:rPr lang="en-GB" dirty="0"/>
              <a:t> </a:t>
            </a:r>
            <a:r>
              <a:rPr lang="en-GB" sz="4900" dirty="0"/>
              <a:t> </a:t>
            </a:r>
            <a:r>
              <a:rPr lang="en-GB" sz="4900" dirty="0" smtClean="0"/>
              <a:t>As </a:t>
            </a:r>
            <a:r>
              <a:rPr lang="en-GB" sz="4900" dirty="0"/>
              <a:t>the Lead SME L&amp;D manager you have been asked to produce a </a:t>
            </a:r>
            <a:r>
              <a:rPr lang="en-GB" sz="4900" b="1" dirty="0"/>
              <a:t>2000 word </a:t>
            </a:r>
            <a:r>
              <a:rPr lang="en-GB" sz="4900" dirty="0"/>
              <a:t>internal </a:t>
            </a:r>
            <a:r>
              <a:rPr lang="en-GB" sz="4900" dirty="0" smtClean="0"/>
              <a:t>report</a:t>
            </a:r>
            <a:r>
              <a:rPr lang="en-GB" sz="4900" dirty="0"/>
              <a:t> </a:t>
            </a:r>
            <a:r>
              <a:rPr lang="en-GB" sz="4900" dirty="0" smtClean="0"/>
              <a:t>(</a:t>
            </a:r>
            <a:r>
              <a:rPr lang="en-GB" sz="4900" i="1" dirty="0" smtClean="0"/>
              <a:t>report formatting please!)</a:t>
            </a:r>
          </a:p>
          <a:p>
            <a:endParaRPr lang="en-GB" sz="4900" dirty="0"/>
          </a:p>
          <a:p>
            <a:pPr marL="0" indent="0">
              <a:buNone/>
            </a:pPr>
            <a:r>
              <a:rPr lang="en-GB" sz="4900" b="1" dirty="0" smtClean="0">
                <a:solidFill>
                  <a:srgbClr val="00B0F0"/>
                </a:solidFill>
              </a:rPr>
              <a:t>To</a:t>
            </a:r>
            <a:r>
              <a:rPr lang="en-GB" sz="4900" b="1" dirty="0">
                <a:solidFill>
                  <a:srgbClr val="00B0F0"/>
                </a:solidFill>
              </a:rPr>
              <a:t> highlight the most important managing skills to target to support SME businesses who face an increased incidence of mental health issues. </a:t>
            </a:r>
            <a:endParaRPr lang="en-GB" sz="4900" b="1" dirty="0" smtClean="0">
              <a:solidFill>
                <a:srgbClr val="00B0F0"/>
              </a:solidFill>
            </a:endParaRPr>
          </a:p>
          <a:p>
            <a:pPr marL="0" indent="0">
              <a:buNone/>
            </a:pPr>
            <a:r>
              <a:rPr lang="en-GB" sz="4900" b="1" dirty="0" smtClean="0">
                <a:solidFill>
                  <a:srgbClr val="00B0F0"/>
                </a:solidFill>
              </a:rPr>
              <a:t>Justify </a:t>
            </a:r>
            <a:r>
              <a:rPr lang="en-GB" sz="4900" b="1" dirty="0">
                <a:solidFill>
                  <a:srgbClr val="00B0F0"/>
                </a:solidFill>
              </a:rPr>
              <a:t>your choices and offer guidance on what skills development support can be implemented to address these issues</a:t>
            </a:r>
            <a:r>
              <a:rPr lang="en-GB" sz="4900" dirty="0"/>
              <a:t>.</a:t>
            </a:r>
          </a:p>
          <a:p>
            <a:pPr marL="0" indent="0">
              <a:buNone/>
            </a:pPr>
            <a:endParaRPr lang="en-GB" sz="4900" dirty="0"/>
          </a:p>
          <a:p>
            <a:pPr marL="0" indent="0">
              <a:buNone/>
            </a:pPr>
            <a:r>
              <a:rPr lang="en-GB" sz="4900" dirty="0" smtClean="0"/>
              <a:t>The </a:t>
            </a:r>
            <a:r>
              <a:rPr lang="en-GB" sz="4900" dirty="0"/>
              <a:t>overall aim of your report is that </a:t>
            </a:r>
            <a:r>
              <a:rPr lang="en-GB" sz="4900" b="1" dirty="0">
                <a:solidFill>
                  <a:srgbClr val="FFC000"/>
                </a:solidFill>
              </a:rPr>
              <a:t>People Matter Skills Consultancy</a:t>
            </a:r>
            <a:r>
              <a:rPr lang="en-GB" sz="4900" dirty="0"/>
              <a:t> may create a new management skills development programme that can help secure workplace well-being and long term sustainability of its SME clientele.</a:t>
            </a:r>
          </a:p>
          <a:p>
            <a:pPr marL="0" indent="0">
              <a:buNone/>
            </a:pPr>
            <a:r>
              <a:rPr lang="en-GB" sz="4900" dirty="0"/>
              <a:t> </a:t>
            </a:r>
          </a:p>
        </p:txBody>
      </p:sp>
    </p:spTree>
    <p:extLst>
      <p:ext uri="{BB962C8B-B14F-4D97-AF65-F5344CB8AC3E}">
        <p14:creationId xmlns:p14="http://schemas.microsoft.com/office/powerpoint/2010/main" val="186849108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9512" y="127898"/>
            <a:ext cx="8784976" cy="65527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323528" y="2564904"/>
            <a:ext cx="8496944" cy="3816424"/>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57200" y="0"/>
            <a:ext cx="8229600" cy="1143000"/>
          </a:xfrm>
        </p:spPr>
        <p:txBody>
          <a:bodyPr>
            <a:normAutofit/>
          </a:bodyPr>
          <a:lstStyle/>
          <a:p>
            <a:r>
              <a:rPr lang="en-GB" sz="3200" dirty="0" smtClean="0"/>
              <a:t>Assignment 2: group presentation</a:t>
            </a:r>
            <a:endParaRPr lang="en-GB" sz="3200" dirty="0"/>
          </a:p>
        </p:txBody>
      </p:sp>
      <p:sp>
        <p:nvSpPr>
          <p:cNvPr id="3" name="Content Placeholder 2"/>
          <p:cNvSpPr>
            <a:spLocks noGrp="1"/>
          </p:cNvSpPr>
          <p:nvPr>
            <p:ph idx="1"/>
          </p:nvPr>
        </p:nvSpPr>
        <p:spPr>
          <a:xfrm>
            <a:off x="323528" y="692696"/>
            <a:ext cx="8496944" cy="3917032"/>
          </a:xfrm>
        </p:spPr>
        <p:txBody>
          <a:bodyPr>
            <a:noAutofit/>
          </a:bodyPr>
          <a:lstStyle/>
          <a:p>
            <a:pPr marL="0" indent="0">
              <a:buNone/>
            </a:pPr>
            <a:endParaRPr lang="en-GB" sz="1800" i="1" dirty="0" smtClean="0"/>
          </a:p>
          <a:p>
            <a:pPr marL="0" indent="0">
              <a:buNone/>
            </a:pPr>
            <a:r>
              <a:rPr lang="en-GB" sz="1800" i="1" dirty="0" smtClean="0"/>
              <a:t>You </a:t>
            </a:r>
            <a:r>
              <a:rPr lang="en-GB" sz="1800" i="1" dirty="0"/>
              <a:t>will be expected to undertake two different roles as part of a </a:t>
            </a:r>
            <a:r>
              <a:rPr lang="en-GB" sz="1800" i="1" dirty="0" smtClean="0"/>
              <a:t>team on </a:t>
            </a:r>
            <a:r>
              <a:rPr lang="en-GB" sz="1800" b="1" i="1" dirty="0" smtClean="0"/>
              <a:t>3</a:t>
            </a:r>
            <a:r>
              <a:rPr lang="en-GB" sz="1800" b="1" i="1" baseline="30000" dirty="0" smtClean="0"/>
              <a:t>rd</a:t>
            </a:r>
            <a:r>
              <a:rPr lang="en-GB" sz="1800" b="1" i="1" dirty="0" smtClean="0"/>
              <a:t> May 2017. </a:t>
            </a:r>
            <a:r>
              <a:rPr lang="en-GB" sz="1800" i="1" dirty="0" smtClean="0"/>
              <a:t> </a:t>
            </a:r>
          </a:p>
          <a:p>
            <a:pPr>
              <a:buAutoNum type="arabicPeriod"/>
            </a:pPr>
            <a:r>
              <a:rPr lang="en-GB" sz="1800" i="1" dirty="0" smtClean="0"/>
              <a:t>Part </a:t>
            </a:r>
            <a:r>
              <a:rPr lang="en-GB" sz="1800" i="1" dirty="0"/>
              <a:t>of a team delivering a pilot training presentation to a SME </a:t>
            </a:r>
            <a:r>
              <a:rPr lang="en-GB" sz="1800" i="1" dirty="0" smtClean="0"/>
              <a:t>client</a:t>
            </a:r>
          </a:p>
          <a:p>
            <a:pPr>
              <a:buAutoNum type="arabicPeriod"/>
            </a:pPr>
            <a:r>
              <a:rPr lang="en-GB" sz="1800" i="1" dirty="0" smtClean="0"/>
              <a:t>As a </a:t>
            </a:r>
            <a:r>
              <a:rPr lang="en-GB" sz="1800" i="1" dirty="0"/>
              <a:t>member of the SME client organisation giving feedback on another student cohort’s presentation.</a:t>
            </a:r>
            <a:endParaRPr lang="en-GB" sz="1800" dirty="0"/>
          </a:p>
          <a:p>
            <a:pPr marL="0" indent="0">
              <a:buNone/>
            </a:pPr>
            <a:r>
              <a:rPr lang="en-GB" sz="1800" dirty="0"/>
              <a:t> </a:t>
            </a:r>
          </a:p>
          <a:p>
            <a:pPr marL="0" indent="0">
              <a:buNone/>
            </a:pPr>
            <a:r>
              <a:rPr lang="en-GB" sz="1800" b="1" dirty="0"/>
              <a:t>Task 1: Developing and delivering a pilot training presentation   (80/100 marks)</a:t>
            </a:r>
            <a:endParaRPr lang="en-GB" sz="1800" dirty="0"/>
          </a:p>
          <a:p>
            <a:pPr marL="0" indent="0">
              <a:buNone/>
            </a:pPr>
            <a:endParaRPr lang="en-GB" sz="1800" dirty="0"/>
          </a:p>
          <a:p>
            <a:r>
              <a:rPr lang="en-GB" sz="1800" b="1" dirty="0"/>
              <a:t>You and your colleagues at </a:t>
            </a:r>
            <a:r>
              <a:rPr lang="en-GB" sz="1800" b="1" dirty="0">
                <a:solidFill>
                  <a:srgbClr val="FFC000"/>
                </a:solidFill>
              </a:rPr>
              <a:t>People Matter Skills Consultancy </a:t>
            </a:r>
            <a:r>
              <a:rPr lang="en-GB" sz="1800" b="1" dirty="0"/>
              <a:t>have been tasked by your L&amp;D manager to produce a training presentation targeted at Managers in SMEs working with Mental Health issues in their workplace.</a:t>
            </a:r>
            <a:endParaRPr lang="en-GB" sz="1800" dirty="0"/>
          </a:p>
          <a:p>
            <a:r>
              <a:rPr lang="en-GB" sz="1800" dirty="0" smtClean="0"/>
              <a:t>Including </a:t>
            </a:r>
            <a:r>
              <a:rPr lang="en-GB" sz="1800" dirty="0"/>
              <a:t>coverage of at least 3 of the module themes (</a:t>
            </a:r>
            <a:r>
              <a:rPr lang="en-GB" sz="1800" i="1" dirty="0"/>
              <a:t>e.g.  Managing roles, Managing Employee performance, Managing Change, Managing Conflict, Managing Communication, Managing stakeholders, or Managing teams)</a:t>
            </a:r>
            <a:r>
              <a:rPr lang="en-GB" sz="1800" dirty="0"/>
              <a:t> each team must develop and deliver a pilot training presentation to a visiting SME director* and his some of his team* who will consider its appropriateness for adoption in their business, and provide feedback for the on-going development of the training.</a:t>
            </a:r>
          </a:p>
          <a:p>
            <a:pPr hangingPunct="0"/>
            <a:r>
              <a:rPr lang="en-GB" sz="1400" i="1" dirty="0"/>
              <a:t>*This will be an external visitor and 2 of your cohort groups on the submission deadline day</a:t>
            </a:r>
            <a:endParaRPr lang="en-GB" sz="1400" b="1" dirty="0"/>
          </a:p>
          <a:p>
            <a:pPr marL="0" indent="0" hangingPunct="0">
              <a:buNone/>
            </a:pPr>
            <a:endParaRPr lang="en-GB" sz="1800" b="1" dirty="0"/>
          </a:p>
        </p:txBody>
      </p:sp>
    </p:spTree>
    <p:extLst>
      <p:ext uri="{BB962C8B-B14F-4D97-AF65-F5344CB8AC3E}">
        <p14:creationId xmlns:p14="http://schemas.microsoft.com/office/powerpoint/2010/main" val="190728715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95536" y="3501008"/>
            <a:ext cx="8352928" cy="1944216"/>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395536" y="1484784"/>
            <a:ext cx="8424936" cy="1800200"/>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smtClean="0"/>
              <a:t>Assignment 2: group presentation</a:t>
            </a:r>
            <a:endParaRPr lang="en-GB" dirty="0"/>
          </a:p>
        </p:txBody>
      </p:sp>
      <p:sp>
        <p:nvSpPr>
          <p:cNvPr id="3" name="Content Placeholder 2"/>
          <p:cNvSpPr>
            <a:spLocks noGrp="1"/>
          </p:cNvSpPr>
          <p:nvPr>
            <p:ph idx="1"/>
          </p:nvPr>
        </p:nvSpPr>
        <p:spPr>
          <a:xfrm>
            <a:off x="457200" y="1600201"/>
            <a:ext cx="8363272" cy="3917032"/>
          </a:xfrm>
        </p:spPr>
        <p:txBody>
          <a:bodyPr>
            <a:normAutofit fontScale="25000" lnSpcReduction="20000"/>
          </a:bodyPr>
          <a:lstStyle/>
          <a:p>
            <a:pPr marL="0" indent="0" hangingPunct="0">
              <a:buNone/>
            </a:pPr>
            <a:r>
              <a:rPr lang="en-GB" sz="8000" b="1" dirty="0" smtClean="0"/>
              <a:t>Task </a:t>
            </a:r>
            <a:r>
              <a:rPr lang="en-GB" sz="8000" b="1" dirty="0"/>
              <a:t>2: Partake in Q&amp;A session at consultancy presentation (5/100 marks</a:t>
            </a:r>
            <a:r>
              <a:rPr lang="en-GB" sz="8000" b="1" dirty="0" smtClean="0"/>
              <a:t>)</a:t>
            </a:r>
            <a:r>
              <a:rPr lang="en-GB" sz="8000" b="1" dirty="0"/>
              <a:t> </a:t>
            </a:r>
            <a:r>
              <a:rPr lang="en-GB" sz="8000" b="1" dirty="0" smtClean="0"/>
              <a:t>3</a:t>
            </a:r>
            <a:r>
              <a:rPr lang="en-GB" sz="8000" b="1" baseline="30000" dirty="0" smtClean="0"/>
              <a:t>rd</a:t>
            </a:r>
            <a:r>
              <a:rPr lang="en-GB" sz="8000" b="1" dirty="0" smtClean="0"/>
              <a:t> May </a:t>
            </a:r>
            <a:endParaRPr lang="en-GB" sz="8000" dirty="0"/>
          </a:p>
          <a:p>
            <a:pPr marL="0" indent="0">
              <a:buNone/>
            </a:pPr>
            <a:r>
              <a:rPr lang="en-GB" sz="8000" dirty="0" smtClean="0"/>
              <a:t>As </a:t>
            </a:r>
            <a:r>
              <a:rPr lang="en-GB" sz="8000" dirty="0"/>
              <a:t>a member of a SME business, alongside your SME director, you are to attend a pilot training package on delivered by </a:t>
            </a:r>
            <a:r>
              <a:rPr lang="en-GB" sz="8000" b="1" i="1" dirty="0">
                <a:solidFill>
                  <a:srgbClr val="FFC000"/>
                </a:solidFill>
              </a:rPr>
              <a:t>People Matter Skills Consultancy</a:t>
            </a:r>
            <a:r>
              <a:rPr lang="en-GB" sz="8000" dirty="0"/>
              <a:t>.  At the conclusion of the presentation you are required to ask questions and provide feedback on the pilot training presentation.  </a:t>
            </a:r>
          </a:p>
          <a:p>
            <a:pPr marL="0" indent="0">
              <a:buNone/>
            </a:pPr>
            <a:endParaRPr lang="en-GB" sz="8000" dirty="0"/>
          </a:p>
          <a:p>
            <a:pPr marL="0" indent="0">
              <a:buNone/>
            </a:pPr>
            <a:r>
              <a:rPr lang="en-GB" sz="8000" b="1" dirty="0"/>
              <a:t>Task 3: Reflect on development (15/100 marks</a:t>
            </a:r>
            <a:r>
              <a:rPr lang="en-GB" sz="8000" b="1" dirty="0" smtClean="0"/>
              <a:t>)</a:t>
            </a:r>
            <a:r>
              <a:rPr lang="en-GB" sz="8000" dirty="0"/>
              <a:t> </a:t>
            </a:r>
            <a:r>
              <a:rPr lang="en-GB" sz="8000" dirty="0" smtClean="0"/>
              <a:t>submitted to </a:t>
            </a:r>
            <a:r>
              <a:rPr lang="en-GB" sz="8000" dirty="0" err="1" smtClean="0"/>
              <a:t>turnitin</a:t>
            </a:r>
            <a:r>
              <a:rPr lang="en-GB" sz="8000" dirty="0" smtClean="0"/>
              <a:t> 8</a:t>
            </a:r>
            <a:r>
              <a:rPr lang="en-GB" sz="8000" baseline="30000" dirty="0" smtClean="0"/>
              <a:t>th</a:t>
            </a:r>
            <a:r>
              <a:rPr lang="en-GB" sz="8000" dirty="0" smtClean="0"/>
              <a:t> May</a:t>
            </a:r>
            <a:endParaRPr lang="en-GB" sz="8000" dirty="0"/>
          </a:p>
          <a:p>
            <a:pPr marL="0" indent="0">
              <a:buNone/>
            </a:pPr>
            <a:r>
              <a:rPr lang="en-GB" sz="8000" dirty="0"/>
              <a:t>Following the role play each student will be expected to reflect on their contribution to the planning and managing of the role play scenario.  </a:t>
            </a:r>
            <a:endParaRPr lang="en-GB" sz="8000" dirty="0" smtClean="0"/>
          </a:p>
          <a:p>
            <a:pPr marL="0" indent="0">
              <a:buNone/>
            </a:pPr>
            <a:r>
              <a:rPr lang="en-GB" sz="8000" dirty="0" smtClean="0"/>
              <a:t>Compile </a:t>
            </a:r>
            <a:r>
              <a:rPr lang="en-GB" sz="8000" dirty="0"/>
              <a:t>a development plan which outlines their own development requirements based around the skills covered in the module e.g. Managing Change, Conflict, Effective Communication and Team Work. </a:t>
            </a:r>
          </a:p>
          <a:p>
            <a:pPr marL="0" indent="0">
              <a:buNone/>
            </a:pPr>
            <a:endParaRPr lang="en-GB" sz="8000" dirty="0"/>
          </a:p>
          <a:p>
            <a:endParaRPr lang="en-GB" dirty="0"/>
          </a:p>
        </p:txBody>
      </p:sp>
    </p:spTree>
    <p:extLst>
      <p:ext uri="{BB962C8B-B14F-4D97-AF65-F5344CB8AC3E}">
        <p14:creationId xmlns:p14="http://schemas.microsoft.com/office/powerpoint/2010/main" val="49522652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vimeo.com/104324276</a:t>
            </a:r>
            <a:endParaRPr lang="en-GB" dirty="0" smtClean="0"/>
          </a:p>
          <a:p>
            <a:endParaRPr lang="en-GB" dirty="0"/>
          </a:p>
        </p:txBody>
      </p:sp>
    </p:spTree>
    <p:extLst>
      <p:ext uri="{BB962C8B-B14F-4D97-AF65-F5344CB8AC3E}">
        <p14:creationId xmlns:p14="http://schemas.microsoft.com/office/powerpoint/2010/main" val="379095666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458" y="764704"/>
            <a:ext cx="8634399" cy="29860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611560" y="4509120"/>
            <a:ext cx="2454518" cy="369332"/>
          </a:xfrm>
          <a:prstGeom prst="rect">
            <a:avLst/>
          </a:prstGeom>
          <a:noFill/>
        </p:spPr>
        <p:txBody>
          <a:bodyPr wrap="none" rtlCol="0">
            <a:spAutoFit/>
          </a:bodyPr>
          <a:lstStyle/>
          <a:p>
            <a:r>
              <a:rPr lang="en-GB" dirty="0" smtClean="0">
                <a:hlinkClick r:id="rId3"/>
              </a:rPr>
              <a:t>https://vimeo/3598602</a:t>
            </a:r>
            <a:endParaRPr lang="en-GB" dirty="0"/>
          </a:p>
        </p:txBody>
      </p:sp>
    </p:spTree>
    <p:extLst>
      <p:ext uri="{BB962C8B-B14F-4D97-AF65-F5344CB8AC3E}">
        <p14:creationId xmlns:p14="http://schemas.microsoft.com/office/powerpoint/2010/main" val="84853319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pPr marL="0" indent="0">
              <a:buNone/>
            </a:pPr>
            <a:endParaRPr lang="en-GB" sz="2400" dirty="0" smtClean="0">
              <a:hlinkClick r:id="rId2"/>
            </a:endParaRPr>
          </a:p>
          <a:p>
            <a:pPr marL="0" indent="0">
              <a:buNone/>
            </a:pPr>
            <a:endParaRPr lang="en-GB" sz="2400" dirty="0">
              <a:hlinkClick r:id="rId2"/>
            </a:endParaRPr>
          </a:p>
          <a:p>
            <a:pPr marL="0" indent="0">
              <a:buNone/>
            </a:pPr>
            <a:endParaRPr lang="en-GB" sz="2400" dirty="0" smtClean="0">
              <a:hlinkClick r:id="rId2"/>
            </a:endParaRPr>
          </a:p>
          <a:p>
            <a:pPr marL="0" indent="0">
              <a:buNone/>
            </a:pPr>
            <a:endParaRPr lang="en-GB" sz="2400" dirty="0">
              <a:hlinkClick r:id="rId2"/>
            </a:endParaRPr>
          </a:p>
          <a:p>
            <a:pPr marL="0" indent="0">
              <a:buNone/>
            </a:pPr>
            <a:endParaRPr lang="en-GB" sz="2400" dirty="0" smtClean="0">
              <a:hlinkClick r:id="rId2"/>
            </a:endParaRPr>
          </a:p>
          <a:p>
            <a:pPr marL="0" indent="0">
              <a:buNone/>
            </a:pPr>
            <a:endParaRPr lang="en-GB" sz="2400" dirty="0">
              <a:hlinkClick r:id="rId2"/>
            </a:endParaRPr>
          </a:p>
          <a:p>
            <a:pPr marL="0" indent="0">
              <a:buNone/>
            </a:pPr>
            <a:endParaRPr lang="en-GB" sz="2400" dirty="0" smtClean="0">
              <a:hlinkClick r:id="rId2"/>
            </a:endParaRPr>
          </a:p>
          <a:p>
            <a:pPr marL="0" indent="0">
              <a:buNone/>
            </a:pPr>
            <a:endParaRPr lang="en-GB" sz="2400" dirty="0">
              <a:hlinkClick r:id="rId2"/>
            </a:endParaRPr>
          </a:p>
          <a:p>
            <a:pPr marL="0" indent="0">
              <a:buNone/>
            </a:pPr>
            <a:r>
              <a:rPr lang="en-GB" sz="2400" dirty="0" smtClean="0">
                <a:hlinkClick r:id="rId2"/>
              </a:rPr>
              <a:t>https</a:t>
            </a:r>
            <a:r>
              <a:rPr lang="en-GB" sz="2400" dirty="0">
                <a:hlinkClick r:id="rId2"/>
              </a:rPr>
              <a:t>://www.youtube.com/watch?v=uAnc8pP1bpg</a:t>
            </a:r>
            <a:endParaRPr lang="en-GB" sz="2400" dirty="0"/>
          </a:p>
        </p:txBody>
      </p:sp>
      <p:pic>
        <p:nvPicPr>
          <p:cNvPr id="4" name="Picture 3"/>
          <p:cNvPicPr>
            <a:picLocks noChangeAspect="1"/>
          </p:cNvPicPr>
          <p:nvPr/>
        </p:nvPicPr>
        <p:blipFill>
          <a:blip r:embed="rId3"/>
          <a:stretch>
            <a:fillRect/>
          </a:stretch>
        </p:blipFill>
        <p:spPr>
          <a:xfrm>
            <a:off x="539552" y="404664"/>
            <a:ext cx="6103606" cy="4331113"/>
          </a:xfrm>
          <a:prstGeom prst="rect">
            <a:avLst/>
          </a:prstGeom>
        </p:spPr>
      </p:pic>
    </p:spTree>
    <p:extLst>
      <p:ext uri="{BB962C8B-B14F-4D97-AF65-F5344CB8AC3E}">
        <p14:creationId xmlns:p14="http://schemas.microsoft.com/office/powerpoint/2010/main" val="307901423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p:txBody>
      </p:sp>
      <p:sp>
        <p:nvSpPr>
          <p:cNvPr id="4" name="TextBox 3"/>
          <p:cNvSpPr txBox="1"/>
          <p:nvPr/>
        </p:nvSpPr>
        <p:spPr>
          <a:xfrm>
            <a:off x="5841730" y="1700808"/>
            <a:ext cx="2736303" cy="2862322"/>
          </a:xfrm>
          <a:prstGeom prst="rect">
            <a:avLst/>
          </a:prstGeom>
          <a:noFill/>
        </p:spPr>
        <p:txBody>
          <a:bodyPr wrap="square" rtlCol="0">
            <a:spAutoFit/>
          </a:bodyPr>
          <a:lstStyle/>
          <a:p>
            <a:pPr algn="ctr"/>
            <a:r>
              <a:rPr lang="en-GB" dirty="0"/>
              <a:t>L</a:t>
            </a:r>
            <a:r>
              <a:rPr lang="en-GB" dirty="0" smtClean="0"/>
              <a:t>andmark </a:t>
            </a:r>
            <a:r>
              <a:rPr lang="en-GB" dirty="0"/>
              <a:t>survey </a:t>
            </a:r>
            <a:r>
              <a:rPr lang="en-GB" dirty="0" smtClean="0"/>
              <a:t>listened </a:t>
            </a:r>
            <a:r>
              <a:rPr lang="en-GB" dirty="0"/>
              <a:t>to the voices of employees and managers, employers </a:t>
            </a:r>
            <a:r>
              <a:rPr lang="en-GB" dirty="0" smtClean="0"/>
              <a:t>in order to try and fundamentally </a:t>
            </a:r>
            <a:r>
              <a:rPr lang="en-GB" dirty="0"/>
              <a:t>change the way that businesses approach mental wellbeing in the workplace. </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3190" y="1007871"/>
            <a:ext cx="4822554" cy="1800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6245514" y="404664"/>
            <a:ext cx="2056973" cy="369332"/>
          </a:xfrm>
          <a:prstGeom prst="rect">
            <a:avLst/>
          </a:prstGeom>
          <a:noFill/>
        </p:spPr>
        <p:txBody>
          <a:bodyPr wrap="none" rtlCol="0">
            <a:spAutoFit/>
          </a:bodyPr>
          <a:lstStyle/>
          <a:p>
            <a:r>
              <a:rPr lang="en-GB" b="1" dirty="0" smtClean="0"/>
              <a:t>Copy on </a:t>
            </a:r>
            <a:r>
              <a:rPr lang="en-GB" b="1" dirty="0" err="1" smtClean="0"/>
              <a:t>moodle</a:t>
            </a:r>
            <a:r>
              <a:rPr lang="en-GB" dirty="0" smtClean="0"/>
              <a:t>!</a:t>
            </a:r>
            <a:endParaRPr lang="en-GB" dirty="0"/>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3131969"/>
            <a:ext cx="4569369" cy="16561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1793994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88640"/>
            <a:ext cx="9144000" cy="65527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endParaRPr lang="en-GB"/>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332656"/>
            <a:ext cx="4886325" cy="742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1124744"/>
            <a:ext cx="4086225" cy="666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536" y="1916832"/>
            <a:ext cx="4610100" cy="876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9741" y="2793132"/>
            <a:ext cx="4486275" cy="704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4"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06524" y="3598912"/>
            <a:ext cx="4381500" cy="838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5"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86011" y="4472010"/>
            <a:ext cx="4629150" cy="847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6" name="Picture 8"/>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82699" y="5445224"/>
            <a:ext cx="4629150" cy="781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339741" y="332656"/>
            <a:ext cx="718833"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282699" y="1075606"/>
            <a:ext cx="775875"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282698" y="1791494"/>
            <a:ext cx="775875"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251520" y="3465004"/>
            <a:ext cx="775875"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217198" y="4437112"/>
            <a:ext cx="682394"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145190" y="5403701"/>
            <a:ext cx="775875"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971600" y="2778174"/>
            <a:ext cx="482583" cy="37743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2"/>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6804248" y="5786780"/>
            <a:ext cx="2001735" cy="7472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140980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1" y="319088"/>
            <a:ext cx="8892479" cy="53421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44223" y="4941168"/>
            <a:ext cx="1543217" cy="5760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3171835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law</a:t>
            </a:r>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149790"/>
            <a:ext cx="6048672" cy="44707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9750496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800" b="1" dirty="0" smtClean="0"/>
              <a:t>A holistic approach</a:t>
            </a:r>
            <a:br>
              <a:rPr lang="en-GB" sz="1800" b="1" dirty="0" smtClean="0"/>
            </a:br>
            <a:r>
              <a:rPr lang="en-GB" sz="1800" b="1" dirty="0" smtClean="0"/>
              <a:t>to managing an</a:t>
            </a:r>
            <a:br>
              <a:rPr lang="en-GB" sz="1800" b="1" dirty="0" smtClean="0"/>
            </a:br>
            <a:r>
              <a:rPr lang="en-GB" sz="1800" b="1" dirty="0" smtClean="0"/>
              <a:t>individual</a:t>
            </a:r>
            <a:endParaRPr lang="en-GB" sz="1800" b="1" dirty="0"/>
          </a:p>
        </p:txBody>
      </p:sp>
      <p:pic>
        <p:nvPicPr>
          <p:cNvPr id="512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2303" b="3488"/>
          <a:stretch/>
        </p:blipFill>
        <p:spPr bwMode="auto">
          <a:xfrm>
            <a:off x="2883198" y="36280"/>
            <a:ext cx="6153297" cy="68199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0" y="2132856"/>
            <a:ext cx="2883198" cy="2739211"/>
          </a:xfrm>
          <a:prstGeom prst="rect">
            <a:avLst/>
          </a:prstGeom>
        </p:spPr>
        <p:txBody>
          <a:bodyPr wrap="square">
            <a:spAutoFit/>
          </a:bodyPr>
          <a:lstStyle/>
          <a:p>
            <a:endParaRPr lang="en-GB" dirty="0"/>
          </a:p>
          <a:p>
            <a:r>
              <a:rPr lang="en-GB" sz="1400" dirty="0" smtClean="0">
                <a:latin typeface="Calibri" panose="020F0502020204030204" pitchFamily="34" charset="0"/>
                <a:cs typeface="Andalus" panose="02020603050405020304" pitchFamily="18" charset="-78"/>
              </a:rPr>
              <a:t> </a:t>
            </a:r>
            <a:r>
              <a:rPr lang="en-GB" sz="1400" b="1" dirty="0" smtClean="0">
                <a:latin typeface="Calibri" panose="020F0502020204030204" pitchFamily="34" charset="0"/>
                <a:cs typeface="Andalus" panose="02020603050405020304" pitchFamily="18" charset="-78"/>
              </a:rPr>
              <a:t>Line managers’ resource</a:t>
            </a:r>
          </a:p>
          <a:p>
            <a:endParaRPr lang="en-GB" sz="1400" b="1" dirty="0" smtClean="0">
              <a:latin typeface="Calibri" panose="020F0502020204030204" pitchFamily="34" charset="0"/>
              <a:cs typeface="Andalus" panose="02020603050405020304" pitchFamily="18" charset="-78"/>
            </a:endParaRPr>
          </a:p>
          <a:p>
            <a:endParaRPr lang="en-GB" sz="1400" dirty="0" smtClean="0">
              <a:latin typeface="Calibri" panose="020F0502020204030204" pitchFamily="34" charset="0"/>
              <a:cs typeface="Andalus" panose="02020603050405020304" pitchFamily="18" charset="-78"/>
            </a:endParaRPr>
          </a:p>
          <a:p>
            <a:r>
              <a:rPr lang="en-GB" sz="1400" dirty="0" smtClean="0">
                <a:latin typeface="Calibri" panose="020F0502020204030204" pitchFamily="34" charset="0"/>
                <a:cs typeface="Andalus" panose="02020603050405020304" pitchFamily="18" charset="-78"/>
              </a:rPr>
              <a:t> A practical guide to managing and supporting people with mental health problems in the workplace.</a:t>
            </a:r>
          </a:p>
          <a:p>
            <a:r>
              <a:rPr lang="en-GB" sz="1400" dirty="0" smtClean="0">
                <a:latin typeface="Calibri" panose="020F0502020204030204" pitchFamily="34" charset="0"/>
                <a:cs typeface="Andalus" panose="02020603050405020304" pitchFamily="18" charset="-78"/>
              </a:rPr>
              <a:t>Updated edition 1 </a:t>
            </a:r>
          </a:p>
          <a:p>
            <a:r>
              <a:rPr lang="en-GB" sz="1400" dirty="0" smtClean="0">
                <a:latin typeface="Calibri" panose="020F0502020204030204" pitchFamily="34" charset="0"/>
                <a:cs typeface="Andalus" panose="02020603050405020304" pitchFamily="18" charset="-78"/>
              </a:rPr>
              <a:t>Mental Health First Aid England CIC 2013</a:t>
            </a:r>
            <a:endParaRPr lang="en-GB" sz="1400" dirty="0">
              <a:latin typeface="Calibri" panose="020F0502020204030204" pitchFamily="34" charset="0"/>
              <a:cs typeface="Andalus" panose="02020603050405020304" pitchFamily="18" charset="-78"/>
            </a:endParaRPr>
          </a:p>
          <a:p>
            <a:endParaRPr lang="en-GB" sz="1400" dirty="0" smtClean="0">
              <a:latin typeface="Calibri" panose="020F0502020204030204" pitchFamily="34" charset="0"/>
              <a:cs typeface="Andalus" panose="02020603050405020304" pitchFamily="18" charset="-78"/>
            </a:endParaRPr>
          </a:p>
          <a:p>
            <a:r>
              <a:rPr lang="en-GB" sz="1400" dirty="0" smtClean="0">
                <a:latin typeface="Calibri" panose="020F0502020204030204" pitchFamily="34" charset="0"/>
                <a:cs typeface="Andalus" panose="02020603050405020304" pitchFamily="18" charset="-78"/>
              </a:rPr>
              <a:t>Available on </a:t>
            </a:r>
            <a:r>
              <a:rPr lang="en-GB" sz="1400" dirty="0" err="1" smtClean="0">
                <a:latin typeface="Calibri" panose="020F0502020204030204" pitchFamily="34" charset="0"/>
                <a:cs typeface="Andalus" panose="02020603050405020304" pitchFamily="18" charset="-78"/>
              </a:rPr>
              <a:t>moodle</a:t>
            </a:r>
            <a:endParaRPr lang="en-GB" sz="1400" dirty="0">
              <a:latin typeface="Calibri" panose="020F0502020204030204" pitchFamily="34" charset="0"/>
              <a:cs typeface="Andalus" panose="02020603050405020304" pitchFamily="18" charset="-78"/>
            </a:endParaRPr>
          </a:p>
        </p:txBody>
      </p:sp>
      <p:sp>
        <p:nvSpPr>
          <p:cNvPr id="4" name="Rectangle 3"/>
          <p:cNvSpPr/>
          <p:nvPr/>
        </p:nvSpPr>
        <p:spPr>
          <a:xfrm>
            <a:off x="0" y="5301208"/>
            <a:ext cx="3059832" cy="1554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8196710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What signs / behaviours do you think you would identify in a member of staff who had a mental health issue?</a:t>
            </a:r>
            <a:endParaRPr lang="en-GB" dirty="0"/>
          </a:p>
        </p:txBody>
      </p:sp>
    </p:spTree>
    <p:extLst>
      <p:ext uri="{BB962C8B-B14F-4D97-AF65-F5344CB8AC3E}">
        <p14:creationId xmlns:p14="http://schemas.microsoft.com/office/powerpoint/2010/main" val="174091140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07504" y="252776"/>
            <a:ext cx="7715200" cy="6333930"/>
          </a:xfrm>
          <a:prstGeom prst="rect">
            <a:avLst/>
          </a:prstGeom>
        </p:spPr>
      </p:pic>
      <p:sp>
        <p:nvSpPr>
          <p:cNvPr id="5" name="TextBox 4"/>
          <p:cNvSpPr txBox="1"/>
          <p:nvPr/>
        </p:nvSpPr>
        <p:spPr>
          <a:xfrm>
            <a:off x="611560" y="6165304"/>
            <a:ext cx="6330387" cy="276999"/>
          </a:xfrm>
          <a:prstGeom prst="rect">
            <a:avLst/>
          </a:prstGeom>
          <a:noFill/>
        </p:spPr>
        <p:txBody>
          <a:bodyPr wrap="none" rtlCol="0">
            <a:spAutoFit/>
          </a:bodyPr>
          <a:lstStyle/>
          <a:p>
            <a:r>
              <a:rPr lang="en-GB" sz="1200" dirty="0"/>
              <a:t>Managing and supporting mental health at work: disclosure tools for </a:t>
            </a:r>
            <a:r>
              <a:rPr lang="en-GB" sz="1200" dirty="0" smtClean="0"/>
              <a:t>managers, CIPD 2011</a:t>
            </a:r>
            <a:endParaRPr lang="en-GB" sz="1200" dirty="0"/>
          </a:p>
        </p:txBody>
      </p:sp>
    </p:spTree>
    <p:extLst>
      <p:ext uri="{BB962C8B-B14F-4D97-AF65-F5344CB8AC3E}">
        <p14:creationId xmlns:p14="http://schemas.microsoft.com/office/powerpoint/2010/main" val="242472100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2"/>
          <p:cNvSpPr>
            <a:spLocks noGrp="1"/>
          </p:cNvSpPr>
          <p:nvPr>
            <p:ph type="ftr" sz="quarter" idx="10"/>
          </p:nvPr>
        </p:nvSpPr>
        <p:spPr>
          <a:xfrm>
            <a:off x="5924989" y="260648"/>
            <a:ext cx="2304256" cy="389103"/>
          </a:xfrm>
        </p:spPr>
        <p:txBody>
          <a:bodyPr/>
          <a:lstStyle/>
          <a:p>
            <a:r>
              <a:rPr lang="en-US" altLang="zh-TW" dirty="0"/>
              <a:t>© Copyright 2004 McGraw-Hill. All rights reserved .</a:t>
            </a:r>
          </a:p>
        </p:txBody>
      </p:sp>
      <p:sp>
        <p:nvSpPr>
          <p:cNvPr id="69634" name="AutoShape 2"/>
          <p:cNvSpPr>
            <a:spLocks noGrp="1" noChangeArrowheads="1"/>
          </p:cNvSpPr>
          <p:nvPr>
            <p:ph type="title"/>
          </p:nvPr>
        </p:nvSpPr>
        <p:spPr>
          <a:xfrm>
            <a:off x="560462" y="67205"/>
            <a:ext cx="7391400" cy="990600"/>
          </a:xfrm>
          <a:ln>
            <a:headEnd type="none" w="med" len="med"/>
            <a:tailEnd type="none" w="med" len="med"/>
          </a:ln>
        </p:spPr>
        <p:txBody>
          <a:bodyPr/>
          <a:lstStyle/>
          <a:p>
            <a:r>
              <a:rPr lang="en-US" altLang="zh-TW" sz="2400" b="1">
                <a:ea typeface="新細明體" charset="-120"/>
              </a:rPr>
              <a:t>Relative Amount of Time That Managers </a:t>
            </a:r>
            <a:br>
              <a:rPr lang="en-US" altLang="zh-TW" sz="2400" b="1">
                <a:ea typeface="新細明體" charset="-120"/>
              </a:rPr>
            </a:br>
            <a:r>
              <a:rPr lang="en-US" altLang="zh-TW" sz="2400" b="1">
                <a:ea typeface="新細明體" charset="-120"/>
              </a:rPr>
              <a:t>Spend on the Four Managerial Functions</a:t>
            </a:r>
          </a:p>
        </p:txBody>
      </p:sp>
      <p:pic>
        <p:nvPicPr>
          <p:cNvPr id="69653" name="Picture 21" descr="jon69447_0104"/>
          <p:cNvPicPr>
            <a:picLocks noChangeAspect="1" noChangeArrowheads="1"/>
          </p:cNvPicPr>
          <p:nvPr/>
        </p:nvPicPr>
        <p:blipFill>
          <a:blip r:embed="rId2">
            <a:lum bright="-16000" contrast="36000"/>
            <a:extLst>
              <a:ext uri="{28A0092B-C50C-407E-A947-70E740481C1C}">
                <a14:useLocalDpi xmlns:a14="http://schemas.microsoft.com/office/drawing/2010/main" val="0"/>
              </a:ext>
            </a:extLst>
          </a:blip>
          <a:srcRect/>
          <a:stretch>
            <a:fillRect/>
          </a:stretch>
        </p:blipFill>
        <p:spPr bwMode="auto">
          <a:xfrm>
            <a:off x="539750" y="980728"/>
            <a:ext cx="7704138" cy="477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76323116"/>
      </p:ext>
    </p:extLst>
  </p:cSld>
  <p:clrMapOvr>
    <a:masterClrMapping/>
  </p:clrMapOvr>
  <p:transition>
    <p:cut thruBlk="1"/>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3"/>
          <p:cNvSpPr>
            <a:spLocks noGrp="1"/>
          </p:cNvSpPr>
          <p:nvPr>
            <p:ph type="ftr" sz="quarter" idx="10"/>
          </p:nvPr>
        </p:nvSpPr>
        <p:spPr>
          <a:xfrm>
            <a:off x="6516216" y="5157192"/>
            <a:ext cx="2160240" cy="218522"/>
          </a:xfrm>
        </p:spPr>
        <p:txBody>
          <a:bodyPr/>
          <a:lstStyle/>
          <a:p>
            <a:r>
              <a:rPr lang="en-US" altLang="zh-TW" dirty="0"/>
              <a:t>© Copyright 2004 McGraw-Hill. All rights reserved .</a:t>
            </a:r>
          </a:p>
        </p:txBody>
      </p:sp>
      <p:sp>
        <p:nvSpPr>
          <p:cNvPr id="49165" name="AutoShape 13"/>
          <p:cNvSpPr>
            <a:spLocks noGrp="1" noChangeArrowheads="1"/>
          </p:cNvSpPr>
          <p:nvPr>
            <p:ph type="title"/>
          </p:nvPr>
        </p:nvSpPr>
        <p:spPr>
          <a:xfrm>
            <a:off x="457200" y="-27384"/>
            <a:ext cx="8229600" cy="1143000"/>
          </a:xfrm>
          <a:ln/>
        </p:spPr>
        <p:txBody>
          <a:bodyPr/>
          <a:lstStyle/>
          <a:p>
            <a:r>
              <a:rPr lang="en-US" altLang="zh-TW">
                <a:ea typeface="新細明體" charset="-120"/>
              </a:rPr>
              <a:t>Managerial Skills</a:t>
            </a:r>
          </a:p>
        </p:txBody>
      </p:sp>
      <p:sp>
        <p:nvSpPr>
          <p:cNvPr id="49166" name="Rectangle 14"/>
          <p:cNvSpPr>
            <a:spLocks noGrp="1" noChangeArrowheads="1"/>
          </p:cNvSpPr>
          <p:nvPr>
            <p:ph type="body" idx="1"/>
          </p:nvPr>
        </p:nvSpPr>
        <p:spPr>
          <a:xfrm>
            <a:off x="457200" y="1298179"/>
            <a:ext cx="8229600" cy="3917032"/>
          </a:xfrm>
        </p:spPr>
        <p:txBody>
          <a:bodyPr>
            <a:normAutofit fontScale="92500" lnSpcReduction="10000"/>
          </a:bodyPr>
          <a:lstStyle/>
          <a:p>
            <a:r>
              <a:rPr lang="en-US" altLang="zh-TW">
                <a:ea typeface="新細明體" charset="-120"/>
              </a:rPr>
              <a:t>Conceptual Skills</a:t>
            </a:r>
          </a:p>
          <a:p>
            <a:pPr lvl="1"/>
            <a:r>
              <a:rPr lang="en-US" altLang="zh-TW">
                <a:ea typeface="新細明體" charset="-120"/>
              </a:rPr>
              <a:t>The ability to analyze and diagnose a situation and distinguish between cause and effect.</a:t>
            </a:r>
          </a:p>
          <a:p>
            <a:r>
              <a:rPr lang="en-US" altLang="zh-TW">
                <a:ea typeface="新細明體" charset="-120"/>
              </a:rPr>
              <a:t>Human Skills</a:t>
            </a:r>
          </a:p>
          <a:p>
            <a:pPr lvl="1"/>
            <a:r>
              <a:rPr lang="en-US" altLang="zh-TW">
                <a:ea typeface="新細明體" charset="-120"/>
              </a:rPr>
              <a:t>The ability to understand, alter, lead, and control the behavior of other individuals and groups.</a:t>
            </a:r>
          </a:p>
          <a:p>
            <a:r>
              <a:rPr lang="en-US" altLang="zh-TW">
                <a:ea typeface="新細明體" charset="-120"/>
              </a:rPr>
              <a:t>Technical Skills</a:t>
            </a:r>
          </a:p>
          <a:p>
            <a:pPr lvl="1"/>
            <a:r>
              <a:rPr lang="en-US" altLang="zh-TW">
                <a:ea typeface="新細明體" charset="-120"/>
              </a:rPr>
              <a:t>The specific knowledge and techniques required to perform an organizational role.</a:t>
            </a:r>
          </a:p>
        </p:txBody>
      </p:sp>
      <p:sp>
        <p:nvSpPr>
          <p:cNvPr id="49167" name="Text Box 15"/>
          <p:cNvSpPr txBox="1">
            <a:spLocks noChangeArrowheads="1"/>
          </p:cNvSpPr>
          <p:nvPr/>
        </p:nvSpPr>
        <p:spPr bwMode="auto">
          <a:xfrm>
            <a:off x="3859213" y="1039416"/>
            <a:ext cx="44894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zh-TW" i="1">
                <a:solidFill>
                  <a:srgbClr val="FFFF00"/>
                </a:solidFill>
                <a:ea typeface="新細明體" charset="-120"/>
              </a:rPr>
              <a:t>What should be the right thing? </a:t>
            </a:r>
          </a:p>
        </p:txBody>
      </p:sp>
      <p:sp>
        <p:nvSpPr>
          <p:cNvPr id="49168" name="Text Box 16"/>
          <p:cNvSpPr txBox="1">
            <a:spLocks noChangeArrowheads="1"/>
          </p:cNvSpPr>
          <p:nvPr/>
        </p:nvSpPr>
        <p:spPr bwMode="auto">
          <a:xfrm>
            <a:off x="3924300" y="3822303"/>
            <a:ext cx="33035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zh-TW" i="1">
                <a:solidFill>
                  <a:srgbClr val="FFFF00"/>
                </a:solidFill>
                <a:ea typeface="新細明體" charset="-120"/>
              </a:rPr>
              <a:t>How can we do better?</a:t>
            </a:r>
          </a:p>
        </p:txBody>
      </p:sp>
    </p:spTree>
    <p:extLst>
      <p:ext uri="{BB962C8B-B14F-4D97-AF65-F5344CB8AC3E}">
        <p14:creationId xmlns:p14="http://schemas.microsoft.com/office/powerpoint/2010/main" val="1077389756"/>
      </p:ext>
    </p:extLst>
  </p:cSld>
  <p:clrMapOvr>
    <a:masterClrMapping/>
  </p:clrMapOvr>
  <p:transition>
    <p:cut thruBlk="1"/>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2"/>
          <p:cNvSpPr>
            <a:spLocks noGrp="1"/>
          </p:cNvSpPr>
          <p:nvPr>
            <p:ph type="ftr" sz="quarter" idx="10"/>
          </p:nvPr>
        </p:nvSpPr>
        <p:spPr>
          <a:xfrm>
            <a:off x="7318169" y="332656"/>
            <a:ext cx="971128" cy="218522"/>
          </a:xfrm>
        </p:spPr>
        <p:txBody>
          <a:bodyPr/>
          <a:lstStyle/>
          <a:p>
            <a:r>
              <a:rPr lang="en-US" altLang="zh-TW" dirty="0"/>
              <a:t>© Copyright 2004 McGraw-Hill. All rights reserved .</a:t>
            </a:r>
          </a:p>
        </p:txBody>
      </p:sp>
      <p:sp>
        <p:nvSpPr>
          <p:cNvPr id="51216" name="AutoShape 16"/>
          <p:cNvSpPr>
            <a:spLocks noGrp="1" noChangeArrowheads="1"/>
          </p:cNvSpPr>
          <p:nvPr>
            <p:ph type="title"/>
          </p:nvPr>
        </p:nvSpPr>
        <p:spPr>
          <a:xfrm>
            <a:off x="631974" y="332656"/>
            <a:ext cx="7735887" cy="687387"/>
          </a:xfrm>
          <a:ln>
            <a:headEnd type="none" w="med" len="med"/>
            <a:tailEnd type="none" w="med" len="med"/>
          </a:ln>
        </p:spPr>
        <p:txBody>
          <a:bodyPr/>
          <a:lstStyle/>
          <a:p>
            <a:r>
              <a:rPr lang="en-US" altLang="zh-TW" sz="2800" b="1">
                <a:ea typeface="新細明體" charset="-120"/>
              </a:rPr>
              <a:t>Skill Types Needed by Managerial Level</a:t>
            </a:r>
          </a:p>
        </p:txBody>
      </p:sp>
      <p:pic>
        <p:nvPicPr>
          <p:cNvPr id="51225" name="Picture 25" descr="jon69447_0105"/>
          <p:cNvPicPr>
            <a:picLocks noChangeAspect="1" noChangeArrowheads="1"/>
          </p:cNvPicPr>
          <p:nvPr/>
        </p:nvPicPr>
        <p:blipFill>
          <a:blip r:embed="rId3">
            <a:lum bright="-16000" contrast="30000"/>
            <a:extLst>
              <a:ext uri="{28A0092B-C50C-407E-A947-70E740481C1C}">
                <a14:useLocalDpi xmlns:a14="http://schemas.microsoft.com/office/drawing/2010/main" val="0"/>
              </a:ext>
            </a:extLst>
          </a:blip>
          <a:srcRect/>
          <a:stretch>
            <a:fillRect/>
          </a:stretch>
        </p:blipFill>
        <p:spPr bwMode="auto">
          <a:xfrm>
            <a:off x="656597" y="908720"/>
            <a:ext cx="7632700" cy="484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27515521"/>
      </p:ext>
    </p:extLst>
  </p:cSld>
  <p:clrMapOvr>
    <a:masterClrMapping/>
  </p:clrMapOvr>
  <p:transition>
    <p:cut thruBlk="1"/>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386880"/>
            <a:ext cx="2746648" cy="3917032"/>
          </a:xfrm>
        </p:spPr>
        <p:txBody>
          <a:bodyPr/>
          <a:lstStyle/>
          <a:p>
            <a:pPr marL="0" indent="0">
              <a:buNone/>
            </a:pPr>
            <a:r>
              <a:rPr lang="en-GB" dirty="0" smtClean="0"/>
              <a:t>The roles</a:t>
            </a:r>
          </a:p>
          <a:p>
            <a:pPr marL="0" indent="0">
              <a:buNone/>
            </a:pPr>
            <a:r>
              <a:rPr lang="en-GB" dirty="0"/>
              <a:t>o</a:t>
            </a:r>
            <a:r>
              <a:rPr lang="en-GB" dirty="0" smtClean="0"/>
              <a:t>f managers</a:t>
            </a:r>
          </a:p>
          <a:p>
            <a:pPr marL="0" indent="0">
              <a:buNone/>
            </a:pPr>
            <a:endParaRPr lang="en-GB" sz="1800" dirty="0" smtClean="0"/>
          </a:p>
          <a:p>
            <a:pPr marL="0" indent="0">
              <a:buNone/>
            </a:pPr>
            <a:r>
              <a:rPr lang="en-GB" sz="1800" dirty="0" smtClean="0"/>
              <a:t>In </a:t>
            </a:r>
            <a:r>
              <a:rPr lang="en-GB" sz="1800" dirty="0"/>
              <a:t>his classic book, </a:t>
            </a:r>
            <a:r>
              <a:rPr lang="en-GB" sz="1800" i="1" dirty="0"/>
              <a:t>The Nature of Managerial Work,</a:t>
            </a:r>
            <a:r>
              <a:rPr lang="en-GB" sz="1800" dirty="0"/>
              <a:t> Henry </a:t>
            </a:r>
            <a:r>
              <a:rPr lang="en-GB" sz="1800" dirty="0" err="1" smtClean="0"/>
              <a:t>Mintzberg</a:t>
            </a:r>
            <a:r>
              <a:rPr lang="en-GB" sz="1800" dirty="0" smtClean="0"/>
              <a:t> (1973) </a:t>
            </a:r>
            <a:r>
              <a:rPr lang="en-GB" sz="1800" dirty="0"/>
              <a:t>describes a set of ten roles that a manager fills. </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62028" y="0"/>
            <a:ext cx="6159823" cy="57110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2840576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US" b="1" u="sng" dirty="0" smtClean="0"/>
              <a:t/>
            </a:r>
            <a:br>
              <a:rPr lang="en-US" b="1" u="sng" dirty="0" smtClean="0"/>
            </a:br>
            <a:r>
              <a:rPr lang="en-US" b="1" u="sng" dirty="0" smtClean="0"/>
              <a:t>Roles of a manager ( </a:t>
            </a:r>
            <a:r>
              <a:rPr lang="en-US" b="1" u="sng" dirty="0" err="1" smtClean="0"/>
              <a:t>Mintzberg</a:t>
            </a:r>
            <a:r>
              <a:rPr lang="en-US" b="1" u="sng" dirty="0" smtClean="0"/>
              <a:t>)</a:t>
            </a:r>
            <a:r>
              <a:rPr lang="en-IN" b="1" u="sng" dirty="0" smtClean="0"/>
              <a:t/>
            </a:r>
            <a:br>
              <a:rPr lang="en-IN" b="1" u="sng" dirty="0" smtClean="0"/>
            </a:br>
            <a:r>
              <a:rPr lang="en-US" dirty="0" smtClean="0"/>
              <a:t> </a:t>
            </a:r>
            <a:r>
              <a:rPr lang="en-IN" dirty="0" smtClean="0"/>
              <a:t/>
            </a:r>
            <a:br>
              <a:rPr lang="en-IN" dirty="0" smtClean="0"/>
            </a:br>
            <a:endParaRPr lang="en-IN" dirty="0"/>
          </a:p>
        </p:txBody>
      </p:sp>
      <p:sp>
        <p:nvSpPr>
          <p:cNvPr id="3" name="Content Placeholder 2"/>
          <p:cNvSpPr>
            <a:spLocks noGrp="1"/>
          </p:cNvSpPr>
          <p:nvPr>
            <p:ph sz="quarter" idx="4294967295"/>
          </p:nvPr>
        </p:nvSpPr>
        <p:spPr>
          <a:xfrm>
            <a:off x="467544" y="1124744"/>
            <a:ext cx="7924800" cy="4114800"/>
          </a:xfrm>
          <a:prstGeom prst="rect">
            <a:avLst/>
          </a:prstGeom>
        </p:spPr>
        <p:txBody>
          <a:bodyPr/>
          <a:lstStyle/>
          <a:p>
            <a:pPr marL="0" indent="0" fontAlgn="auto">
              <a:buFont typeface="Arial" pitchFamily="34" charset="0"/>
              <a:buNone/>
              <a:defRPr/>
            </a:pPr>
            <a:r>
              <a:rPr lang="en-US" b="1" dirty="0" smtClean="0"/>
              <a:t>Interpersonal </a:t>
            </a:r>
            <a:r>
              <a:rPr lang="en-US" b="1" dirty="0"/>
              <a:t>Role  </a:t>
            </a:r>
            <a:r>
              <a:rPr lang="en-US" dirty="0"/>
              <a:t>- Interacting with people inside and outside the </a:t>
            </a:r>
            <a:r>
              <a:rPr lang="en-US" dirty="0" err="1" smtClean="0"/>
              <a:t>Orgnanisation</a:t>
            </a:r>
            <a:endParaRPr lang="en-IN" dirty="0"/>
          </a:p>
          <a:p>
            <a:pPr fontAlgn="auto">
              <a:buFont typeface="Arial" pitchFamily="34" charset="0"/>
              <a:buChar char="•"/>
              <a:defRPr/>
            </a:pPr>
            <a:r>
              <a:rPr lang="en-US" sz="2400" dirty="0" smtClean="0"/>
              <a:t>Figurehead </a:t>
            </a:r>
            <a:r>
              <a:rPr lang="en-US" sz="2400" dirty="0"/>
              <a:t>– as a symbolic head of an </a:t>
            </a:r>
            <a:r>
              <a:rPr lang="en-US" sz="2400" dirty="0" err="1"/>
              <a:t>organisation</a:t>
            </a:r>
            <a:r>
              <a:rPr lang="en-US" sz="2400" dirty="0"/>
              <a:t>, the manager performs routine duties of a legal nature</a:t>
            </a:r>
            <a:endParaRPr lang="en-IN" sz="2400" dirty="0"/>
          </a:p>
          <a:p>
            <a:pPr fontAlgn="auto">
              <a:buFont typeface="Arial" pitchFamily="34" charset="0"/>
              <a:buChar char="•"/>
              <a:defRPr/>
            </a:pPr>
            <a:r>
              <a:rPr lang="en-US" sz="2400" dirty="0" smtClean="0"/>
              <a:t>Leader </a:t>
            </a:r>
            <a:r>
              <a:rPr lang="en-US" sz="2400" dirty="0"/>
              <a:t>– Hiring, Training, motivating and guiding subordinates</a:t>
            </a:r>
            <a:endParaRPr lang="en-IN" sz="2400" dirty="0"/>
          </a:p>
          <a:p>
            <a:pPr fontAlgn="auto">
              <a:buFont typeface="Arial" pitchFamily="34" charset="0"/>
              <a:buChar char="•"/>
              <a:defRPr/>
            </a:pPr>
            <a:r>
              <a:rPr lang="en-US" sz="2400" dirty="0" err="1" smtClean="0"/>
              <a:t>Liason</a:t>
            </a:r>
            <a:r>
              <a:rPr lang="en-US" sz="2400" dirty="0" smtClean="0"/>
              <a:t>  </a:t>
            </a:r>
            <a:r>
              <a:rPr lang="en-US" sz="2400" dirty="0"/>
              <a:t>- Interacting with other managers outside the </a:t>
            </a:r>
            <a:r>
              <a:rPr lang="en-US" sz="2400" dirty="0" err="1"/>
              <a:t>orgn</a:t>
            </a:r>
            <a:r>
              <a:rPr lang="en-US" sz="2400" dirty="0"/>
              <a:t> to obtain </a:t>
            </a:r>
            <a:r>
              <a:rPr lang="en-US" sz="2400" dirty="0" err="1"/>
              <a:t>favours</a:t>
            </a:r>
            <a:r>
              <a:rPr lang="en-US" sz="2400" dirty="0"/>
              <a:t> and </a:t>
            </a:r>
            <a:r>
              <a:rPr lang="en-US" sz="2400" dirty="0" smtClean="0"/>
              <a:t>information</a:t>
            </a:r>
            <a:endParaRPr lang="en-IN" sz="2400" dirty="0"/>
          </a:p>
        </p:txBody>
      </p:sp>
    </p:spTree>
    <p:extLst>
      <p:ext uri="{BB962C8B-B14F-4D97-AF65-F5344CB8AC3E}">
        <p14:creationId xmlns:p14="http://schemas.microsoft.com/office/powerpoint/2010/main" val="1148030229"/>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US" b="1" u="sng" dirty="0" smtClean="0"/>
              <a:t/>
            </a:r>
            <a:br>
              <a:rPr lang="en-US" b="1" u="sng" dirty="0" smtClean="0"/>
            </a:br>
            <a:r>
              <a:rPr lang="en-US" b="1" u="sng" dirty="0" smtClean="0"/>
              <a:t>Roles of a manager ( </a:t>
            </a:r>
            <a:r>
              <a:rPr lang="en-US" b="1" u="sng" dirty="0" err="1" smtClean="0"/>
              <a:t>Mintzberg</a:t>
            </a:r>
            <a:r>
              <a:rPr lang="en-US" b="1" u="sng" dirty="0" smtClean="0"/>
              <a:t>)</a:t>
            </a:r>
            <a:r>
              <a:rPr lang="en-IN" b="1" u="sng" dirty="0" smtClean="0"/>
              <a:t/>
            </a:r>
            <a:br>
              <a:rPr lang="en-IN" b="1" u="sng" dirty="0" smtClean="0"/>
            </a:br>
            <a:r>
              <a:rPr lang="en-US" dirty="0" smtClean="0"/>
              <a:t> </a:t>
            </a:r>
            <a:r>
              <a:rPr lang="en-IN" dirty="0" smtClean="0"/>
              <a:t/>
            </a:r>
            <a:br>
              <a:rPr lang="en-IN" dirty="0" smtClean="0"/>
            </a:br>
            <a:endParaRPr lang="en-IN" dirty="0"/>
          </a:p>
        </p:txBody>
      </p:sp>
      <p:sp>
        <p:nvSpPr>
          <p:cNvPr id="3" name="Content Placeholder 2"/>
          <p:cNvSpPr>
            <a:spLocks noGrp="1"/>
          </p:cNvSpPr>
          <p:nvPr>
            <p:ph sz="quarter" idx="4294967295"/>
          </p:nvPr>
        </p:nvSpPr>
        <p:spPr>
          <a:xfrm>
            <a:off x="323528" y="1052736"/>
            <a:ext cx="7924800" cy="4114800"/>
          </a:xfrm>
          <a:prstGeom prst="rect">
            <a:avLst/>
          </a:prstGeom>
        </p:spPr>
        <p:txBody>
          <a:bodyPr>
            <a:normAutofit lnSpcReduction="10000"/>
          </a:bodyPr>
          <a:lstStyle/>
          <a:p>
            <a:pPr marL="0" indent="0" fontAlgn="auto">
              <a:buFont typeface="Arial" pitchFamily="34" charset="0"/>
              <a:buNone/>
              <a:defRPr/>
            </a:pPr>
            <a:r>
              <a:rPr lang="en-US" b="1" dirty="0" smtClean="0"/>
              <a:t>Informational Role</a:t>
            </a:r>
            <a:r>
              <a:rPr lang="en-US" dirty="0" smtClean="0"/>
              <a:t> – Serving as a focal point for exchange of Information</a:t>
            </a:r>
            <a:endParaRPr lang="en-IN" dirty="0" smtClean="0"/>
          </a:p>
          <a:p>
            <a:pPr fontAlgn="auto">
              <a:buFont typeface="Arial" pitchFamily="34" charset="0"/>
              <a:buChar char="•"/>
              <a:defRPr/>
            </a:pPr>
            <a:r>
              <a:rPr lang="en-US" sz="2400" b="1" dirty="0" smtClean="0"/>
              <a:t>Monitor </a:t>
            </a:r>
            <a:r>
              <a:rPr lang="en-US" sz="2400" dirty="0" smtClean="0"/>
              <a:t>– Seeks and receive information concerning internal and external events so as to gain understanding of the </a:t>
            </a:r>
            <a:r>
              <a:rPr lang="en-US" sz="2400" dirty="0" err="1" smtClean="0"/>
              <a:t>Orgn</a:t>
            </a:r>
            <a:r>
              <a:rPr lang="en-US" sz="2400" dirty="0" smtClean="0"/>
              <a:t> and its environment.</a:t>
            </a:r>
            <a:endParaRPr lang="en-IN" sz="2400" dirty="0" smtClean="0"/>
          </a:p>
          <a:p>
            <a:pPr fontAlgn="auto">
              <a:buFont typeface="Arial" pitchFamily="34" charset="0"/>
              <a:buChar char="•"/>
              <a:defRPr/>
            </a:pPr>
            <a:r>
              <a:rPr lang="en-US" sz="2400" b="1" dirty="0" smtClean="0"/>
              <a:t>Disseminator</a:t>
            </a:r>
            <a:r>
              <a:rPr lang="en-US" sz="2400" dirty="0" smtClean="0"/>
              <a:t> – Transmits information to subordinates, peers and superiors within the </a:t>
            </a:r>
            <a:r>
              <a:rPr lang="en-US" sz="2400" dirty="0" err="1" smtClean="0"/>
              <a:t>Organisation</a:t>
            </a:r>
            <a:endParaRPr lang="en-IN" sz="2400" dirty="0" smtClean="0"/>
          </a:p>
          <a:p>
            <a:pPr fontAlgn="auto">
              <a:buFont typeface="Arial" pitchFamily="34" charset="0"/>
              <a:buChar char="•"/>
              <a:defRPr/>
            </a:pPr>
            <a:r>
              <a:rPr lang="en-US" sz="2400" b="1" dirty="0" smtClean="0"/>
              <a:t>Spokesperson</a:t>
            </a:r>
            <a:r>
              <a:rPr lang="en-US" sz="2400" dirty="0" smtClean="0"/>
              <a:t> – Speaking on behalf of the </a:t>
            </a:r>
            <a:r>
              <a:rPr lang="en-US" sz="2400" dirty="0" err="1" smtClean="0"/>
              <a:t>Orgn</a:t>
            </a:r>
            <a:r>
              <a:rPr lang="en-US" sz="2400" dirty="0" smtClean="0"/>
              <a:t> and transmitting information on </a:t>
            </a:r>
            <a:r>
              <a:rPr lang="en-US" sz="2400" dirty="0" err="1" smtClean="0"/>
              <a:t>Orgn</a:t>
            </a:r>
            <a:r>
              <a:rPr lang="en-US" sz="2400" dirty="0" smtClean="0"/>
              <a:t> plans, policies and actions to outsiders. </a:t>
            </a:r>
            <a:endParaRPr lang="en-IN" sz="2400" dirty="0" smtClean="0"/>
          </a:p>
          <a:p>
            <a:pPr fontAlgn="auto">
              <a:buFont typeface="Arial" pitchFamily="34" charset="0"/>
              <a:buChar char="•"/>
              <a:defRPr/>
            </a:pPr>
            <a:endParaRPr lang="en-IN" dirty="0" smtClean="0"/>
          </a:p>
          <a:p>
            <a:pPr fontAlgn="auto">
              <a:buFont typeface="Arial" pitchFamily="34" charset="0"/>
              <a:buChar char="•"/>
              <a:defRPr/>
            </a:pPr>
            <a:endParaRPr lang="en-IN" dirty="0"/>
          </a:p>
        </p:txBody>
      </p:sp>
    </p:spTree>
    <p:extLst>
      <p:ext uri="{BB962C8B-B14F-4D97-AF65-F5344CB8AC3E}">
        <p14:creationId xmlns:p14="http://schemas.microsoft.com/office/powerpoint/2010/main" val="305715712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US" b="1" u="sng" dirty="0" smtClean="0"/>
              <a:t/>
            </a:r>
            <a:br>
              <a:rPr lang="en-US" b="1" u="sng" dirty="0" smtClean="0"/>
            </a:br>
            <a:r>
              <a:rPr lang="en-US" b="1" u="sng" dirty="0" smtClean="0"/>
              <a:t>Roles of a manager ( </a:t>
            </a:r>
            <a:r>
              <a:rPr lang="en-US" b="1" u="sng" dirty="0" err="1" smtClean="0"/>
              <a:t>Mintzberg</a:t>
            </a:r>
            <a:r>
              <a:rPr lang="en-US" b="1" u="sng" dirty="0" smtClean="0"/>
              <a:t>)</a:t>
            </a:r>
            <a:r>
              <a:rPr lang="en-IN" b="1" u="sng" dirty="0" smtClean="0"/>
              <a:t/>
            </a:r>
            <a:br>
              <a:rPr lang="en-IN" b="1" u="sng" dirty="0" smtClean="0"/>
            </a:br>
            <a:r>
              <a:rPr lang="en-US" dirty="0" smtClean="0"/>
              <a:t> </a:t>
            </a:r>
            <a:r>
              <a:rPr lang="en-IN" dirty="0" smtClean="0"/>
              <a:t/>
            </a:r>
            <a:br>
              <a:rPr lang="en-IN" dirty="0" smtClean="0"/>
            </a:br>
            <a:endParaRPr lang="en-IN" dirty="0"/>
          </a:p>
        </p:txBody>
      </p:sp>
      <p:sp>
        <p:nvSpPr>
          <p:cNvPr id="3" name="Content Placeholder 2"/>
          <p:cNvSpPr>
            <a:spLocks noGrp="1"/>
          </p:cNvSpPr>
          <p:nvPr>
            <p:ph sz="quarter" idx="4294967295"/>
          </p:nvPr>
        </p:nvSpPr>
        <p:spPr>
          <a:xfrm>
            <a:off x="539552" y="1196752"/>
            <a:ext cx="7924800" cy="4114800"/>
          </a:xfrm>
          <a:prstGeom prst="rect">
            <a:avLst/>
          </a:prstGeom>
        </p:spPr>
        <p:txBody>
          <a:bodyPr/>
          <a:lstStyle/>
          <a:p>
            <a:pPr marL="0" indent="0" fontAlgn="auto">
              <a:buFont typeface="Arial" pitchFamily="34" charset="0"/>
              <a:buNone/>
              <a:defRPr/>
            </a:pPr>
            <a:r>
              <a:rPr lang="en-US" b="1" dirty="0" smtClean="0"/>
              <a:t>Decisional Role</a:t>
            </a:r>
            <a:r>
              <a:rPr lang="en-US" dirty="0" smtClean="0"/>
              <a:t> – Makes important decision</a:t>
            </a:r>
            <a:endParaRPr lang="en-IN" dirty="0" smtClean="0"/>
          </a:p>
          <a:p>
            <a:pPr fontAlgn="auto">
              <a:buFont typeface="Arial" pitchFamily="34" charset="0"/>
              <a:buChar char="•"/>
              <a:defRPr/>
            </a:pPr>
            <a:r>
              <a:rPr lang="en-US" sz="2400" b="1" dirty="0" smtClean="0"/>
              <a:t>Entrepreneur</a:t>
            </a:r>
            <a:r>
              <a:rPr lang="en-US" sz="2400" dirty="0" smtClean="0"/>
              <a:t> – Initiating changes or improvements in the activities of the </a:t>
            </a:r>
            <a:r>
              <a:rPr lang="en-US" sz="2400" dirty="0" err="1" smtClean="0"/>
              <a:t>Orgn</a:t>
            </a:r>
            <a:endParaRPr lang="en-IN" sz="2400" dirty="0" smtClean="0"/>
          </a:p>
          <a:p>
            <a:pPr fontAlgn="auto">
              <a:buFont typeface="Arial" pitchFamily="34" charset="0"/>
              <a:buChar char="•"/>
              <a:defRPr/>
            </a:pPr>
            <a:r>
              <a:rPr lang="en-US" sz="2400" b="1" dirty="0" smtClean="0"/>
              <a:t>Disturbance handler</a:t>
            </a:r>
            <a:r>
              <a:rPr lang="en-US" sz="2400" dirty="0" smtClean="0"/>
              <a:t>- Taking charge and corrective action when </a:t>
            </a:r>
            <a:r>
              <a:rPr lang="en-US" sz="2400" dirty="0" err="1" smtClean="0"/>
              <a:t>Orgn</a:t>
            </a:r>
            <a:r>
              <a:rPr lang="en-US" sz="2400" dirty="0" smtClean="0"/>
              <a:t> faces unexpected crises</a:t>
            </a:r>
            <a:endParaRPr lang="en-IN" sz="2400" dirty="0" smtClean="0"/>
          </a:p>
          <a:p>
            <a:pPr fontAlgn="auto">
              <a:buFont typeface="Arial" pitchFamily="34" charset="0"/>
              <a:buChar char="•"/>
              <a:defRPr/>
            </a:pPr>
            <a:r>
              <a:rPr lang="en-US" sz="2400" b="1" dirty="0" smtClean="0"/>
              <a:t>Resource allocator</a:t>
            </a:r>
            <a:r>
              <a:rPr lang="en-US" sz="2400" dirty="0" smtClean="0"/>
              <a:t> – Distributing </a:t>
            </a:r>
            <a:r>
              <a:rPr lang="en-US" sz="2400" dirty="0" err="1" smtClean="0"/>
              <a:t>Orgn’s</a:t>
            </a:r>
            <a:r>
              <a:rPr lang="en-US" sz="2400" dirty="0" smtClean="0"/>
              <a:t> resources like money, time, equipment and </a:t>
            </a:r>
            <a:r>
              <a:rPr lang="en-US" sz="2400" dirty="0" err="1" smtClean="0"/>
              <a:t>labour</a:t>
            </a:r>
            <a:endParaRPr lang="en-IN" sz="2400" dirty="0" smtClean="0"/>
          </a:p>
          <a:p>
            <a:pPr fontAlgn="auto">
              <a:buFont typeface="Arial" pitchFamily="34" charset="0"/>
              <a:buChar char="•"/>
              <a:defRPr/>
            </a:pPr>
            <a:r>
              <a:rPr lang="en-US" sz="2400" b="1" dirty="0" smtClean="0"/>
              <a:t>Negotiator</a:t>
            </a:r>
            <a:r>
              <a:rPr lang="en-US" sz="2400" dirty="0" smtClean="0"/>
              <a:t> – Representing the </a:t>
            </a:r>
            <a:r>
              <a:rPr lang="en-US" sz="2400" dirty="0" err="1" smtClean="0"/>
              <a:t>Orgn</a:t>
            </a:r>
            <a:r>
              <a:rPr lang="en-US" sz="2400" dirty="0" smtClean="0"/>
              <a:t> in bargaining and negotiations with outsiders and insiders</a:t>
            </a:r>
            <a:endParaRPr lang="en-IN" sz="2400" dirty="0" smtClean="0"/>
          </a:p>
          <a:p>
            <a:pPr fontAlgn="auto">
              <a:buFont typeface="Arial" pitchFamily="34" charset="0"/>
              <a:buChar char="•"/>
              <a:defRPr/>
            </a:pPr>
            <a:endParaRPr lang="en-IN" dirty="0"/>
          </a:p>
        </p:txBody>
      </p:sp>
    </p:spTree>
    <p:extLst>
      <p:ext uri="{BB962C8B-B14F-4D97-AF65-F5344CB8AC3E}">
        <p14:creationId xmlns:p14="http://schemas.microsoft.com/office/powerpoint/2010/main" val="120352543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Skills and personal characteristics</a:t>
            </a:r>
            <a:endParaRPr lang="en-GB" dirty="0"/>
          </a:p>
        </p:txBody>
      </p:sp>
      <p:sp>
        <p:nvSpPr>
          <p:cNvPr id="3" name="Content Placeholder 2"/>
          <p:cNvSpPr>
            <a:spLocks noGrp="1"/>
          </p:cNvSpPr>
          <p:nvPr>
            <p:ph idx="1"/>
          </p:nvPr>
        </p:nvSpPr>
        <p:spPr>
          <a:xfrm>
            <a:off x="251520" y="1484784"/>
            <a:ext cx="8579296" cy="3917032"/>
          </a:xfrm>
        </p:spPr>
        <p:txBody>
          <a:bodyPr>
            <a:normAutofit fontScale="55000" lnSpcReduction="20000"/>
          </a:bodyPr>
          <a:lstStyle/>
          <a:p>
            <a:pPr marL="0" indent="0">
              <a:buNone/>
            </a:pPr>
            <a:r>
              <a:rPr lang="en-GB" dirty="0" smtClean="0"/>
              <a:t>Some </a:t>
            </a:r>
            <a:r>
              <a:rPr lang="en-GB" dirty="0"/>
              <a:t>of the skills and personal characteristics that the American Assembly of Collegiate Schools of Business (AACSB) is urging business schools to help their students develop</a:t>
            </a:r>
            <a:r>
              <a:rPr lang="en-GB" dirty="0" smtClean="0"/>
              <a:t>.</a:t>
            </a:r>
          </a:p>
          <a:p>
            <a:endParaRPr lang="en-GB" dirty="0"/>
          </a:p>
          <a:p>
            <a:r>
              <a:rPr lang="en-GB" sz="3600" b="1" dirty="0"/>
              <a:t>Leadership</a:t>
            </a:r>
            <a:r>
              <a:rPr lang="en-GB" sz="3600" dirty="0"/>
              <a:t> — ability to influence others to perform tasks</a:t>
            </a:r>
          </a:p>
          <a:p>
            <a:r>
              <a:rPr lang="en-GB" sz="3600" b="1" dirty="0"/>
              <a:t>Self‐objectivity</a:t>
            </a:r>
            <a:r>
              <a:rPr lang="en-GB" sz="3600" dirty="0"/>
              <a:t> — ability to evaluate yourself realistically</a:t>
            </a:r>
          </a:p>
          <a:p>
            <a:r>
              <a:rPr lang="en-GB" sz="3600" b="1" dirty="0"/>
              <a:t>Analytic thinking</a:t>
            </a:r>
            <a:r>
              <a:rPr lang="en-GB" sz="3600" dirty="0"/>
              <a:t> — ability to interpret and explain patterns in information</a:t>
            </a:r>
          </a:p>
          <a:p>
            <a:r>
              <a:rPr lang="en-GB" sz="3600" b="1" dirty="0" err="1"/>
              <a:t>Behavioral</a:t>
            </a:r>
            <a:r>
              <a:rPr lang="en-GB" sz="3600" b="1" dirty="0"/>
              <a:t> flexibility</a:t>
            </a:r>
            <a:r>
              <a:rPr lang="en-GB" sz="3600" dirty="0"/>
              <a:t> — ability to modify personal </a:t>
            </a:r>
            <a:r>
              <a:rPr lang="en-GB" sz="3600" dirty="0" err="1"/>
              <a:t>behavior</a:t>
            </a:r>
            <a:r>
              <a:rPr lang="en-GB" sz="3600" dirty="0"/>
              <a:t> to react objectively rather than subjectively to accomplish organizational goals</a:t>
            </a:r>
          </a:p>
          <a:p>
            <a:r>
              <a:rPr lang="en-GB" sz="3600" b="1" dirty="0"/>
              <a:t>Oral communication</a:t>
            </a:r>
            <a:r>
              <a:rPr lang="en-GB" sz="3600" dirty="0"/>
              <a:t> — ability to express ideas clearly in words</a:t>
            </a:r>
          </a:p>
          <a:p>
            <a:r>
              <a:rPr lang="en-GB" sz="3600" b="1" dirty="0"/>
              <a:t>Written communication</a:t>
            </a:r>
            <a:r>
              <a:rPr lang="en-GB" sz="3600" dirty="0"/>
              <a:t> — ability to express ideas clearly in writing</a:t>
            </a:r>
          </a:p>
          <a:p>
            <a:r>
              <a:rPr lang="en-GB" sz="3600" b="1" dirty="0"/>
              <a:t>Personal impact</a:t>
            </a:r>
            <a:r>
              <a:rPr lang="en-GB" sz="3600" dirty="0"/>
              <a:t> — ability to create a good impression and </a:t>
            </a:r>
            <a:r>
              <a:rPr lang="en-GB" sz="3600" dirty="0" err="1"/>
              <a:t>instill</a:t>
            </a:r>
            <a:r>
              <a:rPr lang="en-GB" sz="3600" dirty="0"/>
              <a:t> confidence</a:t>
            </a:r>
          </a:p>
          <a:p>
            <a:r>
              <a:rPr lang="en-GB" sz="3600" b="1" dirty="0"/>
              <a:t>Resistance to stress</a:t>
            </a:r>
            <a:r>
              <a:rPr lang="en-GB" sz="3600" dirty="0"/>
              <a:t> — ability to perform under stressful conditions</a:t>
            </a:r>
          </a:p>
          <a:p>
            <a:r>
              <a:rPr lang="en-GB" sz="3600" b="1" dirty="0"/>
              <a:t>Tolerance for uncertainty</a:t>
            </a:r>
            <a:r>
              <a:rPr lang="en-GB" sz="3600" dirty="0"/>
              <a:t> — ability to perform in ambiguous situations</a:t>
            </a:r>
          </a:p>
          <a:p>
            <a:endParaRPr lang="en-GB" dirty="0"/>
          </a:p>
        </p:txBody>
      </p:sp>
    </p:spTree>
    <p:extLst>
      <p:ext uri="{BB962C8B-B14F-4D97-AF65-F5344CB8AC3E}">
        <p14:creationId xmlns:p14="http://schemas.microsoft.com/office/powerpoint/2010/main" val="1835268513"/>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0"/>
            <a:ext cx="8229600" cy="1143000"/>
          </a:xfrm>
        </p:spPr>
        <p:txBody>
          <a:bodyPr/>
          <a:lstStyle/>
          <a:p>
            <a:r>
              <a:rPr lang="en-GB" dirty="0" smtClean="0"/>
              <a:t>Research findings</a:t>
            </a:r>
            <a:endParaRPr lang="en-GB" dirty="0"/>
          </a:p>
        </p:txBody>
      </p:sp>
      <p:sp>
        <p:nvSpPr>
          <p:cNvPr id="3" name="Content Placeholder 2"/>
          <p:cNvSpPr>
            <a:spLocks noGrp="1"/>
          </p:cNvSpPr>
          <p:nvPr>
            <p:ph idx="1"/>
          </p:nvPr>
        </p:nvSpPr>
        <p:spPr>
          <a:xfrm>
            <a:off x="0" y="1096144"/>
            <a:ext cx="9144000" cy="3917032"/>
          </a:xfrm>
        </p:spPr>
        <p:txBody>
          <a:bodyPr>
            <a:noAutofit/>
          </a:bodyPr>
          <a:lstStyle/>
          <a:p>
            <a:r>
              <a:rPr lang="en-GB" sz="2400" dirty="0"/>
              <a:t>Managers need to be both operational and strategic (</a:t>
            </a:r>
            <a:r>
              <a:rPr lang="en-GB" sz="2400" dirty="0" err="1"/>
              <a:t>Mintzberg</a:t>
            </a:r>
            <a:r>
              <a:rPr lang="en-GB" sz="2400" dirty="0"/>
              <a:t> 1994). </a:t>
            </a:r>
            <a:endParaRPr lang="en-GB" sz="2400" dirty="0" smtClean="0"/>
          </a:p>
          <a:p>
            <a:r>
              <a:rPr lang="en-GB" sz="2400" dirty="0" smtClean="0"/>
              <a:t>Managers </a:t>
            </a:r>
            <a:r>
              <a:rPr lang="en-GB" sz="2400" dirty="0"/>
              <a:t>are affected by context; and context can change (Gold, Thorpe &amp; Mumford 2010</a:t>
            </a:r>
            <a:r>
              <a:rPr lang="en-GB" sz="2400" dirty="0" smtClean="0"/>
              <a:t>).</a:t>
            </a:r>
          </a:p>
          <a:p>
            <a:r>
              <a:rPr lang="en-GB" sz="2400" dirty="0" smtClean="0"/>
              <a:t>Managers </a:t>
            </a:r>
            <a:r>
              <a:rPr lang="en-GB" sz="2400" dirty="0"/>
              <a:t>live with continual flux and their activities often are characterised by pace, brevity and variety (</a:t>
            </a:r>
            <a:r>
              <a:rPr lang="en-GB" sz="2400" dirty="0" err="1"/>
              <a:t>Mintzberg</a:t>
            </a:r>
            <a:r>
              <a:rPr lang="en-GB" sz="2400" dirty="0"/>
              <a:t> 1973). </a:t>
            </a:r>
            <a:endParaRPr lang="en-GB" sz="2400" dirty="0" smtClean="0"/>
          </a:p>
          <a:p>
            <a:r>
              <a:rPr lang="en-GB" sz="2400" dirty="0" smtClean="0"/>
              <a:t>Managers </a:t>
            </a:r>
            <a:r>
              <a:rPr lang="en-GB" sz="2400" dirty="0"/>
              <a:t>cannot control external variables and need to be able to adjust their objectives and priorities (Gold, Thorpe &amp; Mumford 2010). </a:t>
            </a:r>
            <a:endParaRPr lang="en-GB" sz="2400" dirty="0" smtClean="0"/>
          </a:p>
          <a:p>
            <a:r>
              <a:rPr lang="en-GB" sz="2400" dirty="0" smtClean="0"/>
              <a:t>Managers </a:t>
            </a:r>
            <a:r>
              <a:rPr lang="en-GB" sz="2400" dirty="0"/>
              <a:t>require a substantial set of skills to operate in turbulence (</a:t>
            </a:r>
            <a:r>
              <a:rPr lang="en-GB" sz="2400" dirty="0" err="1"/>
              <a:t>Boyatzis</a:t>
            </a:r>
            <a:r>
              <a:rPr lang="en-GB" sz="2400" dirty="0"/>
              <a:t> 2008), and many more than the classical management skills such as planning, organising and controlling (</a:t>
            </a:r>
            <a:r>
              <a:rPr lang="en-GB" sz="2400" dirty="0" err="1"/>
              <a:t>Fayol</a:t>
            </a:r>
            <a:r>
              <a:rPr lang="en-GB" sz="2400" dirty="0"/>
              <a:t> 1949).</a:t>
            </a: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20821" y="260648"/>
            <a:ext cx="1743075" cy="409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43030099"/>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484784"/>
            <a:ext cx="8229600" cy="3917032"/>
          </a:xfrm>
        </p:spPr>
        <p:txBody>
          <a:bodyPr>
            <a:noAutofit/>
          </a:bodyPr>
          <a:lstStyle/>
          <a:p>
            <a:r>
              <a:rPr lang="en-GB" sz="2400" dirty="0"/>
              <a:t>Managers need to be both task and people-focused, as tasks and people are intertwined (</a:t>
            </a:r>
            <a:r>
              <a:rPr lang="en-GB" sz="2400" dirty="0" err="1"/>
              <a:t>Boyatzis</a:t>
            </a:r>
            <a:r>
              <a:rPr lang="en-GB" sz="2400" dirty="0"/>
              <a:t> 2008</a:t>
            </a:r>
            <a:r>
              <a:rPr lang="en-GB" sz="2400" dirty="0" smtClean="0"/>
              <a:t>).</a:t>
            </a:r>
          </a:p>
          <a:p>
            <a:r>
              <a:rPr lang="en-GB" sz="2400" dirty="0" smtClean="0"/>
              <a:t>Managers </a:t>
            </a:r>
            <a:r>
              <a:rPr lang="en-GB" sz="2400" dirty="0"/>
              <a:t>need to function within multiple human networks (Kotter 1982). </a:t>
            </a:r>
            <a:endParaRPr lang="en-GB" sz="2400" dirty="0" smtClean="0"/>
          </a:p>
          <a:p>
            <a:r>
              <a:rPr lang="en-GB" sz="2400" dirty="0" smtClean="0"/>
              <a:t>Managers </a:t>
            </a:r>
            <a:r>
              <a:rPr lang="en-GB" sz="2400" dirty="0"/>
              <a:t>are continually involved in creating and adding value (</a:t>
            </a:r>
            <a:r>
              <a:rPr lang="en-GB" sz="2400" dirty="0" err="1"/>
              <a:t>Cheverton</a:t>
            </a:r>
            <a:r>
              <a:rPr lang="en-GB" sz="2400" dirty="0"/>
              <a:t> 2010). </a:t>
            </a:r>
            <a:endParaRPr lang="en-GB" sz="2400" dirty="0" smtClean="0"/>
          </a:p>
          <a:p>
            <a:r>
              <a:rPr lang="en-GB" sz="2400" dirty="0" smtClean="0"/>
              <a:t>Managers </a:t>
            </a:r>
            <a:r>
              <a:rPr lang="en-GB" sz="2400" dirty="0"/>
              <a:t>are involved in a raft of sophisticated activities including change management, creativity, innovation, knowledge management and strategy making (</a:t>
            </a:r>
            <a:r>
              <a:rPr lang="en-GB" sz="2400" dirty="0" err="1"/>
              <a:t>Galavan</a:t>
            </a:r>
            <a:r>
              <a:rPr lang="en-GB" sz="2400" dirty="0"/>
              <a:t>, Murray &amp; </a:t>
            </a:r>
            <a:r>
              <a:rPr lang="en-GB" sz="2400" dirty="0" err="1"/>
              <a:t>Markides</a:t>
            </a:r>
            <a:r>
              <a:rPr lang="en-GB" sz="2400" dirty="0"/>
              <a:t> 2008; </a:t>
            </a:r>
            <a:r>
              <a:rPr lang="en-GB" sz="2400" dirty="0" err="1"/>
              <a:t>Adriopoulos</a:t>
            </a:r>
            <a:r>
              <a:rPr lang="en-GB" sz="2400" dirty="0"/>
              <a:t>, C. &amp; Dawson, P. 2009)</a:t>
            </a:r>
          </a:p>
        </p:txBody>
      </p:sp>
      <p:sp>
        <p:nvSpPr>
          <p:cNvPr id="5" name="Title 1"/>
          <p:cNvSpPr txBox="1">
            <a:spLocks/>
          </p:cNvSpPr>
          <p:nvPr/>
        </p:nvSpPr>
        <p:spPr>
          <a:xfrm>
            <a:off x="323528" y="0"/>
            <a:ext cx="8229600" cy="1143000"/>
          </a:xfrm>
          <a:prstGeom prst="rect">
            <a:avLst/>
          </a:prstGeom>
        </p:spPr>
        <p:txBody>
          <a:bodyPr vert="horz" lIns="91440" tIns="45720" rIns="91440" bIns="45720" rtlCol="0" anchor="ctr">
            <a:normAutofit/>
          </a:bodyPr>
          <a:lstStyle>
            <a:lvl1pPr algn="l" defTabSz="914400" rtl="0" eaLnBrk="1" latinLnBrk="0" hangingPunct="1">
              <a:spcBef>
                <a:spcPct val="0"/>
              </a:spcBef>
              <a:buNone/>
              <a:defRPr sz="4000" kern="1200">
                <a:solidFill>
                  <a:schemeClr val="tx1"/>
                </a:solidFill>
                <a:latin typeface="Calibri" panose="020F0502020204030204" pitchFamily="34" charset="0"/>
                <a:ea typeface="+mj-ea"/>
                <a:cs typeface="+mj-cs"/>
              </a:defRPr>
            </a:lvl1pPr>
          </a:lstStyle>
          <a:p>
            <a:r>
              <a:rPr lang="en-GB" dirty="0" smtClean="0"/>
              <a:t>Research findings (2)</a:t>
            </a:r>
            <a:endParaRPr lang="en-GB" dirty="0"/>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20821" y="260648"/>
            <a:ext cx="1743075" cy="409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2786229"/>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US" dirty="0" smtClean="0"/>
              <a:t>Approaches to management </a:t>
            </a:r>
            <a:r>
              <a:rPr lang="en-IN" dirty="0" smtClean="0"/>
              <a:t/>
            </a:r>
            <a:br>
              <a:rPr lang="en-IN" dirty="0" smtClean="0"/>
            </a:br>
            <a:endParaRPr lang="en-IN" dirty="0"/>
          </a:p>
        </p:txBody>
      </p:sp>
      <p:sp>
        <p:nvSpPr>
          <p:cNvPr id="3" name="Content Placeholder 2"/>
          <p:cNvSpPr>
            <a:spLocks noGrp="1"/>
          </p:cNvSpPr>
          <p:nvPr>
            <p:ph sz="quarter" idx="4294967295"/>
          </p:nvPr>
        </p:nvSpPr>
        <p:spPr>
          <a:xfrm>
            <a:off x="395536" y="1268760"/>
            <a:ext cx="7924800" cy="4114800"/>
          </a:xfrm>
          <a:prstGeom prst="rect">
            <a:avLst/>
          </a:prstGeom>
        </p:spPr>
        <p:txBody>
          <a:bodyPr/>
          <a:lstStyle/>
          <a:p>
            <a:pPr marL="0" indent="0" fontAlgn="auto">
              <a:buNone/>
              <a:defRPr/>
            </a:pPr>
            <a:r>
              <a:rPr lang="en-US" sz="2400" dirty="0" smtClean="0"/>
              <a:t>Modern </a:t>
            </a:r>
            <a:r>
              <a:rPr lang="en-US" sz="2400" dirty="0"/>
              <a:t>management has developed through several stages or approaches.  These approaches to the study of management may be classified as under:</a:t>
            </a:r>
            <a:endParaRPr lang="en-IN" sz="2400" dirty="0"/>
          </a:p>
          <a:p>
            <a:pPr fontAlgn="auto">
              <a:defRPr/>
            </a:pPr>
            <a:r>
              <a:rPr lang="en-US" dirty="0"/>
              <a:t>Classical Approach</a:t>
            </a:r>
            <a:endParaRPr lang="en-IN" dirty="0"/>
          </a:p>
          <a:p>
            <a:pPr fontAlgn="auto">
              <a:defRPr/>
            </a:pPr>
            <a:r>
              <a:rPr lang="en-US" dirty="0"/>
              <a:t>Behavioral Approach</a:t>
            </a:r>
            <a:endParaRPr lang="en-IN" dirty="0"/>
          </a:p>
          <a:p>
            <a:pPr fontAlgn="auto">
              <a:defRPr/>
            </a:pPr>
            <a:r>
              <a:rPr lang="en-US" dirty="0"/>
              <a:t>Management Science Approach</a:t>
            </a:r>
            <a:endParaRPr lang="en-IN" dirty="0"/>
          </a:p>
          <a:p>
            <a:pPr fontAlgn="auto">
              <a:defRPr/>
            </a:pPr>
            <a:r>
              <a:rPr lang="en-US" dirty="0"/>
              <a:t>System Approach</a:t>
            </a:r>
            <a:endParaRPr lang="en-IN" dirty="0"/>
          </a:p>
          <a:p>
            <a:pPr fontAlgn="auto">
              <a:defRPr/>
            </a:pPr>
            <a:r>
              <a:rPr lang="en-US" dirty="0"/>
              <a:t>Contingency Approach</a:t>
            </a:r>
            <a:endParaRPr lang="en-IN" dirty="0"/>
          </a:p>
          <a:p>
            <a:pPr fontAlgn="auto">
              <a:buFont typeface="Arial" pitchFamily="34" charset="0"/>
              <a:buChar char="•"/>
              <a:defRPr/>
            </a:pPr>
            <a:endParaRPr lang="en-IN" dirty="0"/>
          </a:p>
          <a:p>
            <a:pPr fontAlgn="auto">
              <a:buFont typeface="Arial" pitchFamily="34" charset="0"/>
              <a:buChar char="•"/>
              <a:defRPr/>
            </a:pPr>
            <a:endParaRPr lang="en-IN" dirty="0"/>
          </a:p>
        </p:txBody>
      </p:sp>
      <p:sp>
        <p:nvSpPr>
          <p:cNvPr id="4" name="TextBox 3"/>
          <p:cNvSpPr txBox="1"/>
          <p:nvPr/>
        </p:nvSpPr>
        <p:spPr>
          <a:xfrm>
            <a:off x="6444208" y="2924944"/>
            <a:ext cx="2952328" cy="1077218"/>
          </a:xfrm>
          <a:prstGeom prst="rect">
            <a:avLst/>
          </a:prstGeom>
          <a:noFill/>
        </p:spPr>
        <p:txBody>
          <a:bodyPr wrap="square" rtlCol="0">
            <a:spAutoFit/>
          </a:bodyPr>
          <a:lstStyle/>
          <a:p>
            <a:r>
              <a:rPr lang="en-GB" sz="3200" b="1" dirty="0" smtClean="0">
                <a:solidFill>
                  <a:srgbClr val="FF0000"/>
                </a:solidFill>
                <a:latin typeface="AR CHRISTY" panose="02000000000000000000" pitchFamily="2" charset="0"/>
              </a:rPr>
              <a:t>Managerial theories</a:t>
            </a:r>
            <a:endParaRPr lang="en-GB" sz="3200" b="1" dirty="0">
              <a:solidFill>
                <a:srgbClr val="FF0000"/>
              </a:solidFill>
              <a:latin typeface="AR CHRISTY" panose="02000000000000000000" pitchFamily="2" charset="0"/>
            </a:endParaRPr>
          </a:p>
        </p:txBody>
      </p:sp>
    </p:spTree>
    <p:extLst>
      <p:ext uri="{BB962C8B-B14F-4D97-AF65-F5344CB8AC3E}">
        <p14:creationId xmlns:p14="http://schemas.microsoft.com/office/powerpoint/2010/main" val="205319330"/>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70" name="Picture 10" descr="jon69447_01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548680"/>
            <a:ext cx="7128272" cy="4907359"/>
          </a:xfrm>
          <a:prstGeom prst="rect">
            <a:avLst/>
          </a:prstGeom>
          <a:noFill/>
          <a:extLst>
            <a:ext uri="{909E8E84-426E-40DD-AFC4-6F175D3DCCD1}">
              <a14:hiddenFill xmlns:a14="http://schemas.microsoft.com/office/drawing/2010/main">
                <a:solidFill>
                  <a:srgbClr val="FFFFFF"/>
                </a:solidFill>
              </a14:hiddenFill>
            </a:ext>
          </a:extLst>
        </p:spPr>
      </p:pic>
      <p:sp>
        <p:nvSpPr>
          <p:cNvPr id="5" name="Footer Placeholder 2"/>
          <p:cNvSpPr>
            <a:spLocks noGrp="1"/>
          </p:cNvSpPr>
          <p:nvPr>
            <p:ph type="ftr" sz="quarter" idx="10"/>
          </p:nvPr>
        </p:nvSpPr>
        <p:spPr>
          <a:xfrm>
            <a:off x="6228184" y="5346778"/>
            <a:ext cx="2915816" cy="242462"/>
          </a:xfrm>
        </p:spPr>
        <p:txBody>
          <a:bodyPr/>
          <a:lstStyle/>
          <a:p>
            <a:r>
              <a:rPr lang="en-US" altLang="zh-TW" dirty="0" smtClean="0">
                <a:solidFill>
                  <a:schemeClr val="tx1"/>
                </a:solidFill>
              </a:rPr>
              <a:t>t </a:t>
            </a:r>
            <a:r>
              <a:rPr lang="en-US" altLang="zh-TW" dirty="0">
                <a:solidFill>
                  <a:schemeClr val="tx1"/>
                </a:solidFill>
              </a:rPr>
              <a:t>2004 McGraw-Hill</a:t>
            </a:r>
            <a:r>
              <a:rPr lang="en-US" altLang="zh-TW" dirty="0" smtClean="0">
                <a:solidFill>
                  <a:schemeClr val="tx1"/>
                </a:solidFill>
              </a:rPr>
              <a:t>..</a:t>
            </a:r>
            <a:endParaRPr lang="en-US" altLang="zh-TW" dirty="0">
              <a:solidFill>
                <a:schemeClr val="tx1"/>
              </a:solidFill>
            </a:endParaRPr>
          </a:p>
        </p:txBody>
      </p:sp>
      <p:sp>
        <p:nvSpPr>
          <p:cNvPr id="66571" name="AutoShape 11"/>
          <p:cNvSpPr>
            <a:spLocks noGrp="1" noChangeArrowheads="1"/>
          </p:cNvSpPr>
          <p:nvPr>
            <p:ph type="title"/>
          </p:nvPr>
        </p:nvSpPr>
        <p:spPr>
          <a:xfrm>
            <a:off x="277127" y="-315416"/>
            <a:ext cx="8229600" cy="1143000"/>
          </a:xfrm>
          <a:ln/>
        </p:spPr>
        <p:txBody>
          <a:bodyPr/>
          <a:lstStyle/>
          <a:p>
            <a:r>
              <a:rPr lang="en-US" altLang="zh-TW" sz="2200">
                <a:ea typeface="新細明體" charset="-120"/>
              </a:rPr>
              <a:t>Efficiency, Effectiveness, and Performance in an Organization</a:t>
            </a:r>
          </a:p>
        </p:txBody>
      </p:sp>
    </p:spTree>
    <p:extLst>
      <p:ext uri="{BB962C8B-B14F-4D97-AF65-F5344CB8AC3E}">
        <p14:creationId xmlns:p14="http://schemas.microsoft.com/office/powerpoint/2010/main" val="2633702328"/>
      </p:ext>
    </p:extLst>
  </p:cSld>
  <p:clrMapOvr>
    <a:masterClrMapping/>
  </p:clrMapOvr>
  <p:transition>
    <p:cut thruBlk="1"/>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73059"/>
            <a:ext cx="8229600" cy="1143000"/>
          </a:xfrm>
        </p:spPr>
        <p:txBody>
          <a:bodyPr/>
          <a:lstStyle/>
          <a:p>
            <a:r>
              <a:rPr lang="en-GB" dirty="0"/>
              <a:t>Effective managers:</a:t>
            </a:r>
          </a:p>
        </p:txBody>
      </p:sp>
      <p:sp>
        <p:nvSpPr>
          <p:cNvPr id="3" name="Rectangle 2"/>
          <p:cNvSpPr/>
          <p:nvPr/>
        </p:nvSpPr>
        <p:spPr>
          <a:xfrm>
            <a:off x="178189" y="1052736"/>
            <a:ext cx="8784976" cy="4524315"/>
          </a:xfrm>
          <a:prstGeom prst="rect">
            <a:avLst/>
          </a:prstGeom>
        </p:spPr>
        <p:txBody>
          <a:bodyPr wrap="square">
            <a:spAutoFit/>
          </a:bodyPr>
          <a:lstStyle/>
          <a:p>
            <a:pPr marL="285750" indent="-285750">
              <a:buFont typeface="Wingdings" panose="05000000000000000000" pitchFamily="2" charset="2"/>
              <a:buChar char="§"/>
            </a:pPr>
            <a:r>
              <a:rPr lang="en-GB" sz="2400" dirty="0" smtClean="0">
                <a:latin typeface="Calibri" panose="020F0502020204030204" pitchFamily="34" charset="0"/>
              </a:rPr>
              <a:t>get </a:t>
            </a:r>
            <a:r>
              <a:rPr lang="en-GB" sz="2400" dirty="0">
                <a:latin typeface="Calibri" panose="020F0502020204030204" pitchFamily="34" charset="0"/>
              </a:rPr>
              <a:t>the things done that they are expected to get done;</a:t>
            </a:r>
          </a:p>
          <a:p>
            <a:pPr marL="342900" indent="-342900">
              <a:buFont typeface="Wingdings" panose="05000000000000000000" pitchFamily="2" charset="2"/>
              <a:buChar char="§"/>
            </a:pPr>
            <a:r>
              <a:rPr lang="en-GB" sz="2400" dirty="0" smtClean="0">
                <a:latin typeface="Calibri" panose="020F0502020204030204" pitchFamily="34" charset="0"/>
              </a:rPr>
              <a:t>exercise </a:t>
            </a:r>
            <a:r>
              <a:rPr lang="en-GB" sz="2400" dirty="0">
                <a:latin typeface="Calibri" panose="020F0502020204030204" pitchFamily="34" charset="0"/>
              </a:rPr>
              <a:t>visionary leadership;</a:t>
            </a:r>
          </a:p>
          <a:p>
            <a:pPr marL="342900" indent="-342900">
              <a:buFont typeface="Wingdings" panose="05000000000000000000" pitchFamily="2" charset="2"/>
              <a:buChar char="§"/>
            </a:pPr>
            <a:r>
              <a:rPr lang="en-GB" sz="2400" dirty="0" smtClean="0">
                <a:latin typeface="Calibri" panose="020F0502020204030204" pitchFamily="34" charset="0"/>
              </a:rPr>
              <a:t>understand </a:t>
            </a:r>
            <a:r>
              <a:rPr lang="en-GB" sz="2400" dirty="0">
                <a:latin typeface="Calibri" panose="020F0502020204030204" pitchFamily="34" charset="0"/>
              </a:rPr>
              <a:t>the business and its key drivers and act accordingly;</a:t>
            </a:r>
          </a:p>
          <a:p>
            <a:pPr marL="342900" indent="-342900">
              <a:buFont typeface="Wingdings" panose="05000000000000000000" pitchFamily="2" charset="2"/>
              <a:buChar char="§"/>
            </a:pPr>
            <a:r>
              <a:rPr lang="en-GB" sz="2400" dirty="0" smtClean="0">
                <a:latin typeface="Calibri" panose="020F0502020204030204" pitchFamily="34" charset="0"/>
              </a:rPr>
              <a:t>plan </a:t>
            </a:r>
            <a:r>
              <a:rPr lang="en-GB" sz="2400" dirty="0">
                <a:latin typeface="Calibri" panose="020F0502020204030204" pitchFamily="34" charset="0"/>
              </a:rPr>
              <a:t>the effective use of the resources allocated to them;</a:t>
            </a:r>
          </a:p>
          <a:p>
            <a:pPr marL="342900" indent="-342900">
              <a:buFont typeface="Wingdings" panose="05000000000000000000" pitchFamily="2" charset="2"/>
              <a:buChar char="§"/>
            </a:pPr>
            <a:r>
              <a:rPr lang="en-GB" sz="2400" dirty="0" smtClean="0">
                <a:latin typeface="Calibri" panose="020F0502020204030204" pitchFamily="34" charset="0"/>
              </a:rPr>
              <a:t>set </a:t>
            </a:r>
            <a:r>
              <a:rPr lang="en-GB" sz="2400" dirty="0">
                <a:latin typeface="Calibri" panose="020F0502020204030204" pitchFamily="34" charset="0"/>
              </a:rPr>
              <a:t>the direction and ensure that everyone knows what is expected of them;</a:t>
            </a:r>
          </a:p>
          <a:p>
            <a:pPr marL="342900" indent="-342900">
              <a:buFont typeface="Wingdings" panose="05000000000000000000" pitchFamily="2" charset="2"/>
              <a:buChar char="§"/>
            </a:pPr>
            <a:r>
              <a:rPr lang="en-GB" sz="2400" dirty="0" smtClean="0">
                <a:latin typeface="Calibri" panose="020F0502020204030204" pitchFamily="34" charset="0"/>
              </a:rPr>
              <a:t>initiate </a:t>
            </a:r>
            <a:r>
              <a:rPr lang="en-GB" sz="2400" dirty="0">
                <a:latin typeface="Calibri" panose="020F0502020204030204" pitchFamily="34" charset="0"/>
              </a:rPr>
              <a:t>and manage change designed to improve performance;</a:t>
            </a:r>
          </a:p>
          <a:p>
            <a:pPr marL="342900" indent="-342900">
              <a:buFont typeface="Wingdings" panose="05000000000000000000" pitchFamily="2" charset="2"/>
              <a:buChar char="§"/>
            </a:pPr>
            <a:r>
              <a:rPr lang="en-GB" sz="2400" dirty="0" smtClean="0">
                <a:latin typeface="Calibri" panose="020F0502020204030204" pitchFamily="34" charset="0"/>
              </a:rPr>
              <a:t>adapt &amp; </a:t>
            </a:r>
            <a:r>
              <a:rPr lang="en-GB" sz="2400" dirty="0">
                <a:latin typeface="Calibri" panose="020F0502020204030204" pitchFamily="34" charset="0"/>
              </a:rPr>
              <a:t>respond rapidly to changing demands and circumstances;</a:t>
            </a:r>
          </a:p>
          <a:p>
            <a:pPr marL="342900" indent="-342900">
              <a:buFont typeface="Wingdings" panose="05000000000000000000" pitchFamily="2" charset="2"/>
              <a:buChar char="§"/>
            </a:pPr>
            <a:r>
              <a:rPr lang="en-GB" sz="2400" dirty="0" smtClean="0">
                <a:latin typeface="Calibri" panose="020F0502020204030204" pitchFamily="34" charset="0"/>
              </a:rPr>
              <a:t>anticipate </a:t>
            </a:r>
            <a:r>
              <a:rPr lang="en-GB" sz="2400" dirty="0">
                <a:latin typeface="Calibri" panose="020F0502020204030204" pitchFamily="34" charset="0"/>
              </a:rPr>
              <a:t>problems but deal promptly with those that arise unexpectedly; and</a:t>
            </a:r>
          </a:p>
          <a:p>
            <a:pPr marL="342900" indent="-342900">
              <a:buFont typeface="Wingdings" panose="05000000000000000000" pitchFamily="2" charset="2"/>
              <a:buChar char="§"/>
            </a:pPr>
            <a:r>
              <a:rPr lang="en-GB" sz="2400" dirty="0" smtClean="0">
                <a:latin typeface="Calibri" panose="020F0502020204030204" pitchFamily="34" charset="0"/>
              </a:rPr>
              <a:t>monitor </a:t>
            </a:r>
            <a:r>
              <a:rPr lang="en-GB" sz="2400" dirty="0">
                <a:latin typeface="Calibri" panose="020F0502020204030204" pitchFamily="34" charset="0"/>
              </a:rPr>
              <a:t>performance so that swift corrective action can be taken when necessary.</a:t>
            </a:r>
          </a:p>
        </p:txBody>
      </p:sp>
      <p:sp>
        <p:nvSpPr>
          <p:cNvPr id="4" name="TextBox 3"/>
          <p:cNvSpPr txBox="1"/>
          <p:nvPr/>
        </p:nvSpPr>
        <p:spPr>
          <a:xfrm>
            <a:off x="4716016" y="5178617"/>
            <a:ext cx="5112568" cy="369332"/>
          </a:xfrm>
          <a:prstGeom prst="rect">
            <a:avLst/>
          </a:prstGeom>
          <a:noFill/>
        </p:spPr>
        <p:txBody>
          <a:bodyPr wrap="square" rtlCol="0">
            <a:spAutoFit/>
          </a:bodyPr>
          <a:lstStyle/>
          <a:p>
            <a:r>
              <a:rPr lang="en-GB" dirty="0" smtClean="0"/>
              <a:t>Armstrong, 2012</a:t>
            </a:r>
            <a:endParaRPr lang="en-GB" dirty="0"/>
          </a:p>
        </p:txBody>
      </p:sp>
    </p:spTree>
    <p:extLst>
      <p:ext uri="{BB962C8B-B14F-4D97-AF65-F5344CB8AC3E}">
        <p14:creationId xmlns:p14="http://schemas.microsoft.com/office/powerpoint/2010/main" val="2300989031"/>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US" dirty="0" smtClean="0"/>
              <a:t>Ethics in Managing</a:t>
            </a:r>
            <a:r>
              <a:rPr lang="en-IN" dirty="0" smtClean="0"/>
              <a:t/>
            </a:r>
            <a:br>
              <a:rPr lang="en-IN" dirty="0" smtClean="0"/>
            </a:br>
            <a:endParaRPr lang="en-IN" dirty="0"/>
          </a:p>
        </p:txBody>
      </p:sp>
      <p:sp>
        <p:nvSpPr>
          <p:cNvPr id="3" name="Content Placeholder 2"/>
          <p:cNvSpPr>
            <a:spLocks noGrp="1"/>
          </p:cNvSpPr>
          <p:nvPr>
            <p:ph sz="quarter" idx="4294967295"/>
          </p:nvPr>
        </p:nvSpPr>
        <p:spPr>
          <a:xfrm>
            <a:off x="251520" y="1196752"/>
            <a:ext cx="8712968" cy="4114800"/>
          </a:xfrm>
          <a:prstGeom prst="rect">
            <a:avLst/>
          </a:prstGeom>
        </p:spPr>
        <p:txBody>
          <a:bodyPr/>
          <a:lstStyle/>
          <a:p>
            <a:pPr marL="0" indent="0" fontAlgn="auto">
              <a:buNone/>
              <a:defRPr/>
            </a:pPr>
            <a:r>
              <a:rPr lang="en-US" sz="2400" dirty="0" smtClean="0"/>
              <a:t>Ethics </a:t>
            </a:r>
            <a:r>
              <a:rPr lang="en-US" sz="2400" dirty="0"/>
              <a:t>is defined as the discipline dealing with what is good and bad, with moral duty and obligation. </a:t>
            </a:r>
            <a:endParaRPr lang="en-US" sz="2400" dirty="0" smtClean="0"/>
          </a:p>
          <a:p>
            <a:pPr marL="0" indent="0">
              <a:buNone/>
              <a:defRPr/>
            </a:pPr>
            <a:endParaRPr lang="en-US" sz="2400" b="1" dirty="0" smtClean="0"/>
          </a:p>
          <a:p>
            <a:pPr marL="0" indent="0">
              <a:buNone/>
              <a:defRPr/>
            </a:pPr>
            <a:r>
              <a:rPr lang="en-US" sz="2400" b="1" dirty="0" smtClean="0"/>
              <a:t>Business </a:t>
            </a:r>
            <a:r>
              <a:rPr lang="en-US" sz="2400" b="1" dirty="0"/>
              <a:t>Ethics</a:t>
            </a:r>
            <a:r>
              <a:rPr lang="en-US" sz="2400" dirty="0"/>
              <a:t> is concerned with truth and justice and has a variety of aspects such as expectations of society, fair competition, advertising, public relations, Social responsibilities, Consumer autonomy and Corporate </a:t>
            </a:r>
            <a:r>
              <a:rPr lang="en-US" sz="2400" dirty="0" err="1"/>
              <a:t>behaviour</a:t>
            </a:r>
            <a:r>
              <a:rPr lang="en-US" sz="2400" dirty="0"/>
              <a:t> in the home country as well as abroad.</a:t>
            </a:r>
            <a:endParaRPr lang="en-IN" sz="2400" dirty="0"/>
          </a:p>
          <a:p>
            <a:pPr marL="0" indent="0" fontAlgn="auto">
              <a:buNone/>
              <a:defRPr/>
            </a:pPr>
            <a:endParaRPr lang="en-IN" dirty="0"/>
          </a:p>
          <a:p>
            <a:pPr marL="0" indent="0" fontAlgn="auto">
              <a:buFont typeface="Arial" pitchFamily="34" charset="0"/>
              <a:buNone/>
              <a:defRPr/>
            </a:pPr>
            <a:endParaRPr lang="en-IN" dirty="0"/>
          </a:p>
          <a:p>
            <a:pPr fontAlgn="auto">
              <a:buFont typeface="Arial" pitchFamily="34" charset="0"/>
              <a:buChar char="•"/>
              <a:defRPr/>
            </a:pPr>
            <a:endParaRPr lang="en-IN" dirty="0"/>
          </a:p>
        </p:txBody>
      </p:sp>
    </p:spTree>
    <p:extLst>
      <p:ext uri="{BB962C8B-B14F-4D97-AF65-F5344CB8AC3E}">
        <p14:creationId xmlns:p14="http://schemas.microsoft.com/office/powerpoint/2010/main" val="2030941275"/>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US" altLang="zh-TW"/>
              <a:t>© Copyright 2004 McGraw-Hill. All rights reserved .</a:t>
            </a:r>
          </a:p>
        </p:txBody>
      </p:sp>
      <p:sp>
        <p:nvSpPr>
          <p:cNvPr id="5" name="Slide Number Placeholder 4"/>
          <p:cNvSpPr>
            <a:spLocks noGrp="1"/>
          </p:cNvSpPr>
          <p:nvPr>
            <p:ph type="sldNum" sz="quarter" idx="11"/>
          </p:nvPr>
        </p:nvSpPr>
        <p:spPr/>
        <p:txBody>
          <a:bodyPr/>
          <a:lstStyle/>
          <a:p>
            <a:r>
              <a:rPr lang="en-US" altLang="zh-TW"/>
              <a:t>1</a:t>
            </a:r>
            <a:r>
              <a:rPr lang="en-US" altLang="zh-TW">
                <a:cs typeface="Arial" charset="0"/>
              </a:rPr>
              <a:t>–</a:t>
            </a:r>
            <a:fld id="{8EAB894D-61AC-463E-B280-577BE74FEFAE}" type="slidenum">
              <a:rPr lang="en-US" altLang="zh-TW"/>
              <a:pPr/>
              <a:t>52</a:t>
            </a:fld>
            <a:endParaRPr lang="en-US" altLang="zh-TW"/>
          </a:p>
        </p:txBody>
      </p:sp>
      <p:sp>
        <p:nvSpPr>
          <p:cNvPr id="82946" name="AutoShape 2"/>
          <p:cNvSpPr>
            <a:spLocks noGrp="1" noChangeArrowheads="1"/>
          </p:cNvSpPr>
          <p:nvPr>
            <p:ph type="title"/>
          </p:nvPr>
        </p:nvSpPr>
        <p:spPr>
          <a:ln>
            <a:headEnd type="none" w="med" len="med"/>
            <a:tailEnd type="none" w="med" len="med"/>
          </a:ln>
        </p:spPr>
        <p:txBody>
          <a:bodyPr/>
          <a:lstStyle/>
          <a:p>
            <a:r>
              <a:rPr lang="en-US" altLang="zh-TW">
                <a:ea typeface="新細明體" charset="-120"/>
              </a:rPr>
              <a:t>Building a Competitive Advantage</a:t>
            </a:r>
          </a:p>
        </p:txBody>
      </p:sp>
      <p:sp>
        <p:nvSpPr>
          <p:cNvPr id="82947" name="Rectangle 3"/>
          <p:cNvSpPr>
            <a:spLocks noGrp="1" noChangeArrowheads="1"/>
          </p:cNvSpPr>
          <p:nvPr>
            <p:ph type="body" idx="1"/>
          </p:nvPr>
        </p:nvSpPr>
        <p:spPr/>
        <p:txBody>
          <a:bodyPr>
            <a:normAutofit fontScale="85000" lnSpcReduction="20000"/>
          </a:bodyPr>
          <a:lstStyle/>
          <a:p>
            <a:r>
              <a:rPr lang="en-US" altLang="zh-TW">
                <a:ea typeface="新細明體" charset="-120"/>
              </a:rPr>
              <a:t>Increasing </a:t>
            </a:r>
            <a:r>
              <a:rPr lang="en-US" altLang="zh-TW" b="1">
                <a:ea typeface="新細明體" charset="-120"/>
              </a:rPr>
              <a:t>Efficiency</a:t>
            </a:r>
          </a:p>
          <a:p>
            <a:pPr lvl="1"/>
            <a:r>
              <a:rPr lang="en-US" altLang="zh-TW">
                <a:ea typeface="新細明體" charset="-120"/>
              </a:rPr>
              <a:t>Reducing the quantity of resources used to produce goods and services.</a:t>
            </a:r>
          </a:p>
          <a:p>
            <a:r>
              <a:rPr lang="en-US" altLang="zh-TW">
                <a:ea typeface="新細明體" charset="-120"/>
              </a:rPr>
              <a:t>Increasing </a:t>
            </a:r>
            <a:r>
              <a:rPr lang="en-US" altLang="zh-TW" b="1">
                <a:ea typeface="新細明體" charset="-120"/>
              </a:rPr>
              <a:t>Quality</a:t>
            </a:r>
          </a:p>
          <a:p>
            <a:pPr lvl="1"/>
            <a:r>
              <a:rPr lang="en-US" altLang="zh-TW">
                <a:ea typeface="新細明體" charset="-120"/>
              </a:rPr>
              <a:t>Introducing Total Quality Management (TQM) to improve quality.</a:t>
            </a:r>
          </a:p>
          <a:p>
            <a:r>
              <a:rPr lang="en-US" altLang="zh-TW">
                <a:ea typeface="新細明體" charset="-120"/>
              </a:rPr>
              <a:t>Increasing Speed, Flexibility, and </a:t>
            </a:r>
            <a:r>
              <a:rPr lang="en-US" altLang="zh-TW" b="1">
                <a:ea typeface="新細明體" charset="-120"/>
              </a:rPr>
              <a:t>Innovation</a:t>
            </a:r>
          </a:p>
          <a:p>
            <a:pPr lvl="1"/>
            <a:r>
              <a:rPr lang="en-US" altLang="zh-TW">
                <a:ea typeface="新細明體" charset="-120"/>
              </a:rPr>
              <a:t>Adapting to bring new products to market faster.</a:t>
            </a:r>
          </a:p>
          <a:p>
            <a:r>
              <a:rPr lang="en-US" altLang="zh-TW">
                <a:ea typeface="新細明體" charset="-120"/>
              </a:rPr>
              <a:t>Increasing </a:t>
            </a:r>
            <a:r>
              <a:rPr lang="en-US" altLang="zh-TW" b="1">
                <a:ea typeface="新細明體" charset="-120"/>
              </a:rPr>
              <a:t>Responsiveness</a:t>
            </a:r>
            <a:r>
              <a:rPr lang="en-US" altLang="zh-TW">
                <a:ea typeface="新細明體" charset="-120"/>
              </a:rPr>
              <a:t> to Customers</a:t>
            </a:r>
          </a:p>
          <a:p>
            <a:pPr lvl="1"/>
            <a:r>
              <a:rPr lang="en-US" altLang="zh-TW">
                <a:ea typeface="新細明體" charset="-120"/>
              </a:rPr>
              <a:t>Empowering employees to deal with customers.</a:t>
            </a:r>
          </a:p>
        </p:txBody>
      </p:sp>
    </p:spTree>
    <p:extLst>
      <p:ext uri="{BB962C8B-B14F-4D97-AF65-F5344CB8AC3E}">
        <p14:creationId xmlns:p14="http://schemas.microsoft.com/office/powerpoint/2010/main" val="1072552845"/>
      </p:ext>
    </p:extLst>
  </p:cSld>
  <p:clrMapOvr>
    <a:masterClrMapping/>
  </p:clrMapOvr>
  <p:transition>
    <p:cut thruBlk="1"/>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3"/>
          <p:cNvSpPr>
            <a:spLocks noGrp="1"/>
          </p:cNvSpPr>
          <p:nvPr>
            <p:ph type="ftr" sz="quarter" idx="10"/>
          </p:nvPr>
        </p:nvSpPr>
        <p:spPr/>
        <p:txBody>
          <a:bodyPr/>
          <a:lstStyle/>
          <a:p>
            <a:r>
              <a:rPr lang="en-US" altLang="zh-TW"/>
              <a:t>© Copyright 2004 McGraw-Hill. All rights reserved .</a:t>
            </a:r>
          </a:p>
        </p:txBody>
      </p:sp>
      <p:sp>
        <p:nvSpPr>
          <p:cNvPr id="6" name="Slide Number Placeholder 4"/>
          <p:cNvSpPr>
            <a:spLocks noGrp="1"/>
          </p:cNvSpPr>
          <p:nvPr>
            <p:ph type="sldNum" sz="quarter" idx="11"/>
          </p:nvPr>
        </p:nvSpPr>
        <p:spPr/>
        <p:txBody>
          <a:bodyPr/>
          <a:lstStyle/>
          <a:p>
            <a:r>
              <a:rPr lang="en-US" altLang="zh-TW"/>
              <a:t>1</a:t>
            </a:r>
            <a:r>
              <a:rPr lang="en-US" altLang="zh-TW">
                <a:cs typeface="Arial" charset="0"/>
              </a:rPr>
              <a:t>–</a:t>
            </a:r>
            <a:fld id="{58E331E7-EC20-434C-B0B7-CD487E45EDC0}" type="slidenum">
              <a:rPr lang="en-US" altLang="zh-TW"/>
              <a:pPr/>
              <a:t>53</a:t>
            </a:fld>
            <a:endParaRPr lang="en-US" altLang="zh-TW"/>
          </a:p>
        </p:txBody>
      </p:sp>
      <p:sp>
        <p:nvSpPr>
          <p:cNvPr id="84994" name="AutoShape 2"/>
          <p:cNvSpPr>
            <a:spLocks noGrp="1" noChangeArrowheads="1"/>
          </p:cNvSpPr>
          <p:nvPr>
            <p:ph type="title"/>
          </p:nvPr>
        </p:nvSpPr>
        <p:spPr>
          <a:ln/>
        </p:spPr>
        <p:txBody>
          <a:bodyPr/>
          <a:lstStyle/>
          <a:p>
            <a:r>
              <a:rPr lang="en-US" altLang="zh-TW">
                <a:ea typeface="新細明體" charset="-120"/>
              </a:rPr>
              <a:t>Managing a Diverse Workforce</a:t>
            </a:r>
          </a:p>
        </p:txBody>
      </p:sp>
      <p:sp>
        <p:nvSpPr>
          <p:cNvPr id="84995" name="Rectangle 3"/>
          <p:cNvSpPr>
            <a:spLocks noGrp="1" noChangeArrowheads="1"/>
          </p:cNvSpPr>
          <p:nvPr>
            <p:ph type="body" idx="1"/>
          </p:nvPr>
        </p:nvSpPr>
        <p:spPr/>
        <p:txBody>
          <a:bodyPr/>
          <a:lstStyle/>
          <a:p>
            <a:r>
              <a:rPr lang="en-US" altLang="zh-TW">
                <a:ea typeface="新細明體" charset="-120"/>
              </a:rPr>
              <a:t>The Increasing Diversity of the Workforce</a:t>
            </a:r>
          </a:p>
          <a:p>
            <a:r>
              <a:rPr lang="en-US" altLang="zh-TW">
                <a:ea typeface="新細明體" charset="-120"/>
              </a:rPr>
              <a:t>Non-Discriminatory Employment Practices</a:t>
            </a:r>
          </a:p>
          <a:p>
            <a:r>
              <a:rPr lang="en-US" altLang="zh-TW">
                <a:ea typeface="新細明體" charset="-120"/>
              </a:rPr>
              <a:t>Performance-Enhancing Benefits of a Diverse Workforce</a:t>
            </a:r>
          </a:p>
        </p:txBody>
      </p:sp>
      <p:sp>
        <p:nvSpPr>
          <p:cNvPr id="84996" name="Text Box 4"/>
          <p:cNvSpPr txBox="1">
            <a:spLocks noChangeArrowheads="1"/>
          </p:cNvSpPr>
          <p:nvPr/>
        </p:nvSpPr>
        <p:spPr bwMode="auto">
          <a:xfrm>
            <a:off x="1403350" y="4019550"/>
            <a:ext cx="6296025"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zh-TW" sz="2800" b="1" i="1" dirty="0">
                <a:solidFill>
                  <a:srgbClr val="FFFF00"/>
                </a:solidFill>
                <a:ea typeface="新細明體" charset="-120"/>
              </a:rPr>
              <a:t>The opportunities for specialization </a:t>
            </a:r>
          </a:p>
        </p:txBody>
      </p:sp>
    </p:spTree>
    <p:extLst>
      <p:ext uri="{BB962C8B-B14F-4D97-AF65-F5344CB8AC3E}">
        <p14:creationId xmlns:p14="http://schemas.microsoft.com/office/powerpoint/2010/main" val="864639931"/>
      </p:ext>
    </p:extLst>
  </p:cSld>
  <p:clrMapOvr>
    <a:masterClrMapping/>
  </p:clrMapOvr>
  <p:transition>
    <p:cut thruBlk="1"/>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3"/>
          <p:cNvSpPr>
            <a:spLocks noGrp="1"/>
          </p:cNvSpPr>
          <p:nvPr>
            <p:ph type="ftr" sz="quarter" idx="10"/>
          </p:nvPr>
        </p:nvSpPr>
        <p:spPr/>
        <p:txBody>
          <a:bodyPr/>
          <a:lstStyle/>
          <a:p>
            <a:r>
              <a:rPr lang="en-US" altLang="zh-TW"/>
              <a:t>© Copyright 2004 McGraw-Hill. All rights reserved .</a:t>
            </a:r>
          </a:p>
        </p:txBody>
      </p:sp>
      <p:sp>
        <p:nvSpPr>
          <p:cNvPr id="7" name="Slide Number Placeholder 4"/>
          <p:cNvSpPr>
            <a:spLocks noGrp="1"/>
          </p:cNvSpPr>
          <p:nvPr>
            <p:ph type="sldNum" sz="quarter" idx="11"/>
          </p:nvPr>
        </p:nvSpPr>
        <p:spPr/>
        <p:txBody>
          <a:bodyPr/>
          <a:lstStyle/>
          <a:p>
            <a:r>
              <a:rPr lang="en-US" altLang="zh-TW"/>
              <a:t>1</a:t>
            </a:r>
            <a:r>
              <a:rPr lang="en-US" altLang="zh-TW">
                <a:cs typeface="Arial" charset="0"/>
              </a:rPr>
              <a:t>–</a:t>
            </a:r>
            <a:fld id="{86F18F6B-3B99-4B55-9C77-63A55F73A240}" type="slidenum">
              <a:rPr lang="en-US" altLang="zh-TW"/>
              <a:pPr/>
              <a:t>54</a:t>
            </a:fld>
            <a:endParaRPr lang="en-US" altLang="zh-TW"/>
          </a:p>
        </p:txBody>
      </p:sp>
      <p:sp>
        <p:nvSpPr>
          <p:cNvPr id="18441" name="AutoShape 9"/>
          <p:cNvSpPr>
            <a:spLocks noGrp="1" noChangeArrowheads="1"/>
          </p:cNvSpPr>
          <p:nvPr>
            <p:ph type="title"/>
          </p:nvPr>
        </p:nvSpPr>
        <p:spPr>
          <a:ln/>
        </p:spPr>
        <p:txBody>
          <a:bodyPr/>
          <a:lstStyle/>
          <a:p>
            <a:r>
              <a:rPr lang="en-US" altLang="zh-TW">
                <a:ea typeface="新細明體" charset="-120"/>
              </a:rPr>
              <a:t>Organizational Performance</a:t>
            </a:r>
          </a:p>
        </p:txBody>
      </p:sp>
      <p:sp>
        <p:nvSpPr>
          <p:cNvPr id="18442" name="Rectangle 10"/>
          <p:cNvSpPr>
            <a:spLocks noGrp="1" noChangeArrowheads="1"/>
          </p:cNvSpPr>
          <p:nvPr>
            <p:ph type="body" idx="1"/>
          </p:nvPr>
        </p:nvSpPr>
        <p:spPr/>
        <p:txBody>
          <a:bodyPr>
            <a:normAutofit fontScale="85000" lnSpcReduction="20000"/>
          </a:bodyPr>
          <a:lstStyle/>
          <a:p>
            <a:r>
              <a:rPr lang="en-US" altLang="zh-TW" dirty="0">
                <a:ea typeface="新細明體" charset="-120"/>
              </a:rPr>
              <a:t>Organizational Performance</a:t>
            </a:r>
          </a:p>
          <a:p>
            <a:pPr lvl="1"/>
            <a:r>
              <a:rPr lang="en-US" altLang="zh-TW" dirty="0">
                <a:ea typeface="新細明體" charset="-120"/>
              </a:rPr>
              <a:t>A measure of how efficiently and effectively managers are using organizational resources to satisfy customers and achieve goals.</a:t>
            </a:r>
          </a:p>
          <a:p>
            <a:r>
              <a:rPr lang="en-US" altLang="zh-TW" dirty="0">
                <a:ea typeface="新細明體" charset="-120"/>
              </a:rPr>
              <a:t>Efficiency </a:t>
            </a:r>
          </a:p>
          <a:p>
            <a:pPr lvl="1"/>
            <a:r>
              <a:rPr lang="en-US" altLang="zh-TW" dirty="0">
                <a:ea typeface="新細明體" charset="-120"/>
                <a:cs typeface="Arial" charset="0"/>
              </a:rPr>
              <a:t>A measure of </a:t>
            </a:r>
            <a:r>
              <a:rPr lang="en-US" altLang="zh-TW" dirty="0">
                <a:ea typeface="新細明體" charset="-120"/>
              </a:rPr>
              <a:t>how well or productively resources are used to achieve a goal.</a:t>
            </a:r>
          </a:p>
          <a:p>
            <a:r>
              <a:rPr lang="en-US" altLang="zh-TW" dirty="0">
                <a:ea typeface="新細明體" charset="-120"/>
              </a:rPr>
              <a:t>Effectiveness</a:t>
            </a:r>
          </a:p>
          <a:p>
            <a:pPr lvl="1"/>
            <a:r>
              <a:rPr lang="en-US" altLang="zh-TW" dirty="0">
                <a:ea typeface="新細明體" charset="-120"/>
              </a:rPr>
              <a:t>A measure of the appropriateness of the goals an organization is pursuing and the degree to which they are achieved.</a:t>
            </a:r>
          </a:p>
        </p:txBody>
      </p:sp>
      <p:sp>
        <p:nvSpPr>
          <p:cNvPr id="18443" name="Text Box 11"/>
          <p:cNvSpPr txBox="1">
            <a:spLocks noChangeArrowheads="1"/>
          </p:cNvSpPr>
          <p:nvPr/>
        </p:nvSpPr>
        <p:spPr bwMode="auto">
          <a:xfrm>
            <a:off x="3492500" y="3789040"/>
            <a:ext cx="4716463"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zh-TW" sz="2800" dirty="0">
                <a:solidFill>
                  <a:srgbClr val="FFFF00"/>
                </a:solidFill>
                <a:ea typeface="新細明體" charset="-120"/>
              </a:rPr>
              <a:t>To get the </a:t>
            </a:r>
            <a:r>
              <a:rPr lang="en-US" altLang="zh-TW" sz="2800" b="1" i="1" dirty="0">
                <a:solidFill>
                  <a:srgbClr val="FFFF00"/>
                </a:solidFill>
                <a:ea typeface="新細明體" charset="-120"/>
              </a:rPr>
              <a:t>right</a:t>
            </a:r>
            <a:r>
              <a:rPr lang="en-US" altLang="zh-TW" sz="2800" dirty="0">
                <a:solidFill>
                  <a:srgbClr val="FFFF00"/>
                </a:solidFill>
                <a:ea typeface="新細明體" charset="-120"/>
              </a:rPr>
              <a:t> things done!</a:t>
            </a:r>
          </a:p>
        </p:txBody>
      </p:sp>
      <p:sp>
        <p:nvSpPr>
          <p:cNvPr id="18444" name="Text Box 12"/>
          <p:cNvSpPr txBox="1">
            <a:spLocks noChangeArrowheads="1"/>
          </p:cNvSpPr>
          <p:nvPr/>
        </p:nvSpPr>
        <p:spPr bwMode="auto">
          <a:xfrm>
            <a:off x="3509268" y="2761987"/>
            <a:ext cx="3725863"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zh-TW" sz="2800" dirty="0">
                <a:solidFill>
                  <a:srgbClr val="FFFF00"/>
                </a:solidFill>
                <a:ea typeface="新細明體" charset="-120"/>
              </a:rPr>
              <a:t>To do the things </a:t>
            </a:r>
            <a:r>
              <a:rPr lang="en-US" altLang="zh-TW" sz="2800" b="1" i="1" dirty="0">
                <a:solidFill>
                  <a:srgbClr val="FFFF00"/>
                </a:solidFill>
                <a:ea typeface="新細明體" charset="-120"/>
              </a:rPr>
              <a:t>right</a:t>
            </a:r>
            <a:r>
              <a:rPr lang="en-US" altLang="zh-TW" sz="2800" dirty="0">
                <a:solidFill>
                  <a:srgbClr val="FFFF00"/>
                </a:solidFill>
                <a:ea typeface="新細明體" charset="-120"/>
              </a:rPr>
              <a:t>!</a:t>
            </a:r>
          </a:p>
        </p:txBody>
      </p:sp>
    </p:spTree>
    <p:extLst>
      <p:ext uri="{BB962C8B-B14F-4D97-AF65-F5344CB8AC3E}">
        <p14:creationId xmlns:p14="http://schemas.microsoft.com/office/powerpoint/2010/main" val="1595367062"/>
      </p:ext>
    </p:extLst>
  </p:cSld>
  <p:clrMapOvr>
    <a:masterClrMapping/>
  </p:clrMapOvr>
  <p:transition>
    <p:cut thruBlk="1"/>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key management skills</a:t>
            </a:r>
            <a:endParaRPr lang="en-GB" dirty="0"/>
          </a:p>
        </p:txBody>
      </p:sp>
      <p:sp>
        <p:nvSpPr>
          <p:cNvPr id="3" name="Rectangle 2"/>
          <p:cNvSpPr/>
          <p:nvPr/>
        </p:nvSpPr>
        <p:spPr>
          <a:xfrm>
            <a:off x="827584" y="1628800"/>
            <a:ext cx="4572000" cy="3139321"/>
          </a:xfrm>
          <a:prstGeom prst="rect">
            <a:avLst/>
          </a:prstGeom>
        </p:spPr>
        <p:txBody>
          <a:bodyPr>
            <a:spAutoFit/>
          </a:bodyPr>
          <a:lstStyle/>
          <a:p>
            <a:r>
              <a:rPr lang="en-GB" dirty="0"/>
              <a:t>communicating;</a:t>
            </a:r>
          </a:p>
          <a:p>
            <a:r>
              <a:rPr lang="en-GB" dirty="0" smtClean="0"/>
              <a:t>report </a:t>
            </a:r>
            <a:r>
              <a:rPr lang="en-GB" dirty="0"/>
              <a:t>writing;</a:t>
            </a:r>
          </a:p>
          <a:p>
            <a:r>
              <a:rPr lang="en-GB" dirty="0" smtClean="0"/>
              <a:t>making </a:t>
            </a:r>
            <a:r>
              <a:rPr lang="en-GB" dirty="0"/>
              <a:t>presentations;</a:t>
            </a:r>
          </a:p>
          <a:p>
            <a:r>
              <a:rPr lang="en-GB" dirty="0" smtClean="0"/>
              <a:t>motivating</a:t>
            </a:r>
            <a:r>
              <a:rPr lang="en-GB" dirty="0"/>
              <a:t>;</a:t>
            </a:r>
          </a:p>
          <a:p>
            <a:r>
              <a:rPr lang="en-GB" dirty="0" smtClean="0"/>
              <a:t>coaching</a:t>
            </a:r>
            <a:r>
              <a:rPr lang="en-GB" dirty="0"/>
              <a:t>;</a:t>
            </a:r>
          </a:p>
          <a:p>
            <a:r>
              <a:rPr lang="en-GB" dirty="0" smtClean="0"/>
              <a:t>decision-making</a:t>
            </a:r>
            <a:r>
              <a:rPr lang="en-GB" dirty="0"/>
              <a:t>;</a:t>
            </a:r>
          </a:p>
          <a:p>
            <a:r>
              <a:rPr lang="en-GB" dirty="0" smtClean="0"/>
              <a:t>delegating</a:t>
            </a:r>
            <a:r>
              <a:rPr lang="en-GB" dirty="0"/>
              <a:t>;</a:t>
            </a:r>
          </a:p>
          <a:p>
            <a:r>
              <a:rPr lang="en-GB" dirty="0" smtClean="0"/>
              <a:t>facilitating</a:t>
            </a:r>
            <a:r>
              <a:rPr lang="en-GB" dirty="0"/>
              <a:t>;</a:t>
            </a:r>
          </a:p>
          <a:p>
            <a:r>
              <a:rPr lang="en-GB" dirty="0" smtClean="0"/>
              <a:t>giving </a:t>
            </a:r>
            <a:r>
              <a:rPr lang="en-GB" dirty="0"/>
              <a:t>feedback;</a:t>
            </a:r>
          </a:p>
          <a:p>
            <a:r>
              <a:rPr lang="en-GB" smtClean="0"/>
              <a:t>networking</a:t>
            </a:r>
            <a:r>
              <a:rPr lang="en-GB" dirty="0"/>
              <a:t>;</a:t>
            </a:r>
          </a:p>
          <a:p>
            <a:r>
              <a:rPr lang="en-GB" smtClean="0"/>
              <a:t>problem-solving</a:t>
            </a:r>
            <a:r>
              <a:rPr lang="en-GB" dirty="0"/>
              <a:t>.</a:t>
            </a:r>
          </a:p>
        </p:txBody>
      </p:sp>
    </p:spTree>
    <p:extLst>
      <p:ext uri="{BB962C8B-B14F-4D97-AF65-F5344CB8AC3E}">
        <p14:creationId xmlns:p14="http://schemas.microsoft.com/office/powerpoint/2010/main" val="2512431597"/>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303dbf9b-b85b-46a0-94f1-894078c07ecd"/>
    <ds:schemaRef ds:uri="http://purl.org/dc/elements/1.1/"/>
    <ds:schemaRef ds:uri="http://purl.org/dc/dcmitype/"/>
    <ds:schemaRef ds:uri="http://purl.org/dc/terms/"/>
    <ds:schemaRef ds:uri="http://schemas.microsoft.com/office/2006/metadata/properties"/>
    <ds:schemaRef ds:uri="http://schemas.openxmlformats.org/package/2006/metadata/core-properties"/>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402</TotalTime>
  <Words>2166</Words>
  <Application>Microsoft Office PowerPoint</Application>
  <PresentationFormat>On-screen Show (4:3)</PresentationFormat>
  <Paragraphs>348</Paragraphs>
  <Slides>55</Slides>
  <Notes>5</Notes>
  <HiddenSlides>0</HiddenSlides>
  <MMClips>0</MMClips>
  <ScaleCrop>false</ScaleCrop>
  <HeadingPairs>
    <vt:vector size="4" baseType="variant">
      <vt:variant>
        <vt:lpstr>Theme</vt:lpstr>
      </vt:variant>
      <vt:variant>
        <vt:i4>1</vt:i4>
      </vt:variant>
      <vt:variant>
        <vt:lpstr>Slide Titles</vt:lpstr>
      </vt:variant>
      <vt:variant>
        <vt:i4>55</vt:i4>
      </vt:variant>
    </vt:vector>
  </HeadingPairs>
  <TitlesOfParts>
    <vt:vector size="56" baseType="lpstr">
      <vt:lpstr>20140311PresentationUWTSDTemplate</vt:lpstr>
      <vt:lpstr>PowerPoint Presentation</vt:lpstr>
      <vt:lpstr>PowerPoint Presentation</vt:lpstr>
      <vt:lpstr>Lecture Learning Objectives</vt:lpstr>
      <vt:lpstr>PowerPoint Presentation</vt:lpstr>
      <vt:lpstr>PowerPoint Presentation</vt:lpstr>
      <vt:lpstr>Skills for Managing Module Objectives</vt:lpstr>
      <vt:lpstr>PowerPoint Presentation</vt:lpstr>
      <vt:lpstr>Assessment</vt:lpstr>
      <vt:lpstr>PowerPoint Presentation</vt:lpstr>
      <vt:lpstr>Reading list</vt:lpstr>
      <vt:lpstr>Mental Health Management</vt:lpstr>
      <vt:lpstr>PowerPoint Presentation</vt:lpstr>
      <vt:lpstr>What Is Management?</vt:lpstr>
      <vt:lpstr>What do managers do?</vt:lpstr>
      <vt:lpstr>What do managers do? (2)</vt:lpstr>
      <vt:lpstr>What do managers do? (3)</vt:lpstr>
      <vt:lpstr>PowerPoint Presentation</vt:lpstr>
      <vt:lpstr>Four Functions of Management</vt:lpstr>
      <vt:lpstr>Types of manager</vt:lpstr>
      <vt:lpstr>Different levels of management</vt:lpstr>
      <vt:lpstr>Definition of Mental Health</vt:lpstr>
      <vt:lpstr>Main assignment theme:  Mental Health in the Workplace   (assignment in conjunction with POBL)</vt:lpstr>
      <vt:lpstr>POBL</vt:lpstr>
      <vt:lpstr>Mental Health at Work theme</vt:lpstr>
      <vt:lpstr>Assignment 1 task</vt:lpstr>
      <vt:lpstr>Assignment 2: group presentation</vt:lpstr>
      <vt:lpstr>Assignment 2: group presentation</vt:lpstr>
      <vt:lpstr>PowerPoint Presentation</vt:lpstr>
      <vt:lpstr>PowerPoint Presentation</vt:lpstr>
      <vt:lpstr>PowerPoint Presentation</vt:lpstr>
      <vt:lpstr>PowerPoint Presentation</vt:lpstr>
      <vt:lpstr>PowerPoint Presentation</vt:lpstr>
      <vt:lpstr>PowerPoint Presentation</vt:lpstr>
      <vt:lpstr>The law</vt:lpstr>
      <vt:lpstr>A holistic approach to managing an individual</vt:lpstr>
      <vt:lpstr>PowerPoint Presentation</vt:lpstr>
      <vt:lpstr>PowerPoint Presentation</vt:lpstr>
      <vt:lpstr>Relative Amount of Time That Managers  Spend on the Four Managerial Functions</vt:lpstr>
      <vt:lpstr>Managerial Skills</vt:lpstr>
      <vt:lpstr>Skill Types Needed by Managerial Level</vt:lpstr>
      <vt:lpstr>PowerPoint Presentation</vt:lpstr>
      <vt:lpstr> Roles of a manager ( Mintzberg)   </vt:lpstr>
      <vt:lpstr> Roles of a manager ( Mintzberg)   </vt:lpstr>
      <vt:lpstr> Roles of a manager ( Mintzberg)   </vt:lpstr>
      <vt:lpstr>Skills and personal characteristics</vt:lpstr>
      <vt:lpstr>Research findings</vt:lpstr>
      <vt:lpstr>PowerPoint Presentation</vt:lpstr>
      <vt:lpstr>Approaches to management  </vt:lpstr>
      <vt:lpstr>Efficiency, Effectiveness, and Performance in an Organization</vt:lpstr>
      <vt:lpstr>Effective managers:</vt:lpstr>
      <vt:lpstr>Ethics in Managing </vt:lpstr>
      <vt:lpstr>Building a Competitive Advantage</vt:lpstr>
      <vt:lpstr>Managing a Diverse Workforce</vt:lpstr>
      <vt:lpstr>Organizational Performance</vt:lpstr>
      <vt:lpstr>Some key management skills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healey-benson f</dc:creator>
  <cp:lastModifiedBy>Felicity Healey</cp:lastModifiedBy>
  <cp:revision>69</cp:revision>
  <dcterms:created xsi:type="dcterms:W3CDTF">2015-04-14T15:21:28Z</dcterms:created>
  <dcterms:modified xsi:type="dcterms:W3CDTF">2017-01-31T20:22:31Z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