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60" r:id="rId3"/>
    <p:sldId id="262" r:id="rId4"/>
    <p:sldId id="266" r:id="rId5"/>
    <p:sldId id="261" r:id="rId6"/>
    <p:sldId id="267" r:id="rId7"/>
    <p:sldId id="259" r:id="rId8"/>
    <p:sldId id="268" r:id="rId9"/>
    <p:sldId id="269" r:id="rId10"/>
    <p:sldId id="27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FD3AF0-E72D-4082-863A-8EA7C615C78E}" v="3" dt="2023-11-21T11:54:05.8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83" d="100"/>
          <a:sy n="83" d="100"/>
        </p:scale>
        <p:origin x="45" y="5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 Heffernan" userId="4d9eba02-b8e8-4648-a199-ce89b84b8b1e" providerId="ADAL" clId="{D5FD3AF0-E72D-4082-863A-8EA7C615C78E}"/>
    <pc:docChg chg="custSel addSld delSld modSld">
      <pc:chgData name="Maria Heffernan" userId="4d9eba02-b8e8-4648-a199-ce89b84b8b1e" providerId="ADAL" clId="{D5FD3AF0-E72D-4082-863A-8EA7C615C78E}" dt="2023-11-27T12:29:47.507" v="861" actId="5793"/>
      <pc:docMkLst>
        <pc:docMk/>
      </pc:docMkLst>
      <pc:sldChg chg="modSp mod">
        <pc:chgData name="Maria Heffernan" userId="4d9eba02-b8e8-4648-a199-ce89b84b8b1e" providerId="ADAL" clId="{D5FD3AF0-E72D-4082-863A-8EA7C615C78E}" dt="2023-11-21T12:09:07.600" v="78" actId="20577"/>
        <pc:sldMkLst>
          <pc:docMk/>
          <pc:sldMk cId="1352619233" sldId="257"/>
        </pc:sldMkLst>
        <pc:spChg chg="mod">
          <ac:chgData name="Maria Heffernan" userId="4d9eba02-b8e8-4648-a199-ce89b84b8b1e" providerId="ADAL" clId="{D5FD3AF0-E72D-4082-863A-8EA7C615C78E}" dt="2023-11-21T12:09:07.600" v="78" actId="20577"/>
          <ac:spMkLst>
            <pc:docMk/>
            <pc:sldMk cId="1352619233" sldId="257"/>
            <ac:spMk id="3" creationId="{5F872B41-67DD-57B7-D193-20EA589367E7}"/>
          </ac:spMkLst>
        </pc:spChg>
      </pc:sldChg>
      <pc:sldChg chg="modSp del mod">
        <pc:chgData name="Maria Heffernan" userId="4d9eba02-b8e8-4648-a199-ce89b84b8b1e" providerId="ADAL" clId="{D5FD3AF0-E72D-4082-863A-8EA7C615C78E}" dt="2023-11-23T12:28:08.526" v="80" actId="47"/>
        <pc:sldMkLst>
          <pc:docMk/>
          <pc:sldMk cId="4222396078" sldId="258"/>
        </pc:sldMkLst>
        <pc:spChg chg="mod">
          <ac:chgData name="Maria Heffernan" userId="4d9eba02-b8e8-4648-a199-ce89b84b8b1e" providerId="ADAL" clId="{D5FD3AF0-E72D-4082-863A-8EA7C615C78E}" dt="2023-11-23T12:22:12.759" v="79" actId="6549"/>
          <ac:spMkLst>
            <pc:docMk/>
            <pc:sldMk cId="4222396078" sldId="258"/>
            <ac:spMk id="3" creationId="{1C50FF98-A4BC-436D-8CBA-2CC7D757C7FD}"/>
          </ac:spMkLst>
        </pc:spChg>
      </pc:sldChg>
      <pc:sldChg chg="modSp mod">
        <pc:chgData name="Maria Heffernan" userId="4d9eba02-b8e8-4648-a199-ce89b84b8b1e" providerId="ADAL" clId="{D5FD3AF0-E72D-4082-863A-8EA7C615C78E}" dt="2023-11-21T11:52:42.505" v="47" actId="27636"/>
        <pc:sldMkLst>
          <pc:docMk/>
          <pc:sldMk cId="793335077" sldId="259"/>
        </pc:sldMkLst>
        <pc:spChg chg="mod">
          <ac:chgData name="Maria Heffernan" userId="4d9eba02-b8e8-4648-a199-ce89b84b8b1e" providerId="ADAL" clId="{D5FD3AF0-E72D-4082-863A-8EA7C615C78E}" dt="2023-11-21T11:52:42.505" v="47" actId="27636"/>
          <ac:spMkLst>
            <pc:docMk/>
            <pc:sldMk cId="793335077" sldId="259"/>
            <ac:spMk id="3" creationId="{35CEA7B7-C791-4A64-934B-F66F148E0BC0}"/>
          </ac:spMkLst>
        </pc:spChg>
      </pc:sldChg>
      <pc:sldChg chg="modSp mod">
        <pc:chgData name="Maria Heffernan" userId="4d9eba02-b8e8-4648-a199-ce89b84b8b1e" providerId="ADAL" clId="{D5FD3AF0-E72D-4082-863A-8EA7C615C78E}" dt="2023-11-21T11:54:05.884" v="48" actId="27636"/>
        <pc:sldMkLst>
          <pc:docMk/>
          <pc:sldMk cId="2995813915" sldId="268"/>
        </pc:sldMkLst>
        <pc:spChg chg="mod">
          <ac:chgData name="Maria Heffernan" userId="4d9eba02-b8e8-4648-a199-ce89b84b8b1e" providerId="ADAL" clId="{D5FD3AF0-E72D-4082-863A-8EA7C615C78E}" dt="2023-11-21T11:54:05.884" v="48" actId="27636"/>
          <ac:spMkLst>
            <pc:docMk/>
            <pc:sldMk cId="2995813915" sldId="268"/>
            <ac:spMk id="3" creationId="{173B5CDA-62B0-437B-81F1-B7E8A78D34B8}"/>
          </ac:spMkLst>
        </pc:spChg>
      </pc:sldChg>
      <pc:sldChg chg="modSp new mod">
        <pc:chgData name="Maria Heffernan" userId="4d9eba02-b8e8-4648-a199-ce89b84b8b1e" providerId="ADAL" clId="{D5FD3AF0-E72D-4082-863A-8EA7C615C78E}" dt="2023-11-23T12:29:14.901" v="185" actId="20577"/>
        <pc:sldMkLst>
          <pc:docMk/>
          <pc:sldMk cId="2888443235" sldId="269"/>
        </pc:sldMkLst>
        <pc:spChg chg="mod">
          <ac:chgData name="Maria Heffernan" userId="4d9eba02-b8e8-4648-a199-ce89b84b8b1e" providerId="ADAL" clId="{D5FD3AF0-E72D-4082-863A-8EA7C615C78E}" dt="2023-11-23T12:28:41.340" v="129" actId="20577"/>
          <ac:spMkLst>
            <pc:docMk/>
            <pc:sldMk cId="2888443235" sldId="269"/>
            <ac:spMk id="2" creationId="{06696433-9E3F-5B67-2704-6D3F2A6A06F9}"/>
          </ac:spMkLst>
        </pc:spChg>
        <pc:spChg chg="mod">
          <ac:chgData name="Maria Heffernan" userId="4d9eba02-b8e8-4648-a199-ce89b84b8b1e" providerId="ADAL" clId="{D5FD3AF0-E72D-4082-863A-8EA7C615C78E}" dt="2023-11-23T12:29:14.901" v="185" actId="20577"/>
          <ac:spMkLst>
            <pc:docMk/>
            <pc:sldMk cId="2888443235" sldId="269"/>
            <ac:spMk id="3" creationId="{931D5334-59F5-6672-6913-88414C3826BA}"/>
          </ac:spMkLst>
        </pc:spChg>
      </pc:sldChg>
      <pc:sldChg chg="modSp new mod">
        <pc:chgData name="Maria Heffernan" userId="4d9eba02-b8e8-4648-a199-ce89b84b8b1e" providerId="ADAL" clId="{D5FD3AF0-E72D-4082-863A-8EA7C615C78E}" dt="2023-11-27T12:29:47.507" v="861" actId="5793"/>
        <pc:sldMkLst>
          <pc:docMk/>
          <pc:sldMk cId="1822133602" sldId="270"/>
        </pc:sldMkLst>
        <pc:spChg chg="mod">
          <ac:chgData name="Maria Heffernan" userId="4d9eba02-b8e8-4648-a199-ce89b84b8b1e" providerId="ADAL" clId="{D5FD3AF0-E72D-4082-863A-8EA7C615C78E}" dt="2023-11-27T12:25:30.536" v="207" actId="20577"/>
          <ac:spMkLst>
            <pc:docMk/>
            <pc:sldMk cId="1822133602" sldId="270"/>
            <ac:spMk id="2" creationId="{B236D2C1-104F-B039-14C9-1BB3B1231546}"/>
          </ac:spMkLst>
        </pc:spChg>
        <pc:spChg chg="mod">
          <ac:chgData name="Maria Heffernan" userId="4d9eba02-b8e8-4648-a199-ce89b84b8b1e" providerId="ADAL" clId="{D5FD3AF0-E72D-4082-863A-8EA7C615C78E}" dt="2023-11-27T12:29:47.507" v="861" actId="5793"/>
          <ac:spMkLst>
            <pc:docMk/>
            <pc:sldMk cId="1822133602" sldId="270"/>
            <ac:spMk id="3" creationId="{D2052EC1-3264-991C-73ED-101A5766400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53A3CC-98DF-4CC2-8B75-0532C6B4F87A}" type="datetimeFigureOut">
              <a:rPr lang="en-GB" smtClean="0"/>
              <a:t>27/11/2023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8B0E6F-42F2-4E04-B526-F68BA3D0E87E}" type="slidenum">
              <a:rPr lang="en-GB" smtClean="0"/>
              <a:t>‹#›</a:t>
            </a:fld>
            <a:endParaRPr lang="en-GB"/>
          </a:p>
        </p:txBody>
      </p:sp>
    </p:spTree>
    <p:extLst>
      <p:ext uri="{BB962C8B-B14F-4D97-AF65-F5344CB8AC3E}">
        <p14:creationId xmlns:p14="http://schemas.microsoft.com/office/powerpoint/2010/main" val="3319622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067A851-17D6-4BE7-A37D-1103FD438866}" type="slidenum">
              <a:rPr lang="en-GB" smtClean="0"/>
              <a:t>2</a:t>
            </a:fld>
            <a:endParaRPr lang="en-GB"/>
          </a:p>
        </p:txBody>
      </p:sp>
    </p:spTree>
    <p:extLst>
      <p:ext uri="{BB962C8B-B14F-4D97-AF65-F5344CB8AC3E}">
        <p14:creationId xmlns:p14="http://schemas.microsoft.com/office/powerpoint/2010/main" val="1075266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latin typeface="Arial" panose="020B0604020202020204" pitchFamily="34" charset="0"/>
              </a:rPr>
              <a:t>Nurse and midwives have three core work needs that must be met to ensure wellbeing and motivation at work, and to minimise workplace stress.</a:t>
            </a:r>
            <a:endParaRPr lang="en-GB" dirty="0"/>
          </a:p>
        </p:txBody>
      </p:sp>
      <p:sp>
        <p:nvSpPr>
          <p:cNvPr id="4" name="Slide Number Placeholder 3"/>
          <p:cNvSpPr>
            <a:spLocks noGrp="1"/>
          </p:cNvSpPr>
          <p:nvPr>
            <p:ph type="sldNum" sz="quarter" idx="5"/>
          </p:nvPr>
        </p:nvSpPr>
        <p:spPr/>
        <p:txBody>
          <a:bodyPr/>
          <a:lstStyle/>
          <a:p>
            <a:fld id="{4067A851-17D6-4BE7-A37D-1103FD438866}" type="slidenum">
              <a:rPr lang="en-GB" smtClean="0"/>
              <a:t>3</a:t>
            </a:fld>
            <a:endParaRPr lang="en-GB"/>
          </a:p>
        </p:txBody>
      </p:sp>
    </p:spTree>
    <p:extLst>
      <p:ext uri="{BB962C8B-B14F-4D97-AF65-F5344CB8AC3E}">
        <p14:creationId xmlns:p14="http://schemas.microsoft.com/office/powerpoint/2010/main" val="2214526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latin typeface="Arial" panose="020B0604020202020204" pitchFamily="34" charset="0"/>
              </a:rPr>
              <a:t>Key recommendation 1: Authority, empowerment and influence </a:t>
            </a:r>
          </a:p>
          <a:p>
            <a:r>
              <a:rPr lang="en-GB" dirty="0">
                <a:effectLst/>
                <a:latin typeface="Arial" panose="020B0604020202020204" pitchFamily="34" charset="0"/>
              </a:rPr>
              <a:t>Introduce mechanisms for nursing and midwifery staff to shape the cultures and processes of their organisations and influence decisions about how care is structured and delivered.</a:t>
            </a:r>
          </a:p>
          <a:p>
            <a:r>
              <a:rPr lang="en-GB" dirty="0">
                <a:effectLst/>
                <a:latin typeface="Arial" panose="020B0604020202020204" pitchFamily="34" charset="0"/>
              </a:rPr>
              <a:t>Key recommendation 2: Justice and fairness </a:t>
            </a:r>
          </a:p>
          <a:p>
            <a:r>
              <a:rPr lang="en-GB" dirty="0">
                <a:effectLst/>
                <a:latin typeface="Arial" panose="020B0604020202020204" pitchFamily="34" charset="0"/>
              </a:rPr>
              <a:t>Nurture and sustain just, fair and psychologically safe cultures and ensure equity, proactive and positive approaches to diversity and universal inclusion.</a:t>
            </a:r>
          </a:p>
          <a:p>
            <a:r>
              <a:rPr lang="en-GB" dirty="0">
                <a:effectLst/>
                <a:latin typeface="Arial" panose="020B0604020202020204" pitchFamily="34" charset="0"/>
              </a:rPr>
              <a:t>Key recommendation 3: Work conditions and working schedules </a:t>
            </a:r>
          </a:p>
          <a:p>
            <a:r>
              <a:rPr lang="en-GB" dirty="0">
                <a:effectLst/>
                <a:latin typeface="Arial" panose="020B0604020202020204" pitchFamily="34" charset="0"/>
              </a:rPr>
              <a:t>Introduce minimum standards for facilities and working conditions for nursing and midwifery staff in all health and care organisations.</a:t>
            </a:r>
          </a:p>
          <a:p>
            <a:r>
              <a:rPr lang="en-GB" dirty="0">
                <a:effectLst/>
                <a:latin typeface="Arial" panose="020B0604020202020204" pitchFamily="34" charset="0"/>
              </a:rPr>
              <a:t>Key recommendation 4: Teamworking </a:t>
            </a:r>
          </a:p>
          <a:p>
            <a:r>
              <a:rPr lang="en-GB" dirty="0">
                <a:effectLst/>
                <a:latin typeface="Arial" panose="020B0604020202020204" pitchFamily="34" charset="0"/>
              </a:rPr>
              <a:t>Develop and support effective multidisciplinary teamworking for all nursing and midwifery staff across health and care services.</a:t>
            </a:r>
          </a:p>
          <a:p>
            <a:r>
              <a:rPr lang="en-GB" dirty="0">
                <a:effectLst/>
                <a:latin typeface="Arial" panose="020B0604020202020204" pitchFamily="34" charset="0"/>
              </a:rPr>
              <a:t>Key recommendation 5: Culture and leadership </a:t>
            </a:r>
          </a:p>
          <a:p>
            <a:r>
              <a:rPr lang="en-GB" dirty="0">
                <a:effectLst/>
                <a:latin typeface="Arial" panose="020B0604020202020204" pitchFamily="34" charset="0"/>
              </a:rPr>
              <a:t>Ensure health and care environments have compassionate leadership and nurturing cultures that enable both care and staff support to be high-quality, continually improving and compassionate.</a:t>
            </a:r>
          </a:p>
          <a:p>
            <a:r>
              <a:rPr lang="en-GB" dirty="0">
                <a:effectLst/>
                <a:latin typeface="Arial" panose="020B0604020202020204" pitchFamily="34" charset="0"/>
              </a:rPr>
              <a:t>Key recommendation 6: Workload </a:t>
            </a:r>
          </a:p>
          <a:p>
            <a:r>
              <a:rPr lang="en-GB" dirty="0">
                <a:effectLst/>
                <a:latin typeface="Arial" panose="020B0604020202020204" pitchFamily="34" charset="0"/>
              </a:rPr>
              <a:t>Tackle chronic excessive work demands in nursing and midwifery, which exceed the capacity of nurses and midwives to sustainably lead and deliver safe, high-quality care and which damage their health and wellbeing.</a:t>
            </a:r>
          </a:p>
          <a:p>
            <a:r>
              <a:rPr lang="en-GB" dirty="0">
                <a:effectLst/>
                <a:latin typeface="Arial" panose="020B0604020202020204" pitchFamily="34" charset="0"/>
              </a:rPr>
              <a:t>Key recommendation 7: Management and supervision</a:t>
            </a:r>
          </a:p>
          <a:p>
            <a:r>
              <a:rPr lang="en-GB" dirty="0">
                <a:effectLst/>
                <a:latin typeface="Arial" panose="020B0604020202020204" pitchFamily="34" charset="0"/>
              </a:rPr>
              <a:t>Ensure all nursing and midwifery staff have the effective support, professional reflection, mentorship and supervision needed to thrive in their roles.</a:t>
            </a:r>
            <a:endParaRPr lang="en-GB" dirty="0">
              <a:effectLst/>
            </a:endParaRPr>
          </a:p>
          <a:p>
            <a:r>
              <a:rPr lang="en-GB" dirty="0">
                <a:effectLst/>
                <a:latin typeface="Arial" panose="020B0604020202020204" pitchFamily="34" charset="0"/>
              </a:rPr>
              <a:t>Key recommendation 8: Learning, education and development. </a:t>
            </a:r>
          </a:p>
          <a:p>
            <a:r>
              <a:rPr lang="en-GB" dirty="0">
                <a:effectLst/>
                <a:latin typeface="Arial" panose="020B0604020202020204" pitchFamily="34" charset="0"/>
              </a:rPr>
              <a:t>Ensure the right systems, frameworks and processes are in place for nurses’ and midwives’ learning, education and development throughout their careers. These must promote fair and equitable outcomes.</a:t>
            </a:r>
            <a:endParaRPr lang="en-GB" dirty="0"/>
          </a:p>
        </p:txBody>
      </p:sp>
      <p:sp>
        <p:nvSpPr>
          <p:cNvPr id="4" name="Slide Number Placeholder 3"/>
          <p:cNvSpPr>
            <a:spLocks noGrp="1"/>
          </p:cNvSpPr>
          <p:nvPr>
            <p:ph type="sldNum" sz="quarter" idx="5"/>
          </p:nvPr>
        </p:nvSpPr>
        <p:spPr/>
        <p:txBody>
          <a:bodyPr/>
          <a:lstStyle/>
          <a:p>
            <a:fld id="{4067A851-17D6-4BE7-A37D-1103FD438866}" type="slidenum">
              <a:rPr lang="en-GB" smtClean="0"/>
              <a:t>4</a:t>
            </a:fld>
            <a:endParaRPr lang="en-GB"/>
          </a:p>
        </p:txBody>
      </p:sp>
    </p:spTree>
    <p:extLst>
      <p:ext uri="{BB962C8B-B14F-4D97-AF65-F5344CB8AC3E}">
        <p14:creationId xmlns:p14="http://schemas.microsoft.com/office/powerpoint/2010/main" val="3263274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 between EI and mental health/well-being.</a:t>
            </a:r>
          </a:p>
          <a:p>
            <a:endParaRPr lang="en-GB" dirty="0"/>
          </a:p>
          <a:p>
            <a:r>
              <a:rPr lang="en-GB" dirty="0"/>
              <a:t>Good EI skills help you manage your response to stress. </a:t>
            </a:r>
          </a:p>
        </p:txBody>
      </p:sp>
      <p:sp>
        <p:nvSpPr>
          <p:cNvPr id="4" name="Slide Number Placeholder 3"/>
          <p:cNvSpPr>
            <a:spLocks noGrp="1"/>
          </p:cNvSpPr>
          <p:nvPr>
            <p:ph type="sldNum" sz="quarter" idx="5"/>
          </p:nvPr>
        </p:nvSpPr>
        <p:spPr/>
        <p:txBody>
          <a:bodyPr/>
          <a:lstStyle/>
          <a:p>
            <a:fld id="{8C483100-EF03-4D3D-9A51-F7975E82378D}" type="slidenum">
              <a:rPr lang="en-GB" smtClean="0"/>
              <a:t>7</a:t>
            </a:fld>
            <a:endParaRPr lang="en-GB"/>
          </a:p>
        </p:txBody>
      </p:sp>
    </p:spTree>
    <p:extLst>
      <p:ext uri="{BB962C8B-B14F-4D97-AF65-F5344CB8AC3E}">
        <p14:creationId xmlns:p14="http://schemas.microsoft.com/office/powerpoint/2010/main" val="2255988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F8E4C-CBB1-B2B1-DDB0-314CC5A088B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8EDC598-6813-805C-9923-729194D3A5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58012BC-2BCF-CE38-5BCF-97DF5FBD2EB8}"/>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5" name="Footer Placeholder 4">
            <a:extLst>
              <a:ext uri="{FF2B5EF4-FFF2-40B4-BE49-F238E27FC236}">
                <a16:creationId xmlns:a16="http://schemas.microsoft.com/office/drawing/2014/main" id="{61F7AC9E-9D71-1075-476F-7C9D739F95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2F0BED-54D8-A3DE-8AAF-09808512C886}"/>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531471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D6E64E-B359-6456-E8E8-01A165F30D5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5C81F7-73AB-0B27-954B-75913BD9678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B6C501-90D9-7CAB-2FE7-A99D4DAED9FD}"/>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5" name="Footer Placeholder 4">
            <a:extLst>
              <a:ext uri="{FF2B5EF4-FFF2-40B4-BE49-F238E27FC236}">
                <a16:creationId xmlns:a16="http://schemas.microsoft.com/office/drawing/2014/main" id="{AD3EF984-AA7B-36B5-E5D7-876B4794A5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A90FB9-C40C-6FEC-47CF-C7EBA0218566}"/>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1023444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C75B2-001B-06F0-3081-9DB4A8C462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2F2636-F971-2108-C998-B58598B2C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7312F0-8A2E-42D9-0BB6-45A5C40B2203}"/>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5" name="Footer Placeholder 4">
            <a:extLst>
              <a:ext uri="{FF2B5EF4-FFF2-40B4-BE49-F238E27FC236}">
                <a16:creationId xmlns:a16="http://schemas.microsoft.com/office/drawing/2014/main" id="{417923CC-7BF4-E25C-9BF5-39D8429D3F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9BB8A9-B466-38DB-2B9D-1F59F8096598}"/>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16263914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0D739-686B-05F1-9E25-DF13CA051F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8DFDB4-D1B0-E0F7-357C-56A9B63420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CA5FAAB-FFDB-6ABD-7DF3-3A7F16528AA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7A2C9C1-A647-F3C5-F537-2EDE1091C54A}"/>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6" name="Footer Placeholder 5">
            <a:extLst>
              <a:ext uri="{FF2B5EF4-FFF2-40B4-BE49-F238E27FC236}">
                <a16:creationId xmlns:a16="http://schemas.microsoft.com/office/drawing/2014/main" id="{83E79C5E-20F5-7193-C6DE-DB45BE439B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64DC49-18D1-50AE-CF6F-04CBC661A6BE}"/>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696831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836CA-B64A-CB24-3E46-FD679007975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130647-079F-B473-658A-5E221E58C6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86755C-410C-0978-EA8E-495B5605138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567C75C-4153-644F-483D-3ABA9C9386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E55A6EF-BE9F-0240-6421-A4F7441687A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8290BFC-4019-5C13-BBB8-2BAC75FCEC9F}"/>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8" name="Footer Placeholder 7">
            <a:extLst>
              <a:ext uri="{FF2B5EF4-FFF2-40B4-BE49-F238E27FC236}">
                <a16:creationId xmlns:a16="http://schemas.microsoft.com/office/drawing/2014/main" id="{0887E60D-91D2-9A86-D371-08DD94BDA16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23E54C9-E14A-BD50-9783-8BA029A94654}"/>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5767354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4CCA12-736D-920D-E3FB-CEA0C582713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30D10F-0C4F-4F5A-30A0-E8E5782869AC}"/>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4" name="Footer Placeholder 3">
            <a:extLst>
              <a:ext uri="{FF2B5EF4-FFF2-40B4-BE49-F238E27FC236}">
                <a16:creationId xmlns:a16="http://schemas.microsoft.com/office/drawing/2014/main" id="{1D7F90A4-DE65-1504-597F-9C748E8C2F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AB8A26B-1B02-4CC0-151D-053A94E6E4CC}"/>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3663449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BBFF44-3D67-D37F-C4CA-467D4FC36F36}"/>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3" name="Footer Placeholder 2">
            <a:extLst>
              <a:ext uri="{FF2B5EF4-FFF2-40B4-BE49-F238E27FC236}">
                <a16:creationId xmlns:a16="http://schemas.microsoft.com/office/drawing/2014/main" id="{6776DB93-03B5-0F03-A7C1-E1FDFF958E7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FB0ED7-13CC-C69F-968A-39DA0D85EF9F}"/>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2142366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6056F-2D8A-1599-F132-787410BE4C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6A49DAE-D86D-F888-C8B0-D2D89A36FE6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C7A3B24-2918-B9F6-1DFC-CEE5B816C7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561FF9-AB71-F09A-C58B-F469F1147EB5}"/>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6" name="Footer Placeholder 5">
            <a:extLst>
              <a:ext uri="{FF2B5EF4-FFF2-40B4-BE49-F238E27FC236}">
                <a16:creationId xmlns:a16="http://schemas.microsoft.com/office/drawing/2014/main" id="{C969FCB2-4A52-42A6-0DA1-877406F2D5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7A63F0A-9B14-BC54-D7C0-FBD03B5F7F9F}"/>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2153908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20B47-1D79-FC42-E680-03FA3CA9ED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510DA91-A5AC-B745-35E9-81874F7A55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1BF6B0-9BF0-6A36-09FA-7E0348F1A0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571ED8-F773-C45B-54D8-CDB4DA2A1DDF}"/>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6" name="Footer Placeholder 5">
            <a:extLst>
              <a:ext uri="{FF2B5EF4-FFF2-40B4-BE49-F238E27FC236}">
                <a16:creationId xmlns:a16="http://schemas.microsoft.com/office/drawing/2014/main" id="{2BCE807E-66C1-8C5C-76FC-EDAA9B786A1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2EB48F-043E-0362-602B-5AB6F09F32E5}"/>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4248932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C198A-0A3D-5E4E-7DF2-0631B4CD72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3F5DD5B-F320-2E9F-F874-D46BEBF8AC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0B55B1-4D38-6573-A161-0195B4777921}"/>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5" name="Footer Placeholder 4">
            <a:extLst>
              <a:ext uri="{FF2B5EF4-FFF2-40B4-BE49-F238E27FC236}">
                <a16:creationId xmlns:a16="http://schemas.microsoft.com/office/drawing/2014/main" id="{EA586B30-E432-79A6-D2DC-5251833C01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4AB2CD-F275-B070-C4BD-3417167160D5}"/>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3875500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B36D4DF-84AE-13AC-BB0D-343A62C6C3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28A020-1C81-7B00-1DD2-2EA70E1BFAF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1D212E-4C05-4BA0-0D35-CE9595EF87F7}"/>
              </a:ext>
            </a:extLst>
          </p:cNvPr>
          <p:cNvSpPr>
            <a:spLocks noGrp="1"/>
          </p:cNvSpPr>
          <p:nvPr>
            <p:ph type="dt" sz="half" idx="10"/>
          </p:nvPr>
        </p:nvSpPr>
        <p:spPr/>
        <p:txBody>
          <a:bodyPr/>
          <a:lstStyle/>
          <a:p>
            <a:fld id="{15046302-3329-4887-8FA4-E0CE7224D531}" type="datetimeFigureOut">
              <a:rPr lang="en-GB" smtClean="0"/>
              <a:t>27/11/2023</a:t>
            </a:fld>
            <a:endParaRPr lang="en-GB"/>
          </a:p>
        </p:txBody>
      </p:sp>
      <p:sp>
        <p:nvSpPr>
          <p:cNvPr id="5" name="Footer Placeholder 4">
            <a:extLst>
              <a:ext uri="{FF2B5EF4-FFF2-40B4-BE49-F238E27FC236}">
                <a16:creationId xmlns:a16="http://schemas.microsoft.com/office/drawing/2014/main" id="{021C0107-830C-BD5C-790E-FAC7281D05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294D1B-CAB2-947F-DBF3-569FE8DEC754}"/>
              </a:ext>
            </a:extLst>
          </p:cNvPr>
          <p:cNvSpPr>
            <a:spLocks noGrp="1"/>
          </p:cNvSpPr>
          <p:nvPr>
            <p:ph type="sldNum" sz="quarter" idx="12"/>
          </p:nvPr>
        </p:nvSpPr>
        <p:spPr/>
        <p:txBody>
          <a:bodyPr/>
          <a:lstStyle/>
          <a:p>
            <a:fld id="{B16919A5-EBF4-4B30-AD42-F5F41D8F9E99}" type="slidenum">
              <a:rPr lang="en-GB" smtClean="0"/>
              <a:t>‹#›</a:t>
            </a:fld>
            <a:endParaRPr lang="en-GB"/>
          </a:p>
        </p:txBody>
      </p:sp>
    </p:spTree>
    <p:extLst>
      <p:ext uri="{BB962C8B-B14F-4D97-AF65-F5344CB8AC3E}">
        <p14:creationId xmlns:p14="http://schemas.microsoft.com/office/powerpoint/2010/main" val="4206908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BF5EDE-E940-43AB-DD00-30BB1FF08B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6D888BE-1028-E70A-9105-9628E54F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D55ECB-CA96-595A-C671-821AD4DC9C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046302-3329-4887-8FA4-E0CE7224D531}" type="datetimeFigureOut">
              <a:rPr lang="en-GB" smtClean="0"/>
              <a:t>27/11/2023</a:t>
            </a:fld>
            <a:endParaRPr lang="en-GB"/>
          </a:p>
        </p:txBody>
      </p:sp>
      <p:sp>
        <p:nvSpPr>
          <p:cNvPr id="5" name="Footer Placeholder 4">
            <a:extLst>
              <a:ext uri="{FF2B5EF4-FFF2-40B4-BE49-F238E27FC236}">
                <a16:creationId xmlns:a16="http://schemas.microsoft.com/office/drawing/2014/main" id="{1CF70394-6836-6C44-0BD5-A1EEDB0843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43A86D9-C823-7C50-D858-D0518B8BA4D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6919A5-EBF4-4B30-AD42-F5F41D8F9E99}" type="slidenum">
              <a:rPr lang="en-GB" smtClean="0"/>
              <a:t>‹#›</a:t>
            </a:fld>
            <a:endParaRPr lang="en-GB"/>
          </a:p>
        </p:txBody>
      </p:sp>
    </p:spTree>
    <p:extLst>
      <p:ext uri="{BB962C8B-B14F-4D97-AF65-F5344CB8AC3E}">
        <p14:creationId xmlns:p14="http://schemas.microsoft.com/office/powerpoint/2010/main" val="3635355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0E9D8-23D5-C3DE-5818-4104254864BB}"/>
              </a:ext>
            </a:extLst>
          </p:cNvPr>
          <p:cNvSpPr>
            <a:spLocks noGrp="1"/>
          </p:cNvSpPr>
          <p:nvPr>
            <p:ph type="title"/>
          </p:nvPr>
        </p:nvSpPr>
        <p:spPr/>
        <p:txBody>
          <a:bodyPr/>
          <a:lstStyle/>
          <a:p>
            <a:r>
              <a:rPr lang="en-GB" dirty="0"/>
              <a:t>Leadership and Emotional Intelligence</a:t>
            </a:r>
          </a:p>
        </p:txBody>
      </p:sp>
      <p:sp>
        <p:nvSpPr>
          <p:cNvPr id="3" name="Content Placeholder 2">
            <a:extLst>
              <a:ext uri="{FF2B5EF4-FFF2-40B4-BE49-F238E27FC236}">
                <a16:creationId xmlns:a16="http://schemas.microsoft.com/office/drawing/2014/main" id="{5F872B41-67DD-57B7-D193-20EA589367E7}"/>
              </a:ext>
            </a:extLst>
          </p:cNvPr>
          <p:cNvSpPr>
            <a:spLocks noGrp="1"/>
          </p:cNvSpPr>
          <p:nvPr>
            <p:ph idx="1"/>
          </p:nvPr>
        </p:nvSpPr>
        <p:spPr/>
        <p:txBody>
          <a:bodyPr>
            <a:normAutofit fontScale="92500"/>
          </a:bodyPr>
          <a:lstStyle/>
          <a:p>
            <a:pPr algn="l" fontAlgn="base"/>
            <a:r>
              <a:rPr lang="en-GB" sz="2600" b="0" i="0" dirty="0">
                <a:solidFill>
                  <a:srgbClr val="393939"/>
                </a:solidFill>
                <a:effectLst/>
                <a:latin typeface="Montserrat" panose="00000500000000000000" pitchFamily="2" charset="0"/>
              </a:rPr>
              <a:t>What is 'Emotional Intelligence'</a:t>
            </a:r>
          </a:p>
          <a:p>
            <a:pPr algn="just" fontAlgn="base"/>
            <a:br>
              <a:rPr lang="en-GB" sz="2600" dirty="0"/>
            </a:br>
            <a:r>
              <a:rPr lang="en-GB" sz="2600" b="1" i="0" dirty="0">
                <a:solidFill>
                  <a:srgbClr val="393939"/>
                </a:solidFill>
                <a:effectLst/>
                <a:latin typeface="Montserrat" panose="00000500000000000000" pitchFamily="2" charset="0"/>
              </a:rPr>
              <a:t>Definition: </a:t>
            </a:r>
            <a:r>
              <a:rPr lang="en-GB" sz="2600" b="0" i="0" dirty="0">
                <a:solidFill>
                  <a:srgbClr val="393939"/>
                </a:solidFill>
                <a:effectLst/>
                <a:latin typeface="Montserrat" panose="00000500000000000000" pitchFamily="2" charset="0"/>
              </a:rPr>
              <a:t>Emotional intelligence refers to the capability of a person to manage and control his or her emotions and possess the ability to control the emotions of others as well. In other words, they can influence the emotions of other people also.</a:t>
            </a:r>
            <a:br>
              <a:rPr lang="en-GB" sz="2600" b="0" i="0" dirty="0">
                <a:solidFill>
                  <a:srgbClr val="393939"/>
                </a:solidFill>
                <a:effectLst/>
                <a:latin typeface="Montserrat" panose="00000500000000000000" pitchFamily="2" charset="0"/>
              </a:rPr>
            </a:br>
            <a:br>
              <a:rPr lang="en-GB" sz="2600" b="0" i="0" dirty="0">
                <a:solidFill>
                  <a:srgbClr val="393939"/>
                </a:solidFill>
                <a:effectLst/>
                <a:latin typeface="Montserrat" panose="00000500000000000000" pitchFamily="2" charset="0"/>
              </a:rPr>
            </a:br>
            <a:r>
              <a:rPr lang="en-GB" sz="2600" b="1" i="0" dirty="0">
                <a:solidFill>
                  <a:srgbClr val="393939"/>
                </a:solidFill>
                <a:effectLst/>
                <a:latin typeface="Montserrat" panose="00000500000000000000" pitchFamily="2" charset="0"/>
              </a:rPr>
              <a:t>Description: </a:t>
            </a:r>
            <a:r>
              <a:rPr lang="en-GB" sz="2600" b="1" i="1" dirty="0">
                <a:solidFill>
                  <a:srgbClr val="393939"/>
                </a:solidFill>
                <a:effectLst/>
                <a:latin typeface="Montserrat" panose="00000500000000000000" pitchFamily="2" charset="0"/>
              </a:rPr>
              <a:t>Emotional intelligence</a:t>
            </a:r>
            <a:r>
              <a:rPr lang="en-GB" sz="2600" b="0" i="0" dirty="0">
                <a:solidFill>
                  <a:srgbClr val="393939"/>
                </a:solidFill>
                <a:effectLst/>
                <a:latin typeface="Montserrat" panose="00000500000000000000" pitchFamily="2" charset="0"/>
              </a:rPr>
              <a:t> is a very important skill in leadership. It is said to have five main elements such as - self-awareness, self-regulation, motivation, empathy, and social skills.</a:t>
            </a:r>
          </a:p>
          <a:p>
            <a:r>
              <a:rPr lang="en-GB" sz="2600">
                <a:solidFill>
                  <a:srgbClr val="393939"/>
                </a:solidFill>
                <a:latin typeface="Montserrat" panose="00000500000000000000" pitchFamily="2" charset="0"/>
              </a:rPr>
              <a:t>Economic Times-https://economictimes.indiatimes.com</a:t>
            </a:r>
            <a:endParaRPr lang="en-GB" sz="2600" dirty="0"/>
          </a:p>
          <a:p>
            <a:endParaRPr lang="en-GB" dirty="0"/>
          </a:p>
          <a:p>
            <a:endParaRPr lang="en-GB" dirty="0"/>
          </a:p>
          <a:p>
            <a:endParaRPr lang="en-GB" dirty="0"/>
          </a:p>
        </p:txBody>
      </p:sp>
    </p:spTree>
    <p:extLst>
      <p:ext uri="{BB962C8B-B14F-4D97-AF65-F5344CB8AC3E}">
        <p14:creationId xmlns:p14="http://schemas.microsoft.com/office/powerpoint/2010/main" val="13526192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0272E-D6C7-44D6-8435-D63298EE6B36}"/>
              </a:ext>
            </a:extLst>
          </p:cNvPr>
          <p:cNvSpPr>
            <a:spLocks noGrp="1"/>
          </p:cNvSpPr>
          <p:nvPr>
            <p:ph type="title"/>
          </p:nvPr>
        </p:nvSpPr>
        <p:spPr/>
        <p:txBody>
          <a:bodyPr/>
          <a:lstStyle/>
          <a:p>
            <a:r>
              <a:rPr lang="en-GB" dirty="0"/>
              <a:t>Four Behaviours of Compassionate Leaders</a:t>
            </a:r>
          </a:p>
        </p:txBody>
      </p:sp>
      <p:sp>
        <p:nvSpPr>
          <p:cNvPr id="3" name="Content Placeholder 2">
            <a:extLst>
              <a:ext uri="{FF2B5EF4-FFF2-40B4-BE49-F238E27FC236}">
                <a16:creationId xmlns:a16="http://schemas.microsoft.com/office/drawing/2014/main" id="{293985E8-B121-417B-B98C-C92AB92F86FA}"/>
              </a:ext>
            </a:extLst>
          </p:cNvPr>
          <p:cNvSpPr>
            <a:spLocks noGrp="1"/>
          </p:cNvSpPr>
          <p:nvPr>
            <p:ph idx="1"/>
          </p:nvPr>
        </p:nvSpPr>
        <p:spPr/>
        <p:txBody>
          <a:bodyPr>
            <a:normAutofit/>
          </a:bodyPr>
          <a:lstStyle/>
          <a:p>
            <a:r>
              <a:rPr lang="en-GB" dirty="0"/>
              <a:t>Attending (listening with fascination)</a:t>
            </a:r>
          </a:p>
          <a:p>
            <a:r>
              <a:rPr lang="en-GB" dirty="0"/>
              <a:t>Understanding (needs of staff)</a:t>
            </a:r>
          </a:p>
          <a:p>
            <a:r>
              <a:rPr lang="en-GB" dirty="0"/>
              <a:t>Empathising (caring for staff)</a:t>
            </a:r>
          </a:p>
          <a:p>
            <a:r>
              <a:rPr lang="en-GB" dirty="0"/>
              <a:t>Helping (enabling staff to do their jobs)</a:t>
            </a:r>
          </a:p>
          <a:p>
            <a:endParaRPr lang="en-GB" dirty="0"/>
          </a:p>
          <a:p>
            <a:pPr marL="0" indent="0">
              <a:buNone/>
            </a:pPr>
            <a:r>
              <a:rPr lang="en-GB" dirty="0"/>
              <a:t>The most important skill is listening and the most important task is helping staff to do their jobs. </a:t>
            </a:r>
          </a:p>
        </p:txBody>
      </p:sp>
      <p:sp>
        <p:nvSpPr>
          <p:cNvPr id="4" name="Arrow: Left 3">
            <a:extLst>
              <a:ext uri="{FF2B5EF4-FFF2-40B4-BE49-F238E27FC236}">
                <a16:creationId xmlns:a16="http://schemas.microsoft.com/office/drawing/2014/main" id="{D94F0DB8-1C02-4721-B05D-0E176DB657BA}"/>
              </a:ext>
            </a:extLst>
          </p:cNvPr>
          <p:cNvSpPr/>
          <p:nvPr/>
        </p:nvSpPr>
        <p:spPr>
          <a:xfrm>
            <a:off x="8463775" y="1795346"/>
            <a:ext cx="2698595" cy="152771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Emotional Intelligence skills!</a:t>
            </a:r>
          </a:p>
        </p:txBody>
      </p:sp>
    </p:spTree>
    <p:extLst>
      <p:ext uri="{BB962C8B-B14F-4D97-AF65-F5344CB8AC3E}">
        <p14:creationId xmlns:p14="http://schemas.microsoft.com/office/powerpoint/2010/main" val="1129925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43EF4-B3CD-44E8-AAE0-70912A113527}"/>
              </a:ext>
            </a:extLst>
          </p:cNvPr>
          <p:cNvSpPr>
            <a:spLocks noGrp="1"/>
          </p:cNvSpPr>
          <p:nvPr>
            <p:ph type="title"/>
          </p:nvPr>
        </p:nvSpPr>
        <p:spPr/>
        <p:txBody>
          <a:bodyPr/>
          <a:lstStyle/>
          <a:p>
            <a:r>
              <a:rPr lang="en-GB" dirty="0"/>
              <a:t>The ABC of Staff Needs</a:t>
            </a:r>
          </a:p>
        </p:txBody>
      </p:sp>
      <p:sp>
        <p:nvSpPr>
          <p:cNvPr id="3" name="Content Placeholder 2">
            <a:extLst>
              <a:ext uri="{FF2B5EF4-FFF2-40B4-BE49-F238E27FC236}">
                <a16:creationId xmlns:a16="http://schemas.microsoft.com/office/drawing/2014/main" id="{3B21D7BF-3364-4F7F-99AC-2523A577C576}"/>
              </a:ext>
            </a:extLst>
          </p:cNvPr>
          <p:cNvSpPr>
            <a:spLocks noGrp="1"/>
          </p:cNvSpPr>
          <p:nvPr>
            <p:ph idx="1"/>
          </p:nvPr>
        </p:nvSpPr>
        <p:spPr/>
        <p:txBody>
          <a:bodyPr/>
          <a:lstStyle/>
          <a:p>
            <a:r>
              <a:rPr lang="en-GB" dirty="0"/>
              <a:t>Autonomy and control over what they do</a:t>
            </a:r>
          </a:p>
          <a:p>
            <a:r>
              <a:rPr lang="en-GB" dirty="0"/>
              <a:t>Belonging (part of a team, feeling cared for)</a:t>
            </a:r>
          </a:p>
          <a:p>
            <a:r>
              <a:rPr lang="en-GB" dirty="0"/>
              <a:t>Contribution (being able to do your job)</a:t>
            </a:r>
          </a:p>
        </p:txBody>
      </p:sp>
    </p:spTree>
    <p:extLst>
      <p:ext uri="{BB962C8B-B14F-4D97-AF65-F5344CB8AC3E}">
        <p14:creationId xmlns:p14="http://schemas.microsoft.com/office/powerpoint/2010/main" val="28393721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C481B-090F-459A-BFF2-EBCD81D7A05E}"/>
              </a:ext>
            </a:extLst>
          </p:cNvPr>
          <p:cNvSpPr>
            <a:spLocks noGrp="1"/>
          </p:cNvSpPr>
          <p:nvPr>
            <p:ph type="title"/>
          </p:nvPr>
        </p:nvSpPr>
        <p:spPr>
          <a:xfrm>
            <a:off x="609600" y="223024"/>
            <a:ext cx="10972800" cy="591015"/>
          </a:xfrm>
        </p:spPr>
        <p:txBody>
          <a:bodyPr>
            <a:normAutofit fontScale="90000"/>
          </a:bodyPr>
          <a:lstStyle/>
          <a:p>
            <a:r>
              <a:rPr lang="en-GB" dirty="0"/>
              <a:t>Recommendations (The </a:t>
            </a:r>
            <a:r>
              <a:rPr lang="en-GB" dirty="0" err="1"/>
              <a:t>KingsFund</a:t>
            </a:r>
            <a:r>
              <a:rPr lang="en-GB" dirty="0"/>
              <a:t>, 2020)</a:t>
            </a:r>
          </a:p>
        </p:txBody>
      </p:sp>
      <p:sp>
        <p:nvSpPr>
          <p:cNvPr id="3" name="Content Placeholder 2">
            <a:extLst>
              <a:ext uri="{FF2B5EF4-FFF2-40B4-BE49-F238E27FC236}">
                <a16:creationId xmlns:a16="http://schemas.microsoft.com/office/drawing/2014/main" id="{29437E46-C947-40FE-8FBC-566D8071B68D}"/>
              </a:ext>
            </a:extLst>
          </p:cNvPr>
          <p:cNvSpPr>
            <a:spLocks noGrp="1"/>
          </p:cNvSpPr>
          <p:nvPr>
            <p:ph idx="1"/>
          </p:nvPr>
        </p:nvSpPr>
        <p:spPr>
          <a:xfrm>
            <a:off x="609600" y="981307"/>
            <a:ext cx="10972800" cy="4535926"/>
          </a:xfrm>
        </p:spPr>
        <p:txBody>
          <a:bodyPr>
            <a:normAutofit/>
          </a:bodyPr>
          <a:lstStyle/>
          <a:p>
            <a:pPr marL="0" indent="0">
              <a:buNone/>
            </a:pPr>
            <a:r>
              <a:rPr lang="en-GB" dirty="0">
                <a:effectLst/>
                <a:latin typeface="Arial" panose="020B0604020202020204" pitchFamily="34" charset="0"/>
              </a:rPr>
              <a:t>1: Authority, empowerment and influence</a:t>
            </a:r>
          </a:p>
          <a:p>
            <a:pPr marL="0" indent="0">
              <a:buNone/>
            </a:pPr>
            <a:r>
              <a:rPr lang="en-GB" dirty="0">
                <a:effectLst/>
                <a:latin typeface="Arial" panose="020B0604020202020204" pitchFamily="34" charset="0"/>
              </a:rPr>
              <a:t>2: Justice and fairness</a:t>
            </a:r>
          </a:p>
          <a:p>
            <a:pPr marL="0" indent="0">
              <a:buNone/>
            </a:pPr>
            <a:r>
              <a:rPr lang="en-GB" dirty="0">
                <a:effectLst/>
                <a:latin typeface="Arial" panose="020B0604020202020204" pitchFamily="34" charset="0"/>
              </a:rPr>
              <a:t>3: Work conditions and working schedules</a:t>
            </a:r>
          </a:p>
          <a:p>
            <a:pPr marL="0" indent="0">
              <a:buNone/>
            </a:pPr>
            <a:r>
              <a:rPr lang="en-GB" dirty="0">
                <a:effectLst/>
                <a:latin typeface="Arial" panose="020B0604020202020204" pitchFamily="34" charset="0"/>
              </a:rPr>
              <a:t>4: Teamworking</a:t>
            </a:r>
          </a:p>
          <a:p>
            <a:pPr marL="0" indent="0">
              <a:buNone/>
            </a:pPr>
            <a:r>
              <a:rPr lang="en-GB" dirty="0">
                <a:effectLst/>
                <a:latin typeface="Arial" panose="020B0604020202020204" pitchFamily="34" charset="0"/>
              </a:rPr>
              <a:t>5: Culture and leadership</a:t>
            </a:r>
          </a:p>
          <a:p>
            <a:pPr marL="0" indent="0">
              <a:buNone/>
            </a:pPr>
            <a:r>
              <a:rPr lang="en-GB" dirty="0">
                <a:effectLst/>
                <a:latin typeface="Arial" panose="020B0604020202020204" pitchFamily="34" charset="0"/>
              </a:rPr>
              <a:t>6: Workload</a:t>
            </a:r>
          </a:p>
          <a:p>
            <a:pPr marL="0" indent="0">
              <a:buNone/>
            </a:pPr>
            <a:r>
              <a:rPr lang="en-GB" dirty="0">
                <a:effectLst/>
                <a:latin typeface="Arial" panose="020B0604020202020204" pitchFamily="34" charset="0"/>
              </a:rPr>
              <a:t>7: Management and supervision</a:t>
            </a:r>
          </a:p>
          <a:p>
            <a:pPr marL="0" indent="0">
              <a:buNone/>
            </a:pPr>
            <a:r>
              <a:rPr lang="en-GB" dirty="0">
                <a:effectLst/>
                <a:latin typeface="Arial" panose="020B0604020202020204" pitchFamily="34" charset="0"/>
              </a:rPr>
              <a:t>8: Learning, education and development</a:t>
            </a:r>
          </a:p>
          <a:p>
            <a:endParaRPr lang="en-GB" dirty="0"/>
          </a:p>
        </p:txBody>
      </p:sp>
    </p:spTree>
    <p:extLst>
      <p:ext uri="{BB962C8B-B14F-4D97-AF65-F5344CB8AC3E}">
        <p14:creationId xmlns:p14="http://schemas.microsoft.com/office/powerpoint/2010/main" val="41836901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B872F-6B0C-493A-BEA2-E8EF60CE5743}"/>
              </a:ext>
            </a:extLst>
          </p:cNvPr>
          <p:cNvSpPr>
            <a:spLocks noGrp="1"/>
          </p:cNvSpPr>
          <p:nvPr>
            <p:ph type="title"/>
          </p:nvPr>
        </p:nvSpPr>
        <p:spPr/>
        <p:txBody>
          <a:bodyPr/>
          <a:lstStyle/>
          <a:p>
            <a:r>
              <a:rPr lang="en-GB" dirty="0"/>
              <a:t>Leaders need to start with Self-compassion</a:t>
            </a:r>
          </a:p>
        </p:txBody>
      </p:sp>
      <p:sp>
        <p:nvSpPr>
          <p:cNvPr id="3" name="Content Placeholder 2">
            <a:extLst>
              <a:ext uri="{FF2B5EF4-FFF2-40B4-BE49-F238E27FC236}">
                <a16:creationId xmlns:a16="http://schemas.microsoft.com/office/drawing/2014/main" id="{1004F9E1-EA90-4B29-BEB4-2780E70225E0}"/>
              </a:ext>
            </a:extLst>
          </p:cNvPr>
          <p:cNvSpPr>
            <a:spLocks noGrp="1"/>
          </p:cNvSpPr>
          <p:nvPr>
            <p:ph idx="1"/>
          </p:nvPr>
        </p:nvSpPr>
        <p:spPr/>
        <p:txBody>
          <a:bodyPr/>
          <a:lstStyle/>
          <a:p>
            <a:r>
              <a:rPr lang="en-GB" dirty="0"/>
              <a:t>What are your stressors?</a:t>
            </a:r>
          </a:p>
          <a:p>
            <a:r>
              <a:rPr lang="en-GB" dirty="0"/>
              <a:t>What are your needs?</a:t>
            </a:r>
          </a:p>
          <a:p>
            <a:r>
              <a:rPr lang="en-GB" dirty="0"/>
              <a:t>You need to be a good role model and also be in a good place yourself to lead others</a:t>
            </a:r>
          </a:p>
          <a:p>
            <a:r>
              <a:rPr lang="en-GB" dirty="0"/>
              <a:t>Also important to show vulnerability, which breeds trust</a:t>
            </a:r>
          </a:p>
        </p:txBody>
      </p:sp>
    </p:spTree>
    <p:extLst>
      <p:ext uri="{BB962C8B-B14F-4D97-AF65-F5344CB8AC3E}">
        <p14:creationId xmlns:p14="http://schemas.microsoft.com/office/powerpoint/2010/main" val="3697130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A0B9ACD-219D-47F5-B43A-AD77D2A7BE60}"/>
              </a:ext>
            </a:extLst>
          </p:cNvPr>
          <p:cNvPicPr>
            <a:picLocks noGrp="1" noChangeAspect="1"/>
          </p:cNvPicPr>
          <p:nvPr>
            <p:ph idx="1"/>
          </p:nvPr>
        </p:nvPicPr>
        <p:blipFill>
          <a:blip r:embed="rId2"/>
          <a:stretch>
            <a:fillRect/>
          </a:stretch>
        </p:blipFill>
        <p:spPr>
          <a:xfrm>
            <a:off x="2161310" y="512618"/>
            <a:ext cx="7855526" cy="5003945"/>
          </a:xfrm>
          <a:prstGeom prst="rect">
            <a:avLst/>
          </a:prstGeom>
        </p:spPr>
      </p:pic>
      <p:sp>
        <p:nvSpPr>
          <p:cNvPr id="5" name="TextBox 4">
            <a:extLst>
              <a:ext uri="{FF2B5EF4-FFF2-40B4-BE49-F238E27FC236}">
                <a16:creationId xmlns:a16="http://schemas.microsoft.com/office/drawing/2014/main" id="{8CFFCF74-2725-44D2-9323-C5103260AEA2}"/>
              </a:ext>
            </a:extLst>
          </p:cNvPr>
          <p:cNvSpPr txBox="1"/>
          <p:nvPr/>
        </p:nvSpPr>
        <p:spPr>
          <a:xfrm>
            <a:off x="9684327" y="4697918"/>
            <a:ext cx="1842655" cy="646331"/>
          </a:xfrm>
          <a:prstGeom prst="rect">
            <a:avLst/>
          </a:prstGeom>
          <a:noFill/>
        </p:spPr>
        <p:txBody>
          <a:bodyPr wrap="square" rtlCol="0">
            <a:spAutoFit/>
          </a:bodyPr>
          <a:lstStyle/>
          <a:p>
            <a:r>
              <a:rPr lang="en-GB" dirty="0"/>
              <a:t>Image: </a:t>
            </a:r>
            <a:r>
              <a:rPr lang="en-GB" dirty="0" err="1"/>
              <a:t>Riopel</a:t>
            </a:r>
            <a:r>
              <a:rPr lang="en-GB" dirty="0"/>
              <a:t>, (2019)</a:t>
            </a:r>
          </a:p>
        </p:txBody>
      </p:sp>
    </p:spTree>
    <p:extLst>
      <p:ext uri="{BB962C8B-B14F-4D97-AF65-F5344CB8AC3E}">
        <p14:creationId xmlns:p14="http://schemas.microsoft.com/office/powerpoint/2010/main" val="2416556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7583B-DB02-4675-8F47-28E99AD747BC}"/>
              </a:ext>
            </a:extLst>
          </p:cNvPr>
          <p:cNvSpPr>
            <a:spLocks noGrp="1"/>
          </p:cNvSpPr>
          <p:nvPr>
            <p:ph type="title"/>
          </p:nvPr>
        </p:nvSpPr>
        <p:spPr/>
        <p:txBody>
          <a:bodyPr/>
          <a:lstStyle/>
          <a:p>
            <a:r>
              <a:rPr lang="en-GB" dirty="0"/>
              <a:t>The link between EI and Mental Health</a:t>
            </a:r>
          </a:p>
        </p:txBody>
      </p:sp>
      <p:sp>
        <p:nvSpPr>
          <p:cNvPr id="3" name="Content Placeholder 2">
            <a:extLst>
              <a:ext uri="{FF2B5EF4-FFF2-40B4-BE49-F238E27FC236}">
                <a16:creationId xmlns:a16="http://schemas.microsoft.com/office/drawing/2014/main" id="{35CEA7B7-C791-4A64-934B-F66F148E0BC0}"/>
              </a:ext>
            </a:extLst>
          </p:cNvPr>
          <p:cNvSpPr>
            <a:spLocks noGrp="1"/>
          </p:cNvSpPr>
          <p:nvPr>
            <p:ph idx="1"/>
          </p:nvPr>
        </p:nvSpPr>
        <p:spPr/>
        <p:txBody>
          <a:bodyPr>
            <a:normAutofit/>
          </a:bodyPr>
          <a:lstStyle/>
          <a:p>
            <a:r>
              <a:rPr lang="en-GB" dirty="0"/>
              <a:t>Being aware of and being able to manage your emotions makes you less susceptible to stress.</a:t>
            </a:r>
          </a:p>
          <a:p>
            <a:r>
              <a:rPr lang="en-GB" dirty="0"/>
              <a:t>Stress, depression and anxiety suppresses your immune system, making you more vulnerable to colds, disease and serious illnesses. </a:t>
            </a:r>
          </a:p>
          <a:p>
            <a:r>
              <a:rPr lang="en-GB" dirty="0"/>
              <a:t>Emotional intelligence skills strengthen your brain’s ability to cope with emotional distress which keeps your immune system strong.</a:t>
            </a:r>
          </a:p>
          <a:p>
            <a:r>
              <a:rPr lang="en-GB" dirty="0"/>
              <a:t>EI skills can also speed recovery from illness.</a:t>
            </a:r>
          </a:p>
          <a:p>
            <a:endParaRPr lang="en-GB" dirty="0"/>
          </a:p>
          <a:p>
            <a:endParaRPr lang="en-GB" dirty="0"/>
          </a:p>
        </p:txBody>
      </p:sp>
    </p:spTree>
    <p:extLst>
      <p:ext uri="{BB962C8B-B14F-4D97-AF65-F5344CB8AC3E}">
        <p14:creationId xmlns:p14="http://schemas.microsoft.com/office/powerpoint/2010/main" val="793335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78D13E-4DC4-4A41-8FBF-C8F3AE6B44F9}"/>
              </a:ext>
            </a:extLst>
          </p:cNvPr>
          <p:cNvSpPr>
            <a:spLocks noGrp="1"/>
          </p:cNvSpPr>
          <p:nvPr>
            <p:ph type="title"/>
          </p:nvPr>
        </p:nvSpPr>
        <p:spPr>
          <a:xfrm>
            <a:off x="193964" y="152400"/>
            <a:ext cx="11790218" cy="1265238"/>
          </a:xfrm>
        </p:spPr>
        <p:txBody>
          <a:bodyPr>
            <a:normAutofit/>
          </a:bodyPr>
          <a:lstStyle/>
          <a:p>
            <a:r>
              <a:rPr lang="en-GB" sz="3600" dirty="0"/>
              <a:t>Organisational Benefits of EI Training (</a:t>
            </a:r>
            <a:r>
              <a:rPr lang="en-GB" sz="3600" dirty="0" err="1"/>
              <a:t>TalentSmart</a:t>
            </a:r>
            <a:r>
              <a:rPr lang="en-GB" sz="3600" dirty="0"/>
              <a:t>, 2016)</a:t>
            </a:r>
          </a:p>
        </p:txBody>
      </p:sp>
      <p:sp>
        <p:nvSpPr>
          <p:cNvPr id="3" name="Content Placeholder 2">
            <a:extLst>
              <a:ext uri="{FF2B5EF4-FFF2-40B4-BE49-F238E27FC236}">
                <a16:creationId xmlns:a16="http://schemas.microsoft.com/office/drawing/2014/main" id="{173B5CDA-62B0-437B-81F1-B7E8A78D34B8}"/>
              </a:ext>
            </a:extLst>
          </p:cNvPr>
          <p:cNvSpPr>
            <a:spLocks noGrp="1"/>
          </p:cNvSpPr>
          <p:nvPr>
            <p:ph idx="1"/>
          </p:nvPr>
        </p:nvSpPr>
        <p:spPr>
          <a:xfrm>
            <a:off x="609600" y="1417638"/>
            <a:ext cx="10972800" cy="4099595"/>
          </a:xfrm>
        </p:spPr>
        <p:txBody>
          <a:bodyPr>
            <a:normAutofit fontScale="85000" lnSpcReduction="20000"/>
          </a:bodyPr>
          <a:lstStyle/>
          <a:p>
            <a:pPr marL="0" indent="0">
              <a:buNone/>
            </a:pPr>
            <a:r>
              <a:rPr lang="en-GB" dirty="0"/>
              <a:t>Improvements in:</a:t>
            </a:r>
          </a:p>
          <a:p>
            <a:pPr marL="0" indent="0">
              <a:buNone/>
            </a:pPr>
            <a:r>
              <a:rPr lang="en-GB" dirty="0"/>
              <a:t>Ability to handle conflict</a:t>
            </a:r>
          </a:p>
          <a:p>
            <a:pPr marL="0" indent="0">
              <a:buNone/>
            </a:pPr>
            <a:r>
              <a:rPr lang="en-GB" dirty="0"/>
              <a:t>Ability to deal with change</a:t>
            </a:r>
          </a:p>
          <a:p>
            <a:pPr marL="0" indent="0">
              <a:buNone/>
            </a:pPr>
            <a:r>
              <a:rPr lang="en-GB" dirty="0"/>
              <a:t>Ability to communicate clearly and effectively</a:t>
            </a:r>
          </a:p>
          <a:p>
            <a:pPr marL="0" indent="0">
              <a:buNone/>
            </a:pPr>
            <a:r>
              <a:rPr lang="en-GB" dirty="0"/>
              <a:t>Quality of decision making</a:t>
            </a:r>
          </a:p>
          <a:p>
            <a:pPr marL="0" indent="0">
              <a:buNone/>
            </a:pPr>
            <a:r>
              <a:rPr lang="en-GB" dirty="0"/>
              <a:t>Number of outbursts affecting performance</a:t>
            </a:r>
          </a:p>
          <a:p>
            <a:pPr marL="0" indent="0">
              <a:buNone/>
            </a:pPr>
            <a:r>
              <a:rPr lang="en-GB" dirty="0"/>
              <a:t>Relationships with customers and co-workers (as a result of increased empathy, understanding and self-control)</a:t>
            </a:r>
          </a:p>
          <a:p>
            <a:pPr marL="0" indent="0">
              <a:buNone/>
            </a:pPr>
            <a:r>
              <a:rPr lang="en-GB" dirty="0"/>
              <a:t>Willingness to take accountability for mistakes</a:t>
            </a:r>
          </a:p>
          <a:p>
            <a:pPr marL="0" indent="0">
              <a:buNone/>
            </a:pPr>
            <a:r>
              <a:rPr lang="en-GB" dirty="0"/>
              <a:t>Flexibility in challenging environments</a:t>
            </a:r>
          </a:p>
          <a:p>
            <a:pPr marL="0" indent="0">
              <a:buNone/>
            </a:pPr>
            <a:r>
              <a:rPr lang="en-GB" dirty="0"/>
              <a:t>Ability to prevent set-backs from affecting their performance (improved resilience)</a:t>
            </a:r>
          </a:p>
          <a:p>
            <a:pPr marL="0" indent="0">
              <a:buNone/>
            </a:pPr>
            <a:endParaRPr lang="en-GB" dirty="0"/>
          </a:p>
          <a:p>
            <a:endParaRPr lang="en-GB" dirty="0"/>
          </a:p>
        </p:txBody>
      </p:sp>
    </p:spTree>
    <p:extLst>
      <p:ext uri="{BB962C8B-B14F-4D97-AF65-F5344CB8AC3E}">
        <p14:creationId xmlns:p14="http://schemas.microsoft.com/office/powerpoint/2010/main" val="29958139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96433-9E3F-5B67-2704-6D3F2A6A06F9}"/>
              </a:ext>
            </a:extLst>
          </p:cNvPr>
          <p:cNvSpPr>
            <a:spLocks noGrp="1"/>
          </p:cNvSpPr>
          <p:nvPr>
            <p:ph type="title"/>
          </p:nvPr>
        </p:nvSpPr>
        <p:spPr/>
        <p:txBody>
          <a:bodyPr/>
          <a:lstStyle/>
          <a:p>
            <a:r>
              <a:rPr lang="en-GB" dirty="0"/>
              <a:t>Emotional Intelligence and Compassionate Leaders</a:t>
            </a:r>
          </a:p>
        </p:txBody>
      </p:sp>
      <p:sp>
        <p:nvSpPr>
          <p:cNvPr id="3" name="Content Placeholder 2">
            <a:extLst>
              <a:ext uri="{FF2B5EF4-FFF2-40B4-BE49-F238E27FC236}">
                <a16:creationId xmlns:a16="http://schemas.microsoft.com/office/drawing/2014/main" id="{931D5334-59F5-6672-6913-88414C3826BA}"/>
              </a:ext>
            </a:extLst>
          </p:cNvPr>
          <p:cNvSpPr>
            <a:spLocks noGrp="1"/>
          </p:cNvSpPr>
          <p:nvPr>
            <p:ph idx="1"/>
          </p:nvPr>
        </p:nvSpPr>
        <p:spPr/>
        <p:txBody>
          <a:bodyPr/>
          <a:lstStyle/>
          <a:p>
            <a:r>
              <a:rPr lang="en-GB" dirty="0"/>
              <a:t>Well being</a:t>
            </a:r>
          </a:p>
          <a:p>
            <a:r>
              <a:rPr lang="en-GB" dirty="0"/>
              <a:t>Stress</a:t>
            </a:r>
          </a:p>
          <a:p>
            <a:r>
              <a:rPr lang="en-GB" dirty="0"/>
              <a:t>Mindfulness</a:t>
            </a:r>
          </a:p>
          <a:p>
            <a:r>
              <a:rPr lang="en-GB" dirty="0"/>
              <a:t>Positive </a:t>
            </a:r>
            <a:r>
              <a:rPr lang="en-GB" dirty="0" err="1"/>
              <a:t>Psychlogy</a:t>
            </a:r>
            <a:endParaRPr lang="en-GB" dirty="0"/>
          </a:p>
          <a:p>
            <a:r>
              <a:rPr lang="en-GB"/>
              <a:t>Empathy</a:t>
            </a:r>
          </a:p>
        </p:txBody>
      </p:sp>
    </p:spTree>
    <p:extLst>
      <p:ext uri="{BB962C8B-B14F-4D97-AF65-F5344CB8AC3E}">
        <p14:creationId xmlns:p14="http://schemas.microsoft.com/office/powerpoint/2010/main" val="2888443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6D2C1-104F-B039-14C9-1BB3B1231546}"/>
              </a:ext>
            </a:extLst>
          </p:cNvPr>
          <p:cNvSpPr>
            <a:spLocks noGrp="1"/>
          </p:cNvSpPr>
          <p:nvPr>
            <p:ph type="title"/>
          </p:nvPr>
        </p:nvSpPr>
        <p:spPr/>
        <p:txBody>
          <a:bodyPr/>
          <a:lstStyle/>
          <a:p>
            <a:r>
              <a:rPr lang="en-GB" dirty="0"/>
              <a:t>Leadership and Change</a:t>
            </a:r>
          </a:p>
        </p:txBody>
      </p:sp>
      <p:sp>
        <p:nvSpPr>
          <p:cNvPr id="3" name="Content Placeholder 2">
            <a:extLst>
              <a:ext uri="{FF2B5EF4-FFF2-40B4-BE49-F238E27FC236}">
                <a16:creationId xmlns:a16="http://schemas.microsoft.com/office/drawing/2014/main" id="{D2052EC1-3264-991C-73ED-101A5766400A}"/>
              </a:ext>
            </a:extLst>
          </p:cNvPr>
          <p:cNvSpPr>
            <a:spLocks noGrp="1"/>
          </p:cNvSpPr>
          <p:nvPr>
            <p:ph idx="1"/>
          </p:nvPr>
        </p:nvSpPr>
        <p:spPr/>
        <p:txBody>
          <a:bodyPr/>
          <a:lstStyle/>
          <a:p>
            <a:r>
              <a:rPr lang="en-GB" dirty="0"/>
              <a:t>Organisations today recognise the need to integrate ‘Emotional Intelligence’ training for leaders, managers and other employees.</a:t>
            </a:r>
          </a:p>
          <a:p>
            <a:r>
              <a:rPr lang="en-GB" dirty="0"/>
              <a:t>Organisations have started to see the benefit in terms of improved motivation, lower employee turnover and less sickness and absence if they engage in this training and have policies and practices in ‘EI’.</a:t>
            </a:r>
          </a:p>
          <a:p>
            <a:r>
              <a:rPr lang="en-GB" dirty="0"/>
              <a:t>Emotional Intelligence should become part of the ‘Culture’ of the organisation and the way </a:t>
            </a:r>
            <a:r>
              <a:rPr lang="en-GB"/>
              <a:t>it operates.</a:t>
            </a:r>
          </a:p>
        </p:txBody>
      </p:sp>
    </p:spTree>
    <p:extLst>
      <p:ext uri="{BB962C8B-B14F-4D97-AF65-F5344CB8AC3E}">
        <p14:creationId xmlns:p14="http://schemas.microsoft.com/office/powerpoint/2010/main" val="18221336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TotalTime>
  <Words>846</Words>
  <Application>Microsoft Office PowerPoint</Application>
  <PresentationFormat>Widescreen</PresentationFormat>
  <Paragraphs>82</Paragraphs>
  <Slides>10</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Montserrat</vt:lpstr>
      <vt:lpstr>Office Theme</vt:lpstr>
      <vt:lpstr>Leadership and Emotional Intelligence</vt:lpstr>
      <vt:lpstr>Four Behaviours of Compassionate Leaders</vt:lpstr>
      <vt:lpstr>The ABC of Staff Needs</vt:lpstr>
      <vt:lpstr>Recommendations (The KingsFund, 2020)</vt:lpstr>
      <vt:lpstr>Leaders need to start with Self-compassion</vt:lpstr>
      <vt:lpstr>PowerPoint Presentation</vt:lpstr>
      <vt:lpstr>The link between EI and Mental Health</vt:lpstr>
      <vt:lpstr>Organisational Benefits of EI Training (TalentSmart, 2016)</vt:lpstr>
      <vt:lpstr>Emotional Intelligence and Compassionate Leaders</vt:lpstr>
      <vt:lpstr>Leadership and Change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Leadership and Emotional Intelligence</dc:title>
  <dc:creator>Maria Heffernan</dc:creator>
  <cp:lastModifiedBy>Maria Heffernan</cp:lastModifiedBy>
  <cp:revision>1</cp:revision>
  <dcterms:created xsi:type="dcterms:W3CDTF">2023-11-21T11:32:27Z</dcterms:created>
  <dcterms:modified xsi:type="dcterms:W3CDTF">2023-11-27T12:29:52Z</dcterms:modified>
</cp:coreProperties>
</file>