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  <p:sldId id="262" r:id="rId6"/>
    <p:sldId id="260" r:id="rId7"/>
    <p:sldId id="261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35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294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5B3B6-D283-45BD-816A-0519785B5F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2A6A7-9D5E-4946-B08F-A7182DB616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D01B2B-F30F-457E-A071-69DD817347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EBDAD-3CBC-4341-8750-0E0C4696A4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50F4E9-955D-42F2-9FC8-108E1C3E2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1574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98CF38-3260-43B5-A8E9-9FA3FC5CC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E0642D-C692-4AC1-985A-7B7A31FB8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7728B-F410-4012-9017-4B376D805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2B635-27A8-4293-BF86-BCB56B4DE8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0A9329-0BAD-494B-A413-32519E3767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9624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95C3F-2710-4CA8-A6F5-5ABA82873C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A2DD42-EF1B-43E1-942A-75228EDF81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98C53-B6A4-467E-96E4-760869E419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2B9F1E-BCB4-420E-9BA2-AD832A19C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9AE75-1214-4FF4-871C-5ABD0AB626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863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B8926-1F49-43D7-AE15-480181D4C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61723-6035-46C9-954D-6B79E8EA14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B10B9A-DB9D-42D5-931A-AF5BAFB870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F67D81-40FD-4633-A092-121CE3893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5414A-C2A5-4D92-A969-3B470F088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D8B483-6759-4A6B-AFB5-ECA49A50B5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2509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F65E8-06C3-45AC-BB79-78CF0D4F9E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985185-A25B-421C-9B32-006BDDD953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B29FF9-0D8D-4C76-A250-897192F705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38D9E8-821D-47DD-892F-06499472C44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A7BD93-172D-4A58-BCE0-506492BE21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2DFF89-3B3C-4E2B-B1F0-2DF8B65906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04EA21-32D5-4BF1-BDCC-AA2DA6BCA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20F53C-E409-41A9-A40F-B48688DF8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5120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688B82-8D73-408A-AF76-7A431C60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37D45D-0823-44DE-AC0A-3963E5335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A6417F-6A0D-4895-8572-142E1906C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E177E5-5248-4140-8E69-458B937F1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68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6E2367-108E-4237-88B6-8A2CA0D9F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185875B-99C4-4ED5-AD8C-596D36F4D3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990ECC-217F-4335-B610-A15D3898C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741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C8EF8-1B06-4F77-8D6F-1F18086735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6B33FF-270A-4CB5-BF7D-95279ED1DA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A0A1AE-07D0-45CD-BF31-43604CBEDD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022A60C-FCC4-4B96-B945-4024030CF8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6732D4-845A-4AD2-B137-7BFA5F8725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2C48A4-9B45-4323-BEE3-C8E1FA7EBE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523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404C50-F3F1-4A9C-8042-D1FF2D2B8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440C43-21E9-402E-ACF9-A7B8C1C325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1BBD6B-763D-40F0-92D3-F10349F215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1E12515-9F1E-4126-B68A-33BA05835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125A1A-16EB-4846-B2F8-41642AEFC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A283B5-15AC-4ED5-9BAA-D378DB0FD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6660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E1E68-BEAC-4144-B597-02E27DF8D6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F184E1-D0C3-445E-B589-0776CC4444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F833E-667F-4A0F-9117-2635B94AF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1D8D8-28EF-4159-ADC3-0DD0A380E2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28625-56DB-4D38-B1D2-A8A964746E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68005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A3AF80-52EB-44FE-AA03-ECF7A3ADE23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66A805-15B1-4071-83D0-6E1B1041AE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40057-4A92-4D6F-8ACB-08A4EB656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974752-A164-46F1-80D9-0280279F4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7F29A-02E1-401C-B133-28D597E4A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301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25AA43-41C0-4782-8097-B34925241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4466D3-70F8-4ECA-B5EC-0DDCDC876D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1098C-E9E4-4D22-82BC-330C8494440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16A24C-34CF-4CE4-B294-21A717F79521}" type="datetimeFigureOut">
              <a:rPr lang="en-GB" smtClean="0"/>
              <a:pPr/>
              <a:t>15/01/2018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C316E1-E09D-4130-AED3-02C134E8AA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6B3CDA-E8E9-4745-A497-E9237098191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6D276A-3893-4F0C-824C-ADAFE007A29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455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gi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paranormalguide.com/blog/tollund-man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9F0027-7A08-40BD-B1F0-6878D2F6387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3066456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An investigation into the methods and uses of facial reconstruction in archaeology and their accuracy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37E934-E98A-4E5F-823C-6D6C9A640C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10788" y="5668599"/>
            <a:ext cx="5583217" cy="1655762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Sophie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Howells 1400370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9218" name="Picture 2" descr="http://www.photonics.com/images/spectra/tech/2008/November/PNFace_poster1_Fig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5943" y="235130"/>
            <a:ext cx="6441951" cy="1881051"/>
          </a:xfrm>
          <a:prstGeom prst="rect">
            <a:avLst/>
          </a:prstGeom>
          <a:noFill/>
        </p:spPr>
      </p:pic>
      <p:pic>
        <p:nvPicPr>
          <p:cNvPr id="9220" name="Picture 4" descr="http://www.visualforensic.com/2013/pictures/imbolivar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1317" y="209005"/>
            <a:ext cx="4066363" cy="2287329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7851316" y="2127002"/>
            <a:ext cx="25229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2. Froesch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P, 2013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95943" y="1746849"/>
            <a:ext cx="22895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1. Forensics 101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514" y="3519325"/>
            <a:ext cx="3154166" cy="315416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763514" y="6311814"/>
            <a:ext cx="2094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3. Moraes. C,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2012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7409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D660B-14A4-449F-B960-73FBF6C3D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4150" y="365123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What am I looking at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62FC1-854D-4026-B9D1-C33F5004DD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236" y="1602897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What is facial reconstruction ?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When do we use it ?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Why do we use it ?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Is it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valid ?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1026" name="Picture 2" descr="http://www.ancient-origins.net/sites/default/files/field/image/Spirit-Cave-Mummy.jpg">
            <a:extLst>
              <a:ext uri="{FF2B5EF4-FFF2-40B4-BE49-F238E27FC236}">
                <a16:creationId xmlns:a16="http://schemas.microsoft.com/office/drawing/2014/main" id="{FFDE9BD8-3D6F-44F7-A8A9-0A064B5ED4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5692" y="4073669"/>
            <a:ext cx="4214633" cy="2794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6036F697-1BC1-480F-9B22-2AF3BE279A04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0" y="4063034"/>
            <a:ext cx="4168531" cy="279496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E6B697E-39A0-48D8-B755-B9151401B7D3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429267" y="1027906"/>
            <a:ext cx="3762733" cy="247384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E06AD66-A3D6-482E-809A-146A9506021E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8429267" y="3408168"/>
            <a:ext cx="2051699" cy="256956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36C00BA-0169-408A-A599-AD2A54359888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10397503" y="3408168"/>
            <a:ext cx="1794497" cy="2569565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8457868" y="5608401"/>
            <a:ext cx="312188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4. Watson. P,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2015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6103" y="6488668"/>
            <a:ext cx="74353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5. Sullivan. K,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2016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263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B327A-8F43-428A-A180-3BBE9E786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388" y="273686"/>
            <a:ext cx="6990803" cy="1325563"/>
          </a:xfrm>
        </p:spPr>
        <p:txBody>
          <a:bodyPr/>
          <a:lstStyle/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John Prag &amp; Richard Neave –Making Faces (1997)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D8498-D936-4338-A4CF-6B2E45DC6E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755" y="1799499"/>
            <a:ext cx="6411685" cy="4351338"/>
          </a:xfrm>
        </p:spPr>
        <p:txBody>
          <a:bodyPr>
            <a:normAutofit fontScale="85000" lnSpcReduction="10000"/>
          </a:bodyPr>
          <a:lstStyle/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One of the first books specifically on facial reconstruction, </a:t>
            </a:r>
            <a:r>
              <a:rPr lang="en-GB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particually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in archaeology</a:t>
            </a: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History, techniques and case studies</a:t>
            </a:r>
          </a:p>
          <a:p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‘Faces are fascinating, and faces from the past hold a particular fascination. If the reconstructions help to solve problems that have vexed scholars, we have learnt that they also generate interest and answer questions in a much wider context....... Through the reconstructions one comes another step closer to meeting those ancient people.’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(</a:t>
            </a:r>
            <a:r>
              <a:rPr lang="pt-BR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Prag</a:t>
            </a:r>
            <a:r>
              <a:rPr lang="pt-BR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J, Neave. R, </a:t>
            </a:r>
            <a:r>
              <a:rPr lang="pt-BR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1997,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pg10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)</a:t>
            </a:r>
          </a:p>
          <a:p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7170" name="Picture 2" descr="https://scontent-lht6-1.xx.fbcdn.net/v/t34.0-12/26940692_10215152656920560_1645325947_n.jpg?oh=8a8056901a3d7ee49a1c6d9a4f1565bb&amp;oe=5A5E4B1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205536" y="871538"/>
            <a:ext cx="6858001" cy="5114927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7077073" y="6488668"/>
            <a:ext cx="2194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6. Howells. S, </a:t>
            </a:r>
            <a:r>
              <a:rPr lang="en-GB" dirty="0" smtClean="0"/>
              <a:t>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4800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8FC16-2691-484C-BE6D-0FF1B6665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132" y="352062"/>
            <a:ext cx="6725194" cy="132556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Caroline Wilkinson –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/>
            </a:r>
            <a:b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</a:b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Forensic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facial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reconstruction (2004)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A2225A-52C1-4480-A57A-C9883B80C4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2258" y="1812563"/>
            <a:ext cx="6359433" cy="4351338"/>
          </a:xfrm>
        </p:spPr>
        <p:txBody>
          <a:bodyPr>
            <a:normAutofit fontScale="85000" lnSpcReduction="20000"/>
          </a:bodyPr>
          <a:lstStyle/>
          <a:p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Newer up to date ‘Lab Manual’</a:t>
            </a: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Specialist in facial anthropology, Liverpool John </a:t>
            </a:r>
            <a:r>
              <a:rPr lang="en-GB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Moores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university</a:t>
            </a:r>
          </a:p>
          <a:p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‘Facial reconstruction is the scientific art of building the face onto the skull for the purposes of individual identification. ... The fact that facial reconstruction procedure exists at all is a reflection of our unlimited fascination with human faces, and this preoccupation has led to a more specific interest in the faces of the people from the past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’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(Wilkinson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C.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2004, </a:t>
            </a:r>
            <a:r>
              <a:rPr lang="en-GB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pg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39)</a:t>
            </a:r>
          </a:p>
          <a:p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6146" name="Picture 2" descr="https://scontent-lht6-1.xx.fbcdn.net/v/t34.0-12/26995281_10215152657760581_874353408_n.jpg?oh=704227addf56e6d319d349744d20ccd2&amp;oe=5A5E362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6201182" y="871539"/>
            <a:ext cx="6857999" cy="5114926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7072718" y="6488668"/>
            <a:ext cx="21945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7. Howells. S, </a:t>
            </a:r>
            <a:r>
              <a:rPr lang="en-GB" dirty="0" smtClean="0"/>
              <a:t>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256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F6FB7-1764-4883-8851-093B81A35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4130" y="165443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Why &amp; when do we use it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230B8-71D2-4332-B7D2-A907D27ADA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130" y="1361799"/>
            <a:ext cx="10515600" cy="4351338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Archaeology  - Display, museums, illustration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Identification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Who should we do facial reconstruction on 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533D5E-E348-4A41-846D-44CDA5613075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834187" y="1510126"/>
            <a:ext cx="6858000" cy="385762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C2B8DEE-9822-400E-8C6C-EC24ACF5E1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l="2935" t="15459" r="7746" b="26763"/>
          <a:stretch/>
        </p:blipFill>
        <p:spPr>
          <a:xfrm>
            <a:off x="6096000" y="4293809"/>
            <a:ext cx="2238374" cy="257413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CE0FBFA-17E8-4678-A650-B15BAD6F0F24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0" y="4280676"/>
            <a:ext cx="2215418" cy="25773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6954414-007F-4A0C-807E-B445FD350724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2215418" y="4293809"/>
            <a:ext cx="3880582" cy="2574131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0306" y="6488668"/>
            <a:ext cx="913356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8. Howells. S, </a:t>
            </a:r>
            <a:r>
              <a:rPr lang="en-GB" dirty="0" smtClean="0"/>
              <a:t>2017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238373" y="6498607"/>
            <a:ext cx="439795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9. Robinson. R, </a:t>
            </a:r>
            <a:r>
              <a:rPr lang="en-GB" dirty="0" smtClean="0"/>
              <a:t>2014</a:t>
            </a:r>
            <a:endParaRPr lang="en-GB" dirty="0"/>
          </a:p>
        </p:txBody>
      </p:sp>
      <p:sp>
        <p:nvSpPr>
          <p:cNvPr id="10" name="Rectangle 9"/>
          <p:cNvSpPr/>
          <p:nvPr/>
        </p:nvSpPr>
        <p:spPr>
          <a:xfrm>
            <a:off x="6096000" y="6511740"/>
            <a:ext cx="60156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10. Howells</a:t>
            </a:r>
            <a:r>
              <a:rPr lang="en-GB" dirty="0"/>
              <a:t>. </a:t>
            </a:r>
            <a:r>
              <a:rPr lang="en-GB" dirty="0" smtClean="0"/>
              <a:t>S, 2017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8334374" y="6475535"/>
            <a:ext cx="20636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10. Howells. S, 2017</a:t>
            </a:r>
          </a:p>
        </p:txBody>
      </p:sp>
    </p:spTree>
    <p:extLst>
      <p:ext uri="{BB962C8B-B14F-4D97-AF65-F5344CB8AC3E}">
        <p14:creationId xmlns:p14="http://schemas.microsoft.com/office/powerpoint/2010/main" val="1162656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49BDD-0F4C-48D1-8A1C-1CC03D951C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287" y="1366962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Kennewick Man</a:t>
            </a:r>
          </a:p>
          <a:p>
            <a:r>
              <a:rPr lang="en-GB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Tollund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man</a:t>
            </a:r>
          </a:p>
          <a:p>
            <a:r>
              <a:rPr lang="en-GB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Lindow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Man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Tutankhamun 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Unnamed mummies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Richard III</a:t>
            </a: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Jesus 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Does status play a part in who we reconstruct 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D45ADCE-5CF9-4B6D-A2A5-7F48E63BE622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841643" y="2339891"/>
            <a:ext cx="1603511" cy="240548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D8DA9D-4DBC-41B1-BF52-B6B1AF3D09C7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445154" y="2341612"/>
            <a:ext cx="1603511" cy="24037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24D1F03F-ED40-4AA0-8EB9-215B5FAEED11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9026216" y="2345064"/>
            <a:ext cx="1603511" cy="240203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A5F48BC-1BB5-4272-A607-22DBA85406F1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0629727" y="2341612"/>
            <a:ext cx="1562272" cy="24037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0E479AA-8A42-4655-9E94-8F92D6A18E21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841643" y="1"/>
            <a:ext cx="2926006" cy="23433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4091395-7CD6-4335-B8E9-3DF22BBDDE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127" y="-85899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Bog bodies, Mummies &amp; Kings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FA8B37F-45C9-4B23-B759-622C38D79694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7435761" y="4749145"/>
            <a:ext cx="4756239" cy="2112634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A81A8BFC-3D43-482B-AA74-2FABA8D26C44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767649" y="-1"/>
            <a:ext cx="3424350" cy="2343335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5832249" y="1975732"/>
            <a:ext cx="420952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11. Banks. P,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2014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8777043" y="1979184"/>
            <a:ext cx="2253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12. Tatchell. B,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2014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5" name="Rectangle 14"/>
          <p:cNvSpPr/>
          <p:nvPr/>
        </p:nvSpPr>
        <p:spPr>
          <a:xfrm>
            <a:off x="5841643" y="4376034"/>
            <a:ext cx="51892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13. Lywood. V,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2013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9842319" y="6547393"/>
            <a:ext cx="22226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14. NBC News,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2014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3062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C4377E-E81B-46AC-A82F-8D9DE326F4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126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Is it valid ? What’s the point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0C64E4-50F6-49FD-AF20-BACB8FE5BE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000" y="1058091"/>
            <a:ext cx="11480074" cy="5630092"/>
          </a:xfrm>
        </p:spPr>
        <p:txBody>
          <a:bodyPr>
            <a:normAutofit fontScale="85000" lnSpcReduction="20000"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Does facial reconstruction actually work?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Facial reconstruction or Facial approximation ?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natomical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art or artistic anatomy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? (Wilkinson. C,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2010)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Different methods can sometimes produce different results – 2D V 3D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Outdated data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? </a:t>
            </a:r>
          </a:p>
          <a:p>
            <a:pPr>
              <a:buNone/>
            </a:pP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Specific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characteristics - “It’s like the frame in a house. ... If you look at it, you know where all the rooms will be, but you don't know the </a:t>
            </a:r>
            <a:r>
              <a:rPr lang="en-GB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color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of the walls or how it was decorated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.“ (Falsetti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C,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2014)</a:t>
            </a:r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Juvenile facial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reconstruction (Wilkinson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C.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2004)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0379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E6541-CFBB-490E-A104-C5E6574CA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Where am I up to ?                 To do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BEF0FC-8E2A-4FC3-AA47-D02CFEC18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54637" cy="4351338"/>
          </a:xfrm>
        </p:spPr>
        <p:txBody>
          <a:bodyPr/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Narrowing down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Focusing down on specific case studies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Writing about the different methods of facial reconstruction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64064F2-4A6B-4821-B78C-DFECF56CC961}"/>
              </a:ext>
            </a:extLst>
          </p:cNvPr>
          <p:cNvSpPr txBox="1">
            <a:spLocks/>
          </p:cNvSpPr>
          <p:nvPr/>
        </p:nvSpPr>
        <p:spPr>
          <a:xfrm>
            <a:off x="6364459" y="1253331"/>
            <a:ext cx="5154637" cy="435133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Getting in contact with Caroline Wilkinson 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Get onto writing out about my case studies and actually comparing their processes and outcomes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More reading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967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C40CD-000C-4AB2-91C6-890AEB765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1121" y="-99737"/>
            <a:ext cx="10515600" cy="1325563"/>
          </a:xfrm>
        </p:spPr>
        <p:txBody>
          <a:bodyPr/>
          <a:lstStyle/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References - Images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B0528-D9FC-42D4-94F0-D88C6B5E09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774" y="795130"/>
            <a:ext cx="11873947" cy="5936974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1. Forensics 101, Facial reconstruction - https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sites.google.com/site/forensicsapap/facial-reconstruction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2. Froesch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P, 2013, Visual forensic - http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://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www.visualforensic.com/FacialVisualforensicBoliv.html</a:t>
            </a:r>
            <a:endParaRPr lang="en-GB" dirty="0" smtClean="0">
              <a:solidFill>
                <a:schemeClr val="accent4">
                  <a:lumMod val="40000"/>
                  <a:lumOff val="60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3. Moraes. C, 24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December 2012,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Wikimedia commons, Steps of forensic facial reconstruction - Virtual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Mummy -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https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://commons.wikimedia.org/w/index.php?curid=23314623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4. Watson. P, 4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June 2015, The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star.com, Face to face with two doomed Franklin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members - https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://www.thestar.com/news/canada/2015/06/04/face-to-face-with-two-doomed-franklin-members.html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5. Sullivan. K, 1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st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October 2016, Ancient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origins.net, The Incredible Discovery of the Spirit Cave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Mummy - http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www.ancient-origins.net/history/spirit-cave-mummy-incredible-discovery-kennewick-man-006748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6. Howells. S, Photo of ‘Making faces’ by John Prag and Richard Neave, Taken 13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January 2018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7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Howells. S, Photo of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‘Forensic Facial Reconstruction’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by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Caroline Wilkinson,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Taken 13th January 2018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8. Howells.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S,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National Museum of Scotland, Edinburgh, Taken on 7th August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2017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9. Robinson. R, 23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rd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November 2014,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Lancaster Online, Naming the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dead: Dead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men do tell tales: Forensic artist tries to find name for Elizabethtown John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Doe, (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Reconstruction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by Catyana Falsetti, October 2014) -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http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://lancasteronline.com/news/local/dead-men-do-tell-tales-forensic-artist-tries-to-find/article_8be3d75a-70ad-11e4-aa26-fb02c72d68f9.html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10. Howells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S,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National Roman Legion Museum, </a:t>
            </a:r>
            <a:r>
              <a:rPr lang="en-GB" dirty="0" err="1">
                <a:solidFill>
                  <a:schemeClr val="accent4">
                    <a:lumMod val="40000"/>
                    <a:lumOff val="60000"/>
                  </a:schemeClr>
                </a:solidFill>
              </a:rPr>
              <a:t>Caerleon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Taken on 4th November 2017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  <a:hlinkClick r:id="rId2"/>
            </a:endParaRP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11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Banks. P, 5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September 2014, The paranormal guide, </a:t>
            </a:r>
            <a:r>
              <a:rPr lang="en-GB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Tollund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Man - http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://www.theparanormalguide.com/blog/tollund-man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12.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Tatchell.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B,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25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August 2014, Kennewick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Man, Smithsonian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Institution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-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https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://newsdesk.si.edu/photos/kennewick-man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13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Lywood. V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24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th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January 2013, live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science.com, Image Gallery: The Faces of Egyptian Mummies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Revealed -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https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://www.livescience.com/26574-egyptian-mummy-facial-reconstructions.html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14.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NBC News,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2</a:t>
            </a:r>
            <a:r>
              <a:rPr lang="en-GB" baseline="30000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nd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November 2014, Tut, Tut: New View of King Tutankhamun Sparks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Debate - https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://www.nbcnews.com/science/science-news/tut-tut-new-view-king-tutankhamun-sparks-debate-n239166</a:t>
            </a: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8106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References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Falsetti. C, October 2014, Referenced by Robinson. R, 23rd November 2014, Lancaster Online, Naming the dead: Dead men do tell tales: Forensic artist tries to find name for Elizabethtown John Doe - http://lancasteronline.com/news/local/dead-men-do-tell-tales-forensic-artist-tries-to-find/article_8be3d75a-70ad-11e4-aa26-fb02c72d68f9.html</a:t>
            </a: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Prag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. J, Neave. R, 1997, Making faces, British Museum 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Press </a:t>
            </a:r>
            <a:r>
              <a:rPr lang="en-GB" dirty="0" err="1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pg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 10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Wilkinson, C. 2004, Forensic facial reconstruction, Cambridge university press, pg39</a:t>
            </a:r>
          </a:p>
          <a:p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Wilkinson. C, 2010, Facial 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reconstruction – anatomical art or artistic anatomy? Journal of Anatomy, 216(2), 235–250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. -  https</a:t>
            </a:r>
            <a:r>
              <a:rPr lang="en-GB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://www.ncbi.nlm.nih.gov/pmc/articles/PMC2815945</a:t>
            </a:r>
            <a:r>
              <a:rPr lang="en-GB" dirty="0" smtClean="0">
                <a:solidFill>
                  <a:schemeClr val="accent4">
                    <a:lumMod val="40000"/>
                    <a:lumOff val="60000"/>
                  </a:schemeClr>
                </a:solidFill>
              </a:rPr>
              <a:t>/</a:t>
            </a:r>
            <a:endParaRPr lang="en-GB" dirty="0">
              <a:solidFill>
                <a:schemeClr val="accent4">
                  <a:lumMod val="40000"/>
                  <a:lumOff val="60000"/>
                </a:schemeClr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108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7042</TotalTime>
  <Words>971</Words>
  <Application>Microsoft Office PowerPoint</Application>
  <PresentationFormat>Widescreen</PresentationFormat>
  <Paragraphs>99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An investigation into the methods and uses of facial reconstruction in archaeology and their accuracy</vt:lpstr>
      <vt:lpstr>What am I looking at ?</vt:lpstr>
      <vt:lpstr>John Prag &amp; Richard Neave –Making Faces (1997)</vt:lpstr>
      <vt:lpstr>Caroline Wilkinson –  Forensic facial reconstruction (2004)</vt:lpstr>
      <vt:lpstr>Why &amp; when do we use it ?</vt:lpstr>
      <vt:lpstr>Bog bodies, Mummies &amp; Kings</vt:lpstr>
      <vt:lpstr>Is it valid ? What’s the point ?</vt:lpstr>
      <vt:lpstr>Where am I up to ?                 To do list</vt:lpstr>
      <vt:lpstr>References - Images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investigation into the uses of facial reconstruction in archaeology and its accuracy</dc:title>
  <dc:creator>Howells PC</dc:creator>
  <cp:lastModifiedBy>Sophie Howells (1400370)</cp:lastModifiedBy>
  <cp:revision>39</cp:revision>
  <dcterms:created xsi:type="dcterms:W3CDTF">2018-01-08T01:06:42Z</dcterms:created>
  <dcterms:modified xsi:type="dcterms:W3CDTF">2018-01-15T23:37:23Z</dcterms:modified>
</cp:coreProperties>
</file>