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9"/>
  </p:notesMasterIdLst>
  <p:sldIdLst>
    <p:sldId id="256" r:id="rId7"/>
    <p:sldId id="259" r:id="rId8"/>
    <p:sldId id="680" r:id="rId9"/>
    <p:sldId id="705" r:id="rId10"/>
    <p:sldId id="681" r:id="rId11"/>
    <p:sldId id="445" r:id="rId12"/>
    <p:sldId id="684" r:id="rId13"/>
    <p:sldId id="683" r:id="rId14"/>
    <p:sldId id="352" r:id="rId15"/>
    <p:sldId id="685" r:id="rId16"/>
    <p:sldId id="682" r:id="rId17"/>
    <p:sldId id="662" r:id="rId18"/>
    <p:sldId id="686" r:id="rId19"/>
    <p:sldId id="687" r:id="rId20"/>
    <p:sldId id="688" r:id="rId21"/>
    <p:sldId id="701" r:id="rId22"/>
    <p:sldId id="689" r:id="rId23"/>
    <p:sldId id="595" r:id="rId24"/>
    <p:sldId id="694" r:id="rId25"/>
    <p:sldId id="470" r:id="rId26"/>
    <p:sldId id="593" r:id="rId27"/>
    <p:sldId id="589" r:id="rId28"/>
    <p:sldId id="715" r:id="rId29"/>
    <p:sldId id="573" r:id="rId30"/>
    <p:sldId id="588" r:id="rId31"/>
    <p:sldId id="696" r:id="rId32"/>
    <p:sldId id="476" r:id="rId33"/>
    <p:sldId id="697" r:id="rId34"/>
    <p:sldId id="698" r:id="rId35"/>
    <p:sldId id="699" r:id="rId36"/>
    <p:sldId id="700" r:id="rId37"/>
    <p:sldId id="71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736"/>
    <p:restoredTop sz="96327"/>
  </p:normalViewPr>
  <p:slideViewPr>
    <p:cSldViewPr snapToGrid="0" snapToObjects="1">
      <p:cViewPr varScale="1">
        <p:scale>
          <a:sx n="82" d="100"/>
          <a:sy n="82" d="100"/>
        </p:scale>
        <p:origin x="57"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notesMaster" Target="notesMasters/notes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s>
</file>

<file path=ppt/diagrams/_rels/data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svg"/><Relationship Id="rId1" Type="http://schemas.openxmlformats.org/officeDocument/2006/relationships/image" Target="../media/image23.sv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3_1#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1" qsCatId="3D" csTypeId="urn:microsoft.com/office/officeart/2005/8/colors/accent3_1#1" csCatId="accent3" phldr="1"/>
      <dgm:spPr/>
      <dgm:t>
        <a:bodyPr/>
        <a:lstStyle/>
        <a:p>
          <a:endParaRPr lang="en-GB"/>
        </a:p>
      </dgm:t>
    </dgm:pt>
    <dgm:pt modelId="{80796817-207E-42E9-BDF3-0E1BA2E2E3C7}">
      <dgm:prSet phldrT="[Text]"/>
      <dgm:spPr/>
      <dgm:t>
        <a:bodyPr/>
        <a:lstStyle/>
        <a:p>
          <a:r>
            <a:rPr lang="en-GB" dirty="0"/>
            <a:t>Information skills librarians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Online tutorials to improve your academic skills.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custLinFactNeighborX="5894" custLinFactNeighborY="-105">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custLinFactNeighborX="-2421" custLinFactNeighborY="-3321">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95364" custLinFactNeighborY="-1487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284576" y="0"/>
          <a:ext cx="1032902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Information skills librarians for research support.</a:t>
          </a:r>
        </a:p>
      </dsp:txBody>
      <dsp:txXfrm rot="10800000">
        <a:off x="503760" y="0"/>
        <a:ext cx="10109845" cy="876736"/>
      </dsp:txXfrm>
    </dsp:sp>
    <dsp:sp modelId="{597FD67B-1CC8-4C16-B5C2-BEB07D90567B}">
      <dsp:nvSpPr>
        <dsp:cNvPr id="0" name=""/>
        <dsp:cNvSpPr/>
      </dsp:nvSpPr>
      <dsp:spPr>
        <a:xfrm>
          <a:off x="563384" y="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4559" y="1154779"/>
          <a:ext cx="10264519"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tutorials to improve your academic skills.</a:t>
          </a:r>
        </a:p>
      </dsp:txBody>
      <dsp:txXfrm rot="10800000">
        <a:off x="463743" y="1154779"/>
        <a:ext cx="10045335" cy="876736"/>
      </dsp:txXfrm>
    </dsp:sp>
    <dsp:sp modelId="{299B8852-4F37-4E03-8FB2-90C97D80FCA8}">
      <dsp:nvSpPr>
        <dsp:cNvPr id="0" name=""/>
        <dsp:cNvSpPr/>
      </dsp:nvSpPr>
      <dsp:spPr>
        <a:xfrm>
          <a:off x="614787" y="1087980"/>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0" y="2248698"/>
          <a:ext cx="10458262"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Online resource lists linking to course reading.</a:t>
          </a:r>
        </a:p>
      </dsp:txBody>
      <dsp:txXfrm rot="10800000">
        <a:off x="219184" y="2248698"/>
        <a:ext cx="10239078" cy="876736"/>
      </dsp:txXfrm>
    </dsp:sp>
    <dsp:sp modelId="{1B3908B5-7B60-4B87-8364-5815913247B3}">
      <dsp:nvSpPr>
        <dsp:cNvPr id="0" name=""/>
        <dsp:cNvSpPr/>
      </dsp:nvSpPr>
      <dsp:spPr>
        <a:xfrm>
          <a:off x="589081" y="2303512"/>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2307" y="3416264"/>
          <a:ext cx="10468990" cy="876736"/>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6617" tIns="118110" rIns="220472" bIns="118110" numCol="1" spcCol="1270" anchor="ctr" anchorCtr="0">
          <a:noAutofit/>
        </a:bodyPr>
        <a:lstStyle/>
        <a:p>
          <a:pPr marL="0" lvl="0" indent="0" algn="ctr" defTabSz="1377950">
            <a:lnSpc>
              <a:spcPct val="90000"/>
            </a:lnSpc>
            <a:spcBef>
              <a:spcPct val="0"/>
            </a:spcBef>
            <a:spcAft>
              <a:spcPct val="35000"/>
            </a:spcAft>
            <a:buNone/>
          </a:pPr>
          <a:r>
            <a:rPr lang="en-GB" sz="3100" kern="1200"/>
            <a:t>Support for referencing, copyright, and accessibility.</a:t>
          </a:r>
        </a:p>
      </dsp:txBody>
      <dsp:txXfrm rot="10800000">
        <a:off x="291491" y="3416264"/>
        <a:ext cx="10249806" cy="876736"/>
      </dsp:txXfrm>
    </dsp:sp>
    <dsp:sp modelId="{29CE7826-F92E-4DFC-AA7E-190456F9561B}">
      <dsp:nvSpPr>
        <dsp:cNvPr id="0" name=""/>
        <dsp:cNvSpPr/>
      </dsp:nvSpPr>
      <dsp:spPr>
        <a:xfrm>
          <a:off x="503319" y="3285867"/>
          <a:ext cx="876736" cy="876736"/>
        </a:xfrm>
        <a:prstGeom prst="ellipse">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F74893-F3FA-487C-BB41-7278442825B4}"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663359-DA6F-41AD-A045-3D0B46A55200}" type="slidenum">
              <a:rPr lang="en-GB" smtClean="0"/>
              <a:t>‹#›</a:t>
            </a:fld>
            <a:endParaRPr lang="en-GB"/>
          </a:p>
        </p:txBody>
      </p:sp>
    </p:spTree>
    <p:extLst>
      <p:ext uri="{BB962C8B-B14F-4D97-AF65-F5344CB8AC3E}">
        <p14:creationId xmlns:p14="http://schemas.microsoft.com/office/powerpoint/2010/main" val="2356989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infoskills courses are just part of the support we offer all our students.</a:t>
            </a:r>
          </a:p>
          <a:p>
            <a:endParaRPr lang="en-GB" sz="1400" dirty="0">
              <a:latin typeface="Aptos" panose="020B0004020202020204" pitchFamily="34" charset="0"/>
            </a:endParaRPr>
          </a:p>
          <a:p>
            <a:r>
              <a:rPr lang="en-GB" sz="1400" dirty="0">
                <a:latin typeface="Aptos" panose="020B0004020202020204" pitchFamily="34" charset="0"/>
              </a:rPr>
              <a:t>The library webpage has lots of information, support and links to help you on your academic journey.</a:t>
            </a:r>
          </a:p>
          <a:p>
            <a:endParaRPr lang="en-GB" sz="1400" dirty="0">
              <a:latin typeface="Aptos" panose="020B0004020202020204" pitchFamily="34" charset="0"/>
            </a:endParaRPr>
          </a:p>
          <a:p>
            <a:r>
              <a:rPr lang="en-GB" sz="1400" dirty="0">
                <a:latin typeface="Aptos" panose="020B0004020202020204" pitchFamily="34" charset="0"/>
              </a:rPr>
              <a:t>You can navigate easily to the library webpage from your student HWB homepage.</a:t>
            </a:r>
          </a:p>
          <a:p>
            <a:endParaRPr lang="en-GB" sz="1400"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239185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148172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t>As a first step, we encourage all new students to self enrol on our infoskills programme.</a:t>
            </a:r>
          </a:p>
          <a:p>
            <a:endParaRPr lang="en-GB" sz="1400" dirty="0"/>
          </a:p>
          <a:p>
            <a:r>
              <a:rPr lang="en-GB" sz="1400" dirty="0"/>
              <a:t>As a new student you currently don’t know what you do not know.</a:t>
            </a:r>
          </a:p>
          <a:p>
            <a:endParaRPr lang="en-GB" sz="1400" dirty="0"/>
          </a:p>
          <a:p>
            <a:r>
              <a:rPr lang="en-GB" sz="1400" dirty="0"/>
              <a:t>Scan the QR code with your phone camera or click on the online link provided for more details on how to develop these important skills. </a:t>
            </a:r>
          </a:p>
          <a:p>
            <a:endParaRPr lang="en-GB" sz="1400" dirty="0"/>
          </a:p>
          <a:p>
            <a:r>
              <a:rPr lang="en-GB" sz="1400" dirty="0"/>
              <a:t>As you progress through this tutorial, you will see pink button links which will take you to the corresponding relevant units. </a:t>
            </a:r>
            <a:endParaRPr lang="en-US" sz="1400"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08208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To find out how to perform a simple search using the library catalogue, click on the Library playlist link to view our short videos on YouTube.</a:t>
            </a:r>
          </a:p>
          <a:p>
            <a:endParaRPr lang="en-US" sz="1400">
              <a:latin typeface="Aptos" panose="020B0004020202020204" pitchFamily="34" charset="0"/>
            </a:endParaRPr>
          </a:p>
          <a:p>
            <a:r>
              <a:rPr lang="en-US" sz="1400">
                <a:latin typeface="Aptos" panose="020B0004020202020204" pitchFamily="34" charset="0"/>
              </a:rPr>
              <a:t>For more tips and tricks on search techniques click on the pink button. </a:t>
            </a:r>
            <a:endParaRPr lang="en-GB"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2713296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Your reading list is just your starting point. You will be expected to independently find further academic sources to include in your work.</a:t>
            </a:r>
          </a:p>
          <a:p>
            <a:endParaRPr lang="en-GB" sz="1400" dirty="0">
              <a:latin typeface="Aptos" panose="020B0004020202020204" pitchFamily="34" charset="0"/>
            </a:endParaRPr>
          </a:p>
          <a:p>
            <a:r>
              <a:rPr lang="en-GB" sz="1400" dirty="0">
                <a:latin typeface="Aptos" panose="020B0004020202020204" pitchFamily="34" charset="0"/>
              </a:rPr>
              <a:t>The library discovery tool is a great starting point. Using keywords you can search across many of our collections and resources in a single simple search.</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3180661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session has been a brief introduction to what is available to you through the library. It is not exhaustive and you are expected to spend time discovering what skills gaps you have and developing your academic skills. </a:t>
            </a:r>
          </a:p>
          <a:p>
            <a:endParaRPr lang="en-GB" sz="1400">
              <a:latin typeface="Aptos" panose="020B0004020202020204" pitchFamily="34" charset="0"/>
            </a:endParaRPr>
          </a:p>
          <a:p>
            <a:r>
              <a:rPr lang="en-GB" sz="1400">
                <a:latin typeface="Aptos" panose="020B0004020202020204" pitchFamily="34" charset="0"/>
              </a:rPr>
              <a:t>Returning to the issue of library anxiety, you cannot break the library – so explore, click, scroll and practice to overcome it. </a:t>
            </a:r>
          </a:p>
          <a:p>
            <a:endParaRPr lang="en-GB" sz="1400">
              <a:latin typeface="Aptos" panose="020B0004020202020204" pitchFamily="34" charset="0"/>
            </a:endParaRPr>
          </a:p>
          <a:p>
            <a:r>
              <a:rPr lang="en-GB" sz="1400">
                <a:latin typeface="Aptos" panose="020B0004020202020204" pitchFamily="34" charset="0"/>
              </a:rPr>
              <a:t>Remember we pay for access to material that you will not find on the internet or by using AI.</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21648703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As always, I am available for support should you need it.</a:t>
            </a:r>
          </a:p>
          <a:p>
            <a:endParaRPr lang="en-GB" sz="1400">
              <a:latin typeface="Aptos" panose="020B0004020202020204" pitchFamily="34" charset="0"/>
              <a:cs typeface="Calibri"/>
            </a:endParaRPr>
          </a:p>
          <a:p>
            <a:r>
              <a:rPr lang="en-GB" sz="1400">
                <a:latin typeface="Aptos" panose="020B0004020202020204" pitchFamily="34" charset="0"/>
                <a:cs typeface="Calibri"/>
              </a:rPr>
              <a:t>You can also the library chat  for an instant response to any library related issue</a:t>
            </a:r>
            <a:r>
              <a:rPr lang="en-GB">
                <a:cs typeface="Calibri"/>
              </a:rPr>
              <a:t>.</a:t>
            </a:r>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0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70598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4069525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738840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311717782"/>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 id="2147483709" r:id="rId6"/>
    <p:sldLayoutId id="2147483711" r:id="rId7"/>
    <p:sldLayoutId id="2147483712" r:id="rId8"/>
    <p:sldLayoutId id="214748371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4.png"/><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3.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svg"/><Relationship Id="rId1" Type="http://schemas.openxmlformats.org/officeDocument/2006/relationships/slideLayout" Target="../slideLayouts/slideLayout8.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5" Type="http://schemas.openxmlformats.org/officeDocument/2006/relationships/image" Target="../media/image22.png"/><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Layout" Target="../diagrams/layout1.xml"/><Relationship Id="rId7" Type="http://schemas.openxmlformats.org/officeDocument/2006/relationships/hyperlink" Target="https://digitalservices.uwtsd.ac.uk/library/" TargetMode="Externa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27.png"/><Relationship Id="rId4" Type="http://schemas.openxmlformats.org/officeDocument/2006/relationships/hyperlink" Target="https://digitalservices.uwtsd.ac.uk/librar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moodle.uwtsd.ac.uk/course/view.php?id=11455&amp;section=2" TargetMode="Externa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hyperlink" Target="https://moodle.uwtsd.ac.uk/course/view.php?id=11455" TargetMode="External"/><Relationship Id="rId5" Type="http://schemas.openxmlformats.org/officeDocument/2006/relationships/hyperlink" Target="https://new.express.adobe.com/webpage/Hq1eFsKTCVmWS" TargetMode="External"/><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moodle.uwtsd.ac.uk/mod/scorm/player.php?a=6952&amp;currentorg=articulate_rise&amp;scoid=15118&amp;sesskey=fiSHR9WZNM&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30.png"/><Relationship Id="rId5" Type="http://schemas.openxmlformats.org/officeDocument/2006/relationships/hyperlink" Target="https://digitalservices.uwtsd.ac.uk/library/" TargetMode="External"/><Relationship Id="rId4" Type="http://schemas.openxmlformats.org/officeDocument/2006/relationships/hyperlink" Target="https://moodle.uwtsd.ac.uk/login/index.php"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7" Type="http://schemas.openxmlformats.org/officeDocument/2006/relationships/image" Target="../media/image34.png"/><Relationship Id="rId2" Type="http://schemas.openxmlformats.org/officeDocument/2006/relationships/image" Target="../media/image31.png"/><Relationship Id="rId1" Type="http://schemas.openxmlformats.org/officeDocument/2006/relationships/slideLayout" Target="../slideLayouts/slideLayout8.xml"/><Relationship Id="rId6" Type="http://schemas.openxmlformats.org/officeDocument/2006/relationships/image" Target="../media/image33.png"/><Relationship Id="rId5" Type="http://schemas.openxmlformats.org/officeDocument/2006/relationships/hyperlink" Target="https://moodle.uwtsd.ac.uk/mod/scorm/player.php?a=6952&amp;currentorg=articulate_rise&amp;scoid=15118&amp;sesskey=fiSHR9WZNM&amp;display=popup&amp;mode=normal" TargetMode="External"/><Relationship Id="rId4" Type="http://schemas.openxmlformats.org/officeDocument/2006/relationships/image" Target="../media/image32.png"/></Relationships>
</file>

<file path=ppt/slides/_rels/slide13.xml.rels><?xml version="1.0" encoding="UTF-8" standalone="yes"?>
<Relationships xmlns="http://schemas.openxmlformats.org/package/2006/relationships"><Relationship Id="rId3" Type="http://schemas.openxmlformats.org/officeDocument/2006/relationships/hyperlink" Target="https://moodle.uwtsd.ac.uk/mod/scorm/player.php?a=6952&amp;currentorg=articulate_rise&amp;scoid=15118&amp;sesskey=fiSHR9WZNM&amp;display=popup&amp;mode=normal" TargetMode="External"/><Relationship Id="rId2" Type="http://schemas.openxmlformats.org/officeDocument/2006/relationships/image" Target="../media/image35.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www.youtube.com/playlist?list=PLZX9TJNKtfWctDDYb7BX-lIx90GdZaCcE" TargetMode="External"/><Relationship Id="rId4" Type="http://schemas.openxmlformats.org/officeDocument/2006/relationships/hyperlink" Target="https://moodle.uwtsd.ac.uk/mod/page/view.php?id=47560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hyperlink" Target="https://digitalservices.uwtsd.ac.uk/library/" TargetMode="External"/><Relationship Id="rId5" Type="http://schemas.openxmlformats.org/officeDocument/2006/relationships/image" Target="../media/image27.png"/><Relationship Id="rId4" Type="http://schemas.openxmlformats.org/officeDocument/2006/relationships/hyperlink" Target="https://librarysearch.uwtsd.ac.uk/discovery/dbsearch?vid=44WHELF_UWTSD%3A44WHELF_UWTSD_VU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librarysearch.uwtsd.ac.uk/discovery/fulldisplay?vid=44WHELF_UWTSD:44WHELF_UWTSD_VU1&amp;search_scope=MyInst_and_CI&amp;tab=Everything&amp;docid=alma9929985902421&amp;lang=en&amp;context=L&amp;adaptor=Local%20Search%20Engine&amp;query=any,contains,%22engineering%20design%22&amp;facet=tlevel,include,available_p&amp;facet=rtype,include,books&amp;offset=0&amp;virtualBrowse=true" TargetMode="External"/><Relationship Id="rId1" Type="http://schemas.openxmlformats.org/officeDocument/2006/relationships/slideLayout" Target="../slideLayouts/slideLayout11.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moodle.uwtsd.ac.uk/mod/scorm/player.php?a=7562&amp;currentorg=articulate_rise&amp;scoid=16496&amp;sesskey=QOEo35udXV&amp;display=popup&amp;mode=normal"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amp;offset=0&amp;databases=letter,en,B" TargetMode="External"/><Relationship Id="rId1" Type="http://schemas.openxmlformats.org/officeDocument/2006/relationships/slideLayout" Target="../slideLayouts/slideLayout8.xml"/><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3" Type="http://schemas.openxmlformats.org/officeDocument/2006/relationships/image" Target="../media/image49.png"/><Relationship Id="rId7" Type="http://schemas.openxmlformats.org/officeDocument/2006/relationships/hyperlink" Target="https://learningonscreen.ac.uk/bob-curated-playlists/" TargetMode="External"/><Relationship Id="rId2" Type="http://schemas.openxmlformats.org/officeDocument/2006/relationships/image" Target="../media/image48.png"/><Relationship Id="rId1" Type="http://schemas.openxmlformats.org/officeDocument/2006/relationships/slideLayout" Target="../slideLayouts/slideLayout8.xml"/><Relationship Id="rId6" Type="http://schemas.openxmlformats.org/officeDocument/2006/relationships/hyperlink" Target="https://learningonscreen.ac.uk/bob/how-to-use-bob/" TargetMode="External"/><Relationship Id="rId5" Type="http://schemas.openxmlformats.org/officeDocument/2006/relationships/hyperlink" Target="https://learningonscreen.ac.uk/ondemand/help.php/faq" TargetMode="External"/><Relationship Id="rId4" Type="http://schemas.openxmlformats.org/officeDocument/2006/relationships/image" Target="../media/image50.png"/></Relationships>
</file>

<file path=ppt/slides/_rels/slide2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1.xml"/><Relationship Id="rId4" Type="http://schemas.openxmlformats.org/officeDocument/2006/relationships/image" Target="../media/image52.png"/></Relationships>
</file>

<file path=ppt/slides/_rels/slide2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collectionDiscovery?vid=44WHELF_UWTSD:44WHELF_UWTSD_VU1&amp;collectionId=81288057080002421&amp;lang=en" TargetMode="External"/><Relationship Id="rId1" Type="http://schemas.openxmlformats.org/officeDocument/2006/relationships/slideLayout" Target="../slideLayouts/slideLayout11.xml"/><Relationship Id="rId5" Type="http://schemas.openxmlformats.org/officeDocument/2006/relationships/image" Target="../media/image56.png"/><Relationship Id="rId4" Type="http://schemas.openxmlformats.org/officeDocument/2006/relationships/image" Target="../media/image55.png"/></Relationships>
</file>

<file path=ppt/slides/_rels/slide26.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58.png"/><Relationship Id="rId4" Type="http://schemas.openxmlformats.org/officeDocument/2006/relationships/image" Target="../media/image57.png"/></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9.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61.jpeg"/></Relationships>
</file>

<file path=ppt/slides/_rels/slide31.xml.rels><?xml version="1.0" encoding="UTF-8" standalone="yes"?>
<Relationships xmlns="http://schemas.openxmlformats.org/package/2006/relationships"><Relationship Id="rId8" Type="http://schemas.openxmlformats.org/officeDocument/2006/relationships/hyperlink" Target="https://digitalservices.uwtsd.ac.uk/library/" TargetMode="External"/><Relationship Id="rId3" Type="http://schemas.openxmlformats.org/officeDocument/2006/relationships/hyperlink" Target="mailto:l.ellis@uwtsd.ac.uk" TargetMode="External"/><Relationship Id="rId7" Type="http://schemas.openxmlformats.org/officeDocument/2006/relationships/image" Target="../media/image62.jpeg"/><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hyperlink" Target="mailto:infoskills@uwtsd.ac.uk" TargetMode="External"/><Relationship Id="rId11"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hyperlink" Target="mailto:library@uwtsd.ac.uk" TargetMode="External"/><Relationship Id="rId10" Type="http://schemas.microsoft.com/office/2007/relationships/hdphoto" Target="../media/hdphoto1.wdp"/><Relationship Id="rId4" Type="http://schemas.openxmlformats.org/officeDocument/2006/relationships/hyperlink" Target="mailto:emily.wild@uwtsd.ac.uk" TargetMode="External"/><Relationship Id="rId9" Type="http://schemas.openxmlformats.org/officeDocument/2006/relationships/image" Target="../media/image63.png"/></Relationships>
</file>

<file path=ppt/slides/_rels/slide3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4">
            <a:extLst>
              <a:ext uri="{FF2B5EF4-FFF2-40B4-BE49-F238E27FC236}">
                <a16:creationId xmlns:a16="http://schemas.microsoft.com/office/drawing/2014/main" id="{2EE82926-B10C-88E5-3687-A434DEE5B21E}"/>
              </a:ext>
            </a:extLst>
          </p:cNvPr>
          <p:cNvPicPr>
            <a:picLocks noChangeAspect="1"/>
          </p:cNvPicPr>
          <p:nvPr/>
        </p:nvPicPr>
        <p:blipFill>
          <a:blip r:embed="rId2"/>
          <a:srcRect t="22507" r="2" b="2"/>
          <a:stretch>
            <a:fillRect/>
          </a:stretch>
        </p:blipFill>
        <p:spPr>
          <a:xfrm>
            <a:off x="5488574" y="326165"/>
            <a:ext cx="6394744" cy="5567929"/>
          </a:xfrm>
          <a:prstGeom prst="rect">
            <a:avLst/>
          </a:prstGeom>
          <a:noFill/>
          <a:ln>
            <a:noFill/>
          </a:ln>
        </p:spPr>
      </p:pic>
      <p:sp>
        <p:nvSpPr>
          <p:cNvPr id="5" name="TextBox 4">
            <a:extLst>
              <a:ext uri="{FF2B5EF4-FFF2-40B4-BE49-F238E27FC236}">
                <a16:creationId xmlns:a16="http://schemas.microsoft.com/office/drawing/2014/main" id="{B7139AEF-6BF7-E188-89DB-32D9083A2BC4}"/>
              </a:ext>
            </a:extLst>
          </p:cNvPr>
          <p:cNvSpPr txBox="1"/>
          <p:nvPr/>
        </p:nvSpPr>
        <p:spPr>
          <a:xfrm>
            <a:off x="308682" y="1775110"/>
            <a:ext cx="4857387" cy="3046988"/>
          </a:xfrm>
          <a:prstGeom prst="rect">
            <a:avLst/>
          </a:prstGeom>
          <a:noFill/>
        </p:spPr>
        <p:txBody>
          <a:bodyPr wrap="square">
            <a:spAutoFit/>
          </a:bodyPr>
          <a:lstStyle/>
          <a:p>
            <a:r>
              <a:rPr lang="en-US" sz="4000" dirty="0">
                <a:solidFill>
                  <a:schemeClr val="bg1"/>
                </a:solidFill>
              </a:rPr>
              <a:t>Introduction to the Online Library </a:t>
            </a:r>
          </a:p>
          <a:p>
            <a:endParaRPr lang="en-US" sz="2800" dirty="0">
              <a:solidFill>
                <a:schemeClr val="bg1"/>
              </a:solidFill>
            </a:endParaRPr>
          </a:p>
          <a:p>
            <a:r>
              <a:rPr lang="en-US" sz="2800" dirty="0">
                <a:solidFill>
                  <a:schemeClr val="bg1"/>
                </a:solidFill>
              </a:rPr>
              <a:t>Computing</a:t>
            </a:r>
          </a:p>
          <a:p>
            <a:endParaRPr lang="en-US" sz="2800" dirty="0">
              <a:solidFill>
                <a:schemeClr val="bg1"/>
              </a:solidFill>
            </a:endParaRPr>
          </a:p>
          <a:p>
            <a:r>
              <a:rPr lang="en-US" sz="2800" dirty="0">
                <a:solidFill>
                  <a:schemeClr val="bg1"/>
                </a:solidFill>
              </a:rPr>
              <a:t>2026</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358219" y="365125"/>
            <a:ext cx="11481847" cy="655003"/>
          </a:xfrm>
        </p:spPr>
        <p:txBody>
          <a:bodyPr>
            <a:normAutofit fontScale="90000"/>
          </a:bodyPr>
          <a:lstStyle/>
          <a:p>
            <a:r>
              <a:rPr lang="en-GB" dirty="0">
                <a:latin typeface="Calibri"/>
                <a:ea typeface="Calibri"/>
                <a:cs typeface="Calibri"/>
              </a:rPr>
              <a:t>Aims of today's session</a:t>
            </a:r>
            <a:endParaRPr lang="en-US" dirty="0">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4487836" y="1525367"/>
            <a:ext cx="7444396" cy="3933960"/>
          </a:xfrm>
        </p:spPr>
        <p:txBody>
          <a:bodyPr vert="horz" lIns="91440" tIns="45720" rIns="91440" bIns="45720" rtlCol="0" anchor="t">
            <a:noAutofit/>
          </a:bodyPr>
          <a:lstStyle/>
          <a:p>
            <a:pPr marL="342900">
              <a:spcBef>
                <a:spcPts val="0"/>
              </a:spcBef>
              <a:spcAft>
                <a:spcPts val="600"/>
              </a:spcAft>
              <a:buFont typeface="Arial,Sans-Serif"/>
              <a:buChar char="•"/>
            </a:pPr>
            <a:r>
              <a:rPr lang="en-US" sz="2400" dirty="0">
                <a:latin typeface="Calibri"/>
                <a:ea typeface="Calibri"/>
                <a:cs typeface="Calibri"/>
              </a:rPr>
              <a:t>Consider the importance of academic information and critical thinking. </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Locate and navigate your online resource list.</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Begin using online library resources – library catalogue.</a:t>
            </a:r>
          </a:p>
          <a:p>
            <a:pPr marL="342900">
              <a:spcBef>
                <a:spcPts val="0"/>
              </a:spcBef>
              <a:spcAft>
                <a:spcPts val="600"/>
              </a:spcAft>
              <a:buFont typeface="Arial,Sans-Serif"/>
              <a:buChar char="•"/>
            </a:pPr>
            <a:endParaRPr lang="en-US" sz="2400" dirty="0">
              <a:latin typeface="Calibri"/>
              <a:ea typeface="Calibri"/>
              <a:cs typeface="Calibri"/>
            </a:endParaRPr>
          </a:p>
          <a:p>
            <a:pPr marL="342900">
              <a:spcBef>
                <a:spcPts val="0"/>
              </a:spcBef>
              <a:spcAft>
                <a:spcPts val="600"/>
              </a:spcAft>
              <a:buFont typeface="Arial,Sans-Serif"/>
              <a:buChar char="•"/>
            </a:pPr>
            <a:r>
              <a:rPr lang="en-US" sz="2400" dirty="0">
                <a:latin typeface="Calibri"/>
                <a:ea typeface="Calibri"/>
                <a:cs typeface="Calibri"/>
              </a:rPr>
              <a:t>Provide links to further resources and useful information.</a:t>
            </a:r>
          </a:p>
          <a:p>
            <a:pPr marL="0" indent="0">
              <a:spcAft>
                <a:spcPts val="600"/>
              </a:spcAft>
              <a:buNone/>
            </a:pPr>
            <a:endParaRPr lang="en-US" sz="2400" dirty="0">
              <a:latin typeface="Calibri"/>
              <a:ea typeface="Calibri"/>
              <a:cs typeface="Calibri"/>
            </a:endParaRPr>
          </a:p>
          <a:p>
            <a:pPr>
              <a:spcAft>
                <a:spcPts val="600"/>
              </a:spcAft>
              <a:buFont typeface="Arial" panose="020B0604020202020204" pitchFamily="34" charset="0"/>
              <a:buChar char="•"/>
            </a:pPr>
            <a:endParaRPr lang="en-US" dirty="0">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258595"/>
            <a:ext cx="4487465" cy="4467535"/>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Campus (Y Fforwm)</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&amp; Cardiff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Tuesday to Friday, 9am - 4:30pm</a:t>
            </a:r>
            <a:endParaRPr lang="en-GB" sz="2000" dirty="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dirty="0">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454288" y="1244419"/>
            <a:ext cx="7210364" cy="4300223"/>
          </a:xfrm>
        </p:spPr>
        <p:txBody>
          <a:bodyPr vert="horz" lIns="91440" tIns="45720" rIns="91440" bIns="45720" rtlCol="0" anchor="t">
            <a:normAutofit/>
          </a:bodyPr>
          <a:lstStyle/>
          <a:p>
            <a:r>
              <a:rPr lang="en-GB" sz="2400" dirty="0">
                <a:latin typeface="Calibri"/>
                <a:ea typeface="Calibri"/>
                <a:cs typeface="Calibri"/>
              </a:rPr>
              <a:t>Our online information literacy skills content is linked (via the orange infoskills buttons) at key points throughout the presentation. </a:t>
            </a:r>
          </a:p>
          <a:p>
            <a:pPr marL="0" indent="0">
              <a:buNone/>
            </a:pPr>
            <a:endParaRPr lang="en-GB" sz="2400" dirty="0">
              <a:latin typeface="Calibri"/>
              <a:ea typeface="Calibri"/>
              <a:cs typeface="Calibri"/>
            </a:endParaRPr>
          </a:p>
          <a:p>
            <a:r>
              <a:rPr lang="en-GB" sz="2400" dirty="0">
                <a:latin typeface="Calibri"/>
                <a:ea typeface="Calibri"/>
                <a:cs typeface="Calibri"/>
              </a:rPr>
              <a:t>Use these infoskills to support, expand, and refresh your academic skills during your studies.</a:t>
            </a:r>
          </a:p>
          <a:p>
            <a:endParaRPr lang="en-GB" sz="2400" dirty="0">
              <a:latin typeface="Calibri"/>
              <a:ea typeface="Calibri"/>
              <a:cs typeface="Calibri"/>
            </a:endParaRPr>
          </a:p>
          <a:p>
            <a:r>
              <a:rPr lang="en-GB" sz="2400" dirty="0">
                <a:ea typeface="Calibri Light"/>
                <a:cs typeface="Calibri Light"/>
              </a:rPr>
              <a:t>QR codes are also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159170" y="1371536"/>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dirty="0">
                <a:solidFill>
                  <a:schemeClr val="bg1"/>
                </a:solidFill>
                <a:latin typeface="Calibri"/>
                <a:ea typeface="Calibri Light"/>
                <a:cs typeface="Calibri Light"/>
              </a:rPr>
              <a:t> </a:t>
            </a: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normAutofit/>
          </a:bodyPr>
          <a:lstStyle/>
          <a:p>
            <a:r>
              <a:rPr lang="en-GB" dirty="0">
                <a:latin typeface="+mn-lt"/>
              </a:rPr>
              <a:t>Using the library for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a:extLst>
              <a:ext uri="{96DAC541-7B7A-43D3-8B79-37D633B846F1}">
                <asvg:svgBlip xmlns:asvg="http://schemas.microsoft.com/office/drawing/2016/SVG/main" r:embed="rId2"/>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550864" y="1696381"/>
            <a:ext cx="9605108" cy="2246769"/>
          </a:xfrm>
          <a:prstGeom prst="rect">
            <a:avLst/>
          </a:prstGeom>
          <a:noFill/>
        </p:spPr>
        <p:txBody>
          <a:bodyPr wrap="square">
            <a:spAutoFit/>
          </a:bodyPr>
          <a:lstStyle/>
          <a:p>
            <a:r>
              <a:rPr lang="en-GB" sz="2800" i="0" dirty="0">
                <a:solidFill>
                  <a:srgbClr val="424242"/>
                </a:solidFill>
                <a:effectLst/>
              </a:rPr>
              <a:t>The library has key resources to support your studies and research, so it’s important to know how to use it well. </a:t>
            </a:r>
          </a:p>
          <a:p>
            <a:endParaRPr lang="en-GB" sz="2800" dirty="0">
              <a:solidFill>
                <a:srgbClr val="424242"/>
              </a:solidFill>
            </a:endParaRPr>
          </a:p>
          <a:p>
            <a:r>
              <a:rPr lang="en-GB" sz="2800" i="0" dirty="0">
                <a:solidFill>
                  <a:srgbClr val="424242"/>
                </a:solidFill>
                <a:effectLst/>
              </a:rPr>
              <a:t>This session is here to help you build the skills you need to make the most of what the library offers.</a:t>
            </a:r>
            <a:endParaRPr lang="en-GB" sz="2800" dirty="0">
              <a:ln w="0"/>
              <a:effectLst>
                <a:outerShdw blurRad="38100" dist="19050" dir="2700000" algn="tl" rotWithShape="0">
                  <a:schemeClr val="dk1">
                    <a:alpha val="40000"/>
                  </a:schemeClr>
                </a:outerShdw>
              </a:effectLst>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505961" y="140691"/>
            <a:ext cx="10795518" cy="1003916"/>
          </a:xfrm>
        </p:spPr>
        <p:txBody>
          <a:bodyPr/>
          <a:lstStyle/>
          <a:p>
            <a:r>
              <a:rPr lang="en-US" dirty="0">
                <a:latin typeface="+mn-lt"/>
              </a:rPr>
              <a:t>Library website: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506365" y="2095995"/>
            <a:ext cx="3459918"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pic>
        <p:nvPicPr>
          <p:cNvPr id="10" name="Picture 9">
            <a:extLst>
              <a:ext uri="{FF2B5EF4-FFF2-40B4-BE49-F238E27FC236}">
                <a16:creationId xmlns:a16="http://schemas.microsoft.com/office/drawing/2014/main" id="{9A66F3C5-7FC6-3DB6-28A6-CFFFAF4E64D3}"/>
              </a:ext>
            </a:extLst>
          </p:cNvPr>
          <p:cNvPicPr>
            <a:picLocks noChangeAspect="1"/>
          </p:cNvPicPr>
          <p:nvPr/>
        </p:nvPicPr>
        <p:blipFill>
          <a:blip r:embed="rId4"/>
          <a:stretch>
            <a:fillRect/>
          </a:stretch>
        </p:blipFill>
        <p:spPr>
          <a:xfrm>
            <a:off x="4465520" y="1212229"/>
            <a:ext cx="7341652" cy="3793076"/>
          </a:xfrm>
          <a:prstGeom prst="rect">
            <a:avLst/>
          </a:prstGeom>
          <a:solidFill>
            <a:srgbClr val="FFFFFF">
              <a:shade val="85000"/>
            </a:srgbClr>
          </a:solidFill>
          <a:ln w="889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Arrow: Right 7">
            <a:extLst>
              <a:ext uri="{FF2B5EF4-FFF2-40B4-BE49-F238E27FC236}">
                <a16:creationId xmlns:a16="http://schemas.microsoft.com/office/drawing/2014/main" id="{7EE9AA5E-1ABD-AA13-1EDD-8F885F8037D0}"/>
              </a:ext>
            </a:extLst>
          </p:cNvPr>
          <p:cNvSpPr/>
          <p:nvPr/>
        </p:nvSpPr>
        <p:spPr>
          <a:xfrm>
            <a:off x="2842898" y="304950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9E881ED-CA9A-7B6D-FFE5-C814F7246346}"/>
              </a:ext>
            </a:extLst>
          </p:cNvPr>
          <p:cNvSpPr txBox="1"/>
          <p:nvPr/>
        </p:nvSpPr>
        <p:spPr>
          <a:xfrm>
            <a:off x="454308" y="5276439"/>
            <a:ext cx="10898823"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Note: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sp>
        <p:nvSpPr>
          <p:cNvPr id="2" name="Rectangle 1">
            <a:extLst>
              <a:ext uri="{FF2B5EF4-FFF2-40B4-BE49-F238E27FC236}">
                <a16:creationId xmlns:a16="http://schemas.microsoft.com/office/drawing/2014/main" id="{E5963B0C-54F3-1446-9483-0F29019B7B3F}"/>
              </a:ext>
            </a:extLst>
          </p:cNvPr>
          <p:cNvSpPr/>
          <p:nvPr/>
        </p:nvSpPr>
        <p:spPr>
          <a:xfrm>
            <a:off x="4451787" y="3049501"/>
            <a:ext cx="1535495" cy="765352"/>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D71D6D-2CCC-9D7C-809B-D6943BFCB33C}"/>
              </a:ext>
            </a:extLst>
          </p:cNvPr>
          <p:cNvPicPr>
            <a:picLocks noChangeAspect="1"/>
          </p:cNvPicPr>
          <p:nvPr/>
        </p:nvPicPr>
        <p:blipFill>
          <a:blip r:embed="rId5"/>
          <a:stretch>
            <a:fillRect/>
          </a:stretch>
        </p:blipFill>
        <p:spPr>
          <a:xfrm flipH="1">
            <a:off x="1152636" y="3692607"/>
            <a:ext cx="1204759" cy="1187548"/>
          </a:xfrm>
          <a:prstGeom prst="rect">
            <a:avLst/>
          </a:prstGeom>
        </p:spPr>
      </p:pic>
    </p:spTree>
    <p:extLst>
      <p:ext uri="{BB962C8B-B14F-4D97-AF65-F5344CB8AC3E}">
        <p14:creationId xmlns:p14="http://schemas.microsoft.com/office/powerpoint/2010/main" val="829351856"/>
      </p:ext>
    </p:extLst>
  </p:cSld>
  <p:clrMapOvr>
    <a:masterClrMapping/>
  </p:clrMapOvr>
  <mc:AlternateContent xmlns:mc="http://schemas.openxmlformats.org/markup-compatibility/2006" xmlns:p14="http://schemas.microsoft.com/office/powerpoint/2010/main">
    <mc:Choice Requires="p14">
      <p:transition spd="med" p14:dur="700" advTm="21440">
        <p:fade/>
      </p:transition>
    </mc:Choice>
    <mc:Fallback xmlns="">
      <p:transition spd="med" advTm="2144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a:xfrm>
            <a:off x="355076" y="79794"/>
            <a:ext cx="11481847" cy="928838"/>
          </a:xfrm>
        </p:spPr>
        <p:txBody>
          <a:bodyPr/>
          <a:lstStyle/>
          <a:p>
            <a:r>
              <a:rPr lang="en-GB" dirty="0">
                <a:latin typeface="+mn-lt"/>
              </a:rPr>
              <a:t>Services and support </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0" y="1130703"/>
          <a:ext cx="10613606" cy="4293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hlinkClick r:id="rId7"/>
            <a:extLst>
              <a:ext uri="{FF2B5EF4-FFF2-40B4-BE49-F238E27FC236}">
                <a16:creationId xmlns:a16="http://schemas.microsoft.com/office/drawing/2014/main" id="{4F8ADCE4-DC92-4E09-B183-5F21D21C0A91}"/>
              </a:ext>
            </a:extLst>
          </p:cNvPr>
          <p:cNvPicPr>
            <a:picLocks noChangeAspect="1"/>
          </p:cNvPicPr>
          <p:nvPr/>
        </p:nvPicPr>
        <p:blipFill>
          <a:blip r:embed="rId8"/>
          <a:stretch>
            <a:fillRect/>
          </a:stretch>
        </p:blipFill>
        <p:spPr>
          <a:xfrm>
            <a:off x="10396733" y="4526106"/>
            <a:ext cx="1440190" cy="1420406"/>
          </a:xfrm>
          <a:prstGeom prst="rect">
            <a:avLst/>
          </a:prstGeom>
        </p:spPr>
      </p:pic>
    </p:spTree>
    <p:extLst>
      <p:ext uri="{BB962C8B-B14F-4D97-AF65-F5344CB8AC3E}">
        <p14:creationId xmlns:p14="http://schemas.microsoft.com/office/powerpoint/2010/main" val="2713075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8BE2319-413A-482C-BC65-7A4DEB3FFF21}"/>
              </a:ext>
            </a:extLst>
          </p:cNvPr>
          <p:cNvSpPr>
            <a:spLocks noGrp="1"/>
          </p:cNvSpPr>
          <p:nvPr>
            <p:ph sz="half" idx="1"/>
          </p:nvPr>
        </p:nvSpPr>
        <p:spPr>
          <a:xfrm>
            <a:off x="388624" y="1226345"/>
            <a:ext cx="6798444" cy="1700047"/>
          </a:xfrm>
        </p:spPr>
        <p:txBody>
          <a:bodyPr vert="horz" lIns="91440" tIns="45720" rIns="91440" bIns="45720" rtlCol="0" anchor="t">
            <a:normAutofit/>
          </a:bodyPr>
          <a:lstStyle/>
          <a:p>
            <a:pPr marL="0" indent="0">
              <a:spcBef>
                <a:spcPts val="0"/>
              </a:spcBef>
              <a:buNone/>
            </a:pPr>
            <a:r>
              <a:rPr lang="en-GB" sz="2400" b="1" dirty="0">
                <a:latin typeface="Calibri"/>
                <a:ea typeface="Calibri"/>
                <a:cs typeface="Calibri"/>
              </a:rPr>
              <a:t>The library provides free access to: </a:t>
            </a:r>
          </a:p>
          <a:p>
            <a:pPr marL="0" indent="0">
              <a:spcBef>
                <a:spcPts val="0"/>
              </a:spcBef>
              <a:buNone/>
            </a:pPr>
            <a:endParaRPr lang="en-GB" sz="2400" dirty="0">
              <a:latin typeface="Calibri" panose="020F0502020204030204" pitchFamily="34" charset="0"/>
              <a:cs typeface="Calibri" panose="020F0502020204030204" pitchFamily="34" charset="0"/>
            </a:endParaRPr>
          </a:p>
          <a:p>
            <a:pPr>
              <a:spcBef>
                <a:spcPts val="0"/>
              </a:spcBef>
              <a:buFont typeface="Arial" panose="020B0604020202020204" pitchFamily="34" charset="0"/>
              <a:buChar char="•"/>
            </a:pPr>
            <a:r>
              <a:rPr lang="en-GB" sz="2200" dirty="0">
                <a:latin typeface="Calibri"/>
                <a:ea typeface="Calibri"/>
                <a:cs typeface="Calibri"/>
              </a:rPr>
              <a:t>Good quality, up-to-date resources, in your subject area, via multiple formats and good filters.</a:t>
            </a:r>
          </a:p>
          <a:p>
            <a:pPr marL="342900" indent="-342900">
              <a:spcBef>
                <a:spcPts val="0"/>
              </a:spcBef>
              <a:buFont typeface="Arial,Sans-Serif"/>
              <a:buChar char="•"/>
            </a:pPr>
            <a:endParaRPr lang="en-GB" sz="2200" dirty="0"/>
          </a:p>
          <a:p>
            <a:pPr marL="0" indent="0">
              <a:spcBef>
                <a:spcPts val="0"/>
              </a:spcBef>
              <a:buNone/>
            </a:pPr>
            <a:endParaRPr lang="en-GB" sz="2200" dirty="0"/>
          </a:p>
          <a:p>
            <a:pPr marL="0" indent="0">
              <a:buNone/>
            </a:pPr>
            <a:endParaRPr lang="en-GB" sz="2000" dirty="0"/>
          </a:p>
        </p:txBody>
      </p:sp>
      <p:sp>
        <p:nvSpPr>
          <p:cNvPr id="2" name="Title 1">
            <a:extLst>
              <a:ext uri="{FF2B5EF4-FFF2-40B4-BE49-F238E27FC236}">
                <a16:creationId xmlns:a16="http://schemas.microsoft.com/office/drawing/2014/main" id="{C4BBDF33-34A5-4062-AA9D-9E33932505AB}"/>
              </a:ext>
            </a:extLst>
          </p:cNvPr>
          <p:cNvSpPr>
            <a:spLocks noGrp="1"/>
          </p:cNvSpPr>
          <p:nvPr>
            <p:ph type="title"/>
          </p:nvPr>
        </p:nvSpPr>
        <p:spPr>
          <a:xfrm>
            <a:off x="196426" y="-10510"/>
            <a:ext cx="10795518" cy="1003916"/>
          </a:xfrm>
        </p:spPr>
        <p:txBody>
          <a:bodyPr anchor="b">
            <a:normAutofit/>
          </a:bodyPr>
          <a:lstStyle/>
          <a:p>
            <a:r>
              <a:rPr lang="en-GB" dirty="0">
                <a:latin typeface="Calibri"/>
                <a:ea typeface="Calibri"/>
                <a:cs typeface="Calibri"/>
              </a:rPr>
              <a:t>Explore your library resources</a:t>
            </a:r>
            <a:endParaRPr lang="en-US" dirty="0"/>
          </a:p>
        </p:txBody>
      </p:sp>
      <p:pic>
        <p:nvPicPr>
          <p:cNvPr id="3" name="Picture 2">
            <a:extLst>
              <a:ext uri="{FF2B5EF4-FFF2-40B4-BE49-F238E27FC236}">
                <a16:creationId xmlns:a16="http://schemas.microsoft.com/office/drawing/2014/main" id="{29352B41-29AD-9ABC-5F44-1F695CCBC20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p:blipFill>
        <p:spPr bwMode="auto">
          <a:xfrm>
            <a:off x="7994354" y="635056"/>
            <a:ext cx="4094500" cy="3901939"/>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DB3E24D9-892B-F3EC-1356-5748761897C7}"/>
              </a:ext>
            </a:extLst>
          </p:cNvPr>
          <p:cNvSpPr txBox="1"/>
          <p:nvPr/>
        </p:nvSpPr>
        <p:spPr>
          <a:xfrm>
            <a:off x="388624" y="2321004"/>
            <a:ext cx="6798444" cy="2215991"/>
          </a:xfrm>
          <a:prstGeom prst="rect">
            <a:avLst/>
          </a:prstGeom>
          <a:noFill/>
        </p:spPr>
        <p:txBody>
          <a:bodyPr wrap="square" lIns="91440" tIns="45720" rIns="91440" bIns="45720" anchor="t">
            <a:spAutoFit/>
          </a:bodyPr>
          <a:lstStyle/>
          <a:p>
            <a:pPr>
              <a:spcBef>
                <a:spcPts val="0"/>
              </a:spcBef>
            </a:pPr>
            <a:endParaRPr lang="en-GB" sz="2400" dirty="0">
              <a:latin typeface="Calibri" panose="020F0502020204030204" pitchFamily="34" charset="0"/>
              <a:cs typeface="Calibri" panose="020F0502020204030204" pitchFamily="34" charset="0"/>
            </a:endParaRPr>
          </a:p>
          <a:p>
            <a:pPr marL="0" indent="0">
              <a:spcBef>
                <a:spcPts val="0"/>
              </a:spcBef>
              <a:buNone/>
            </a:pPr>
            <a:r>
              <a:rPr lang="en-GB" sz="2400" b="1" dirty="0">
                <a:latin typeface="Calibri"/>
                <a:ea typeface="Calibri"/>
                <a:cs typeface="Calibri"/>
              </a:rPr>
              <a:t>You can further:</a:t>
            </a:r>
          </a:p>
          <a:p>
            <a:pPr marL="0" indent="0">
              <a:spcBef>
                <a:spcPts val="0"/>
              </a:spcBef>
              <a:buNone/>
            </a:pPr>
            <a:endParaRPr lang="en-GB" sz="2400" dirty="0"/>
          </a:p>
          <a:p>
            <a:pPr marL="285750" indent="-285750">
              <a:spcBef>
                <a:spcPts val="0"/>
              </a:spcBef>
              <a:spcAft>
                <a:spcPts val="600"/>
              </a:spcAft>
              <a:buFont typeface="Arial,Sans-Serif" panose="05000000000000000000" pitchFamily="2" charset="2"/>
              <a:buChar char="•"/>
            </a:pPr>
            <a:r>
              <a:rPr lang="en-GB" sz="2200" dirty="0">
                <a:latin typeface="Calibri"/>
                <a:cs typeface="Calibri"/>
              </a:rPr>
              <a:t>Check your account,</a:t>
            </a:r>
            <a:r>
              <a:rPr lang="en-US" sz="2200" dirty="0">
                <a:latin typeface="Calibri"/>
                <a:cs typeface="Calibri"/>
              </a:rPr>
              <a:t> s</a:t>
            </a:r>
            <a:r>
              <a:rPr lang="en-GB" sz="2200" dirty="0">
                <a:latin typeface="Calibri"/>
                <a:cs typeface="Calibri"/>
              </a:rPr>
              <a:t>ave and organise favourite resources, find help with referencing and access your course reading lists.</a:t>
            </a:r>
          </a:p>
        </p:txBody>
      </p:sp>
      <p:sp>
        <p:nvSpPr>
          <p:cNvPr id="5" name="TextBox 4">
            <a:extLst>
              <a:ext uri="{FF2B5EF4-FFF2-40B4-BE49-F238E27FC236}">
                <a16:creationId xmlns:a16="http://schemas.microsoft.com/office/drawing/2014/main" id="{D43D1FBC-F342-AE04-4360-07E1B955501D}"/>
              </a:ext>
            </a:extLst>
          </p:cNvPr>
          <p:cNvSpPr txBox="1"/>
          <p:nvPr/>
        </p:nvSpPr>
        <p:spPr>
          <a:xfrm>
            <a:off x="372732" y="4818096"/>
            <a:ext cx="10157430" cy="830997"/>
          </a:xfrm>
          <a:prstGeom prst="rect">
            <a:avLst/>
          </a:prstGeom>
          <a:noFill/>
        </p:spPr>
        <p:txBody>
          <a:bodyPr wrap="square" lIns="91440" tIns="45720" rIns="91440" bIns="45720" anchor="t">
            <a:spAutoFit/>
          </a:bodyPr>
          <a:lstStyle/>
          <a:p>
            <a:pPr marL="0" indent="0">
              <a:spcBef>
                <a:spcPts val="0"/>
              </a:spcBef>
              <a:spcAft>
                <a:spcPts val="600"/>
              </a:spcAft>
              <a:buNone/>
            </a:pPr>
            <a:r>
              <a:rPr lang="en-GB" sz="2400" dirty="0">
                <a:latin typeface="Calibri"/>
                <a:cs typeface="Calibri"/>
              </a:rPr>
              <a:t>Finding good quality information which you can save, organise and recall when needed, will save you time and improve your work!</a:t>
            </a:r>
          </a:p>
        </p:txBody>
      </p:sp>
      <p:pic>
        <p:nvPicPr>
          <p:cNvPr id="8" name="Picture 7">
            <a:hlinkClick r:id="rId4"/>
            <a:extLst>
              <a:ext uri="{FF2B5EF4-FFF2-40B4-BE49-F238E27FC236}">
                <a16:creationId xmlns:a16="http://schemas.microsoft.com/office/drawing/2014/main" id="{7011D07B-A0BC-DB92-0AD6-F1D406BB4C88}"/>
              </a:ext>
            </a:extLst>
          </p:cNvPr>
          <p:cNvPicPr>
            <a:picLocks noChangeAspect="1"/>
          </p:cNvPicPr>
          <p:nvPr/>
        </p:nvPicPr>
        <p:blipFill>
          <a:blip r:embed="rId5"/>
          <a:stretch>
            <a:fillRect/>
          </a:stretch>
        </p:blipFill>
        <p:spPr>
          <a:xfrm>
            <a:off x="10530162" y="4664694"/>
            <a:ext cx="1314076" cy="1296025"/>
          </a:xfrm>
          <a:prstGeom prst="rect">
            <a:avLst/>
          </a:prstGeom>
        </p:spPr>
      </p:pic>
    </p:spTree>
    <p:extLst>
      <p:ext uri="{BB962C8B-B14F-4D97-AF65-F5344CB8AC3E}">
        <p14:creationId xmlns:p14="http://schemas.microsoft.com/office/powerpoint/2010/main" val="3597221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a:xfrm>
            <a:off x="168102" y="46844"/>
            <a:ext cx="11305338" cy="1003916"/>
          </a:xfrm>
        </p:spPr>
        <p:txBody>
          <a:bodyPr>
            <a:normAutofit/>
          </a:bodyPr>
          <a:lstStyle/>
          <a:p>
            <a:r>
              <a:rPr lang="en-GB" sz="4000" dirty="0">
                <a:latin typeface="+mn-lt"/>
              </a:rPr>
              <a:t>Sign up to Online Infoskills Tutorials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342687" y="1040138"/>
            <a:ext cx="11751644" cy="1938992"/>
          </a:xfrm>
          <a:prstGeom prst="rect">
            <a:avLst/>
          </a:prstGeom>
          <a:noFill/>
        </p:spPr>
        <p:txBody>
          <a:bodyPr wrap="square" lIns="91440" tIns="45720" rIns="91440" bIns="45720" rtlCol="0" anchor="t">
            <a:spAutoFit/>
          </a:bodyPr>
          <a:lstStyle/>
          <a:p>
            <a:r>
              <a:rPr lang="en-GB" sz="2400" dirty="0">
                <a:latin typeface="Calibri"/>
                <a:ea typeface="Calibri"/>
                <a:cs typeface="Calibri"/>
              </a:rPr>
              <a:t>Our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Online Infoskills</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b="1"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Programme</a:t>
            </a:r>
            <a:r>
              <a:rPr lang="en-GB" sz="2400" dirty="0">
                <a:solidFill>
                  <a:schemeClr val="accent2"/>
                </a:solidFill>
                <a:latin typeface="Calibri"/>
                <a:ea typeface="Calibri"/>
                <a:cs typeface="Calibri"/>
                <a:hlinkClick r:id="rId3">
                  <a:extLst>
                    <a:ext uri="{A12FA001-AC4F-418D-AE19-62706E023703}">
                      <ahyp:hlinkClr xmlns:ahyp="http://schemas.microsoft.com/office/drawing/2018/hyperlinkcolor" val="tx"/>
                    </a:ext>
                  </a:extLst>
                </a:hlinkClick>
              </a:rPr>
              <a:t> </a:t>
            </a:r>
            <a:r>
              <a:rPr lang="en-GB" sz="2400" dirty="0">
                <a:latin typeface="Calibri"/>
                <a:ea typeface="Calibri"/>
                <a:cs typeface="Calibri"/>
              </a:rPr>
              <a:t>is designed to create opportunities for you to:</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Develop your transferable academic and information skills.</a:t>
            </a:r>
          </a:p>
          <a:p>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dirty="0">
                <a:latin typeface="Calibri"/>
                <a:ea typeface="Calibri"/>
                <a:cs typeface="Calibri"/>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425"/>
          <a:stretch>
            <a:fillRect/>
          </a:stretch>
        </p:blipFill>
        <p:spPr bwMode="auto">
          <a:xfrm>
            <a:off x="10023276" y="3530984"/>
            <a:ext cx="1957806" cy="1874200"/>
          </a:xfrm>
          <a:prstGeom prst="rect">
            <a:avLst/>
          </a:prstGeom>
          <a:noFill/>
          <a:ln>
            <a:noFill/>
          </a:ln>
          <a:effectLst>
            <a:outerShdw blurRad="149987" dist="250190" dir="8460000" algn="ctr">
              <a:srgbClr val="000000">
                <a:alpha val="28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347444" y="3234197"/>
            <a:ext cx="8501149" cy="2308324"/>
          </a:xfrm>
          <a:prstGeom prst="rect">
            <a:avLst/>
          </a:prstGeom>
          <a:noFill/>
          <a:ln w="28575">
            <a:solidFill>
              <a:schemeClr val="accent2"/>
            </a:solidFill>
          </a:ln>
        </p:spPr>
        <p:txBody>
          <a:bodyPr wrap="square">
            <a:spAutoFit/>
          </a:bodyPr>
          <a:lstStyle/>
          <a:p>
            <a:pPr algn="l" rtl="0" fontAlgn="base"/>
            <a:r>
              <a:rPr lang="en-US" sz="2400" b="0" i="0" u="none" strike="noStrike" dirty="0">
                <a:solidFill>
                  <a:srgbClr val="000000"/>
                </a:solidFill>
                <a:effectLst/>
                <a:highlight>
                  <a:srgbClr val="F5F5F5"/>
                </a:highlight>
                <a:latin typeface="Calibri" panose="020F0502020204030204" pitchFamily="34" charset="0"/>
              </a:rPr>
              <a:t>Scan the code (using your camera on your phone), or click the link to find out more about:</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Why information literacy is important.</a:t>
            </a:r>
            <a:r>
              <a:rPr lang="en-US" sz="2400" b="0" i="0" dirty="0">
                <a:solidFill>
                  <a:srgbClr val="000000"/>
                </a:solidFill>
                <a:effectLst/>
                <a:highlight>
                  <a:srgbClr val="F5F5F5"/>
                </a:highlight>
                <a:latin typeface="Calibri" panose="020F0502020204030204" pitchFamily="34" charset="0"/>
              </a:rPr>
              <a:t>​</a:t>
            </a:r>
          </a:p>
          <a:p>
            <a:pPr algn="l" rtl="0" fontAlgn="base"/>
            <a:endParaRPr lang="en-US" sz="2400" b="0" i="0" dirty="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dirty="0">
                <a:solidFill>
                  <a:srgbClr val="000000"/>
                </a:solidFill>
                <a:effectLst/>
                <a:highlight>
                  <a:srgbClr val="F5F5F5"/>
                </a:highlight>
                <a:latin typeface="Calibri" panose="020F0502020204030204" pitchFamily="34" charset="0"/>
              </a:rPr>
              <a:t>How to access the relevant units. </a:t>
            </a:r>
            <a:r>
              <a:rPr lang="en-US" sz="2400" b="0" i="0" dirty="0">
                <a:solidFill>
                  <a:srgbClr val="000000"/>
                </a:solidFill>
                <a:effectLst/>
                <a:highlight>
                  <a:srgbClr val="F5F5F5"/>
                </a:highlight>
                <a:latin typeface="Calibri" panose="020F0502020204030204" pitchFamily="34" charset="0"/>
              </a:rPr>
              <a:t>​</a:t>
            </a:r>
            <a:endParaRPr lang="en-US" sz="2400" b="0" i="0" dirty="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10208239" y="2834087"/>
            <a:ext cx="1587880"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5"/>
              </a:rPr>
              <a:t>Online Link</a:t>
            </a:r>
            <a:endParaRPr lang="en-GB" sz="2000" dirty="0">
              <a:latin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A82DB16-86D8-7968-33E9-FEDC91717031}"/>
              </a:ext>
            </a:extLst>
          </p:cNvPr>
          <p:cNvSpPr txBox="1"/>
          <p:nvPr/>
        </p:nvSpPr>
        <p:spPr>
          <a:xfrm>
            <a:off x="9318724" y="261876"/>
            <a:ext cx="277250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6">
                  <a:extLst>
                    <a:ext uri="{A12FA001-AC4F-418D-AE19-62706E023703}">
                      <ahyp:hlinkClr xmlns:ahyp="http://schemas.microsoft.com/office/drawing/2018/hyperlinkcolor" val="tx"/>
                    </a:ext>
                  </a:extLst>
                </a:hlinkClick>
              </a:rPr>
              <a:t>Library Infoskills Course</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390452938"/>
      </p:ext>
    </p:extLst>
  </p:cSld>
  <p:clrMapOvr>
    <a:masterClrMapping/>
  </p:clrMapOvr>
  <mc:AlternateContent xmlns:mc="http://schemas.openxmlformats.org/markup-compatibility/2006" xmlns:p14="http://schemas.microsoft.com/office/powerpoint/2010/main">
    <mc:Choice Requires="p14">
      <p:transition spd="med" p14:dur="700" advTm="38422">
        <p:fade/>
      </p:transition>
    </mc:Choice>
    <mc:Fallback xmlns="">
      <p:transition spd="med" advTm="3842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644843"/>
          </a:xfrm>
        </p:spPr>
        <p:txBody>
          <a:bodyPr>
            <a:normAutofit fontScale="90000"/>
          </a:bodyPr>
          <a:lstStyle/>
          <a:p>
            <a:r>
              <a:rPr lang="en-GB" dirty="0">
                <a:latin typeface="Calibri"/>
                <a:ea typeface="Calibri"/>
                <a:cs typeface="Calibri"/>
              </a:rPr>
              <a:t>Online Resource Lists – your shortcut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816451" y="1881510"/>
            <a:ext cx="5074998" cy="937784"/>
          </a:xfrm>
        </p:spPr>
        <p:txBody>
          <a:bodyPr vert="horz" lIns="91440" tIns="45720" rIns="91440" bIns="45720" rtlCol="0" anchor="t">
            <a:noAutofit/>
          </a:bodyPr>
          <a:lstStyle/>
          <a:p>
            <a:pPr marL="0" indent="0">
              <a:buNone/>
            </a:pPr>
            <a:r>
              <a:rPr lang="en-GB" sz="2400" b="1" dirty="0">
                <a:latin typeface="Calibri"/>
                <a:ea typeface="Calibri"/>
                <a:cs typeface="Calibri"/>
              </a:rPr>
              <a:t>All managed by the library for:</a:t>
            </a:r>
          </a:p>
          <a:p>
            <a:pPr lvl="1">
              <a:buFont typeface="Arial" panose="020B0604020202020204" pitchFamily="34" charset="0"/>
              <a:buChar char="•"/>
            </a:pPr>
            <a:r>
              <a:rPr lang="en-GB" dirty="0">
                <a:latin typeface="Calibri" panose="020F0502020204030204" pitchFamily="34" charset="0"/>
                <a:ea typeface="Calibri" panose="020F0502020204030204" pitchFamily="34" charset="0"/>
                <a:cs typeface="Calibri" panose="020F0502020204030204" pitchFamily="34" charset="0"/>
              </a:rPr>
              <a:t>Easy  and direct access. </a:t>
            </a:r>
          </a:p>
        </p:txBody>
      </p:sp>
      <p:sp>
        <p:nvSpPr>
          <p:cNvPr id="4" name="TextBox 3">
            <a:extLst>
              <a:ext uri="{FF2B5EF4-FFF2-40B4-BE49-F238E27FC236}">
                <a16:creationId xmlns:a16="http://schemas.microsoft.com/office/drawing/2014/main" id="{4D25F6F5-B8B7-8979-1BCA-37B0F1F4C976}"/>
              </a:ext>
            </a:extLst>
          </p:cNvPr>
          <p:cNvSpPr txBox="1"/>
          <p:nvPr/>
        </p:nvSpPr>
        <p:spPr>
          <a:xfrm>
            <a:off x="156584" y="1206542"/>
            <a:ext cx="11878832" cy="830997"/>
          </a:xfrm>
          <a:prstGeom prst="rect">
            <a:avLst/>
          </a:prstGeom>
          <a:noFill/>
        </p:spPr>
        <p:txBody>
          <a:bodyPr wrap="square" lIns="91440" tIns="45720" rIns="91440" bIns="45720" anchor="t">
            <a:spAutoFit/>
          </a:bodyPr>
          <a:lstStyle/>
          <a:p>
            <a:r>
              <a:rPr lang="en-GB" sz="2400" dirty="0">
                <a:latin typeface="Calibri"/>
                <a:ea typeface="Calibri"/>
                <a:cs typeface="Calibri"/>
              </a:rPr>
              <a:t>Your lecturers have already selected  key books, articles, and materials to begin your research and they are all in one place for easy access!</a:t>
            </a:r>
          </a:p>
        </p:txBody>
      </p:sp>
      <p:sp>
        <p:nvSpPr>
          <p:cNvPr id="7" name="TextBox 6">
            <a:extLst>
              <a:ext uri="{FF2B5EF4-FFF2-40B4-BE49-F238E27FC236}">
                <a16:creationId xmlns:a16="http://schemas.microsoft.com/office/drawing/2014/main" id="{4C0E654F-B671-3A9F-4219-525883B430EC}"/>
              </a:ext>
            </a:extLst>
          </p:cNvPr>
          <p:cNvSpPr txBox="1"/>
          <p:nvPr/>
        </p:nvSpPr>
        <p:spPr>
          <a:xfrm>
            <a:off x="978443" y="5358504"/>
            <a:ext cx="4759233" cy="400110"/>
          </a:xfrm>
          <a:prstGeom prst="rect">
            <a:avLst/>
          </a:prstGeom>
          <a:noFill/>
        </p:spPr>
        <p:txBody>
          <a:bodyPr wrap="square" lIns="91440" tIns="45720" rIns="91440" bIns="45720" rtlCol="0" anchor="t">
            <a:spAutoFit/>
          </a:bodyPr>
          <a:lstStyle/>
          <a:p>
            <a:r>
              <a:rPr lang="en-GB" sz="2000" b="1" dirty="0">
                <a:solidFill>
                  <a:schemeClr val="accent2"/>
                </a:solidFill>
                <a:latin typeface="Calibri "/>
              </a:rPr>
              <a:t>N.B. You must sign into your list to access!</a:t>
            </a:r>
            <a:endParaRPr lang="en-US" sz="2000" b="1" dirty="0">
              <a:solidFill>
                <a:schemeClr val="accent2"/>
              </a:solidFill>
              <a:latin typeface="Calibri "/>
            </a:endParaRPr>
          </a:p>
        </p:txBody>
      </p:sp>
      <p:sp>
        <p:nvSpPr>
          <p:cNvPr id="6" name="TextBox 5">
            <a:extLst>
              <a:ext uri="{FF2B5EF4-FFF2-40B4-BE49-F238E27FC236}">
                <a16:creationId xmlns:a16="http://schemas.microsoft.com/office/drawing/2014/main" id="{8195CD51-538B-51BB-1034-5D9A8AC32AE2}"/>
              </a:ext>
            </a:extLst>
          </p:cNvPr>
          <p:cNvSpPr txBox="1"/>
          <p:nvPr/>
        </p:nvSpPr>
        <p:spPr>
          <a:xfrm>
            <a:off x="9205860" y="426791"/>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Online resource lists</a:t>
            </a:r>
            <a:endParaRPr lang="en-US">
              <a:solidFill>
                <a:schemeClr val="bg1"/>
              </a:solidFill>
            </a:endParaRPr>
          </a:p>
        </p:txBody>
      </p:sp>
      <p:pic>
        <p:nvPicPr>
          <p:cNvPr id="5" name="Picture 4">
            <a:extLst>
              <a:ext uri="{FF2B5EF4-FFF2-40B4-BE49-F238E27FC236}">
                <a16:creationId xmlns:a16="http://schemas.microsoft.com/office/drawing/2014/main" id="{27CA9E77-E39B-44A4-5ABF-E3410A653832}"/>
              </a:ext>
            </a:extLst>
          </p:cNvPr>
          <p:cNvPicPr>
            <a:picLocks noChangeAspect="1"/>
          </p:cNvPicPr>
          <p:nvPr/>
        </p:nvPicPr>
        <p:blipFill>
          <a:blip r:embed="rId3"/>
          <a:stretch>
            <a:fillRect/>
          </a:stretch>
        </p:blipFill>
        <p:spPr>
          <a:xfrm>
            <a:off x="10427998" y="4533157"/>
            <a:ext cx="1412068" cy="1392670"/>
          </a:xfrm>
          <a:prstGeom prst="rect">
            <a:avLst/>
          </a:prstGeom>
        </p:spPr>
      </p:pic>
      <p:sp>
        <p:nvSpPr>
          <p:cNvPr id="11" name="TextBox 10">
            <a:extLst>
              <a:ext uri="{FF2B5EF4-FFF2-40B4-BE49-F238E27FC236}">
                <a16:creationId xmlns:a16="http://schemas.microsoft.com/office/drawing/2014/main" id="{55B6ED0C-B552-E5D9-4BB9-A2C95A516C62}"/>
              </a:ext>
            </a:extLst>
          </p:cNvPr>
          <p:cNvSpPr txBox="1"/>
          <p:nvPr/>
        </p:nvSpPr>
        <p:spPr>
          <a:xfrm>
            <a:off x="6902215" y="2881525"/>
            <a:ext cx="4891935" cy="1569660"/>
          </a:xfrm>
          <a:prstGeom prst="rect">
            <a:avLst/>
          </a:prstGeom>
          <a:noFill/>
        </p:spPr>
        <p:txBody>
          <a:bodyPr wrap="square">
            <a:spAutoFit/>
          </a:bodyPr>
          <a:lstStyle/>
          <a:p>
            <a:pPr marL="0" indent="0">
              <a:buNone/>
            </a:pPr>
            <a:r>
              <a:rPr lang="en-GB" sz="2400" b="1" dirty="0">
                <a:latin typeface="Calibri"/>
                <a:ea typeface="Calibri"/>
                <a:cs typeface="Calibri"/>
              </a:rPr>
              <a:t>Where to Find Them:</a:t>
            </a:r>
          </a:p>
          <a:p>
            <a:pPr lvl="1">
              <a:buFont typeface="Arial" panose="020B0604020202020204" pitchFamily="34" charset="0"/>
              <a:buChar char="•"/>
            </a:pPr>
            <a:r>
              <a:rPr lang="en-GB" sz="2400" dirty="0">
                <a:latin typeface="Calibri"/>
                <a:ea typeface="Calibri"/>
                <a:cs typeface="Calibri"/>
              </a:rPr>
              <a:t>On your </a:t>
            </a:r>
            <a:r>
              <a:rPr lang="en-GB" sz="2400" b="1" dirty="0">
                <a:solidFill>
                  <a:schemeClr val="accent2"/>
                </a:solidFill>
                <a:latin typeface="Calibri"/>
                <a:ea typeface="Calibri"/>
                <a:cs typeface="Calibri"/>
                <a:hlinkClick r:id="rId4">
                  <a:extLst>
                    <a:ext uri="{A12FA001-AC4F-418D-AE19-62706E023703}">
                      <ahyp:hlinkClr xmlns:ahyp="http://schemas.microsoft.com/office/drawing/2018/hyperlinkcolor" val="tx"/>
                    </a:ext>
                  </a:extLst>
                </a:hlinkClick>
              </a:rPr>
              <a:t>Moodle </a:t>
            </a:r>
            <a:r>
              <a:rPr lang="en-GB" sz="2400" b="1" dirty="0">
                <a:latin typeface="Calibri"/>
                <a:ea typeface="Calibri"/>
                <a:cs typeface="Calibri"/>
                <a:hlinkClick r:id="rId4">
                  <a:extLst>
                    <a:ext uri="{A12FA001-AC4F-418D-AE19-62706E023703}">
                      <ahyp:hlinkClr xmlns:ahyp="http://schemas.microsoft.com/office/drawing/2018/hyperlinkcolor" val="tx"/>
                    </a:ext>
                  </a:extLst>
                </a:hlinkClick>
              </a:rPr>
              <a:t> </a:t>
            </a:r>
            <a:r>
              <a:rPr lang="en-GB" sz="2400" dirty="0">
                <a:latin typeface="Calibri"/>
                <a:ea typeface="Calibri"/>
                <a:cs typeface="Calibri"/>
              </a:rPr>
              <a:t>course pages</a:t>
            </a:r>
            <a:r>
              <a:rPr lang="en-GB" sz="2400" b="1" dirty="0">
                <a:latin typeface="Calibri"/>
                <a:ea typeface="Calibri"/>
                <a:cs typeface="Calibri"/>
              </a:rPr>
              <a:t>.</a:t>
            </a:r>
          </a:p>
          <a:p>
            <a:pPr lvl="1"/>
            <a:endParaRPr lang="en-GB" sz="2400" b="1" dirty="0">
              <a:latin typeface="Calibri"/>
              <a:ea typeface="Calibri"/>
              <a:cs typeface="Calibri"/>
            </a:endParaRPr>
          </a:p>
          <a:p>
            <a:pPr lvl="1">
              <a:buFont typeface="Arial" panose="020B0604020202020204" pitchFamily="34" charset="0"/>
              <a:buChar char="•"/>
            </a:pPr>
            <a:r>
              <a:rPr lang="en-GB" sz="2400" dirty="0">
                <a:latin typeface="Calibri"/>
                <a:ea typeface="Calibri"/>
                <a:cs typeface="Calibri"/>
              </a:rPr>
              <a:t>Or via the </a:t>
            </a:r>
            <a:r>
              <a:rPr lang="en-GB" sz="2400" b="1" dirty="0">
                <a:solidFill>
                  <a:schemeClr val="accent2"/>
                </a:solidFill>
                <a:latin typeface="Calibri"/>
                <a:ea typeface="Calibri"/>
                <a:cs typeface="Calibri"/>
                <a:hlinkClick r:id="rId5">
                  <a:extLst>
                    <a:ext uri="{A12FA001-AC4F-418D-AE19-62706E023703}">
                      <ahyp:hlinkClr xmlns:ahyp="http://schemas.microsoft.com/office/drawing/2018/hyperlinkcolor" val="tx"/>
                    </a:ext>
                  </a:extLst>
                </a:hlinkClick>
              </a:rPr>
              <a:t>Library website</a:t>
            </a:r>
            <a:r>
              <a:rPr lang="en-GB" sz="2400" b="1" dirty="0">
                <a:latin typeface="Calibri"/>
                <a:ea typeface="Calibri"/>
                <a:cs typeface="Calibri"/>
                <a:hlinkClick r:id="rId5">
                  <a:extLst>
                    <a:ext uri="{A12FA001-AC4F-418D-AE19-62706E023703}">
                      <ahyp:hlinkClr xmlns:ahyp="http://schemas.microsoft.com/office/drawing/2018/hyperlinkcolor" val="tx"/>
                    </a:ext>
                  </a:extLst>
                </a:hlinkClick>
              </a:rPr>
              <a:t>.</a:t>
            </a:r>
            <a:endParaRPr lang="en-GB" sz="2400" b="1" dirty="0">
              <a:latin typeface="Calibri"/>
              <a:ea typeface="Calibri"/>
              <a:cs typeface="Calibri"/>
            </a:endParaRPr>
          </a:p>
        </p:txBody>
      </p:sp>
      <p:pic>
        <p:nvPicPr>
          <p:cNvPr id="10" name="Picture 9">
            <a:extLst>
              <a:ext uri="{FF2B5EF4-FFF2-40B4-BE49-F238E27FC236}">
                <a16:creationId xmlns:a16="http://schemas.microsoft.com/office/drawing/2014/main" id="{CDC1DF8C-50AA-8486-126E-65D0EAE7CFA6}"/>
              </a:ext>
            </a:extLst>
          </p:cNvPr>
          <p:cNvPicPr>
            <a:picLocks noChangeAspect="1"/>
          </p:cNvPicPr>
          <p:nvPr/>
        </p:nvPicPr>
        <p:blipFill>
          <a:blip r:embed="rId6"/>
          <a:srcRect l="1045" t="12956" r="894" b="9724"/>
          <a:stretch>
            <a:fillRect/>
          </a:stretch>
        </p:blipFill>
        <p:spPr>
          <a:xfrm>
            <a:off x="533887" y="1991820"/>
            <a:ext cx="6127062" cy="32207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956865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CB143B4-9FCB-F86A-643F-BD12C9044F70}"/>
              </a:ext>
            </a:extLst>
          </p:cNvPr>
          <p:cNvSpPr>
            <a:spLocks noGrp="1"/>
          </p:cNvSpPr>
          <p:nvPr>
            <p:ph type="title"/>
          </p:nvPr>
        </p:nvSpPr>
        <p:spPr>
          <a:xfrm>
            <a:off x="358219" y="365125"/>
            <a:ext cx="11481847" cy="601693"/>
          </a:xfrm>
        </p:spPr>
        <p:txBody>
          <a:bodyPr>
            <a:normAutofit fontScale="90000"/>
          </a:bodyPr>
          <a:lstStyle/>
          <a:p>
            <a:r>
              <a:rPr lang="en-GB" dirty="0">
                <a:latin typeface="+mn-lt"/>
              </a:rPr>
              <a:t>Online Resource List (ORL) demo</a:t>
            </a:r>
            <a:endParaRPr lang="en-US" dirty="0">
              <a:latin typeface="+mn-lt"/>
            </a:endParaRPr>
          </a:p>
        </p:txBody>
      </p:sp>
      <p:sp>
        <p:nvSpPr>
          <p:cNvPr id="9" name="TextBox 8">
            <a:extLst>
              <a:ext uri="{FF2B5EF4-FFF2-40B4-BE49-F238E27FC236}">
                <a16:creationId xmlns:a16="http://schemas.microsoft.com/office/drawing/2014/main" id="{210117BD-A1D7-59E9-9818-045E07DA9C62}"/>
              </a:ext>
            </a:extLst>
          </p:cNvPr>
          <p:cNvSpPr txBox="1"/>
          <p:nvPr/>
        </p:nvSpPr>
        <p:spPr>
          <a:xfrm>
            <a:off x="340285" y="860564"/>
            <a:ext cx="6310956" cy="5632311"/>
          </a:xfrm>
          <a:prstGeom prst="rect">
            <a:avLst/>
          </a:prstGeom>
          <a:noFill/>
        </p:spPr>
        <p:txBody>
          <a:bodyPr wrap="square">
            <a:spAutoFit/>
          </a:bodyPr>
          <a:lstStyle/>
          <a:p>
            <a:pPr marL="457200" indent="-457200">
              <a:buFont typeface="Arial" panose="020B0604020202020204" pitchFamily="34" charset="0"/>
              <a:buChar char="•"/>
            </a:pPr>
            <a:r>
              <a:rPr lang="en-GB" sz="2400" dirty="0"/>
              <a:t>Search for your reading list by course title or code in ‘</a:t>
            </a:r>
            <a:r>
              <a:rPr lang="en-GB" sz="2400" b="1" dirty="0"/>
              <a:t>ALL Lists’</a:t>
            </a:r>
            <a:r>
              <a:rPr lang="en-GB" sz="2400" dirty="0"/>
              <a:t>. E.g. Learning in the digital era ACCA.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‘Add’(to add to </a:t>
            </a:r>
            <a:r>
              <a:rPr lang="en-GB" sz="2400" b="1" dirty="0"/>
              <a:t>‘My Lists’).</a:t>
            </a:r>
          </a:p>
          <a:p>
            <a:pPr marL="457200" indent="-457200">
              <a:buFont typeface="Arial" panose="020B0604020202020204" pitchFamily="34" charset="0"/>
              <a:buChar char="•"/>
            </a:pPr>
            <a:endParaRPr lang="en-GB" sz="2400" b="1" dirty="0"/>
          </a:p>
          <a:p>
            <a:pPr marL="457200" indent="-457200">
              <a:buFont typeface="Arial" panose="020B0604020202020204" pitchFamily="34" charset="0"/>
              <a:buChar char="•"/>
            </a:pPr>
            <a:r>
              <a:rPr lang="en-GB" sz="2400" dirty="0"/>
              <a:t>Search and add ‘LIB02’ to your lists. </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Click on list title to open and access the contents.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Choose a title and click                         to read online. </a:t>
            </a:r>
          </a:p>
          <a:p>
            <a:pPr marL="342900" indent="-342900">
              <a:buFont typeface="Arial" panose="020B0604020202020204" pitchFamily="34" charset="0"/>
              <a:buChar char="•"/>
            </a:pPr>
            <a:endParaRPr lang="en-GB" sz="2400" dirty="0"/>
          </a:p>
          <a:p>
            <a:endParaRPr lang="en-GB" sz="2400" dirty="0"/>
          </a:p>
        </p:txBody>
      </p:sp>
      <p:pic>
        <p:nvPicPr>
          <p:cNvPr id="11" name="Picture 10">
            <a:extLst>
              <a:ext uri="{FF2B5EF4-FFF2-40B4-BE49-F238E27FC236}">
                <a16:creationId xmlns:a16="http://schemas.microsoft.com/office/drawing/2014/main" id="{12A27865-6166-F33E-E652-93127D6167A3}"/>
              </a:ext>
            </a:extLst>
          </p:cNvPr>
          <p:cNvPicPr>
            <a:picLocks noChangeAspect="1"/>
          </p:cNvPicPr>
          <p:nvPr/>
        </p:nvPicPr>
        <p:blipFill>
          <a:blip r:embed="rId2"/>
          <a:stretch>
            <a:fillRect/>
          </a:stretch>
        </p:blipFill>
        <p:spPr>
          <a:xfrm>
            <a:off x="10634995" y="4756778"/>
            <a:ext cx="1205071" cy="1265147"/>
          </a:xfrm>
          <a:prstGeom prst="rect">
            <a:avLst/>
          </a:prstGeom>
        </p:spPr>
      </p:pic>
      <p:sp>
        <p:nvSpPr>
          <p:cNvPr id="12" name="TextBox 11">
            <a:extLst>
              <a:ext uri="{FF2B5EF4-FFF2-40B4-BE49-F238E27FC236}">
                <a16:creationId xmlns:a16="http://schemas.microsoft.com/office/drawing/2014/main" id="{66E3E5A9-E6B1-8546-F83C-AD3C585DAE2A}"/>
              </a:ext>
            </a:extLst>
          </p:cNvPr>
          <p:cNvSpPr txBox="1"/>
          <p:nvPr/>
        </p:nvSpPr>
        <p:spPr>
          <a:xfrm>
            <a:off x="6505320" y="5135581"/>
            <a:ext cx="2565653" cy="369332"/>
          </a:xfrm>
          <a:prstGeom prst="rect">
            <a:avLst/>
          </a:prstGeom>
          <a:noFill/>
        </p:spPr>
        <p:txBody>
          <a:bodyPr wrap="square" rtlCol="0">
            <a:spAutoFit/>
          </a:bodyPr>
          <a:lstStyle/>
          <a:p>
            <a:r>
              <a:rPr lang="en-GB" dirty="0">
                <a:hlinkClick r:id="rId3"/>
              </a:rPr>
              <a:t>Online Resource List Link</a:t>
            </a:r>
            <a:endParaRPr lang="en-US" dirty="0"/>
          </a:p>
        </p:txBody>
      </p:sp>
      <p:pic>
        <p:nvPicPr>
          <p:cNvPr id="14" name="Picture 13">
            <a:extLst>
              <a:ext uri="{FF2B5EF4-FFF2-40B4-BE49-F238E27FC236}">
                <a16:creationId xmlns:a16="http://schemas.microsoft.com/office/drawing/2014/main" id="{0A9B22F4-D68B-CE14-F153-8D86C6562558}"/>
              </a:ext>
            </a:extLst>
          </p:cNvPr>
          <p:cNvPicPr>
            <a:picLocks noChangeAspect="1"/>
          </p:cNvPicPr>
          <p:nvPr/>
        </p:nvPicPr>
        <p:blipFill>
          <a:blip r:embed="rId4"/>
          <a:srcRect l="7597" t="21451" b="8354"/>
          <a:stretch>
            <a:fillRect/>
          </a:stretch>
        </p:blipFill>
        <p:spPr>
          <a:xfrm>
            <a:off x="3828135" y="4943664"/>
            <a:ext cx="1597333" cy="376583"/>
          </a:xfrm>
          <a:prstGeom prst="rect">
            <a:avLst/>
          </a:prstGeom>
        </p:spPr>
      </p:pic>
      <p:sp>
        <p:nvSpPr>
          <p:cNvPr id="16" name="TextBox 15">
            <a:extLst>
              <a:ext uri="{FF2B5EF4-FFF2-40B4-BE49-F238E27FC236}">
                <a16:creationId xmlns:a16="http://schemas.microsoft.com/office/drawing/2014/main" id="{3CE02E28-DB93-D1FD-355E-7422B550A509}"/>
              </a:ext>
            </a:extLst>
          </p:cNvPr>
          <p:cNvSpPr txBox="1"/>
          <p:nvPr/>
        </p:nvSpPr>
        <p:spPr>
          <a:xfrm>
            <a:off x="9070973" y="41207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1BCA540B-4C59-5E80-9037-DAA80D7A4869}"/>
              </a:ext>
            </a:extLst>
          </p:cNvPr>
          <p:cNvPicPr>
            <a:picLocks noChangeAspect="1"/>
          </p:cNvPicPr>
          <p:nvPr/>
        </p:nvPicPr>
        <p:blipFill>
          <a:blip r:embed="rId6"/>
          <a:srcRect l="10886" t="31217" b="17224"/>
          <a:stretch>
            <a:fillRect/>
          </a:stretch>
        </p:blipFill>
        <p:spPr>
          <a:xfrm>
            <a:off x="4883070" y="2390366"/>
            <a:ext cx="1084797" cy="376583"/>
          </a:xfrm>
          <a:prstGeom prst="rect">
            <a:avLst/>
          </a:prstGeom>
        </p:spPr>
      </p:pic>
      <p:pic>
        <p:nvPicPr>
          <p:cNvPr id="8" name="Picture 7">
            <a:extLst>
              <a:ext uri="{FF2B5EF4-FFF2-40B4-BE49-F238E27FC236}">
                <a16:creationId xmlns:a16="http://schemas.microsoft.com/office/drawing/2014/main" id="{F19AFE3D-3959-290F-D01B-9680CFFE67F6}"/>
              </a:ext>
            </a:extLst>
          </p:cNvPr>
          <p:cNvPicPr>
            <a:picLocks noChangeAspect="1"/>
          </p:cNvPicPr>
          <p:nvPr/>
        </p:nvPicPr>
        <p:blipFill>
          <a:blip r:embed="rId7"/>
          <a:srcRect l="1045" t="12528" r="7293" b="9639"/>
          <a:stretch>
            <a:fillRect/>
          </a:stretch>
        </p:blipFill>
        <p:spPr>
          <a:xfrm>
            <a:off x="6604646" y="1353087"/>
            <a:ext cx="5411071" cy="306311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093601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114177A-69BC-42B4-8A73-8C88AB78E6FA}"/>
              </a:ext>
            </a:extLst>
          </p:cNvPr>
          <p:cNvSpPr>
            <a:spLocks noGrp="1"/>
          </p:cNvSpPr>
          <p:nvPr>
            <p:ph type="title"/>
          </p:nvPr>
        </p:nvSpPr>
        <p:spPr>
          <a:xfrm>
            <a:off x="358219" y="365125"/>
            <a:ext cx="11481847" cy="676275"/>
          </a:xfrm>
        </p:spPr>
        <p:txBody>
          <a:bodyPr>
            <a:normAutofit fontScale="90000"/>
          </a:bodyPr>
          <a:lstStyle/>
          <a:p>
            <a:r>
              <a:rPr lang="en-GB" dirty="0">
                <a:latin typeface="+mn-lt"/>
              </a:rPr>
              <a:t>Saving favourites</a:t>
            </a:r>
            <a:endParaRPr lang="en-US" dirty="0">
              <a:latin typeface="+mn-lt"/>
            </a:endParaRPr>
          </a:p>
        </p:txBody>
      </p:sp>
      <p:sp>
        <p:nvSpPr>
          <p:cNvPr id="9" name="TextBox 8">
            <a:extLst>
              <a:ext uri="{FF2B5EF4-FFF2-40B4-BE49-F238E27FC236}">
                <a16:creationId xmlns:a16="http://schemas.microsoft.com/office/drawing/2014/main" id="{5E450E55-6189-F602-C59F-68612DE7C29D}"/>
              </a:ext>
            </a:extLst>
          </p:cNvPr>
          <p:cNvSpPr txBox="1"/>
          <p:nvPr/>
        </p:nvSpPr>
        <p:spPr>
          <a:xfrm>
            <a:off x="7472453" y="2633651"/>
            <a:ext cx="4672040" cy="830997"/>
          </a:xfrm>
          <a:prstGeom prst="rect">
            <a:avLst/>
          </a:prstGeom>
          <a:noFill/>
        </p:spPr>
        <p:txBody>
          <a:bodyPr wrap="square" rtlCol="0">
            <a:spAutoFit/>
          </a:bodyPr>
          <a:lstStyle/>
          <a:p>
            <a:pPr marL="285750" indent="-285750">
              <a:buFont typeface="Arial" panose="020B0604020202020204" pitchFamily="34" charset="0"/>
              <a:buChar char="•"/>
            </a:pPr>
            <a:r>
              <a:rPr lang="en-GB" sz="2400" dirty="0"/>
              <a:t>Click the ellipsis of a title […] to open the drop-down menu. </a:t>
            </a:r>
          </a:p>
        </p:txBody>
      </p:sp>
      <p:sp>
        <p:nvSpPr>
          <p:cNvPr id="11" name="TextBox 10">
            <a:extLst>
              <a:ext uri="{FF2B5EF4-FFF2-40B4-BE49-F238E27FC236}">
                <a16:creationId xmlns:a16="http://schemas.microsoft.com/office/drawing/2014/main" id="{5C1F2C68-66D5-478E-1C47-570E07E7E545}"/>
              </a:ext>
            </a:extLst>
          </p:cNvPr>
          <p:cNvSpPr txBox="1"/>
          <p:nvPr/>
        </p:nvSpPr>
        <p:spPr>
          <a:xfrm>
            <a:off x="1726907" y="1171283"/>
            <a:ext cx="10067106" cy="830997"/>
          </a:xfrm>
          <a:prstGeom prst="rect">
            <a:avLst/>
          </a:prstGeom>
          <a:noFill/>
        </p:spPr>
        <p:txBody>
          <a:bodyPr wrap="square" rtlCol="0">
            <a:spAutoFit/>
          </a:bodyPr>
          <a:lstStyle/>
          <a:p>
            <a:r>
              <a:rPr lang="en-GB" sz="2400" dirty="0"/>
              <a:t>Using the favourites tool in the ORL, you can easily save, manage, and organise all your references you have used in your assignment. </a:t>
            </a:r>
            <a:endParaRPr lang="en-US" sz="2400" dirty="0"/>
          </a:p>
        </p:txBody>
      </p:sp>
      <p:sp>
        <p:nvSpPr>
          <p:cNvPr id="13" name="TextBox 12">
            <a:extLst>
              <a:ext uri="{FF2B5EF4-FFF2-40B4-BE49-F238E27FC236}">
                <a16:creationId xmlns:a16="http://schemas.microsoft.com/office/drawing/2014/main" id="{68528D87-F7B0-B8DA-22B3-9ED30C1FCAAF}"/>
              </a:ext>
            </a:extLst>
          </p:cNvPr>
          <p:cNvSpPr txBox="1"/>
          <p:nvPr/>
        </p:nvSpPr>
        <p:spPr>
          <a:xfrm>
            <a:off x="7472453" y="3743971"/>
            <a:ext cx="4037202" cy="1200329"/>
          </a:xfrm>
          <a:prstGeom prst="rect">
            <a:avLst/>
          </a:prstGeom>
          <a:noFill/>
        </p:spPr>
        <p:txBody>
          <a:bodyPr wrap="square">
            <a:spAutoFit/>
          </a:bodyPr>
          <a:lstStyle/>
          <a:p>
            <a:pPr marL="285750" indent="-285750">
              <a:buFont typeface="Arial" panose="020B0604020202020204" pitchFamily="34" charset="0"/>
              <a:buChar char="•"/>
            </a:pPr>
            <a:r>
              <a:rPr lang="en-GB" sz="2400" dirty="0"/>
              <a:t>Choose ‘Save as a favourite’ to place into your favourites list.</a:t>
            </a:r>
          </a:p>
        </p:txBody>
      </p:sp>
      <p:pic>
        <p:nvPicPr>
          <p:cNvPr id="15" name="Picture 14">
            <a:extLst>
              <a:ext uri="{FF2B5EF4-FFF2-40B4-BE49-F238E27FC236}">
                <a16:creationId xmlns:a16="http://schemas.microsoft.com/office/drawing/2014/main" id="{AA7D99AA-8E2A-0C07-4795-A71525A9AE8A}"/>
              </a:ext>
            </a:extLst>
          </p:cNvPr>
          <p:cNvPicPr>
            <a:picLocks noChangeAspect="1"/>
          </p:cNvPicPr>
          <p:nvPr/>
        </p:nvPicPr>
        <p:blipFill>
          <a:blip r:embed="rId2"/>
          <a:srcRect l="6328" t="50699"/>
          <a:stretch>
            <a:fillRect/>
          </a:stretch>
        </p:blipFill>
        <p:spPr>
          <a:xfrm>
            <a:off x="570772" y="1236417"/>
            <a:ext cx="948405" cy="702045"/>
          </a:xfrm>
          <a:prstGeom prst="rect">
            <a:avLst/>
          </a:prstGeom>
          <a:ln>
            <a:solidFill>
              <a:schemeClr val="tx1"/>
            </a:solidFill>
          </a:ln>
        </p:spPr>
      </p:pic>
      <p:sp>
        <p:nvSpPr>
          <p:cNvPr id="17" name="TextBox 16">
            <a:extLst>
              <a:ext uri="{FF2B5EF4-FFF2-40B4-BE49-F238E27FC236}">
                <a16:creationId xmlns:a16="http://schemas.microsoft.com/office/drawing/2014/main" id="{F3C37DFE-6711-7E50-410F-7B10CA3148CA}"/>
              </a:ext>
            </a:extLst>
          </p:cNvPr>
          <p:cNvSpPr txBox="1"/>
          <p:nvPr/>
        </p:nvSpPr>
        <p:spPr>
          <a:xfrm>
            <a:off x="9030204" y="459528"/>
            <a:ext cx="2685589"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Online resource lists</a:t>
            </a:r>
            <a:endParaRPr lang="en-US" dirty="0">
              <a:solidFill>
                <a:schemeClr val="bg1"/>
              </a:solidFill>
            </a:endParaRPr>
          </a:p>
        </p:txBody>
      </p:sp>
      <p:pic>
        <p:nvPicPr>
          <p:cNvPr id="5" name="Picture 4">
            <a:extLst>
              <a:ext uri="{FF2B5EF4-FFF2-40B4-BE49-F238E27FC236}">
                <a16:creationId xmlns:a16="http://schemas.microsoft.com/office/drawing/2014/main" id="{53420633-7636-B5F8-4ADF-1D6C45DAE695}"/>
              </a:ext>
            </a:extLst>
          </p:cNvPr>
          <p:cNvPicPr>
            <a:picLocks noChangeAspect="1"/>
          </p:cNvPicPr>
          <p:nvPr/>
        </p:nvPicPr>
        <p:blipFill>
          <a:blip r:embed="rId4"/>
          <a:srcRect l="819" t="12535" r="6838" b="5323"/>
          <a:stretch>
            <a:fillRect/>
          </a:stretch>
        </p:blipFill>
        <p:spPr>
          <a:xfrm>
            <a:off x="1170665" y="2002280"/>
            <a:ext cx="5931728" cy="35176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Rectangle 11">
            <a:extLst>
              <a:ext uri="{FF2B5EF4-FFF2-40B4-BE49-F238E27FC236}">
                <a16:creationId xmlns:a16="http://schemas.microsoft.com/office/drawing/2014/main" id="{22DAE1B5-B2DA-2752-1C30-94DA89E06771}"/>
              </a:ext>
            </a:extLst>
          </p:cNvPr>
          <p:cNvSpPr/>
          <p:nvPr/>
        </p:nvSpPr>
        <p:spPr>
          <a:xfrm>
            <a:off x="6878385" y="3354741"/>
            <a:ext cx="224008" cy="19219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02D0600B-6087-99FE-F1F4-660651414FED}"/>
              </a:ext>
            </a:extLst>
          </p:cNvPr>
          <p:cNvSpPr/>
          <p:nvPr/>
        </p:nvSpPr>
        <p:spPr>
          <a:xfrm>
            <a:off x="6096000" y="4920554"/>
            <a:ext cx="834803" cy="23341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1777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B8D7-3C7E-1C08-37DB-722DCE7B6B35}"/>
              </a:ext>
            </a:extLst>
          </p:cNvPr>
          <p:cNvSpPr>
            <a:spLocks noGrp="1"/>
          </p:cNvSpPr>
          <p:nvPr>
            <p:ph type="title"/>
          </p:nvPr>
        </p:nvSpPr>
        <p:spPr>
          <a:xfrm>
            <a:off x="243316" y="135566"/>
            <a:ext cx="11481847" cy="797046"/>
          </a:xfrm>
        </p:spPr>
        <p:txBody>
          <a:bodyPr>
            <a:normAutofit/>
          </a:bodyPr>
          <a:lstStyle/>
          <a:p>
            <a:r>
              <a:rPr lang="en-GB" dirty="0">
                <a:latin typeface="+mn-lt"/>
              </a:rPr>
              <a:t>Find sources using the library catalogue</a:t>
            </a:r>
            <a:endParaRPr lang="en-US" dirty="0">
              <a:latin typeface="+mn-lt"/>
            </a:endParaRPr>
          </a:p>
        </p:txBody>
      </p:sp>
      <p:pic>
        <p:nvPicPr>
          <p:cNvPr id="8" name="Content Placeholder 7" descr="A screenshot of a web page&#10;&#10;AI-generated content may be incorrect.">
            <a:extLst>
              <a:ext uri="{FF2B5EF4-FFF2-40B4-BE49-F238E27FC236}">
                <a16:creationId xmlns:a16="http://schemas.microsoft.com/office/drawing/2014/main" id="{A49AA4F1-A02A-6091-7989-AACFC8FA82AF}"/>
              </a:ext>
            </a:extLst>
          </p:cNvPr>
          <p:cNvPicPr>
            <a:picLocks noGrp="1" noChangeAspect="1"/>
          </p:cNvPicPr>
          <p:nvPr>
            <p:ph sz="quarter" idx="10"/>
          </p:nvPr>
        </p:nvPicPr>
        <p:blipFill>
          <a:blip r:embed="rId3"/>
          <a:stretch>
            <a:fillRect/>
          </a:stretch>
        </p:blipFill>
        <p:spPr>
          <a:xfrm>
            <a:off x="4466629" y="1932317"/>
            <a:ext cx="7370293" cy="36565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E96893AD-5F9F-E759-7080-7FBBCBEECCC4}"/>
              </a:ext>
            </a:extLst>
          </p:cNvPr>
          <p:cNvSpPr txBox="1"/>
          <p:nvPr/>
        </p:nvSpPr>
        <p:spPr>
          <a:xfrm>
            <a:off x="8947955" y="1170717"/>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sp>
        <p:nvSpPr>
          <p:cNvPr id="9" name="TextBox 8">
            <a:extLst>
              <a:ext uri="{FF2B5EF4-FFF2-40B4-BE49-F238E27FC236}">
                <a16:creationId xmlns:a16="http://schemas.microsoft.com/office/drawing/2014/main" id="{F067E14E-6942-4D1F-684E-20AF6C80357F}"/>
              </a:ext>
            </a:extLst>
          </p:cNvPr>
          <p:cNvSpPr txBox="1"/>
          <p:nvPr/>
        </p:nvSpPr>
        <p:spPr>
          <a:xfrm>
            <a:off x="242933" y="1377186"/>
            <a:ext cx="4110532" cy="341632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rPr>
              <a:t>Explore </a:t>
            </a:r>
            <a:r>
              <a:rPr lang="en-GB" sz="2400" dirty="0">
                <a:latin typeface="Calibri "/>
                <a:hlinkClick r:id="rId5"/>
              </a:rPr>
              <a:t>our Library YouTube playlist</a:t>
            </a:r>
            <a:r>
              <a:rPr lang="en-GB" sz="2400" dirty="0">
                <a:latin typeface="Calibri "/>
              </a:rPr>
              <a:t> for short videos on how to find and use our online library.</a:t>
            </a:r>
          </a:p>
          <a:p>
            <a:pPr marL="342900" indent="-342900">
              <a:buFont typeface="Arial" panose="020B0604020202020204" pitchFamily="34" charset="0"/>
              <a:buChar char="•"/>
            </a:pPr>
            <a:endParaRPr lang="en-GB" sz="2400" dirty="0">
              <a:latin typeface="Calibri "/>
            </a:endParaRPr>
          </a:p>
          <a:p>
            <a:pPr marL="342900" indent="-342900">
              <a:buFont typeface="Arial" panose="020B0604020202020204" pitchFamily="34" charset="0"/>
              <a:buChar char="•"/>
            </a:pPr>
            <a:r>
              <a:rPr lang="en-GB" sz="2400" dirty="0">
                <a:latin typeface="Calibri "/>
              </a:rPr>
              <a:t>Find out much more by completing the 'Searching for Information' infoskills units</a:t>
            </a:r>
            <a:endParaRPr lang="en-US" sz="2400" dirty="0">
              <a:latin typeface="Calibri "/>
            </a:endParaRPr>
          </a:p>
        </p:txBody>
      </p:sp>
      <p:sp>
        <p:nvSpPr>
          <p:cNvPr id="5" name="Arrow: Right 4">
            <a:extLst>
              <a:ext uri="{FF2B5EF4-FFF2-40B4-BE49-F238E27FC236}">
                <a16:creationId xmlns:a16="http://schemas.microsoft.com/office/drawing/2014/main" id="{16A8C667-1B53-5BF1-6322-305117302AB8}"/>
              </a:ext>
            </a:extLst>
          </p:cNvPr>
          <p:cNvSpPr/>
          <p:nvPr/>
        </p:nvSpPr>
        <p:spPr>
          <a:xfrm>
            <a:off x="2802258" y="4441421"/>
            <a:ext cx="1393896" cy="914400"/>
          </a:xfrm>
          <a:prstGeom prst="rightArrow">
            <a:avLst/>
          </a:prstGeom>
          <a:solidFill>
            <a:schemeClr val="accent2"/>
          </a:solidFill>
          <a:ln w="38100">
            <a:solidFill>
              <a:schemeClr val="accent2"/>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8298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90D8-2B9C-27C1-F28E-9A74DB06F2C5}"/>
              </a:ext>
            </a:extLst>
          </p:cNvPr>
          <p:cNvSpPr>
            <a:spLocks noGrp="1"/>
          </p:cNvSpPr>
          <p:nvPr>
            <p:ph type="title"/>
          </p:nvPr>
        </p:nvSpPr>
        <p:spPr>
          <a:xfrm>
            <a:off x="257938" y="221406"/>
            <a:ext cx="11481847" cy="738665"/>
          </a:xfrm>
        </p:spPr>
        <p:txBody>
          <a:bodyPr/>
          <a:lstStyle/>
          <a:p>
            <a:r>
              <a:rPr lang="en-GB" dirty="0">
                <a:latin typeface="Calibri "/>
              </a:rPr>
              <a:t>Searching the Library Online</a:t>
            </a:r>
          </a:p>
        </p:txBody>
      </p:sp>
      <p:pic>
        <p:nvPicPr>
          <p:cNvPr id="5" name="Content Placeholder 4">
            <a:extLst>
              <a:ext uri="{FF2B5EF4-FFF2-40B4-BE49-F238E27FC236}">
                <a16:creationId xmlns:a16="http://schemas.microsoft.com/office/drawing/2014/main" id="{77A4F473-3EA2-1770-EB1F-27548BC881EC}"/>
              </a:ext>
            </a:extLst>
          </p:cNvPr>
          <p:cNvPicPr>
            <a:picLocks noGrp="1" noChangeAspect="1"/>
          </p:cNvPicPr>
          <p:nvPr>
            <p:ph sz="quarter" idx="10"/>
          </p:nvPr>
        </p:nvPicPr>
        <p:blipFill>
          <a:blip r:embed="rId3"/>
          <a:stretch>
            <a:fillRect/>
          </a:stretch>
        </p:blipFill>
        <p:spPr>
          <a:xfrm>
            <a:off x="1383329" y="2079609"/>
            <a:ext cx="9142400" cy="19029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76B1F8C-814F-7386-E553-2A342C20AB98}"/>
              </a:ext>
            </a:extLst>
          </p:cNvPr>
          <p:cNvSpPr txBox="1"/>
          <p:nvPr/>
        </p:nvSpPr>
        <p:spPr>
          <a:xfrm>
            <a:off x="417324" y="1150508"/>
            <a:ext cx="10776566" cy="738664"/>
          </a:xfrm>
          <a:prstGeom prst="rect">
            <a:avLst/>
          </a:prstGeom>
          <a:noFill/>
        </p:spPr>
        <p:txBody>
          <a:bodyPr wrap="square" lIns="91440" tIns="45720" rIns="91440" bIns="45720" rtlCol="0" anchor="t">
            <a:spAutoFit/>
          </a:bodyPr>
          <a:lstStyle/>
          <a:p>
            <a:r>
              <a:rPr lang="en-GB" sz="2400" dirty="0">
                <a:latin typeface="Calibri"/>
                <a:ea typeface="Calibri"/>
                <a:cs typeface="Calibri"/>
              </a:rPr>
              <a:t>Enter a keyword into the search box to search across our many of our collections.</a:t>
            </a:r>
          </a:p>
          <a:p>
            <a:endParaRPr lang="en-US" dirty="0"/>
          </a:p>
        </p:txBody>
      </p:sp>
      <p:sp>
        <p:nvSpPr>
          <p:cNvPr id="7" name="TextBox 6">
            <a:extLst>
              <a:ext uri="{FF2B5EF4-FFF2-40B4-BE49-F238E27FC236}">
                <a16:creationId xmlns:a16="http://schemas.microsoft.com/office/drawing/2014/main" id="{043A1F8C-EF8F-BEF2-7951-A41DB4977C0E}"/>
              </a:ext>
            </a:extLst>
          </p:cNvPr>
          <p:cNvSpPr txBox="1"/>
          <p:nvPr/>
        </p:nvSpPr>
        <p:spPr>
          <a:xfrm>
            <a:off x="417324" y="4419766"/>
            <a:ext cx="10240969" cy="1077218"/>
          </a:xfrm>
          <a:prstGeom prst="rect">
            <a:avLst/>
          </a:prstGeom>
          <a:noFill/>
        </p:spPr>
        <p:txBody>
          <a:bodyPr wrap="square" lIns="91440" tIns="45720" rIns="91440" bIns="45720" rtlCol="0" anchor="t">
            <a:spAutoFit/>
          </a:bodyPr>
          <a:lstStyle/>
          <a:p>
            <a:r>
              <a:rPr lang="en-GB" sz="2400" b="1" dirty="0">
                <a:solidFill>
                  <a:schemeClr val="accent2"/>
                </a:solidFill>
                <a:latin typeface="Calibri" panose="020F0502020204030204" pitchFamily="34" charset="0"/>
                <a:ea typeface="Calibri" panose="020F0502020204030204" pitchFamily="34" charset="0"/>
                <a:cs typeface="Calibri" panose="020F0502020204030204" pitchFamily="34" charset="0"/>
              </a:rPr>
              <a:t>Important to note:</a:t>
            </a:r>
          </a:p>
          <a:p>
            <a:r>
              <a:rPr lang="en-GB" sz="2000" dirty="0">
                <a:latin typeface="Calibri"/>
                <a:ea typeface="Calibri"/>
                <a:cs typeface="Calibri"/>
              </a:rPr>
              <a:t>Not all subscribed collections and databases are searchable by this method. Some </a:t>
            </a:r>
            <a:r>
              <a:rPr lang="en-GB" sz="2000" dirty="0">
                <a:latin typeface="Calibri"/>
                <a:ea typeface="Calibri"/>
                <a:cs typeface="Calibri"/>
                <a:hlinkClick r:id="rId4"/>
              </a:rPr>
              <a:t>specialised databases </a:t>
            </a:r>
            <a:r>
              <a:rPr lang="en-GB" sz="2000" dirty="0">
                <a:latin typeface="Calibri"/>
                <a:ea typeface="Calibri"/>
                <a:cs typeface="Calibri"/>
              </a:rPr>
              <a:t>will need to be searched individually.</a:t>
            </a:r>
          </a:p>
        </p:txBody>
      </p:sp>
      <p:pic>
        <p:nvPicPr>
          <p:cNvPr id="8" name="Picture 7">
            <a:extLst>
              <a:ext uri="{FF2B5EF4-FFF2-40B4-BE49-F238E27FC236}">
                <a16:creationId xmlns:a16="http://schemas.microsoft.com/office/drawing/2014/main" id="{E81DAE62-8929-4D23-1E52-DB645795DFD2}"/>
              </a:ext>
            </a:extLst>
          </p:cNvPr>
          <p:cNvPicPr>
            <a:picLocks noChangeAspect="1"/>
          </p:cNvPicPr>
          <p:nvPr/>
        </p:nvPicPr>
        <p:blipFill>
          <a:blip r:embed="rId5"/>
          <a:stretch>
            <a:fillRect/>
          </a:stretch>
        </p:blipFill>
        <p:spPr>
          <a:xfrm>
            <a:off x="10525729" y="4653741"/>
            <a:ext cx="1346209" cy="1327716"/>
          </a:xfrm>
          <a:prstGeom prst="rect">
            <a:avLst/>
          </a:prstGeom>
        </p:spPr>
      </p:pic>
      <p:sp>
        <p:nvSpPr>
          <p:cNvPr id="9" name="TextBox 8">
            <a:extLst>
              <a:ext uri="{FF2B5EF4-FFF2-40B4-BE49-F238E27FC236}">
                <a16:creationId xmlns:a16="http://schemas.microsoft.com/office/drawing/2014/main" id="{8098F1C7-40E6-7709-1585-9FB6A42239ED}"/>
              </a:ext>
            </a:extLst>
          </p:cNvPr>
          <p:cNvSpPr txBox="1"/>
          <p:nvPr/>
        </p:nvSpPr>
        <p:spPr>
          <a:xfrm>
            <a:off x="10525729" y="4265125"/>
            <a:ext cx="998110"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660326098"/>
      </p:ext>
    </p:extLst>
  </p:cSld>
  <p:clrMapOvr>
    <a:masterClrMapping/>
  </p:clrMapOvr>
  <mc:AlternateContent xmlns:mc="http://schemas.openxmlformats.org/markup-compatibility/2006" xmlns:p14="http://schemas.microsoft.com/office/powerpoint/2010/main">
    <mc:Choice Requires="p14">
      <p:transition spd="med" p14:dur="700" advTm="21461">
        <p:fade/>
      </p:transition>
    </mc:Choice>
    <mc:Fallback xmlns="">
      <p:transition spd="med" advTm="21461">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a:bodyPr>
          <a:lstStyle/>
          <a:p>
            <a:r>
              <a:rPr lang="en-GB" dirty="0">
                <a:latin typeface="+mn-lt"/>
              </a:rPr>
              <a:t>Library Catalogue – overview.</a:t>
            </a:r>
          </a:p>
        </p:txBody>
      </p:sp>
      <p:sp>
        <p:nvSpPr>
          <p:cNvPr id="7" name="TextBox 6">
            <a:extLst>
              <a:ext uri="{FF2B5EF4-FFF2-40B4-BE49-F238E27FC236}">
                <a16:creationId xmlns:a16="http://schemas.microsoft.com/office/drawing/2014/main" id="{CAF8913B-A975-B589-DA19-54FDE677C0A2}"/>
              </a:ext>
            </a:extLst>
          </p:cNvPr>
          <p:cNvSpPr txBox="1"/>
          <p:nvPr/>
        </p:nvSpPr>
        <p:spPr>
          <a:xfrm>
            <a:off x="7495749" y="583517"/>
            <a:ext cx="4649815" cy="4154984"/>
          </a:xfrm>
          <a:prstGeom prst="rect">
            <a:avLst/>
          </a:prstGeom>
          <a:noFill/>
        </p:spPr>
        <p:txBody>
          <a:bodyPr wrap="square" lIns="91440" tIns="45720" rIns="91440" bIns="45720" rtlCol="0" anchor="t">
            <a:spAutoFit/>
          </a:bodyPr>
          <a:lstStyle/>
          <a:p>
            <a:pPr marL="457200" indent="-457200">
              <a:buFont typeface="Arial" panose="020B0604020202020204" pitchFamily="34" charset="0"/>
              <a:buChar char="•"/>
            </a:pPr>
            <a:r>
              <a:rPr lang="en-GB" sz="2200" b="1" dirty="0">
                <a:latin typeface="Calibri"/>
                <a:ea typeface="Calibri"/>
                <a:cs typeface="Calibri"/>
              </a:rPr>
              <a:t>Sign in</a:t>
            </a:r>
            <a:r>
              <a:rPr lang="en-GB" sz="2200" dirty="0">
                <a:latin typeface="Calibri"/>
                <a:ea typeface="Calibri"/>
                <a:cs typeface="Calibri"/>
              </a:rPr>
              <a:t> with your university username and password to access library account.</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Browse</a:t>
            </a:r>
            <a:r>
              <a:rPr lang="en-GB" sz="2200" dirty="0">
                <a:latin typeface="Calibri"/>
                <a:ea typeface="Calibri"/>
                <a:cs typeface="Calibri"/>
              </a:rPr>
              <a:t> latest additions to the library and curated collections.</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Online Resource Lists</a:t>
            </a:r>
            <a:r>
              <a:rPr lang="en-GB" sz="2200" dirty="0">
                <a:latin typeface="Calibri"/>
                <a:ea typeface="Calibri"/>
                <a:cs typeface="Calibri"/>
              </a:rPr>
              <a:t>; Databases, Research assistant, and more…</a:t>
            </a:r>
          </a:p>
          <a:p>
            <a:pPr marL="457200" indent="-457200">
              <a:buFont typeface="Arial" panose="020B0604020202020204" pitchFamily="34" charset="0"/>
              <a:buChar char="•"/>
            </a:pPr>
            <a:endParaRPr lang="en-GB" sz="2200" dirty="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b="1" dirty="0">
                <a:latin typeface="Calibri"/>
                <a:ea typeface="Calibri"/>
                <a:cs typeface="Calibri"/>
              </a:rPr>
              <a:t>Links</a:t>
            </a:r>
            <a:r>
              <a:rPr lang="en-GB" sz="2200" dirty="0">
                <a:latin typeface="Calibri"/>
                <a:ea typeface="Calibri"/>
                <a:cs typeface="Calibri"/>
              </a:rPr>
              <a:t> to library essential services and ways to contact us. </a:t>
            </a:r>
          </a:p>
        </p:txBody>
      </p:sp>
      <p:sp>
        <p:nvSpPr>
          <p:cNvPr id="3" name="TextBox 2">
            <a:extLst>
              <a:ext uri="{FF2B5EF4-FFF2-40B4-BE49-F238E27FC236}">
                <a16:creationId xmlns:a16="http://schemas.microsoft.com/office/drawing/2014/main" id="{16291B09-5970-6934-202F-BCE6CDB2E7D0}"/>
              </a:ext>
            </a:extLst>
          </p:cNvPr>
          <p:cNvSpPr txBox="1"/>
          <p:nvPr/>
        </p:nvSpPr>
        <p:spPr>
          <a:xfrm>
            <a:off x="7933637" y="4954254"/>
            <a:ext cx="2075770" cy="400110"/>
          </a:xfrm>
          <a:prstGeom prst="rect">
            <a:avLst/>
          </a:prstGeom>
          <a:noFill/>
        </p:spPr>
        <p:txBody>
          <a:bodyPr wrap="square" lIns="91440" tIns="45720" rIns="91440" bIns="45720" rtlCol="0" anchor="t">
            <a:spAutoFit/>
          </a:bodyPr>
          <a:lstStyle/>
          <a:p>
            <a:r>
              <a:rPr lang="en-GB" sz="2000" dirty="0">
                <a:latin typeface="Calibri"/>
                <a:ea typeface="Calibri"/>
                <a:cs typeface="Calibri"/>
                <a:hlinkClick r:id="rId3"/>
              </a:rPr>
              <a:t>Library Catalogue</a:t>
            </a:r>
            <a:endParaRPr lang="en-US" dirty="0"/>
          </a:p>
        </p:txBody>
      </p:sp>
      <p:pic>
        <p:nvPicPr>
          <p:cNvPr id="6" name="Picture 5">
            <a:extLst>
              <a:ext uri="{FF2B5EF4-FFF2-40B4-BE49-F238E27FC236}">
                <a16:creationId xmlns:a16="http://schemas.microsoft.com/office/drawing/2014/main" id="{A1F96DD9-9EB3-D729-A383-783D20AAB539}"/>
              </a:ext>
            </a:extLst>
          </p:cNvPr>
          <p:cNvPicPr>
            <a:picLocks noChangeAspect="1"/>
          </p:cNvPicPr>
          <p:nvPr/>
        </p:nvPicPr>
        <p:blipFill>
          <a:blip r:embed="rId4"/>
          <a:srcRect l="705" t="12823" r="2423" b="5902"/>
          <a:stretch>
            <a:fillRect/>
          </a:stretch>
        </p:blipFill>
        <p:spPr>
          <a:xfrm>
            <a:off x="312162" y="1115358"/>
            <a:ext cx="7136994" cy="41133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0AAECF11-60DB-8C86-D754-9CCCFA0F7F22}"/>
              </a:ext>
            </a:extLst>
          </p:cNvPr>
          <p:cNvPicPr>
            <a:picLocks noChangeAspect="1"/>
          </p:cNvPicPr>
          <p:nvPr/>
        </p:nvPicPr>
        <p:blipFill>
          <a:blip r:embed="rId5"/>
          <a:stretch>
            <a:fillRect/>
          </a:stretch>
        </p:blipFill>
        <p:spPr>
          <a:xfrm>
            <a:off x="10447295" y="4638093"/>
            <a:ext cx="1432543" cy="1432543"/>
          </a:xfrm>
          <a:prstGeom prst="rect">
            <a:avLst/>
          </a:prstGeom>
        </p:spPr>
      </p:pic>
    </p:spTree>
    <p:extLst>
      <p:ext uri="{BB962C8B-B14F-4D97-AF65-F5344CB8AC3E}">
        <p14:creationId xmlns:p14="http://schemas.microsoft.com/office/powerpoint/2010/main" val="2816844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57498" y="128401"/>
            <a:ext cx="11195050" cy="751054"/>
          </a:xfrm>
        </p:spPr>
        <p:txBody>
          <a:bodyPr anchor="b">
            <a:normAutofit/>
          </a:bodyPr>
          <a:lstStyle/>
          <a:p>
            <a:r>
              <a:rPr lang="en-GB" dirty="0">
                <a:latin typeface="+mn-lt"/>
                <a:cs typeface="Lucida Sans Unicode"/>
              </a:rPr>
              <a:t>Improving your search results </a:t>
            </a:r>
            <a:endParaRPr lang="en-GB" dirty="0">
              <a:latin typeface="+mn-lt"/>
              <a:cs typeface="Lucida Sans Unicode" panose="020B0602030504020204" pitchFamily="34" charset="0"/>
            </a:endParaRPr>
          </a:p>
        </p:txBody>
      </p:sp>
      <p:sp>
        <p:nvSpPr>
          <p:cNvPr id="7" name="TextBox 6">
            <a:extLst>
              <a:ext uri="{FF2B5EF4-FFF2-40B4-BE49-F238E27FC236}">
                <a16:creationId xmlns:a16="http://schemas.microsoft.com/office/drawing/2014/main" id="{6F4B23E3-C28A-66B6-3D72-4D9ED7C68B02}"/>
              </a:ext>
            </a:extLst>
          </p:cNvPr>
          <p:cNvSpPr txBox="1"/>
          <p:nvPr/>
        </p:nvSpPr>
        <p:spPr>
          <a:xfrm>
            <a:off x="254722" y="900562"/>
            <a:ext cx="5735441" cy="4616648"/>
          </a:xfrm>
          <a:prstGeom prst="rect">
            <a:avLst/>
          </a:prstGeom>
          <a:noFill/>
        </p:spPr>
        <p:txBody>
          <a:bodyPr wrap="square" lIns="91440" tIns="45720" rIns="91440" bIns="45720" anchor="t">
            <a:spAutoFit/>
          </a:bodyPr>
          <a:lstStyle/>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Sign in to unlock all features.</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“Tweak my results” to filter and narrow down your search.</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lgn="l">
              <a:spcBef>
                <a:spcPts val="300"/>
              </a:spcBef>
              <a:spcAft>
                <a:spcPts val="300"/>
              </a:spcAft>
              <a:buFont typeface="Arial" panose="020B0604020202020204" pitchFamily="34" charset="0"/>
              <a:buChar char="•"/>
            </a:pPr>
            <a:r>
              <a:rPr lang="en-GB" sz="2400" i="0" dirty="0">
                <a:solidFill>
                  <a:srgbClr val="424242"/>
                </a:solidFill>
                <a:effectLst/>
              </a:rPr>
              <a:t>Use the extra tools listed with each item; they can help you manage your information.</a:t>
            </a:r>
          </a:p>
          <a:p>
            <a:pPr marL="342900" indent="-342900" algn="l">
              <a:spcBef>
                <a:spcPts val="300"/>
              </a:spcBef>
              <a:spcAft>
                <a:spcPts val="300"/>
              </a:spcAft>
              <a:buFont typeface="Arial" panose="020B0604020202020204" pitchFamily="34" charset="0"/>
              <a:buChar char="•"/>
            </a:pPr>
            <a:endParaRPr lang="en-GB" sz="2400" i="0" dirty="0">
              <a:solidFill>
                <a:srgbClr val="424242"/>
              </a:solidFill>
              <a:effectLst/>
            </a:endParaRPr>
          </a:p>
          <a:p>
            <a:pPr marL="342900" indent="-342900">
              <a:spcBef>
                <a:spcPts val="300"/>
              </a:spcBef>
              <a:spcAft>
                <a:spcPts val="300"/>
              </a:spcAft>
              <a:buFont typeface="Arial" panose="020B0604020202020204" pitchFamily="34" charset="0"/>
              <a:buChar char="•"/>
            </a:pPr>
            <a:r>
              <a:rPr lang="en-GB" sz="2400" dirty="0">
                <a:solidFill>
                  <a:srgbClr val="424242"/>
                </a:solidFill>
              </a:rPr>
              <a:t>Save your queries, get notifications and add to your favourites in your reading list!</a:t>
            </a:r>
            <a:endParaRPr lang="en-GB" sz="2400" dirty="0">
              <a:solidFill>
                <a:srgbClr val="424242"/>
              </a:solidFill>
              <a:ea typeface="Calibri"/>
              <a:cs typeface="Calibri"/>
            </a:endParaRPr>
          </a:p>
        </p:txBody>
      </p:sp>
      <p:sp>
        <p:nvSpPr>
          <p:cNvPr id="10" name="TextBox 9">
            <a:extLst>
              <a:ext uri="{FF2B5EF4-FFF2-40B4-BE49-F238E27FC236}">
                <a16:creationId xmlns:a16="http://schemas.microsoft.com/office/drawing/2014/main" id="{340BD1AF-9FAE-8D08-5FED-FD65E10988DB}"/>
              </a:ext>
            </a:extLst>
          </p:cNvPr>
          <p:cNvSpPr txBox="1"/>
          <p:nvPr/>
        </p:nvSpPr>
        <p:spPr>
          <a:xfrm>
            <a:off x="7613441" y="5022762"/>
            <a:ext cx="2487786" cy="400110"/>
          </a:xfrm>
          <a:prstGeom prst="rect">
            <a:avLst/>
          </a:prstGeom>
          <a:noFill/>
        </p:spPr>
        <p:txBody>
          <a:bodyPr wrap="square">
            <a:spAutoFit/>
          </a:bodyPr>
          <a:lstStyle/>
          <a:p>
            <a:pPr>
              <a:spcBef>
                <a:spcPts val="300"/>
              </a:spcBef>
              <a:spcAft>
                <a:spcPts val="300"/>
              </a:spcAft>
            </a:pPr>
            <a:r>
              <a:rPr lang="en-GB" sz="2000" dirty="0">
                <a:solidFill>
                  <a:srgbClr val="424242"/>
                </a:solidFill>
                <a:hlinkClick r:id="rId2"/>
              </a:rPr>
              <a:t>Library search</a:t>
            </a:r>
            <a:endParaRPr lang="en-GB" sz="2000" dirty="0">
              <a:solidFill>
                <a:srgbClr val="424242"/>
              </a:solidFill>
            </a:endParaRPr>
          </a:p>
        </p:txBody>
      </p:sp>
      <p:sp>
        <p:nvSpPr>
          <p:cNvPr id="5" name="TextBox 4">
            <a:extLst>
              <a:ext uri="{FF2B5EF4-FFF2-40B4-BE49-F238E27FC236}">
                <a16:creationId xmlns:a16="http://schemas.microsoft.com/office/drawing/2014/main" id="{F7D4510C-88B3-4819-A340-1DABF5F33A5D}"/>
              </a:ext>
            </a:extLst>
          </p:cNvPr>
          <p:cNvSpPr txBox="1"/>
          <p:nvPr/>
        </p:nvSpPr>
        <p:spPr>
          <a:xfrm>
            <a:off x="9006197" y="380141"/>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dirty="0">
              <a:solidFill>
                <a:schemeClr val="bg1"/>
              </a:solidFill>
            </a:endParaRPr>
          </a:p>
        </p:txBody>
      </p:sp>
      <p:pic>
        <p:nvPicPr>
          <p:cNvPr id="4" name="Picture 3">
            <a:extLst>
              <a:ext uri="{FF2B5EF4-FFF2-40B4-BE49-F238E27FC236}">
                <a16:creationId xmlns:a16="http://schemas.microsoft.com/office/drawing/2014/main" id="{8A7E4569-16B4-FD23-249A-0F7FE1A2E5B0}"/>
              </a:ext>
            </a:extLst>
          </p:cNvPr>
          <p:cNvPicPr>
            <a:picLocks noChangeAspect="1"/>
          </p:cNvPicPr>
          <p:nvPr/>
        </p:nvPicPr>
        <p:blipFill>
          <a:blip r:embed="rId4"/>
          <a:srcRect l="961" t="12296" r="1422" b="5070"/>
          <a:stretch>
            <a:fillRect/>
          </a:stretch>
        </p:blipFill>
        <p:spPr>
          <a:xfrm>
            <a:off x="6065173" y="1131195"/>
            <a:ext cx="5882048" cy="331947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94769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292028" y="1164370"/>
            <a:ext cx="4932283" cy="4048291"/>
          </a:xfrm>
        </p:spPr>
        <p:txBody>
          <a:bodyPr>
            <a:normAutofit/>
          </a:bodyPr>
          <a:lstStyle/>
          <a:p>
            <a:pPr>
              <a:buFont typeface="Arial" panose="020B0604020202020204" pitchFamily="34" charset="0"/>
              <a:buChar char="•"/>
            </a:pPr>
            <a:r>
              <a:rPr lang="en-GB" sz="2000" dirty="0"/>
              <a:t>Where the book is held if it’s in print.</a:t>
            </a:r>
          </a:p>
          <a:p>
            <a:pPr>
              <a:buFont typeface="Arial" panose="020B0604020202020204" pitchFamily="34" charset="0"/>
              <a:buChar char="•"/>
            </a:pPr>
            <a:r>
              <a:rPr lang="en-GB" sz="2000" dirty="0"/>
              <a:t>Link to ebook or journal article if it’s electronic.</a:t>
            </a:r>
          </a:p>
          <a:p>
            <a:pPr>
              <a:buFont typeface="Arial" panose="020B0604020202020204" pitchFamily="34" charset="0"/>
              <a:buChar char="•"/>
            </a:pPr>
            <a:r>
              <a:rPr lang="en-GB" sz="2000" dirty="0"/>
              <a:t>How to request it if it’s on loan.</a:t>
            </a:r>
          </a:p>
          <a:p>
            <a:pPr>
              <a:buFont typeface="Arial" panose="020B0604020202020204" pitchFamily="34" charset="0"/>
              <a:buChar char="•"/>
            </a:pPr>
            <a:r>
              <a:rPr lang="en-GB" sz="2000" dirty="0"/>
              <a:t>Related reading.</a:t>
            </a:r>
          </a:p>
          <a:p>
            <a:pPr>
              <a:buFont typeface="Arial" panose="020B0604020202020204" pitchFamily="34" charset="0"/>
              <a:buChar char="•"/>
            </a:pPr>
            <a:r>
              <a:rPr lang="en-GB" sz="2000" dirty="0"/>
              <a:t>Option to search just within one journal.</a:t>
            </a:r>
          </a:p>
          <a:p>
            <a:pPr>
              <a:buFont typeface="Arial" panose="020B0604020202020204" pitchFamily="34" charset="0"/>
              <a:buChar char="•"/>
            </a:pPr>
            <a:r>
              <a:rPr lang="en-GB" sz="2000" dirty="0"/>
              <a:t>Virtual browse of other similar books.</a:t>
            </a:r>
          </a:p>
          <a:p>
            <a:pPr>
              <a:buFont typeface="Arial" panose="020B0604020202020204" pitchFamily="34" charset="0"/>
              <a:buChar char="•"/>
            </a:pPr>
            <a:r>
              <a:rPr lang="en-GB" sz="2000" dirty="0"/>
              <a:t>Books on the same Online Resource list.</a:t>
            </a:r>
          </a:p>
          <a:p>
            <a:pPr>
              <a:buFont typeface="Arial" panose="020B0604020202020204" pitchFamily="34" charset="0"/>
              <a:buChar char="•"/>
            </a:pPr>
            <a:r>
              <a:rPr lang="en-GB" sz="2000"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292028" y="-75139"/>
            <a:ext cx="10795518" cy="1003916"/>
          </a:xfrm>
        </p:spPr>
        <p:txBody>
          <a:bodyPr>
            <a:normAutofit/>
          </a:bodyPr>
          <a:lstStyle/>
          <a:p>
            <a:r>
              <a:rPr lang="en-GB" dirty="0">
                <a:latin typeface="+mn-lt"/>
              </a:rPr>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19273" y="5103345"/>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96EBEF8E-4390-340B-97A6-FCD6B0619E06}"/>
              </a:ext>
            </a:extLst>
          </p:cNvPr>
          <p:cNvPicPr>
            <a:picLocks noChangeAspect="1"/>
          </p:cNvPicPr>
          <p:nvPr/>
        </p:nvPicPr>
        <p:blipFill>
          <a:blip r:embed="rId3"/>
          <a:srcRect l="11393" t="45030" r="24522" b="5149"/>
          <a:stretch>
            <a:fillRect/>
          </a:stretch>
        </p:blipFill>
        <p:spPr>
          <a:xfrm>
            <a:off x="4973645" y="695809"/>
            <a:ext cx="5169337" cy="26791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BBC54AD9-DAB7-F624-C8F0-813ABD3D0A2A}"/>
              </a:ext>
            </a:extLst>
          </p:cNvPr>
          <p:cNvPicPr>
            <a:picLocks noChangeAspect="1"/>
          </p:cNvPicPr>
          <p:nvPr/>
        </p:nvPicPr>
        <p:blipFill>
          <a:blip r:embed="rId4"/>
          <a:srcRect l="11659" t="19162" r="24363" b="14262"/>
          <a:stretch>
            <a:fillRect/>
          </a:stretch>
        </p:blipFill>
        <p:spPr>
          <a:xfrm>
            <a:off x="6967692" y="2543454"/>
            <a:ext cx="4508392" cy="31276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39278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dirty="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6933906" cy="992187"/>
          </a:xfrm>
        </p:spPr>
        <p:txBody>
          <a:bodyPr vert="horz" lIns="91440" tIns="45720" rIns="91440" bIns="45720" rtlCol="0" anchor="t">
            <a:normAutofit lnSpcReduction="10000"/>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
                <a:cs typeface="Calibri Light" panose="020F0302020204030204" pitchFamily="34" charset="0"/>
              </a:rPr>
              <a:t>More specialised content – fewer, more relevant results.</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More controlled indexing – filter results in greater detail.</a:t>
            </a:r>
          </a:p>
          <a:p>
            <a:pPr marL="342900" indent="-342900">
              <a:buFont typeface="Arial"/>
              <a:buChar char="•"/>
            </a:pPr>
            <a:endParaRPr lang="en-GB" sz="2600" dirty="0">
              <a:latin typeface="Calibri "/>
              <a:cs typeface="Calibri Light" panose="020F0302020204030204" pitchFamily="34" charset="0"/>
            </a:endParaRPr>
          </a:p>
          <a:p>
            <a:pPr marL="342900" indent="-342900">
              <a:buFont typeface="Arial"/>
              <a:buChar char="•"/>
            </a:pPr>
            <a:r>
              <a:rPr lang="en-GB" sz="2600" dirty="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E12B8916-58D5-D32C-6592-3B142516079E}"/>
              </a:ext>
            </a:extLst>
          </p:cNvPr>
          <p:cNvSpPr txBox="1"/>
          <p:nvPr/>
        </p:nvSpPr>
        <p:spPr>
          <a:xfrm>
            <a:off x="7578834" y="991781"/>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spTree>
    <p:extLst>
      <p:ext uri="{BB962C8B-B14F-4D97-AF65-F5344CB8AC3E}">
        <p14:creationId xmlns:p14="http://schemas.microsoft.com/office/powerpoint/2010/main" val="926128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57132" y="5158611"/>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456150"/>
            <a:ext cx="4684641" cy="3768162"/>
          </a:xfrm>
          <a:ln w="57150">
            <a:solidFill>
              <a:schemeClr val="accent2"/>
            </a:solidFill>
          </a:ln>
        </p:spPr>
        <p:txBody>
          <a:bodyPr vert="horz" lIns="91440" tIns="45720" rIns="91440" bIns="45720" rtlCol="0" anchor="t">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latin typeface="+mn-lt"/>
              </a:rPr>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631125" y="1269207"/>
            <a:ext cx="6251277" cy="3582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126800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FC86C-A4B7-2F65-7C2B-24992120F073}"/>
              </a:ext>
            </a:extLst>
          </p:cNvPr>
          <p:cNvSpPr>
            <a:spLocks noGrp="1"/>
          </p:cNvSpPr>
          <p:nvPr>
            <p:ph type="title"/>
          </p:nvPr>
        </p:nvSpPr>
        <p:spPr>
          <a:xfrm>
            <a:off x="291010" y="-67212"/>
            <a:ext cx="11481847" cy="1325563"/>
          </a:xfrm>
        </p:spPr>
        <p:txBody>
          <a:bodyPr/>
          <a:lstStyle/>
          <a:p>
            <a:r>
              <a:rPr lang="en-GB" dirty="0">
                <a:latin typeface="+mn-lt"/>
              </a:rPr>
              <a:t>Box of Broadcasts (BoB)</a:t>
            </a:r>
          </a:p>
        </p:txBody>
      </p:sp>
      <p:sp>
        <p:nvSpPr>
          <p:cNvPr id="6" name="TextBox 5">
            <a:extLst>
              <a:ext uri="{FF2B5EF4-FFF2-40B4-BE49-F238E27FC236}">
                <a16:creationId xmlns:a16="http://schemas.microsoft.com/office/drawing/2014/main" id="{D278FDFF-4C1C-5E5E-A9B2-1777FB2C9766}"/>
              </a:ext>
            </a:extLst>
          </p:cNvPr>
          <p:cNvSpPr txBox="1"/>
          <p:nvPr/>
        </p:nvSpPr>
        <p:spPr>
          <a:xfrm>
            <a:off x="291010" y="889437"/>
            <a:ext cx="6162177" cy="1323439"/>
          </a:xfrm>
          <a:prstGeom prst="rect">
            <a:avLst/>
          </a:prstGeom>
          <a:noFill/>
        </p:spPr>
        <p:txBody>
          <a:bodyPr wrap="square" rtlCol="0">
            <a:spAutoFit/>
          </a:bodyPr>
          <a:lstStyle/>
          <a:p>
            <a:pPr marL="342900" indent="-342900">
              <a:buFont typeface="Arial" panose="020B0604020202020204" pitchFamily="34" charset="0"/>
              <a:buChar char="•"/>
            </a:pPr>
            <a:r>
              <a:rPr lang="en-GB" sz="2000" dirty="0">
                <a:solidFill>
                  <a:srgbClr val="3A3A3A"/>
                </a:solidFill>
              </a:rPr>
              <a:t>BoB is a TV and radio service for education. </a:t>
            </a:r>
          </a:p>
          <a:p>
            <a:pPr marL="342900" indent="-342900">
              <a:buFont typeface="Arial" panose="020B0604020202020204" pitchFamily="34" charset="0"/>
              <a:buChar char="•"/>
            </a:pPr>
            <a:r>
              <a:rPr lang="en-GB" sz="2000" dirty="0"/>
              <a:t>Set up a personal account with your UWTDS details.</a:t>
            </a:r>
          </a:p>
          <a:p>
            <a:pPr marL="342900" indent="-342900">
              <a:buFont typeface="Arial" panose="020B0604020202020204" pitchFamily="34" charset="0"/>
              <a:buChar char="•"/>
            </a:pPr>
            <a:r>
              <a:rPr lang="en-GB" sz="2000" dirty="0"/>
              <a:t>Create your playlists or search for public playlists.</a:t>
            </a:r>
          </a:p>
          <a:p>
            <a:pPr marL="342900" indent="-342900">
              <a:buFont typeface="Arial" panose="020B0604020202020204" pitchFamily="34" charset="0"/>
              <a:buChar char="•"/>
            </a:pPr>
            <a:r>
              <a:rPr lang="en-GB" sz="2000" dirty="0"/>
              <a:t>Create clips with your recordings.</a:t>
            </a:r>
          </a:p>
        </p:txBody>
      </p:sp>
      <p:sp>
        <p:nvSpPr>
          <p:cNvPr id="3" name="TextBox 2">
            <a:extLst>
              <a:ext uri="{FF2B5EF4-FFF2-40B4-BE49-F238E27FC236}">
                <a16:creationId xmlns:a16="http://schemas.microsoft.com/office/drawing/2014/main" id="{4D72166C-5374-7B72-C235-A28BD40B3BC4}"/>
              </a:ext>
            </a:extLst>
          </p:cNvPr>
          <p:cNvSpPr txBox="1"/>
          <p:nvPr/>
        </p:nvSpPr>
        <p:spPr>
          <a:xfrm>
            <a:off x="6453187" y="5106480"/>
            <a:ext cx="3066251" cy="369332"/>
          </a:xfrm>
          <a:prstGeom prst="rect">
            <a:avLst/>
          </a:prstGeom>
          <a:noFill/>
        </p:spPr>
        <p:txBody>
          <a:bodyPr wrap="square" rtlCol="0">
            <a:spAutoFit/>
          </a:bodyPr>
          <a:lstStyle/>
          <a:p>
            <a:r>
              <a:rPr lang="en-GB" dirty="0">
                <a:hlinkClick r:id="rId2"/>
              </a:rPr>
              <a:t>Box of Broadcasts</a:t>
            </a:r>
            <a:endParaRPr lang="en-GB" dirty="0"/>
          </a:p>
        </p:txBody>
      </p:sp>
      <p:pic>
        <p:nvPicPr>
          <p:cNvPr id="5" name="Picture 4">
            <a:extLst>
              <a:ext uri="{FF2B5EF4-FFF2-40B4-BE49-F238E27FC236}">
                <a16:creationId xmlns:a16="http://schemas.microsoft.com/office/drawing/2014/main" id="{BCC34C10-26C5-9530-0A1E-8B6BF3C3A054}"/>
              </a:ext>
            </a:extLst>
          </p:cNvPr>
          <p:cNvPicPr>
            <a:picLocks noChangeAspect="1"/>
          </p:cNvPicPr>
          <p:nvPr/>
        </p:nvPicPr>
        <p:blipFill>
          <a:blip r:embed="rId3"/>
          <a:srcRect l="31528" t="11263" r="32769" b="4867"/>
          <a:stretch>
            <a:fillRect/>
          </a:stretch>
        </p:blipFill>
        <p:spPr>
          <a:xfrm>
            <a:off x="450521" y="2212876"/>
            <a:ext cx="4989285" cy="325088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59DCAF62-A109-F915-7E9B-A0BB848880F2}"/>
              </a:ext>
            </a:extLst>
          </p:cNvPr>
          <p:cNvPicPr>
            <a:picLocks noChangeAspect="1"/>
          </p:cNvPicPr>
          <p:nvPr/>
        </p:nvPicPr>
        <p:blipFill>
          <a:blip r:embed="rId4"/>
          <a:srcRect l="32252" t="11748" r="32769" b="6356"/>
          <a:stretch>
            <a:fillRect/>
          </a:stretch>
        </p:blipFill>
        <p:spPr>
          <a:xfrm>
            <a:off x="6299151" y="1170581"/>
            <a:ext cx="5627743" cy="365475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940093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ABB5B-BC4C-5397-1F39-F800812CB7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968408-62EC-512C-488A-4768FA108BA2}"/>
              </a:ext>
            </a:extLst>
          </p:cNvPr>
          <p:cNvSpPr>
            <a:spLocks noGrp="1"/>
          </p:cNvSpPr>
          <p:nvPr>
            <p:ph type="title"/>
          </p:nvPr>
        </p:nvSpPr>
        <p:spPr>
          <a:xfrm>
            <a:off x="355076" y="19250"/>
            <a:ext cx="11481847" cy="1325563"/>
          </a:xfrm>
        </p:spPr>
        <p:txBody>
          <a:bodyPr>
            <a:normAutofit/>
          </a:bodyPr>
          <a:lstStyle/>
          <a:p>
            <a:r>
              <a:rPr lang="en-GB" dirty="0">
                <a:latin typeface="+mn-lt"/>
              </a:rPr>
              <a:t>Search Box of Broadcasts (BoB)</a:t>
            </a:r>
          </a:p>
        </p:txBody>
      </p:sp>
      <p:sp>
        <p:nvSpPr>
          <p:cNvPr id="6" name="TextBox 5">
            <a:extLst>
              <a:ext uri="{FF2B5EF4-FFF2-40B4-BE49-F238E27FC236}">
                <a16:creationId xmlns:a16="http://schemas.microsoft.com/office/drawing/2014/main" id="{C60D7C8C-D7BE-E725-D5A3-5C3047D162C8}"/>
              </a:ext>
            </a:extLst>
          </p:cNvPr>
          <p:cNvSpPr txBox="1"/>
          <p:nvPr/>
        </p:nvSpPr>
        <p:spPr>
          <a:xfrm>
            <a:off x="257346" y="1061372"/>
            <a:ext cx="6335095" cy="163121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solidFill>
                  <a:srgbClr val="3A3A3A"/>
                </a:solidFill>
              </a:rPr>
              <a:t>From the guide select a day and time of a programme you want to view. </a:t>
            </a:r>
          </a:p>
          <a:p>
            <a:pPr marL="342900" indent="-342900">
              <a:buFont typeface="Arial" panose="020B0604020202020204" pitchFamily="34" charset="0"/>
              <a:buChar char="•"/>
            </a:pPr>
            <a:r>
              <a:rPr lang="en-GB" sz="2000" dirty="0"/>
              <a:t>Search by programme or by public playlist.</a:t>
            </a:r>
          </a:p>
          <a:p>
            <a:pPr marL="342900" indent="-342900">
              <a:buFont typeface="Arial" panose="020B0604020202020204" pitchFamily="34" charset="0"/>
              <a:buChar char="•"/>
            </a:pPr>
            <a:r>
              <a:rPr lang="en-GB" sz="2000" dirty="0"/>
              <a:t>Curated Playlists to search for pre-created lists; click on the Learning on Screen logo, then  Content Hub.</a:t>
            </a:r>
          </a:p>
        </p:txBody>
      </p:sp>
      <p:pic>
        <p:nvPicPr>
          <p:cNvPr id="13" name="Picture 12">
            <a:extLst>
              <a:ext uri="{FF2B5EF4-FFF2-40B4-BE49-F238E27FC236}">
                <a16:creationId xmlns:a16="http://schemas.microsoft.com/office/drawing/2014/main" id="{9AAE6A3C-9DE7-1B8C-822D-DC30D0A61D68}"/>
              </a:ext>
            </a:extLst>
          </p:cNvPr>
          <p:cNvPicPr>
            <a:picLocks noChangeAspect="1"/>
          </p:cNvPicPr>
          <p:nvPr/>
        </p:nvPicPr>
        <p:blipFill>
          <a:blip r:embed="rId2"/>
          <a:srcRect l="33265" t="20229" r="33928" b="5080"/>
          <a:stretch>
            <a:fillRect/>
          </a:stretch>
        </p:blipFill>
        <p:spPr>
          <a:xfrm>
            <a:off x="6689124" y="1045689"/>
            <a:ext cx="5245529" cy="3312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5" name="Picture 14">
            <a:extLst>
              <a:ext uri="{FF2B5EF4-FFF2-40B4-BE49-F238E27FC236}">
                <a16:creationId xmlns:a16="http://schemas.microsoft.com/office/drawing/2014/main" id="{E52DA6E0-EAB8-A80C-3FA3-220AFE094A07}"/>
              </a:ext>
            </a:extLst>
          </p:cNvPr>
          <p:cNvPicPr>
            <a:picLocks noChangeAspect="1"/>
          </p:cNvPicPr>
          <p:nvPr/>
        </p:nvPicPr>
        <p:blipFill>
          <a:blip r:embed="rId3"/>
          <a:srcRect l="30000" t="11424" r="30299" b="62831"/>
          <a:stretch>
            <a:fillRect/>
          </a:stretch>
        </p:blipFill>
        <p:spPr>
          <a:xfrm>
            <a:off x="403781" y="2669848"/>
            <a:ext cx="5920363" cy="106486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7" name="Picture 16">
            <a:extLst>
              <a:ext uri="{FF2B5EF4-FFF2-40B4-BE49-F238E27FC236}">
                <a16:creationId xmlns:a16="http://schemas.microsoft.com/office/drawing/2014/main" id="{FB40157C-DD91-E860-ECC3-31373A8F0AE7}"/>
              </a:ext>
            </a:extLst>
          </p:cNvPr>
          <p:cNvPicPr>
            <a:picLocks noChangeAspect="1"/>
          </p:cNvPicPr>
          <p:nvPr/>
        </p:nvPicPr>
        <p:blipFill>
          <a:blip r:embed="rId4"/>
          <a:srcRect l="29776" t="53846" r="30030" b="12477"/>
          <a:stretch>
            <a:fillRect/>
          </a:stretch>
        </p:blipFill>
        <p:spPr>
          <a:xfrm>
            <a:off x="403781" y="3942932"/>
            <a:ext cx="5908010" cy="13730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9C44B1A4-2F83-8DC8-8F9F-3764000F85F9}"/>
              </a:ext>
            </a:extLst>
          </p:cNvPr>
          <p:cNvSpPr txBox="1"/>
          <p:nvPr/>
        </p:nvSpPr>
        <p:spPr>
          <a:xfrm>
            <a:off x="6531285" y="4587149"/>
            <a:ext cx="489438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3210" indent="-283210" algn="l" rtl="0">
              <a:buFont typeface="Arial"/>
              <a:buChar char="•"/>
            </a:pPr>
            <a:r>
              <a:rPr lang="en-GB" sz="2000" kern="1200" dirty="0">
                <a:ea typeface="+mn-ea"/>
                <a:cs typeface="+mn-cs"/>
                <a:hlinkClick r:id="rId5">
                  <a:extLst>
                    <a:ext uri="{A12FA001-AC4F-418D-AE19-62706E023703}">
                      <ahyp:hlinkClr xmlns:ahyp="http://schemas.microsoft.com/office/drawing/2018/hyperlinkcolor" val="tx"/>
                    </a:ext>
                  </a:extLst>
                </a:hlinkClick>
              </a:rPr>
              <a:t>Help</a:t>
            </a:r>
            <a:endParaRPr lang="en-GB" sz="2000" kern="1200" dirty="0"/>
          </a:p>
          <a:p>
            <a:pPr marL="283210" indent="-283210" algn="l" rtl="0">
              <a:buFont typeface="Arial"/>
              <a:buChar char="•"/>
            </a:pPr>
            <a:r>
              <a:rPr lang="en-GB" sz="2000" kern="1200" dirty="0">
                <a:hlinkClick r:id="rId6">
                  <a:extLst>
                    <a:ext uri="{A12FA001-AC4F-418D-AE19-62706E023703}">
                      <ahyp:hlinkClr xmlns:ahyp="http://schemas.microsoft.com/office/drawing/2018/hyperlinkcolor" val="tx"/>
                    </a:ext>
                  </a:extLst>
                </a:hlinkClick>
              </a:rPr>
              <a:t>How to videos</a:t>
            </a:r>
            <a:endParaRPr lang="en-GB" sz="2000" kern="1200" dirty="0"/>
          </a:p>
          <a:p>
            <a:pPr marL="283210" indent="-283210">
              <a:buFont typeface="Arial"/>
              <a:buChar char="•"/>
            </a:pPr>
            <a:r>
              <a:rPr lang="en-GB" sz="2000" dirty="0">
                <a:ea typeface="Calibri Light"/>
                <a:cs typeface="Calibri Light"/>
                <a:hlinkClick r:id="rId7">
                  <a:extLst>
                    <a:ext uri="{A12FA001-AC4F-418D-AE19-62706E023703}">
                      <ahyp:hlinkClr xmlns:ahyp="http://schemas.microsoft.com/office/drawing/2018/hyperlinkcolor" val="tx"/>
                    </a:ext>
                  </a:extLst>
                </a:hlinkClick>
              </a:rPr>
              <a:t>BoB Curated Playlists · Learning on Screen</a:t>
            </a:r>
            <a:endParaRPr lang="en-GB" sz="2000" dirty="0"/>
          </a:p>
          <a:p>
            <a:pPr algn="ctr"/>
            <a:endParaRPr lang="en-GB" sz="2000" dirty="0">
              <a:ea typeface="Calibri Light"/>
              <a:cs typeface="Calibri Light"/>
            </a:endParaRPr>
          </a:p>
        </p:txBody>
      </p:sp>
    </p:spTree>
    <p:extLst>
      <p:ext uri="{BB962C8B-B14F-4D97-AF65-F5344CB8AC3E}">
        <p14:creationId xmlns:p14="http://schemas.microsoft.com/office/powerpoint/2010/main" val="4064812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775945" y="2544121"/>
            <a:ext cx="2617976"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8364"/>
            <a:ext cx="10795518" cy="1003916"/>
          </a:xfrm>
        </p:spPr>
        <p:txBody>
          <a:bodyPr anchor="b">
            <a:normAutofit/>
          </a:bodyPr>
          <a:lstStyle/>
          <a:p>
            <a:r>
              <a:rPr lang="en-GB" dirty="0">
                <a:latin typeface="Calibri"/>
                <a:ea typeface="Calibri"/>
                <a:cs typeface="Calibri"/>
              </a:rPr>
              <a:t>Proquest Central</a:t>
            </a:r>
          </a:p>
        </p:txBody>
      </p:sp>
      <p:sp>
        <p:nvSpPr>
          <p:cNvPr id="5" name="TextBox 4">
            <a:extLst>
              <a:ext uri="{FF2B5EF4-FFF2-40B4-BE49-F238E27FC236}">
                <a16:creationId xmlns:a16="http://schemas.microsoft.com/office/drawing/2014/main" id="{33A1AC0A-D70C-719B-9C6E-DDC29DCDA4D0}"/>
              </a:ext>
            </a:extLst>
          </p:cNvPr>
          <p:cNvSpPr txBox="1"/>
          <p:nvPr/>
        </p:nvSpPr>
        <p:spPr>
          <a:xfrm>
            <a:off x="326742" y="945697"/>
            <a:ext cx="11538515" cy="1200329"/>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dirty="0">
                <a:solidFill>
                  <a:srgbClr val="555555"/>
                </a:solidFill>
                <a:effectLst/>
              </a:rPr>
              <a:t>ProQuest Central is the largest single periodical resource available; it contains complete databases across all major subject areas.  Go to Change Databases, View by Subject and select Science &amp; </a:t>
            </a:r>
            <a:r>
              <a:rPr lang="en-GB" sz="2400" dirty="0">
                <a:solidFill>
                  <a:srgbClr val="555555"/>
                </a:solidFill>
              </a:rPr>
              <a:t>T</a:t>
            </a:r>
            <a:r>
              <a:rPr lang="en-GB" sz="2400" b="0" i="0" dirty="0">
                <a:solidFill>
                  <a:srgbClr val="555555"/>
                </a:solidFill>
                <a:effectLst/>
              </a:rPr>
              <a:t>echnology databases to limit your searches to this area.</a:t>
            </a:r>
          </a:p>
        </p:txBody>
      </p:sp>
      <p:pic>
        <p:nvPicPr>
          <p:cNvPr id="9" name="Picture 8">
            <a:extLst>
              <a:ext uri="{FF2B5EF4-FFF2-40B4-BE49-F238E27FC236}">
                <a16:creationId xmlns:a16="http://schemas.microsoft.com/office/drawing/2014/main" id="{264F43A6-C50F-2247-2961-BD3F21DFD6F9}"/>
              </a:ext>
            </a:extLst>
          </p:cNvPr>
          <p:cNvPicPr>
            <a:picLocks noChangeAspect="1"/>
          </p:cNvPicPr>
          <p:nvPr/>
        </p:nvPicPr>
        <p:blipFill>
          <a:blip r:embed="rId3"/>
          <a:stretch>
            <a:fillRect/>
          </a:stretch>
        </p:blipFill>
        <p:spPr>
          <a:xfrm>
            <a:off x="9662354" y="3387580"/>
            <a:ext cx="2162158" cy="2162158"/>
          </a:xfrm>
          <a:prstGeom prst="rect">
            <a:avLst/>
          </a:prstGeom>
        </p:spPr>
      </p:pic>
      <p:pic>
        <p:nvPicPr>
          <p:cNvPr id="8" name="Picture 7">
            <a:extLst>
              <a:ext uri="{FF2B5EF4-FFF2-40B4-BE49-F238E27FC236}">
                <a16:creationId xmlns:a16="http://schemas.microsoft.com/office/drawing/2014/main" id="{3A313793-CC9F-2A47-FFE9-A18D9D54EBE0}"/>
              </a:ext>
            </a:extLst>
          </p:cNvPr>
          <p:cNvPicPr>
            <a:picLocks noChangeAspect="1"/>
          </p:cNvPicPr>
          <p:nvPr/>
        </p:nvPicPr>
        <p:blipFill>
          <a:blip r:embed="rId4"/>
          <a:srcRect l="492" t="14655" r="1460" b="7006"/>
          <a:stretch>
            <a:fillRect/>
          </a:stretch>
        </p:blipFill>
        <p:spPr>
          <a:xfrm>
            <a:off x="1152338" y="2205376"/>
            <a:ext cx="6180335" cy="329196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Rectangle 11">
            <a:extLst>
              <a:ext uri="{FF2B5EF4-FFF2-40B4-BE49-F238E27FC236}">
                <a16:creationId xmlns:a16="http://schemas.microsoft.com/office/drawing/2014/main" id="{9727B0E4-7BB6-0AB5-463F-15666169B9B7}"/>
              </a:ext>
            </a:extLst>
          </p:cNvPr>
          <p:cNvSpPr/>
          <p:nvPr/>
        </p:nvSpPr>
        <p:spPr>
          <a:xfrm>
            <a:off x="1543414" y="4688484"/>
            <a:ext cx="3226609" cy="23296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90237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507250" y="4905402"/>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1" y="71250"/>
            <a:ext cx="10795518" cy="1003916"/>
          </a:xfrm>
        </p:spPr>
        <p:txBody>
          <a:bodyPr anchor="b">
            <a:normAutofit/>
          </a:bodyPr>
          <a:lstStyle/>
          <a:p>
            <a:r>
              <a:rPr lang="en-GB" dirty="0">
                <a:latin typeface="+mn-lt"/>
              </a:rPr>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166455"/>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249439" y="503167"/>
            <a:ext cx="6469812" cy="397031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578970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11CCF8-CAA1-1DBC-40AD-D6AB0D524EE2}"/>
            </a:ext>
          </a:extLst>
        </p:cNvPr>
        <p:cNvGrpSpPr/>
        <p:nvPr/>
      </p:nvGrpSpPr>
      <p:grpSpPr>
        <a:xfrm>
          <a:off x="0" y="0"/>
          <a:ext cx="0" cy="0"/>
          <a:chOff x="0" y="0"/>
          <a:chExt cx="0" cy="0"/>
        </a:xfrm>
      </p:grpSpPr>
      <p:sp>
        <p:nvSpPr>
          <p:cNvPr id="11" name="Text Placeholder 1">
            <a:extLst>
              <a:ext uri="{FF2B5EF4-FFF2-40B4-BE49-F238E27FC236}">
                <a16:creationId xmlns:a16="http://schemas.microsoft.com/office/drawing/2014/main" id="{EE0DC53B-7B93-BDCF-16D7-D1198703E327}"/>
              </a:ext>
            </a:extLst>
          </p:cNvPr>
          <p:cNvSpPr>
            <a:spLocks noGrp="1"/>
          </p:cNvSpPr>
          <p:nvPr>
            <p:ph type="body" idx="1"/>
          </p:nvPr>
        </p:nvSpPr>
        <p:spPr>
          <a:xfrm>
            <a:off x="5186609" y="4856633"/>
            <a:ext cx="5253297" cy="494722"/>
          </a:xfrm>
        </p:spPr>
        <p:txBody>
          <a:bodyPr/>
          <a:lstStyle/>
          <a:p>
            <a:r>
              <a:rPr lang="en-US" dirty="0">
                <a:hlinkClick r:id="rId2"/>
              </a:rPr>
              <a:t>Collection Discovery</a:t>
            </a:r>
            <a:endParaRPr lang="en-US" dirty="0"/>
          </a:p>
        </p:txBody>
      </p:sp>
      <p:sp>
        <p:nvSpPr>
          <p:cNvPr id="3" name="Title 2">
            <a:extLst>
              <a:ext uri="{FF2B5EF4-FFF2-40B4-BE49-F238E27FC236}">
                <a16:creationId xmlns:a16="http://schemas.microsoft.com/office/drawing/2014/main" id="{49505EB0-1C26-8EB3-2C4D-5849AB28E900}"/>
              </a:ext>
            </a:extLst>
          </p:cNvPr>
          <p:cNvSpPr>
            <a:spLocks noGrp="1"/>
          </p:cNvSpPr>
          <p:nvPr>
            <p:ph type="title"/>
          </p:nvPr>
        </p:nvSpPr>
        <p:spPr>
          <a:xfrm>
            <a:off x="377951" y="-9187"/>
            <a:ext cx="10795518" cy="1003916"/>
          </a:xfrm>
        </p:spPr>
        <p:txBody>
          <a:bodyPr anchor="b">
            <a:normAutofit/>
          </a:bodyPr>
          <a:lstStyle/>
          <a:p>
            <a:r>
              <a:rPr lang="en-GB" dirty="0">
                <a:latin typeface="+mn-lt"/>
              </a:rPr>
              <a:t>Ebook collections</a:t>
            </a:r>
          </a:p>
        </p:txBody>
      </p:sp>
      <p:pic>
        <p:nvPicPr>
          <p:cNvPr id="6" name="Picture 5">
            <a:extLst>
              <a:ext uri="{FF2B5EF4-FFF2-40B4-BE49-F238E27FC236}">
                <a16:creationId xmlns:a16="http://schemas.microsoft.com/office/drawing/2014/main" id="{FF758A16-9FCA-0089-CAB4-ACBCD7B87113}"/>
              </a:ext>
            </a:extLst>
          </p:cNvPr>
          <p:cNvPicPr>
            <a:picLocks noChangeAspect="1"/>
          </p:cNvPicPr>
          <p:nvPr/>
        </p:nvPicPr>
        <p:blipFill>
          <a:blip r:embed="rId3"/>
          <a:srcRect t="12484" r="3442" b="63737"/>
          <a:stretch>
            <a:fillRect/>
          </a:stretch>
        </p:blipFill>
        <p:spPr>
          <a:xfrm>
            <a:off x="251913" y="1513914"/>
            <a:ext cx="4682659" cy="108912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D5E75ADA-7831-B42D-E75B-27D75DCFCF89}"/>
              </a:ext>
            </a:extLst>
          </p:cNvPr>
          <p:cNvSpPr txBox="1"/>
          <p:nvPr/>
        </p:nvSpPr>
        <p:spPr>
          <a:xfrm>
            <a:off x="327314" y="2952713"/>
            <a:ext cx="4682659" cy="2246769"/>
          </a:xfrm>
          <a:prstGeom prst="rect">
            <a:avLst/>
          </a:prstGeom>
          <a:noFill/>
        </p:spPr>
        <p:txBody>
          <a:bodyPr wrap="square" rtlCol="0">
            <a:spAutoFit/>
          </a:bodyPr>
          <a:lstStyle/>
          <a:p>
            <a:r>
              <a:rPr lang="en-GB" sz="2000" dirty="0"/>
              <a:t>Click on the ellipsis […] at the top of the library catalogue to find the Collection Discovery link.</a:t>
            </a:r>
          </a:p>
          <a:p>
            <a:endParaRPr lang="en-GB" sz="2000" dirty="0"/>
          </a:p>
          <a:p>
            <a:r>
              <a:rPr lang="en-GB" sz="2000" dirty="0"/>
              <a:t>Here you can find some of our curated ebook collections, including AI, Data and Machine Learning.</a:t>
            </a:r>
          </a:p>
        </p:txBody>
      </p:sp>
      <p:sp>
        <p:nvSpPr>
          <p:cNvPr id="9" name="Rectangle 8">
            <a:extLst>
              <a:ext uri="{FF2B5EF4-FFF2-40B4-BE49-F238E27FC236}">
                <a16:creationId xmlns:a16="http://schemas.microsoft.com/office/drawing/2014/main" id="{10C3B323-CEDB-8880-F3F6-6025290D122A}"/>
              </a:ext>
            </a:extLst>
          </p:cNvPr>
          <p:cNvSpPr/>
          <p:nvPr/>
        </p:nvSpPr>
        <p:spPr>
          <a:xfrm>
            <a:off x="3220784" y="1513914"/>
            <a:ext cx="396047" cy="396804"/>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E6D99DB7-EB7F-1551-F77F-AA14459773F9}"/>
              </a:ext>
            </a:extLst>
          </p:cNvPr>
          <p:cNvPicPr>
            <a:picLocks noChangeAspect="1"/>
          </p:cNvPicPr>
          <p:nvPr/>
        </p:nvPicPr>
        <p:blipFill>
          <a:blip r:embed="rId4"/>
          <a:srcRect l="10726" t="13502" r="11822" b="4714"/>
          <a:stretch>
            <a:fillRect/>
          </a:stretch>
        </p:blipFill>
        <p:spPr>
          <a:xfrm>
            <a:off x="5382890" y="240448"/>
            <a:ext cx="6070056" cy="4273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1327B036-4134-9320-C797-631F5FD48953}"/>
              </a:ext>
            </a:extLst>
          </p:cNvPr>
          <p:cNvPicPr>
            <a:picLocks noChangeAspect="1"/>
          </p:cNvPicPr>
          <p:nvPr/>
        </p:nvPicPr>
        <p:blipFill>
          <a:blip r:embed="rId5"/>
          <a:stretch>
            <a:fillRect/>
          </a:stretch>
        </p:blipFill>
        <p:spPr>
          <a:xfrm>
            <a:off x="10616542" y="4749205"/>
            <a:ext cx="1236546" cy="1236546"/>
          </a:xfrm>
          <a:prstGeom prst="rect">
            <a:avLst/>
          </a:prstGeom>
        </p:spPr>
      </p:pic>
    </p:spTree>
    <p:extLst>
      <p:ext uri="{BB962C8B-B14F-4D97-AF65-F5344CB8AC3E}">
        <p14:creationId xmlns:p14="http://schemas.microsoft.com/office/powerpoint/2010/main" val="3859378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dirty="0">
                <a:latin typeface="+mn-lt"/>
                <a:cs typeface="Calibri"/>
              </a:rPr>
              <a:t>Search for journals - Browzine</a:t>
            </a:r>
            <a:endParaRPr lang="en-GB" dirty="0">
              <a:latin typeface="+mn-lt"/>
            </a:endParaRPr>
          </a:p>
        </p:txBody>
      </p:sp>
      <p:sp>
        <p:nvSpPr>
          <p:cNvPr id="3" name="Content Placeholder 2"/>
          <p:cNvSpPr>
            <a:spLocks noGrp="1"/>
          </p:cNvSpPr>
          <p:nvPr>
            <p:ph sz="quarter" idx="10"/>
          </p:nvPr>
        </p:nvSpPr>
        <p:spPr>
          <a:xfrm>
            <a:off x="316544" y="1296482"/>
            <a:ext cx="4371939" cy="4132467"/>
          </a:xfrm>
          <a:ln w="57150">
            <a:solidFill>
              <a:schemeClr val="accent2"/>
            </a:solidFill>
          </a:ln>
        </p:spPr>
        <p:txBody>
          <a:bodyPr>
            <a:normAutofit fontScale="92500" lnSpcReduction="10000"/>
          </a:bodyPr>
          <a:lstStyle/>
          <a:p>
            <a:pPr marL="0" indent="0">
              <a:buNone/>
            </a:pPr>
            <a:r>
              <a:rPr lang="en-GB" dirty="0">
                <a:latin typeface="Calibri "/>
                <a:cs typeface="Calibri Light" panose="020F0302020204030204" pitchFamily="34" charset="0"/>
              </a:rPr>
              <a:t>Keep up-to-date with the latest issues of your favourite journals.</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Browse by subject or use the search box and search by title, subject or ISSN.</a:t>
            </a:r>
          </a:p>
          <a:p>
            <a:pPr marL="0" indent="0">
              <a:buNone/>
            </a:pPr>
            <a:endParaRPr lang="en-GB" dirty="0">
              <a:latin typeface="Calibri "/>
              <a:cs typeface="Calibri Light" panose="020F0302020204030204" pitchFamily="34" charset="0"/>
            </a:endParaRPr>
          </a:p>
          <a:p>
            <a:pPr marL="0" indent="0">
              <a:buNone/>
            </a:pPr>
            <a:r>
              <a:rPr lang="en-GB" dirty="0">
                <a:latin typeface="Calibri "/>
                <a:cs typeface="Calibri Light" panose="020F0302020204030204" pitchFamily="34" charset="0"/>
              </a:rPr>
              <a:t>Use My Bookshelf and My Articles to save favourite content.</a:t>
            </a:r>
            <a:endParaRPr lang="en-GB" sz="3100" dirty="0">
              <a:latin typeface="Calibri Light" panose="020F0302020204030204" pitchFamily="34" charset="0"/>
              <a:cs typeface="Calibri Light" panose="020F0302020204030204" pitchFamily="34" charset="0"/>
            </a:endParaRP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dirty="0">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5661126" y="4877252"/>
            <a:ext cx="3407159"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0662052" y="4776596"/>
            <a:ext cx="1213404" cy="1203003"/>
          </a:xfrm>
          <a:prstGeom prst="rect">
            <a:avLst/>
          </a:prstGeom>
        </p:spPr>
      </p:pic>
      <p:pic>
        <p:nvPicPr>
          <p:cNvPr id="5" name="Picture 4">
            <a:extLst>
              <a:ext uri="{FF2B5EF4-FFF2-40B4-BE49-F238E27FC236}">
                <a16:creationId xmlns:a16="http://schemas.microsoft.com/office/drawing/2014/main" id="{0BDCDC84-8485-0CB3-1D94-FE8FA7A76B57}"/>
              </a:ext>
            </a:extLst>
          </p:cNvPr>
          <p:cNvPicPr>
            <a:picLocks noChangeAspect="1"/>
          </p:cNvPicPr>
          <p:nvPr/>
        </p:nvPicPr>
        <p:blipFill>
          <a:blip r:embed="rId5"/>
          <a:srcRect l="705" t="12808" r="1404" b="4713"/>
          <a:stretch>
            <a:fillRect/>
          </a:stretch>
        </p:blipFill>
        <p:spPr>
          <a:xfrm>
            <a:off x="5409068" y="1213932"/>
            <a:ext cx="6172523" cy="346711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48839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latin typeface="+mn-lt"/>
              </a:rPr>
              <a:t>Cite Them Right</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613261" y="2445242"/>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pPr>
              <a:buFont typeface="Arial" panose="020B0604020202020204" pitchFamily="34" charset="0"/>
              <a:buChar char="•"/>
            </a:pPr>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807858" y="1300667"/>
            <a:ext cx="8073935" cy="42566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3278832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dirty="0">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dirty="0">
                <a:solidFill>
                  <a:schemeClr val="accent2"/>
                </a:solidFill>
                <a:latin typeface="Calibri" panose="020F0502020204030204" pitchFamily="34" charset="0"/>
                <a:cs typeface="Calibri" panose="020F0502020204030204" pitchFamily="34" charset="0"/>
              </a:rPr>
              <a:t>Consider</a:t>
            </a:r>
            <a:r>
              <a:rPr lang="en-GB" sz="2200" b="1"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rPr>
              <a:t>the source and quality of the information you are using. </a:t>
            </a:r>
          </a:p>
          <a:p>
            <a:pPr marL="0" indent="0">
              <a:buNone/>
            </a:pPr>
            <a:r>
              <a:rPr lang="en-GB" sz="2200" b="1" dirty="0">
                <a:solidFill>
                  <a:schemeClr val="accent2"/>
                </a:solidFill>
                <a:latin typeface="Calibri" panose="020F0502020204030204" pitchFamily="34" charset="0"/>
                <a:cs typeface="Calibri" panose="020F0502020204030204" pitchFamily="34" charset="0"/>
              </a:rPr>
              <a:t>Apply</a:t>
            </a:r>
            <a:r>
              <a:rPr lang="en-GB" sz="2200" dirty="0">
                <a:latin typeface="Calibri" panose="020F0502020204030204" pitchFamily="34" charset="0"/>
                <a:cs typeface="Calibri" panose="020F0502020204030204" pitchFamily="34" charset="0"/>
              </a:rPr>
              <a:t> critical thinking and reasoning.</a:t>
            </a:r>
          </a:p>
          <a:p>
            <a:pPr marL="0" indent="0">
              <a:buNone/>
            </a:pPr>
            <a:r>
              <a:rPr lang="en-GB" sz="2000" dirty="0">
                <a:latin typeface="Calibri" panose="020F0502020204030204" pitchFamily="34" charset="0"/>
                <a:cs typeface="Calibri" panose="020F0502020204030204" pitchFamily="34" charset="0"/>
              </a:rPr>
              <a:t> </a:t>
            </a:r>
            <a:endParaRPr lang="en-GB" sz="2000" dirty="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dirty="0" err="1">
                  <a:latin typeface="Calibri" panose="020F0502020204030204" pitchFamily="34" charset="0"/>
                  <a:cs typeface="Calibri" panose="020F0502020204030204" pitchFamily="34" charset="0"/>
                </a:rPr>
                <a:t>urrency</a:t>
              </a: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dirty="0">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dirty="0">
                    <a:solidFill>
                      <a:schemeClr val="accent2"/>
                    </a:solidFill>
                    <a:latin typeface="Calibri" panose="020F0502020204030204" pitchFamily="34" charset="0"/>
                    <a:cs typeface="Calibri" panose="020F0502020204030204" pitchFamily="34" charset="0"/>
                  </a:rPr>
                  <a:t>A</a:t>
                </a:r>
              </a:p>
              <a:p>
                <a:r>
                  <a:rPr lang="en-GB" sz="3600" b="1" dirty="0">
                    <a:solidFill>
                      <a:schemeClr val="accent2"/>
                    </a:solidFill>
                    <a:latin typeface="Calibri" panose="020F0502020204030204" pitchFamily="34" charset="0"/>
                    <a:cs typeface="Calibri" panose="020F0502020204030204" pitchFamily="34" charset="0"/>
                  </a:rPr>
                  <a:t>C</a:t>
                </a:r>
              </a:p>
              <a:p>
                <a:r>
                  <a:rPr lang="en-GB" sz="3600" b="1" dirty="0">
                    <a:solidFill>
                      <a:schemeClr val="accent2"/>
                    </a:solidFill>
                    <a:latin typeface="Calibri" panose="020F0502020204030204" pitchFamily="34" charset="0"/>
                    <a:cs typeface="Calibri" panose="020F0502020204030204" pitchFamily="34" charset="0"/>
                  </a:rPr>
                  <a:t>O</a:t>
                </a:r>
              </a:p>
              <a:p>
                <a:r>
                  <a:rPr lang="en-GB" sz="3600" b="1" dirty="0">
                    <a:solidFill>
                      <a:schemeClr val="accent2"/>
                    </a:solidFill>
                    <a:latin typeface="Calibri" panose="020F0502020204030204" pitchFamily="34" charset="0"/>
                    <a:cs typeface="Calibri" panose="020F0502020204030204" pitchFamily="34" charset="0"/>
                  </a:rPr>
                  <a:t>R</a:t>
                </a:r>
              </a:p>
              <a:p>
                <a:r>
                  <a:rPr lang="en-GB" sz="3600" b="1" dirty="0">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4"/>
              </a:rPr>
              <a:t>ACORN</a:t>
            </a:r>
            <a:r>
              <a:rPr lang="en-GB" dirty="0">
                <a:solidFill>
                  <a:schemeClr val="accent2"/>
                </a:solidFill>
                <a:latin typeface="Calibri" panose="020F0502020204030204" pitchFamily="34" charset="0"/>
                <a:cs typeface="Calibri" panose="020F0502020204030204" pitchFamily="34" charset="0"/>
              </a:rPr>
              <a:t> (article and video)</a:t>
            </a:r>
            <a:endParaRPr lang="en-US" dirty="0"/>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5"/>
              </a:rPr>
              <a:t>SIFT </a:t>
            </a:r>
            <a:r>
              <a:rPr lang="en-GB" dirty="0">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dirty="0">
                <a:solidFill>
                  <a:schemeClr val="accent2"/>
                </a:solidFill>
                <a:latin typeface="Calibri" panose="020F0502020204030204" pitchFamily="34" charset="0"/>
                <a:cs typeface="Calibri" panose="020F0502020204030204" pitchFamily="34" charset="0"/>
                <a:hlinkClick r:id="rId6"/>
              </a:rPr>
              <a:t>CRAAP</a:t>
            </a:r>
            <a:r>
              <a:rPr lang="en-GB" dirty="0">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dirty="0">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dirty="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dirty="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dirty="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1537265908"/>
      </p:ext>
    </p:extLst>
  </p:cSld>
  <p:clrMapOvr>
    <a:masterClrMapping/>
  </p:clrMapOvr>
  <mc:AlternateContent xmlns:mc="http://schemas.openxmlformats.org/markup-compatibility/2006" xmlns:p14="http://schemas.microsoft.com/office/powerpoint/2010/main">
    <mc:Choice Requires="p14">
      <p:transition spd="med" p14:dur="700" advTm="31353">
        <p:fade/>
      </p:transition>
    </mc:Choice>
    <mc:Fallback xmlns="">
      <p:transition spd="med" advTm="31353">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B81B-1395-212F-9CFB-3DF7960C49A1}"/>
              </a:ext>
            </a:extLst>
          </p:cNvPr>
          <p:cNvSpPr>
            <a:spLocks noGrp="1"/>
          </p:cNvSpPr>
          <p:nvPr>
            <p:ph type="title"/>
          </p:nvPr>
        </p:nvSpPr>
        <p:spPr>
          <a:xfrm>
            <a:off x="358219" y="365125"/>
            <a:ext cx="11481847" cy="657471"/>
          </a:xfrm>
        </p:spPr>
        <p:txBody>
          <a:bodyPr>
            <a:normAutofit fontScale="90000"/>
          </a:bodyPr>
          <a:lstStyle/>
          <a:p>
            <a:r>
              <a:rPr lang="en-GB" dirty="0">
                <a:latin typeface="+mn-lt"/>
              </a:rPr>
              <a:t>Develop your skills</a:t>
            </a:r>
            <a:endParaRPr lang="en-US" dirty="0">
              <a:latin typeface="+mn-lt"/>
            </a:endParaRPr>
          </a:p>
        </p:txBody>
      </p:sp>
      <p:sp>
        <p:nvSpPr>
          <p:cNvPr id="3" name="Content Placeholder 2">
            <a:extLst>
              <a:ext uri="{FF2B5EF4-FFF2-40B4-BE49-F238E27FC236}">
                <a16:creationId xmlns:a16="http://schemas.microsoft.com/office/drawing/2014/main" id="{A83B6855-951E-B6D2-8550-05F570A2A841}"/>
              </a:ext>
            </a:extLst>
          </p:cNvPr>
          <p:cNvSpPr>
            <a:spLocks noGrp="1"/>
          </p:cNvSpPr>
          <p:nvPr>
            <p:ph sz="quarter" idx="10"/>
          </p:nvPr>
        </p:nvSpPr>
        <p:spPr>
          <a:xfrm>
            <a:off x="640068" y="2148277"/>
            <a:ext cx="8271176" cy="3559796"/>
          </a:xfrm>
        </p:spPr>
        <p:txBody>
          <a:bodyPr>
            <a:normAutofit/>
          </a:bodyPr>
          <a:lstStyle/>
          <a:p>
            <a:pPr marL="0" indent="0">
              <a:buNone/>
            </a:pPr>
            <a:r>
              <a:rPr lang="en-GB" sz="2400" b="1" dirty="0">
                <a:latin typeface="Arial" panose="020B0604020202020204" pitchFamily="34" charset="0"/>
                <a:cs typeface="Arial" panose="020B0604020202020204" pitchFamily="34" charset="0"/>
              </a:rPr>
              <a:t>Build your confidence: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Practice navigating the library webpages and catalogue.</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Find out what you don’t know.</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Develop your academic skills:</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Explore and complete the infoskills units to help fill gaps in your knowledge and skills.</a:t>
            </a:r>
          </a:p>
          <a:p>
            <a:pPr>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C4950B-AAD0-D6E1-53E3-A86CF96465B1}"/>
              </a:ext>
            </a:extLst>
          </p:cNvPr>
          <p:cNvSpPr txBox="1"/>
          <p:nvPr/>
        </p:nvSpPr>
        <p:spPr>
          <a:xfrm>
            <a:off x="9360051" y="580475"/>
            <a:ext cx="238314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dirty="0">
              <a:solidFill>
                <a:schemeClr val="bg1"/>
              </a:solidFill>
            </a:endParaRPr>
          </a:p>
        </p:txBody>
      </p:sp>
      <p:pic>
        <p:nvPicPr>
          <p:cNvPr id="6" name="Picture 5" descr="Hiker with arms in air">
            <a:extLst>
              <a:ext uri="{FF2B5EF4-FFF2-40B4-BE49-F238E27FC236}">
                <a16:creationId xmlns:a16="http://schemas.microsoft.com/office/drawing/2014/main" id="{67D94573-B044-FB54-5F35-FD896672C9D1}"/>
              </a:ext>
            </a:extLst>
          </p:cNvPr>
          <p:cNvPicPr>
            <a:picLocks noChangeAspect="1"/>
          </p:cNvPicPr>
          <p:nvPr/>
        </p:nvPicPr>
        <p:blipFill>
          <a:blip r:embed="rId4" cstate="print">
            <a:extLst>
              <a:ext uri="{28A0092B-C50C-407E-A947-70E740481C1C}">
                <a14:useLocalDpi xmlns:a14="http://schemas.microsoft.com/office/drawing/2010/main" val="0"/>
              </a:ext>
            </a:extLst>
          </a:blip>
          <a:srcRect l="57333" t="-313" r="-1185" b="313"/>
          <a:stretch>
            <a:fillRect/>
          </a:stretch>
        </p:blipFill>
        <p:spPr>
          <a:xfrm>
            <a:off x="9429386" y="2060832"/>
            <a:ext cx="2313806" cy="3439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1B27550-A576-0DEF-2E3C-630A002BF9AB}"/>
              </a:ext>
            </a:extLst>
          </p:cNvPr>
          <p:cNvSpPr txBox="1"/>
          <p:nvPr/>
        </p:nvSpPr>
        <p:spPr>
          <a:xfrm>
            <a:off x="310262" y="1354604"/>
            <a:ext cx="11571476" cy="461665"/>
          </a:xfrm>
          <a:prstGeom prst="rect">
            <a:avLst/>
          </a:prstGeom>
          <a:noFill/>
        </p:spPr>
        <p:txBody>
          <a:bodyPr wrap="square">
            <a:spAutoFit/>
          </a:bodyPr>
          <a:lstStyle/>
          <a:p>
            <a:pPr marL="0" indent="0">
              <a:buNone/>
            </a:pPr>
            <a:r>
              <a:rPr lang="en-GB" sz="2400" b="1">
                <a:solidFill>
                  <a:schemeClr val="accent2"/>
                </a:solidFill>
                <a:latin typeface="Arial" panose="020B0604020202020204" pitchFamily="34" charset="0"/>
                <a:cs typeface="Arial" panose="020B0604020202020204" pitchFamily="34" charset="0"/>
              </a:rPr>
              <a:t>Improved familiarity = improved confidence = improved searching and results!</a:t>
            </a:r>
          </a:p>
        </p:txBody>
      </p:sp>
    </p:spTree>
    <p:extLst>
      <p:ext uri="{BB962C8B-B14F-4D97-AF65-F5344CB8AC3E}">
        <p14:creationId xmlns:p14="http://schemas.microsoft.com/office/powerpoint/2010/main" val="1574920691"/>
      </p:ext>
    </p:extLst>
  </p:cSld>
  <p:clrMapOvr>
    <a:masterClrMapping/>
  </p:clrMapOvr>
  <mc:AlternateContent xmlns:mc="http://schemas.openxmlformats.org/markup-compatibility/2006" xmlns:p14="http://schemas.microsoft.com/office/powerpoint/2010/main">
    <mc:Choice Requires="p14">
      <p:transition spd="med" p14:dur="700" advTm="45099">
        <p:fade/>
      </p:transition>
    </mc:Choice>
    <mc:Fallback xmlns="">
      <p:transition spd="med" advTm="45099">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1276437"/>
            <a:ext cx="5942044" cy="1003916"/>
          </a:xfrm>
        </p:spPr>
        <p:txBody>
          <a:bodyPr vert="horz" lIns="91440" tIns="45720" rIns="91440" bIns="45720" rtlCol="0" anchor="t">
            <a:normAutofit/>
          </a:bodyPr>
          <a:lstStyle/>
          <a:p>
            <a:pPr marL="0" indent="0">
              <a:buNone/>
            </a:pPr>
            <a:r>
              <a:rPr lang="en-GB" dirty="0">
                <a:latin typeface="Calibri" panose="020F0502020204030204" pitchFamily="34" charset="0"/>
                <a:cs typeface="Calibri" panose="020F0502020204030204" pitchFamily="34" charset="0"/>
              </a:rPr>
              <a:t>Lisa Ellis:  </a:t>
            </a:r>
            <a:r>
              <a:rPr lang="en-GB" dirty="0">
                <a:latin typeface="Calibri" panose="020F0502020204030204" pitchFamily="34" charset="0"/>
                <a:cs typeface="Calibri" panose="020F0502020204030204" pitchFamily="34" charset="0"/>
                <a:hlinkClick r:id="rId3"/>
              </a:rPr>
              <a:t>l.ellis@uwtsd.ac.uk</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Emily Wild: </a:t>
            </a:r>
            <a:r>
              <a:rPr lang="en-GB" dirty="0">
                <a:latin typeface="Calibri" panose="020F0502020204030204" pitchFamily="34" charset="0"/>
                <a:cs typeface="Calibri" panose="020F0502020204030204" pitchFamily="34" charset="0"/>
                <a:hlinkClick r:id="rId4"/>
              </a:rPr>
              <a:t>emily.wild@uwtsd.ac.uk</a:t>
            </a: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287465" y="251994"/>
            <a:ext cx="10795518" cy="659960"/>
          </a:xfrm>
        </p:spPr>
        <p:txBody>
          <a:bodyPr>
            <a:normAutofit fontScale="90000"/>
          </a:bodyPr>
          <a:lstStyle/>
          <a:p>
            <a:r>
              <a:rPr lang="en-GB" dirty="0">
                <a:latin typeface="+mn-lt"/>
              </a:rPr>
              <a:t>Contact</a:t>
            </a: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5976052" y="2462842"/>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976052" y="2633964"/>
            <a:ext cx="6342744" cy="3385542"/>
          </a:xfrm>
          <a:prstGeom prst="rect">
            <a:avLst/>
          </a:prstGeom>
          <a:noFill/>
        </p:spPr>
        <p:txBody>
          <a:bodyPr wrap="square" rtlCol="0">
            <a:spAutoFit/>
          </a:bodyPr>
          <a:lstStyle/>
          <a:p>
            <a:endParaRPr lang="en-GB" sz="24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a:t>
            </a:r>
            <a:r>
              <a:rPr lang="en-GB" sz="2800" dirty="0">
                <a:latin typeface="Calibri" panose="020F0502020204030204" pitchFamily="34" charset="0"/>
                <a:cs typeface="Calibri" panose="020F0502020204030204" pitchFamily="34" charset="0"/>
                <a:hlinkClick r:id="rId5"/>
              </a:rPr>
              <a:t>library@uwtsd.ac.uk</a:t>
            </a:r>
            <a:endParaRPr lang="en-GB" sz="2800" dirty="0">
              <a:latin typeface="Calibri" panose="020F0502020204030204" pitchFamily="34" charset="0"/>
              <a:cs typeface="Calibri" panose="020F0502020204030204" pitchFamily="34" charset="0"/>
            </a:endParaRPr>
          </a:p>
          <a:p>
            <a:endParaRPr lang="en-GB" sz="36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Infoskills: </a:t>
            </a:r>
            <a:r>
              <a:rPr lang="en-GB" sz="2800" dirty="0">
                <a:latin typeface="Calibri" panose="020F0502020204030204" pitchFamily="34" charset="0"/>
                <a:cs typeface="Calibri" panose="020F0502020204030204" pitchFamily="34" charset="0"/>
                <a:hlinkClick r:id="rId6"/>
              </a:rPr>
              <a:t>infoskills@uwtsd.ac.uk</a:t>
            </a:r>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Library Chat: </a:t>
            </a:r>
          </a:p>
          <a:p>
            <a:endParaRPr lang="en-GB" sz="2400" dirty="0">
              <a:latin typeface="Calibri" panose="020F0502020204030204" pitchFamily="34" charset="0"/>
              <a:cs typeface="Calibri" panose="020F0502020204030204" pitchFamily="34" charset="0"/>
            </a:endParaRPr>
          </a:p>
          <a:p>
            <a:endParaRPr lang="en-GB" dirty="0"/>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8962" y="1169316"/>
            <a:ext cx="4748496" cy="451936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hlinkClick r:id="rId8"/>
            <a:extLst>
              <a:ext uri="{FF2B5EF4-FFF2-40B4-BE49-F238E27FC236}">
                <a16:creationId xmlns:a16="http://schemas.microsoft.com/office/drawing/2014/main" id="{6CE3850F-2918-F351-623C-BFF1CE5C4347}"/>
              </a:ext>
            </a:extLst>
          </p:cNvPr>
          <p:cNvPicPr>
            <a:picLocks noChangeAspect="1"/>
          </p:cNvPicPr>
          <p:nvPr/>
        </p:nvPicPr>
        <p:blipFill>
          <a:blip r:embed="rId9">
            <a:duotone>
              <a:schemeClr val="accent1">
                <a:shade val="45000"/>
                <a:satMod val="135000"/>
              </a:schemeClr>
              <a:prstClr val="white"/>
            </a:duotone>
            <a:extLst>
              <a:ext uri="{BEBA8EAE-BF5A-486C-A8C5-ECC9F3942E4B}">
                <a14:imgProps xmlns:a14="http://schemas.microsoft.com/office/drawing/2010/main">
                  <a14:imgLayer r:embed="rId10">
                    <a14:imgEffect>
                      <a14:sharpenSoften amount="50000"/>
                    </a14:imgEffect>
                  </a14:imgLayer>
                </a14:imgProps>
              </a:ext>
            </a:extLst>
          </a:blip>
          <a:stretch>
            <a:fillRect/>
          </a:stretch>
        </p:blipFill>
        <p:spPr>
          <a:xfrm>
            <a:off x="8287359" y="4622548"/>
            <a:ext cx="1022060" cy="945180"/>
          </a:xfrm>
          <a:prstGeom prst="rect">
            <a:avLst/>
          </a:prstGeo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2296" y="5318459"/>
            <a:ext cx="3265716" cy="369332"/>
          </a:xfrm>
          <a:prstGeom prst="rect">
            <a:avLst/>
          </a:prstGeom>
          <a:noFill/>
        </p:spPr>
        <p:txBody>
          <a:bodyPr wrap="square" rtlCol="0">
            <a:spAutoFit/>
          </a:bodyPr>
          <a:lstStyle/>
          <a:p>
            <a:r>
              <a:rPr lang="en-GB" dirty="0">
                <a:solidFill>
                  <a:schemeClr val="bg1">
                    <a:lumMod val="95000"/>
                  </a:schemeClr>
                </a:solidFill>
              </a:rPr>
              <a:t>Source: </a:t>
            </a:r>
            <a:r>
              <a:rPr lang="en-GB" dirty="0" err="1">
                <a:solidFill>
                  <a:schemeClr val="bg1">
                    <a:lumMod val="95000"/>
                  </a:schemeClr>
                </a:solidFill>
                <a:hlinkClick r:id="rId11">
                  <a:extLst>
                    <a:ext uri="{A12FA001-AC4F-418D-AE19-62706E023703}">
                      <ahyp:hlinkClr xmlns:ahyp="http://schemas.microsoft.com/office/drawing/2018/hyperlinkcolor" val="tx"/>
                    </a:ext>
                  </a:extLst>
                </a:hlinkClick>
              </a:rPr>
              <a:t>Pixabay</a:t>
            </a:r>
            <a:r>
              <a:rPr lang="en-GB" dirty="0">
                <a:solidFill>
                  <a:schemeClr val="bg1">
                    <a:lumMod val="95000"/>
                  </a:schemeClr>
                </a:solidFill>
                <a:hlinkClick r:id="rId11">
                  <a:extLst>
                    <a:ext uri="{A12FA001-AC4F-418D-AE19-62706E023703}">
                      <ahyp:hlinkClr xmlns:ahyp="http://schemas.microsoft.com/office/drawing/2018/hyperlinkcolor" val="tx"/>
                    </a:ext>
                  </a:extLst>
                </a:hlinkClick>
              </a:rPr>
              <a:t>: image by Geralt</a:t>
            </a:r>
            <a:endParaRPr lang="en-GB" dirty="0">
              <a:solidFill>
                <a:schemeClr val="bg1">
                  <a:lumMod val="95000"/>
                </a:schemeClr>
              </a:solidFill>
            </a:endParaRPr>
          </a:p>
        </p:txBody>
      </p:sp>
    </p:spTree>
    <p:extLst>
      <p:ext uri="{BB962C8B-B14F-4D97-AF65-F5344CB8AC3E}">
        <p14:creationId xmlns:p14="http://schemas.microsoft.com/office/powerpoint/2010/main" val="2199667136"/>
      </p:ext>
    </p:extLst>
  </p:cSld>
  <p:clrMapOvr>
    <a:masterClrMapping/>
  </p:clrMapOvr>
  <mc:AlternateContent xmlns:mc="http://schemas.openxmlformats.org/markup-compatibility/2006" xmlns:p14="http://schemas.microsoft.com/office/powerpoint/2010/main">
    <mc:Choice Requires="p14">
      <p:transition spd="med" p14:dur="700" advTm="11702">
        <p:fade/>
      </p:transition>
    </mc:Choice>
    <mc:Fallback xmlns="">
      <p:transition spd="med" advTm="11702">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474</TotalTime>
  <Words>2097</Words>
  <Application>Microsoft Office PowerPoint</Application>
  <PresentationFormat>Widescreen</PresentationFormat>
  <Paragraphs>306</Paragraphs>
  <Slides>32</Slides>
  <Notes>11</Notes>
  <HiddenSlides>0</HiddenSlides>
  <MMClips>0</MMClips>
  <ScaleCrop>false</ScaleCrop>
  <HeadingPairs>
    <vt:vector size="4" baseType="variant">
      <vt:variant>
        <vt:lpstr>Theme</vt:lpstr>
      </vt:variant>
      <vt:variant>
        <vt:i4>3</vt:i4>
      </vt:variant>
      <vt:variant>
        <vt:lpstr>Slide Titles</vt:lpstr>
      </vt:variant>
      <vt:variant>
        <vt:i4>32</vt:i4>
      </vt:variant>
    </vt:vector>
  </HeadingPairs>
  <TitlesOfParts>
    <vt:vector size="35"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Using the library for research</vt:lpstr>
      <vt:lpstr>Library website: Student HWB</vt:lpstr>
      <vt:lpstr>Services and support </vt:lpstr>
      <vt:lpstr>Explore your library resources</vt:lpstr>
      <vt:lpstr>Sign up to Online Infoskills Tutorials</vt:lpstr>
      <vt:lpstr>Online Resource Lists – your shortcut</vt:lpstr>
      <vt:lpstr>Online Resource List (ORL) demo</vt:lpstr>
      <vt:lpstr>Saving favourites</vt:lpstr>
      <vt:lpstr>Find sources using the library catalogue</vt:lpstr>
      <vt:lpstr>Searching the Library Online</vt:lpstr>
      <vt:lpstr>Library Catalogue – overview.</vt:lpstr>
      <vt:lpstr>Improving your search results </vt:lpstr>
      <vt:lpstr>What the item records include</vt:lpstr>
      <vt:lpstr>Why use individual databases?</vt:lpstr>
      <vt:lpstr>Database Search</vt:lpstr>
      <vt:lpstr>Box of Broadcasts (BoB)</vt:lpstr>
      <vt:lpstr>Search Box of Broadcasts (BoB)</vt:lpstr>
      <vt:lpstr>Proquest Central</vt:lpstr>
      <vt:lpstr>ScienceDirect</vt:lpstr>
      <vt:lpstr>Ebook collections</vt:lpstr>
      <vt:lpstr>Search for journals - Browzine</vt:lpstr>
      <vt:lpstr>Cite Them Right</vt:lpstr>
      <vt:lpstr>Evaluating Information</vt:lpstr>
      <vt:lpstr>AI CRAAP Test</vt:lpstr>
      <vt:lpstr>Develop your skills</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21</cp:revision>
  <dcterms:created xsi:type="dcterms:W3CDTF">2021-03-09T15:35:42Z</dcterms:created>
  <dcterms:modified xsi:type="dcterms:W3CDTF">2026-10-13T12:42:10Z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