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notesMasterIdLst>
    <p:notesMasterId r:id="rId19"/>
  </p:notesMasterIdLst>
  <p:sldIdLst>
    <p:sldId id="276" r:id="rId2"/>
    <p:sldId id="256" r:id="rId3"/>
    <p:sldId id="278" r:id="rId4"/>
    <p:sldId id="269" r:id="rId5"/>
    <p:sldId id="272" r:id="rId6"/>
    <p:sldId id="274" r:id="rId7"/>
    <p:sldId id="258" r:id="rId8"/>
    <p:sldId id="260" r:id="rId9"/>
    <p:sldId id="261" r:id="rId10"/>
    <p:sldId id="265" r:id="rId11"/>
    <p:sldId id="267" r:id="rId12"/>
    <p:sldId id="268" r:id="rId13"/>
    <p:sldId id="277" r:id="rId14"/>
    <p:sldId id="262" r:id="rId15"/>
    <p:sldId id="263" r:id="rId16"/>
    <p:sldId id="275" r:id="rId17"/>
    <p:sldId id="264" r:id="rId18"/>
  </p:sldIdLst>
  <p:sldSz cx="9144000" cy="5143500" type="screen16x9"/>
  <p:notesSz cx="51435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8FA8C1F-37F8-4301-ACFB-EB6D403EA024}">
          <p14:sldIdLst>
            <p14:sldId id="276"/>
            <p14:sldId id="256"/>
            <p14:sldId id="278"/>
            <p14:sldId id="269"/>
            <p14:sldId id="272"/>
            <p14:sldId id="274"/>
            <p14:sldId id="258"/>
            <p14:sldId id="260"/>
            <p14:sldId id="261"/>
            <p14:sldId id="265"/>
            <p14:sldId id="267"/>
            <p14:sldId id="268"/>
            <p14:sldId id="277"/>
            <p14:sldId id="262"/>
            <p14:sldId id="263"/>
          </p14:sldIdLst>
        </p14:section>
        <p14:section name="Untitled Section" id="{F59452BE-523F-4246-BD2F-F0CFC6E78B84}">
          <p14:sldIdLst>
            <p14:sldId id="275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D7E9E6-2BBC-4CBF-8317-8C68222A1971}" v="4" dt="2026-02-12T16:56:13.601"/>
    <p1510:client id="{4D2B9341-E374-6E16-75FD-7EE87257B843}" v="28" dt="2026-02-14T04:30:06.2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89025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300" y="1803400"/>
            <a:ext cx="5825202" cy="1234727"/>
          </a:xfrm>
        </p:spPr>
        <p:txBody>
          <a:bodyPr anchor="b">
            <a:noAutofit/>
          </a:bodyPr>
          <a:lstStyle>
            <a:lvl1pPr algn="r">
              <a:defRPr sz="405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300" y="3038125"/>
            <a:ext cx="5825202" cy="822674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47828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7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56097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2025651"/>
            <a:ext cx="6447501" cy="1369936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6453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26407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001" y="1620442"/>
            <a:ext cx="3138026" cy="29105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7477" y="1620442"/>
            <a:ext cx="3138026" cy="29105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30715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6809" y="1620737"/>
            <a:ext cx="3139217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6809" y="2052934"/>
            <a:ext cx="3139217" cy="247808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16287" y="1620737"/>
            <a:ext cx="313921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16288" y="2052934"/>
            <a:ext cx="3139213" cy="247808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0133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54609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67650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123953"/>
            <a:ext cx="2890896" cy="958850"/>
          </a:xfrm>
        </p:spPr>
        <p:txBody>
          <a:bodyPr anchor="b">
            <a:normAutofit/>
          </a:bodyPr>
          <a:lstStyle>
            <a:lvl1pPr>
              <a:defRPr sz="1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0346" y="386193"/>
            <a:ext cx="3385156" cy="41448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2082802"/>
            <a:ext cx="2890896" cy="1938337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797" indent="0">
              <a:buNone/>
              <a:defRPr sz="1050"/>
            </a:lvl2pPr>
            <a:lvl3pPr marL="685595" indent="0">
              <a:buNone/>
              <a:defRPr sz="900"/>
            </a:lvl3pPr>
            <a:lvl4pPr marL="1028392" indent="0">
              <a:buNone/>
              <a:defRPr sz="750"/>
            </a:lvl4pPr>
            <a:lvl5pPr marL="1371188" indent="0">
              <a:buNone/>
              <a:defRPr sz="750"/>
            </a:lvl5pPr>
            <a:lvl6pPr marL="1713986" indent="0">
              <a:buNone/>
              <a:defRPr sz="750"/>
            </a:lvl6pPr>
            <a:lvl7pPr marL="2056783" indent="0">
              <a:buNone/>
              <a:defRPr sz="750"/>
            </a:lvl7pPr>
            <a:lvl8pPr marL="2399580" indent="0">
              <a:buNone/>
              <a:defRPr sz="750"/>
            </a:lvl8pPr>
            <a:lvl9pPr marL="2742377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05105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3600450"/>
            <a:ext cx="6447500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8001" y="457200"/>
            <a:ext cx="6447501" cy="2884289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4025504"/>
            <a:ext cx="6447500" cy="505518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59766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25527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74563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24604" y="2724150"/>
            <a:ext cx="5418393" cy="28575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135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0196209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448991"/>
            <a:ext cx="6447501" cy="1946595"/>
          </a:xfrm>
        </p:spPr>
        <p:txBody>
          <a:bodyPr anchor="b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8369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0750077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57200"/>
            <a:ext cx="6441152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73816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8038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5755" y="457200"/>
            <a:ext cx="978557" cy="3938588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1" y="457200"/>
            <a:ext cx="5295113" cy="393858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92912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41448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1620442"/>
            <a:ext cx="6447501" cy="29105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3850" y="4531022"/>
            <a:ext cx="68395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8001" y="4531022"/>
            <a:ext cx="472320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2998" y="4531022"/>
            <a:ext cx="51250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442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</p:sldLayoutIdLst>
  <p:hf sldNum="0" hdr="0" ftr="0" dt="0"/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microsoft.com/en-us/microsoft-365/compliance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sptoolkit.nhs.uk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www.legislatio.gov.uk/ukpga/2018/12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2A0BBA1-9366-DE5F-ED4B-0CBEC83CBEDF}"/>
              </a:ext>
            </a:extLst>
          </p:cNvPr>
          <p:cNvGraphicFramePr>
            <a:graphicFrameLocks noGrp="1"/>
          </p:cNvGraphicFramePr>
          <p:nvPr/>
        </p:nvGraphicFramePr>
        <p:xfrm>
          <a:off x="1806524" y="1677759"/>
          <a:ext cx="3413760" cy="14833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6880">
                  <a:extLst>
                    <a:ext uri="{9D8B030D-6E8A-4147-A177-3AD203B41FA5}">
                      <a16:colId xmlns:a16="http://schemas.microsoft.com/office/drawing/2014/main" val="1139349173"/>
                    </a:ext>
                  </a:extLst>
                </a:gridCol>
                <a:gridCol w="1706880">
                  <a:extLst>
                    <a:ext uri="{9D8B030D-6E8A-4147-A177-3AD203B41FA5}">
                      <a16:colId xmlns:a16="http://schemas.microsoft.com/office/drawing/2014/main" val="29475609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Student 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5805073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Zoe Porter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2528252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7435319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Michelle </a:t>
                      </a:r>
                      <a:r>
                        <a:rPr lang="en-GB" err="1"/>
                        <a:t>Chikoore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2208794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5153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 Helen Ketley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2526591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9818961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22A37E19-BE61-B528-D513-B72CE4450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                           Module Code – LCHS4007</a:t>
            </a:r>
            <a:br>
              <a:rPr lang="en-GB" sz="200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                  Digital Skills And Research Methods </a:t>
            </a:r>
            <a:br>
              <a:rPr lang="en-GB" sz="200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                                    Group-4 </a:t>
            </a:r>
            <a:br>
              <a:rPr lang="en-GB" sz="2000">
                <a:latin typeface="Arial"/>
                <a:cs typeface="Arial"/>
              </a:rPr>
            </a:br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32872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130300" y="3038124"/>
            <a:ext cx="5825202" cy="8226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t>Using a Communication and Collaboration Tool</a:t>
            </a:r>
          </a:p>
        </p:txBody>
      </p:sp>
      <p:sp>
        <p:nvSpPr>
          <p:cNvPr id="2" name="Text 0"/>
          <p:cNvSpPr/>
          <p:nvPr/>
        </p:nvSpPr>
        <p:spPr>
          <a:xfrm>
            <a:off x="1130300" y="1047750"/>
            <a:ext cx="5825202" cy="19903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indent="0" algn="r">
              <a:spcBef>
                <a:spcPct val="0"/>
              </a:spcBef>
              <a:spcAft>
                <a:spcPts val="600"/>
              </a:spcAft>
            </a:pPr>
            <a:r>
              <a:rPr lang="en-US" sz="50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Greenfield Care Agency Case Study</a:t>
            </a:r>
            <a:endParaRPr lang="en-US" sz="500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3010863" y="3460310"/>
            <a:ext cx="2135103" cy="240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890"/>
              </a:lnSpc>
              <a:spcAft>
                <a:spcPts val="600"/>
              </a:spcAft>
              <a:buNone/>
            </a:pPr>
            <a:r>
              <a:rPr lang="en-US" sz="1350">
                <a:latin typeface="Arial" pitchFamily="34" charset="0"/>
                <a:ea typeface="Arial" pitchFamily="34" charset="-122"/>
                <a:cs typeface="Arial" pitchFamily="34" charset="-120"/>
              </a:rPr>
              <a:t>Microsoft Teams Evaluation</a:t>
            </a:r>
            <a:endParaRPr lang="en-US" sz="135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1A1ED9-1B6A-17BC-1BA7-57DE5E21C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598F9-3FD0-714A-80CE-E72AAFE43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Who are Greenfield Care Agency?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9E229-72AA-5906-22B1-E6F13C92AB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Greenfield Home &amp; Care in the community are a company, who operate care providing facilities – they have been using outdated methods to record data, currently they are making the change to using digital methods. local government association (2024)</a:t>
            </a:r>
          </a:p>
          <a:p>
            <a:endParaRPr lang="en-GB" dirty="0"/>
          </a:p>
          <a:p>
            <a:r>
              <a:rPr lang="en-GB" dirty="0"/>
              <a:t>Greenfield could benefit in this respect by making use of Microsoft Excel to collect data in real time.(gov.uk 5 December 2025)</a:t>
            </a:r>
          </a:p>
        </p:txBody>
      </p:sp>
    </p:spTree>
    <p:extLst>
      <p:ext uri="{BB962C8B-B14F-4D97-AF65-F5344CB8AC3E}">
        <p14:creationId xmlns:p14="http://schemas.microsoft.com/office/powerpoint/2010/main" val="2087719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8D785-8AF8-EABE-AC90-5876826F4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What is Microsoft Excel &amp; How could it benefit Greenfield Care Agency?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D12E9-EE68-62F1-AE84-08686D17F4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Greenfield Care Agency could reduce turn around times by using Microsoft excel, Microsoft Excel is a piece of software which allows the user to record data on spreadsheets.</a:t>
            </a:r>
          </a:p>
          <a:p>
            <a:endParaRPr lang="en-GB" dirty="0"/>
          </a:p>
          <a:p>
            <a:r>
              <a:rPr lang="en-GB" dirty="0"/>
              <a:t>Using spreadsheets for data collection is an efficient method, data can be shared, edited &amp; viewed in real time on any device accessing the network.</a:t>
            </a:r>
          </a:p>
          <a:p>
            <a:endParaRPr lang="en-GB" dirty="0"/>
          </a:p>
          <a:p>
            <a:r>
              <a:rPr lang="en-GB" dirty="0"/>
              <a:t>Staff being able to access data in real time means that errors can be reduced effectively, even being completely avoided. </a:t>
            </a:r>
          </a:p>
          <a:p>
            <a:r>
              <a:rPr lang="en-GB" dirty="0"/>
              <a:t>Staff member can also access information about the client their medication and daily care needs.(duke university 2025)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898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D0A70-3C36-703F-09A2-1380675A4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Discussing the Advantages &amp; Disadvantages of using Microsoft Excel.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48F836-21C4-9D31-4C91-7075C350C0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Advantages - Pros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AD3F84-2305-9036-AA65-BE7C2B54F85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Time Saving</a:t>
            </a:r>
          </a:p>
          <a:p>
            <a:r>
              <a:rPr lang="en-GB"/>
              <a:t>Efficient</a:t>
            </a:r>
          </a:p>
          <a:p>
            <a:r>
              <a:rPr lang="en-GB"/>
              <a:t>Cost Effective</a:t>
            </a:r>
          </a:p>
          <a:p>
            <a:r>
              <a:rPr lang="en-GB"/>
              <a:t>Available on all devices</a:t>
            </a:r>
          </a:p>
          <a:p>
            <a:r>
              <a:rPr lang="en-GB"/>
              <a:t>Reduces human errors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8783A8-A7DF-2002-C749-8E7AD640F9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Disadvantages - Cons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054A87-0374-26B4-514F-55219677FC7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Software issues</a:t>
            </a:r>
          </a:p>
          <a:p>
            <a:r>
              <a:rPr lang="en-GB"/>
              <a:t>Device malfunctions</a:t>
            </a:r>
          </a:p>
          <a:p>
            <a:r>
              <a:rPr lang="en-GB"/>
              <a:t>Signal issues</a:t>
            </a:r>
          </a:p>
          <a:p>
            <a:r>
              <a:rPr lang="en-GB"/>
              <a:t>Data protection breaches</a:t>
            </a:r>
          </a:p>
          <a:p>
            <a:r>
              <a:rPr lang="en-GB"/>
              <a:t>Digital literacy</a:t>
            </a:r>
          </a:p>
        </p:txBody>
      </p:sp>
    </p:spTree>
    <p:extLst>
      <p:ext uri="{BB962C8B-B14F-4D97-AF65-F5344CB8AC3E}">
        <p14:creationId xmlns:p14="http://schemas.microsoft.com/office/powerpoint/2010/main" val="3105449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E9869-DC7F-7CF0-B4C2-E895D6FF0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01" y="457200"/>
            <a:ext cx="6599935" cy="990600"/>
          </a:xfrm>
        </p:spPr>
        <p:txBody>
          <a:bodyPr>
            <a:normAutofit/>
          </a:bodyPr>
          <a:lstStyle/>
          <a:p>
            <a:r>
              <a:rPr lang="en-GB"/>
              <a:t>How Microsoft Excel could be a Disadvantage to Greenfields Care Agency.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6E943-E03B-E707-EBA4-8F7B56067F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2160" y="1620442"/>
            <a:ext cx="7599679" cy="2910580"/>
          </a:xfrm>
        </p:spPr>
        <p:txBody>
          <a:bodyPr>
            <a:normAutofit/>
          </a:bodyPr>
          <a:lstStyle/>
          <a:p>
            <a:r>
              <a:rPr lang="en-GB" dirty="0"/>
              <a:t>Performance issues with large datasets, example date formats large files and updating also refreshing files due to offline issues. (NHS England 2023/2024)</a:t>
            </a:r>
          </a:p>
          <a:p>
            <a:r>
              <a:rPr lang="en-GB" dirty="0"/>
              <a:t>Difficulty in error tracking, example human errors because of manual entry rotas drug logs can seriously affect client safety duplication of reminders, certification/NDIS standards (linked in 2025) </a:t>
            </a:r>
          </a:p>
          <a:p>
            <a:r>
              <a:rPr lang="en-GB" dirty="0"/>
              <a:t>Data integrity and security concerns, Persistent concerns about cloud computing that are impeding momentum and will eventually compromise the vision of cloud computing as a new IT procurement model. (Chow, R, et al,. 2009)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073C621-C7FA-08DB-520B-5FB1B81CA6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38499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41545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371600"/>
            <a:ext cx="7924800" cy="3695700"/>
          </a:xfrm>
          <a:prstGeom prst="roundRect">
            <a:avLst>
              <a:gd name="adj" fmla="val 19794"/>
            </a:avLst>
          </a:prstGeom>
          <a:solidFill>
            <a:srgbClr val="FFFFFF"/>
          </a:solidFill>
          <a:ln/>
          <a:effectLst>
            <a:outerShdw blurRad="114300" dist="38100" dir="5400000" algn="bl" rotWithShape="0">
              <a:srgbClr val="000000">
                <a:alpha val="1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000" b="1">
                <a:latin typeface="Arial" pitchFamily="34" charset="0"/>
                <a:ea typeface="Arial" pitchFamily="34" charset="-122"/>
                <a:cs typeface="Arial" pitchFamily="34" charset="-120"/>
              </a:rPr>
              <a:t>Communication Across Channels</a:t>
            </a:r>
            <a:endParaRPr lang="en-US" sz="3000"/>
          </a:p>
        </p:txBody>
      </p:sp>
      <p:sp>
        <p:nvSpPr>
          <p:cNvPr id="4" name="Text 2"/>
          <p:cNvSpPr/>
          <p:nvPr/>
        </p:nvSpPr>
        <p:spPr>
          <a:xfrm>
            <a:off x="906584" y="1447800"/>
            <a:ext cx="7627816" cy="30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Mobile channels:</a:t>
            </a: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Greenfield field carers post updates in real time via mobile app (NHS England,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 channels:</a:t>
            </a: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Greenfield office coordinates rotas and urgent notices through dedicated channels (Microsoft, 2025)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Clinical channels:</a:t>
            </a: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Greenfield nurses use specialized channels for medication reviews (Lawson et al.,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Video &amp; chat:</a:t>
            </a: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Video calls and instant messaging keep Greenfield teams connected (NHS England, 2023)</a:t>
            </a:r>
            <a:endParaRPr lang="en-US" sz="24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371600"/>
            <a:ext cx="7924800" cy="3427046"/>
          </a:xfrm>
          <a:prstGeom prst="roundRect">
            <a:avLst>
              <a:gd name="adj" fmla="val 27429"/>
            </a:avLst>
          </a:prstGeom>
          <a:solidFill>
            <a:srgbClr val="FFFFFF"/>
          </a:solidFill>
          <a:ln/>
          <a:effectLst>
            <a:outerShdw blurRad="114300" dist="38100" dir="5400000" algn="bl" rotWithShape="0">
              <a:srgbClr val="000000">
                <a:alpha val="1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000" b="1">
                <a:latin typeface="Arial" pitchFamily="34" charset="0"/>
                <a:ea typeface="Arial" pitchFamily="34" charset="-122"/>
                <a:cs typeface="Arial" pitchFamily="34" charset="-120"/>
              </a:rPr>
              <a:t>Key Advantages</a:t>
            </a:r>
            <a:endParaRPr lang="en-US" sz="3000"/>
          </a:p>
        </p:txBody>
      </p:sp>
      <p:sp>
        <p:nvSpPr>
          <p:cNvPr id="4" name="Text 2"/>
          <p:cNvSpPr/>
          <p:nvPr/>
        </p:nvSpPr>
        <p:spPr>
          <a:xfrm>
            <a:off x="1219200" y="1676400"/>
            <a:ext cx="701040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Greenfield communication in one place (Lawson et al.,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Updates improve care coordination across Greenfield teams (NHS England,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Secure and meets GDPR requirements for Greenfield's client data (ICO, 2023; Microsoft, 2025)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Works seamlessly with Greenfield's Microsoft 365 apps (Microsoft, 2025)</a:t>
            </a:r>
            <a:endParaRPr lang="en-US" sz="24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371600"/>
            <a:ext cx="7924800" cy="3231662"/>
          </a:xfrm>
          <a:prstGeom prst="roundRect">
            <a:avLst>
              <a:gd name="adj" fmla="val 31475"/>
            </a:avLst>
          </a:prstGeom>
          <a:solidFill>
            <a:srgbClr val="FFFFFF"/>
          </a:solidFill>
          <a:ln/>
          <a:effectLst>
            <a:outerShdw blurRad="114300" dist="38100" dir="5400000" algn="bl" rotWithShape="0">
              <a:srgbClr val="000000">
                <a:alpha val="1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000" b="1">
                <a:latin typeface="Arial" pitchFamily="34" charset="0"/>
                <a:ea typeface="Arial" pitchFamily="34" charset="-122"/>
                <a:cs typeface="Arial" pitchFamily="34" charset="-120"/>
              </a:rPr>
              <a:t>Key Challenges</a:t>
            </a:r>
            <a:endParaRPr lang="en-US" sz="3000"/>
          </a:p>
        </p:txBody>
      </p:sp>
      <p:sp>
        <p:nvSpPr>
          <p:cNvPr id="4" name="Text 2"/>
          <p:cNvSpPr/>
          <p:nvPr/>
        </p:nvSpPr>
        <p:spPr>
          <a:xfrm>
            <a:off x="1219200" y="1676400"/>
            <a:ext cx="7010400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Continuous training and ongoing support needed for Greenfield staff (NHS England,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Without good organization Greenfield staff can feel overwhelmed (Selwyn, 2019)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Greenfield carers face connectivity issues in the community (NHS England,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Greenfield documentation must be maintained to a professional standard (ICO, 2023</a:t>
            </a:r>
            <a:r>
              <a:rPr lang="en-US" sz="135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)</a:t>
            </a:r>
            <a:endParaRPr lang="en-US" sz="135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827E8-EBB5-A8D4-536F-C0B3F376A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Digital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safety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plan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for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Greenfield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home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care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agency.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ABD04-1585-2751-B620-7DFDC9D69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1" y="1321340"/>
            <a:ext cx="7440949" cy="320968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charset="2"/>
              <a:buChar char="•"/>
            </a:pPr>
            <a:r>
              <a:rPr lang="en-GB" sz="1800" dirty="0">
                <a:latin typeface="Arial"/>
                <a:cs typeface="Arial"/>
              </a:rPr>
              <a:t>Greenfield home care agency provides person centred care for older adults living independently. This means that staff members have regular access to sensitive personal information and patients medical records. </a:t>
            </a:r>
            <a:endParaRPr lang="en-US">
              <a:latin typeface="Trebuchet MS" panose="020B0603020202020204"/>
              <a:cs typeface="Arial"/>
            </a:endParaRPr>
          </a:p>
          <a:p>
            <a:pPr>
              <a:buFont typeface="Arial" charset="2"/>
              <a:buChar char="•"/>
            </a:pPr>
            <a:r>
              <a:rPr lang="en-GB" sz="1800" dirty="0">
                <a:latin typeface="Arial"/>
                <a:cs typeface="Arial"/>
              </a:rPr>
              <a:t>With the recent introduction to Microsoft 365 the organisation now relies heavily on digital systems to manage care records, medical records, communication and scheduling. </a:t>
            </a:r>
            <a:endParaRPr lang="en-US">
              <a:latin typeface="Trebuchet MS" panose="020B0603020202020204"/>
              <a:cs typeface="Arial"/>
            </a:endParaRPr>
          </a:p>
          <a:p>
            <a:pPr>
              <a:buFont typeface="Arial" charset="2"/>
              <a:buChar char="•"/>
            </a:pPr>
            <a:r>
              <a:rPr lang="en-GB" sz="1800" dirty="0">
                <a:latin typeface="Arial"/>
                <a:cs typeface="Arial"/>
              </a:rPr>
              <a:t>Many staff members are still developing confidence in using these tools, hence the importance of a digital safety plan. The action plan below shows how greenfield can protect Client information and ensure their compliance with data protection legislations. </a:t>
            </a:r>
            <a:endParaRPr lang="en-US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063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A3B6908-B53E-D263-DC94-471DD0E2BC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3281346"/>
              </p:ext>
            </p:extLst>
          </p:nvPr>
        </p:nvGraphicFramePr>
        <p:xfrm>
          <a:off x="313403" y="294967"/>
          <a:ext cx="8506557" cy="467106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835519">
                  <a:extLst>
                    <a:ext uri="{9D8B030D-6E8A-4147-A177-3AD203B41FA5}">
                      <a16:colId xmlns:a16="http://schemas.microsoft.com/office/drawing/2014/main" val="3745134087"/>
                    </a:ext>
                  </a:extLst>
                </a:gridCol>
                <a:gridCol w="2835519">
                  <a:extLst>
                    <a:ext uri="{9D8B030D-6E8A-4147-A177-3AD203B41FA5}">
                      <a16:colId xmlns:a16="http://schemas.microsoft.com/office/drawing/2014/main" val="1412449366"/>
                    </a:ext>
                  </a:extLst>
                </a:gridCol>
                <a:gridCol w="2835519">
                  <a:extLst>
                    <a:ext uri="{9D8B030D-6E8A-4147-A177-3AD203B41FA5}">
                      <a16:colId xmlns:a16="http://schemas.microsoft.com/office/drawing/2014/main" val="3852703719"/>
                    </a:ext>
                  </a:extLst>
                </a:gridCol>
              </a:tblGrid>
              <a:tr h="506592"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Digital safety goal.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Risk at greenfield home care agency.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Actions to be taken.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79347158"/>
                  </a:ext>
                </a:extLst>
              </a:tr>
              <a:tr h="173469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Secure access.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Staff members at greenfield home care agency have access to patient information on their personal device. Anyone close to a staff member could access it.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All staff </a:t>
                      </a:r>
                      <a:r>
                        <a:rPr lang="en-GB">
                          <a:latin typeface="Arial"/>
                        </a:rPr>
                        <a:t>members</a:t>
                      </a:r>
                      <a:r>
                        <a:rPr lang="en-GB"/>
                        <a:t> should have individual accounts (Microsoft, 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Enforce strong password requirements( ICO,2023)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Set the devices on the facility to lock automatically after a certain time (NHS digital, 2022).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3129496"/>
                  </a:ext>
                </a:extLst>
              </a:tr>
              <a:tr h="188821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Data management.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Client records stored in different </a:t>
                      </a:r>
                      <a:r>
                        <a:rPr lang="en-GB" err="1"/>
                        <a:t>places.Not</a:t>
                      </a:r>
                      <a:r>
                        <a:rPr lang="en-GB"/>
                        <a:t> being able to access patient record because of poor storage.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Store all care records or client records in one drive (Microsoft, 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Only allow access to certain files using role based permission( NHS Digital,2023)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Make sure that the cloud is being updated via Microsoft 365 to keep all the information ( Microsoft,2023) 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90035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845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C83B70-2FC8-F605-792D-E094412EB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AA7045-80D2-F23B-7E03-9C3D7ECD95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07845"/>
              </p:ext>
            </p:extLst>
          </p:nvPr>
        </p:nvGraphicFramePr>
        <p:xfrm>
          <a:off x="119830" y="-36870"/>
          <a:ext cx="9000054" cy="5278542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000018">
                  <a:extLst>
                    <a:ext uri="{9D8B030D-6E8A-4147-A177-3AD203B41FA5}">
                      <a16:colId xmlns:a16="http://schemas.microsoft.com/office/drawing/2014/main" val="130796954"/>
                    </a:ext>
                  </a:extLst>
                </a:gridCol>
                <a:gridCol w="3000018">
                  <a:extLst>
                    <a:ext uri="{9D8B030D-6E8A-4147-A177-3AD203B41FA5}">
                      <a16:colId xmlns:a16="http://schemas.microsoft.com/office/drawing/2014/main" val="2762103693"/>
                    </a:ext>
                  </a:extLst>
                </a:gridCol>
                <a:gridCol w="3000018">
                  <a:extLst>
                    <a:ext uri="{9D8B030D-6E8A-4147-A177-3AD203B41FA5}">
                      <a16:colId xmlns:a16="http://schemas.microsoft.com/office/drawing/2014/main" val="1052507619"/>
                    </a:ext>
                  </a:extLst>
                </a:gridCol>
              </a:tblGrid>
              <a:tr h="520307">
                <a:tc>
                  <a:txBody>
                    <a:bodyPr/>
                    <a:lstStyle/>
                    <a:p>
                      <a:r>
                        <a:rPr lang="en-GB" sz="1800">
                          <a:latin typeface="Arial"/>
                        </a:rPr>
                        <a:t>Digital safety 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Risk at greenfield home care agency.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Actions to be taken.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905629"/>
                  </a:ext>
                </a:extLst>
              </a:tr>
              <a:tr h="250083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Email awareness.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The care agency is at a high risk of phishing (scam emails) leading to unauthorised personal being able to access personal information.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Teaching staff how to turn on outlooks spam and phishing filter(Microsoft,2023)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Restrict staff from sending client information via email and sharing sensitive information (ICO,2023)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Make it mandatory for staff to check recipients before sending sensitive  information ( ICO,2023)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140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6030035"/>
                  </a:ext>
                </a:extLst>
              </a:tr>
              <a:tr h="204766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Confidentiality and compliance.​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Greenfield home care agency has a legal obligation to protect personal and health data. If any information ​If any information is leaked or accessed, then they are violating HIPPA.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limit all access to data on a need to know basis(ICO,​2023)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implement clear data breaching reporting procedures (ICO,2023)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Follow GDPR and data protection act principles(UK government, 2018)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8438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659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E6717CF-82D3-BC7E-1C1A-CD521664F3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740094"/>
              </p:ext>
            </p:extLst>
          </p:nvPr>
        </p:nvGraphicFramePr>
        <p:xfrm>
          <a:off x="319002" y="127067"/>
          <a:ext cx="8508672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6224">
                  <a:extLst>
                    <a:ext uri="{9D8B030D-6E8A-4147-A177-3AD203B41FA5}">
                      <a16:colId xmlns:a16="http://schemas.microsoft.com/office/drawing/2014/main" val="4080667861"/>
                    </a:ext>
                  </a:extLst>
                </a:gridCol>
                <a:gridCol w="2836224">
                  <a:extLst>
                    <a:ext uri="{9D8B030D-6E8A-4147-A177-3AD203B41FA5}">
                      <a16:colId xmlns:a16="http://schemas.microsoft.com/office/drawing/2014/main" val="3638146219"/>
                    </a:ext>
                  </a:extLst>
                </a:gridCol>
                <a:gridCol w="2836224">
                  <a:extLst>
                    <a:ext uri="{9D8B030D-6E8A-4147-A177-3AD203B41FA5}">
                      <a16:colId xmlns:a16="http://schemas.microsoft.com/office/drawing/2014/main" val="1122435361"/>
                    </a:ext>
                  </a:extLst>
                </a:gridCol>
              </a:tblGrid>
              <a:tr h="403107"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/>
                          </a:solidFill>
                          <a:latin typeface="Arial"/>
                        </a:rPr>
                        <a:t>Digital safety</a:t>
                      </a:r>
                      <a:r>
                        <a:rPr lang="en-GB" sz="1800">
                          <a:latin typeface="Arial"/>
                        </a:rPr>
                        <a:t> </a:t>
                      </a:r>
                      <a:r>
                        <a:rPr lang="en-GB" sz="1800" b="1">
                          <a:solidFill>
                            <a:schemeClr val="tx1"/>
                          </a:solidFill>
                          <a:latin typeface="Arial"/>
                        </a:rPr>
                        <a:t>goal​.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/>
                          </a:solidFill>
                          <a:latin typeface="Arial"/>
                        </a:rPr>
                        <a:t>Risk at Greenfield care agency.​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/>
                          </a:solidFill>
                          <a:latin typeface="Arial"/>
                        </a:rPr>
                        <a:t>Actions to be taken​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3651633"/>
                  </a:ext>
                </a:extLst>
              </a:tr>
              <a:tr h="40310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Continuous improvement and monitoring.​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Technology is ever evolving therefore technology needing improvements and advancements could affect how the staff progress digital literacy​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Review digital safety policies and procedures regularly ​ whilst also keeping the staff up-to-date with training.(ICO, 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The agency could assign someone to monitor Microsoft 365 security settings and access logs(Microsoft 365)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keep staff training up-to-date in line with new digital risks(NHS Digital,2022)​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9692036"/>
                  </a:ext>
                </a:extLst>
              </a:tr>
              <a:tr h="40310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 Staff training, digital awareness and digital literacy.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Part of human nature is that we are all different people grasp knowledge at different levels therefore people have varying levels of confidence using Microsoft 365 in digital systems​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The agency should provide regular digital safety training for carers and office staff (NHS digital, 2022).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Whilst in ensuring to also include GDPR and data protection training during staff induction( ICO,2023)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66602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41550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2000" y="1270944"/>
            <a:ext cx="7620000" cy="3825285"/>
          </a:xfrm>
          <a:prstGeom prst="roundRect">
            <a:avLst>
              <a:gd name="adj" fmla="val 38919"/>
            </a:avLst>
          </a:prstGeom>
          <a:solidFill>
            <a:srgbClr val="FFFFFF"/>
          </a:solidFill>
          <a:ln/>
          <a:effectLst>
            <a:outerShdw blurRad="152400" dist="57150" dir="5400000" algn="bl" rotWithShape="0">
              <a:srgbClr val="000000">
                <a:alpha val="12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408206" y="758191"/>
            <a:ext cx="2327469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960"/>
              </a:lnSpc>
              <a:buNone/>
            </a:pPr>
            <a:r>
              <a:rPr lang="en-US" sz="3300" b="1"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3300"/>
          </a:p>
        </p:txBody>
      </p:sp>
      <p:sp>
        <p:nvSpPr>
          <p:cNvPr id="4" name="Text 2"/>
          <p:cNvSpPr/>
          <p:nvPr/>
        </p:nvSpPr>
        <p:spPr>
          <a:xfrm>
            <a:off x="1143000" y="1946911"/>
            <a:ext cx="68580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Greenfield, Microsoft Teams enables multi-channel communication that connects distributed care teams in real time</a:t>
            </a:r>
            <a:endParaRPr lang="en-US" sz="2400"/>
          </a:p>
        </p:txBody>
      </p:sp>
      <p:sp>
        <p:nvSpPr>
          <p:cNvPr id="5" name="Text 3"/>
          <p:cNvSpPr/>
          <p:nvPr/>
        </p:nvSpPr>
        <p:spPr>
          <a:xfrm>
            <a:off x="1041400" y="2908987"/>
            <a:ext cx="68580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advantages for Greenfield: centralized communication, care coordination, security, and integration</a:t>
            </a:r>
            <a:endParaRPr lang="en-US" sz="2400"/>
          </a:p>
        </p:txBody>
      </p:sp>
      <p:sp>
        <p:nvSpPr>
          <p:cNvPr id="6" name="Text 4"/>
          <p:cNvSpPr/>
          <p:nvPr/>
        </p:nvSpPr>
        <p:spPr>
          <a:xfrm>
            <a:off x="1143000" y="3765405"/>
            <a:ext cx="68580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Success at Greenfield requires addressing challenges through training, clear structure, and ongoing support (Rogers and Horrocks, 2010)</a:t>
            </a:r>
            <a:endParaRPr lang="en-US" sz="24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609600"/>
            <a:ext cx="808329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400" b="1"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400" b="1"/>
          </a:p>
        </p:txBody>
      </p:sp>
      <p:sp>
        <p:nvSpPr>
          <p:cNvPr id="3" name="Text 1"/>
          <p:cNvSpPr/>
          <p:nvPr/>
        </p:nvSpPr>
        <p:spPr>
          <a:xfrm>
            <a:off x="609600" y="1194843"/>
            <a:ext cx="7924800" cy="6968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Care England (2024) </a:t>
            </a:r>
            <a:r>
              <a:rPr lang="en-US" sz="2000" i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Community care and support for older adults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. Available at: https://www.careengland.org.uk (Accessed: 3 February 2026).</a:t>
            </a:r>
            <a:endParaRPr lang="en-US"/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ICO (2023) GDPR compliance in healthcare and social care. Information Commissioner's Office. Available at: https://www.ico.org.uk (Accessed: 3 February 2026).</a:t>
            </a:r>
            <a:endParaRPr lang="en-GB"/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Microsoft (2025) Get started with Microsoft 365 for healthcare organizations. Available at: https://learn.microsoft.com (Accessed: 3 February 2026)</a:t>
            </a:r>
            <a:endParaRPr lang="en-GB"/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Microsoft (2023) Microsoft 365 security and compliance documentation. Available at: 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  <a:hlinkClick r:id="rId3"/>
              </a:rPr>
              <a:t>https://learn.microsoft.com/en-us/microsoft-365/compliance/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 ( accessed 4 February)</a:t>
            </a:r>
            <a:endParaRPr lang="en-GB" sz="2000">
              <a:solidFill>
                <a:srgbClr val="475569"/>
              </a:solidFill>
              <a:latin typeface="Arial"/>
              <a:cs typeface="Arial"/>
            </a:endParaRPr>
          </a:p>
          <a:p>
            <a:pPr>
              <a:lnSpc>
                <a:spcPts val="1680"/>
              </a:lnSpc>
            </a:pPr>
            <a:endParaRPr lang="en-GB" sz="2000">
              <a:solidFill>
                <a:srgbClr val="475569"/>
              </a:solidFill>
              <a:latin typeface="Arial" pitchFamily="34" charset="-122"/>
              <a:ea typeface="Arial" pitchFamily="34" charset="-122"/>
              <a:cs typeface="Arial"/>
            </a:endParaRP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cs typeface="Arial"/>
              </a:rPr>
              <a:t>Lawson, L., Di Marco Barros, R., Evans, J. and Saleem, W.(2023)'Being a Teams player: a quality </a:t>
            </a:r>
            <a:r>
              <a:rPr lang="en-GB" sz="2000" err="1">
                <a:solidFill>
                  <a:srgbClr val="475569"/>
                </a:solidFill>
                <a:latin typeface="Arial"/>
                <a:cs typeface="Arial"/>
              </a:rPr>
              <a:t>improvem</a:t>
            </a:r>
            <a:endParaRPr lang="en-GB" sz="2000">
              <a:solidFill>
                <a:srgbClr val="475569"/>
              </a:solidFill>
              <a:latin typeface="Arial"/>
              <a:cs typeface="Arial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/>
              <a:cs typeface="Arial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76400"/>
            <a:ext cx="7924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endParaRPr lang="en-US" sz="1050"/>
          </a:p>
        </p:txBody>
      </p:sp>
      <p:sp>
        <p:nvSpPr>
          <p:cNvPr id="5" name="Text 3"/>
          <p:cNvSpPr/>
          <p:nvPr/>
        </p:nvSpPr>
        <p:spPr>
          <a:xfrm rot="-120000">
            <a:off x="157578" y="3843456"/>
            <a:ext cx="8542298" cy="13286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endParaRPr lang="en-US" sz="1100"/>
          </a:p>
        </p:txBody>
      </p:sp>
      <p:sp>
        <p:nvSpPr>
          <p:cNvPr id="6" name="Text 4"/>
          <p:cNvSpPr/>
          <p:nvPr/>
        </p:nvSpPr>
        <p:spPr>
          <a:xfrm>
            <a:off x="609600" y="2272716"/>
            <a:ext cx="7924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endParaRPr lang="en-US" sz="105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CEFCF-113E-06BD-9FC9-C15935C25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B029F60-3438-BC02-97BD-E92CD52A1B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8001" y="1080251"/>
            <a:ext cx="7915909" cy="3754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Chow, R.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et al.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 (2009) ‘Controlling data in the cloud: Outsourcing computation without outsourcing control’, in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Proceedings of the ACM Conference on Computer and Communications Security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, pp. 85–90. Available at: https://doi.org/10.1145/1655008.1655</a:t>
            </a: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/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>
                <a:solidFill>
                  <a:schemeClr val="tx1"/>
                </a:solidFill>
                <a:latin typeface="Arial"/>
                <a:cs typeface="Arial"/>
              </a:rPr>
              <a:t>Duke university (2022) available at :https://</a:t>
            </a:r>
            <a:r>
              <a:rPr lang="en-US" altLang="en-US" sz="1400" err="1">
                <a:solidFill>
                  <a:schemeClr val="tx1"/>
                </a:solidFill>
                <a:latin typeface="Arial"/>
                <a:cs typeface="Arial"/>
              </a:rPr>
              <a:t>career.student,duke.edu</a:t>
            </a:r>
            <a:endParaRPr lang="en-US" altLang="en-US" sz="1400">
              <a:solidFill>
                <a:schemeClr val="tx1"/>
              </a:solidFill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Gov.uk (2025) available at ://www.gov.uk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solidFill>
                  <a:schemeClr val="tx1"/>
                </a:solidFill>
                <a:latin typeface="Arial"/>
                <a:cs typeface="Arial"/>
              </a:rPr>
              <a:t>​</a:t>
            </a: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solidFill>
                  <a:schemeClr val="tx1"/>
                </a:solidFill>
                <a:latin typeface="Arial"/>
                <a:cs typeface="Arial"/>
              </a:rPr>
              <a:t>Link in (2025) available at :http.linkedin.com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solidFill>
                  <a:schemeClr val="tx1"/>
                </a:solidFill>
                <a:latin typeface="Arial"/>
                <a:cs typeface="Arial"/>
              </a:rPr>
              <a:t>Local government association available at : (2024) https://www.local.gov.uk</a:t>
            </a: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solidFill>
                  <a:schemeClr val="tx1"/>
                </a:solidFill>
                <a:latin typeface="Arial" panose="020B0604020202020204" pitchFamily="34" charset="0"/>
              </a:rPr>
              <a:t>NHS England (2023/2024)  available ://</a:t>
            </a:r>
            <a:r>
              <a:rPr lang="en-US" altLang="en-US" sz="1400" dirty="0" err="1">
                <a:solidFill>
                  <a:schemeClr val="tx1"/>
                </a:solidFill>
                <a:latin typeface="Arial" panose="020B0604020202020204" pitchFamily="34" charset="0"/>
              </a:rPr>
              <a:t>www,England.nhs.uk</a:t>
            </a:r>
            <a:endParaRPr lang="en-US" altLang="en-US" sz="1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 err="1">
                <a:solidFill>
                  <a:schemeClr val="tx1"/>
                </a:solidFill>
                <a:latin typeface="Arial"/>
                <a:cs typeface="Arial"/>
              </a:rPr>
              <a:t>Hkovsky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, E. and Gagarina Voronezh, Y.A. (2020)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The Influence of Modern Information Technologies on the Efficiency of High-Tech Companies’ Performance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Kazmina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 I.V.* Military Educational Scientific Center Air force Academy named after professor 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.</a:t>
            </a: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982571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7222" y="517423"/>
            <a:ext cx="5834168" cy="503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endParaRPr lang="en-US" sz="2700" b="1">
              <a:latin typeface="Arial"/>
              <a:cs typeface="Arial"/>
            </a:endParaRPr>
          </a:p>
        </p:txBody>
      </p:sp>
      <p:sp>
        <p:nvSpPr>
          <p:cNvPr id="3" name="Text 1"/>
          <p:cNvSpPr/>
          <p:nvPr/>
        </p:nvSpPr>
        <p:spPr>
          <a:xfrm>
            <a:off x="207362" y="1556655"/>
            <a:ext cx="8167077" cy="34149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NHS England (2023) </a:t>
            </a:r>
            <a:r>
              <a:rPr lang="en-US" sz="2000" i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Microsoft Teams and remote working in primary care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. Available at: https://www.england.nhs.uk (Accessed: 3 February 2026).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NHS Digital (2022) Data security and protection tool kit. Available at: 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  <a:hlinkClick r:id="rId3"/>
              </a:rPr>
              <a:t>https://www.dsptoolkit.nhs.uk/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 (accessed 4th Februar) 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 Rogers, A. and Horrocks, N. (2010) </a:t>
            </a:r>
            <a:r>
              <a:rPr lang="en-US" sz="2000" i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Teaching adults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. 4th </a:t>
            </a:r>
            <a:r>
              <a:rPr lang="en-US" sz="2000" err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edn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. Maidenhead: Open University Press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Selwyn, N. (2019) 'What's the problem with learning analytics?', Journal of Learning Analytics, 6(3), pp. 11–19. </a:t>
            </a:r>
            <a:r>
              <a:rPr lang="en-GB" sz="2000" err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doi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: 10.18608/jla.2019.63.3.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University of Wales Trinity Saint David (2024) Digital skills for healthcare professionals. Digital Skills Library. Available at: https://www.uwtsd.ac.uk/digital-skills (Accessed: 3 February 2026).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 Uk government(2018) Data protection act 2018. Available at: 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  <a:hlinkClick r:id="rId4"/>
              </a:rPr>
              <a:t>https://www.legislatio.gov.uk/ukpga/2018/12/contents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 (</a:t>
            </a:r>
            <a:r>
              <a:rPr lang="en-GB" sz="2000" err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Acessed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 4 </a:t>
            </a:r>
            <a:r>
              <a:rPr lang="en-GB" sz="2000" err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february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) </a:t>
            </a:r>
          </a:p>
          <a:p>
            <a:pPr>
              <a:lnSpc>
                <a:spcPts val="1680"/>
              </a:lnSpc>
            </a:pPr>
            <a:r>
              <a:rPr lang="en-GB" sz="105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          </a:t>
            </a:r>
          </a:p>
          <a:p>
            <a:pPr>
              <a:lnSpc>
                <a:spcPts val="1680"/>
              </a:lnSpc>
            </a:pPr>
            <a:endParaRPr lang="en-US" sz="1050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US" sz="1050"/>
          </a:p>
        </p:txBody>
      </p:sp>
      <p:sp>
        <p:nvSpPr>
          <p:cNvPr id="4" name="Text 2"/>
          <p:cNvSpPr/>
          <p:nvPr/>
        </p:nvSpPr>
        <p:spPr>
          <a:xfrm>
            <a:off x="609600" y="1676400"/>
            <a:ext cx="8083296" cy="213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05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1050"/>
          </a:p>
        </p:txBody>
      </p:sp>
      <p:sp>
        <p:nvSpPr>
          <p:cNvPr id="6" name="Text 4"/>
          <p:cNvSpPr/>
          <p:nvPr/>
        </p:nvSpPr>
        <p:spPr>
          <a:xfrm>
            <a:off x="609600" y="2468882"/>
            <a:ext cx="7924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endParaRPr lang="en-US" sz="105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0</TotalTime>
  <Words>1783</Words>
  <Application>Microsoft Office PowerPoint</Application>
  <PresentationFormat>On-screen Show (16:9)</PresentationFormat>
  <Paragraphs>142</Paragraphs>
  <Slides>17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Facet</vt:lpstr>
      <vt:lpstr>                           Module Code – LCHS4007                   Digital Skills And Research Methods                                      Group-4  </vt:lpstr>
      <vt:lpstr>PowerPoint Presentation</vt:lpstr>
      <vt:lpstr>Who are Greenfield Care Agency?</vt:lpstr>
      <vt:lpstr>What is Microsoft Excel &amp; How could it benefit Greenfield Care Agency?</vt:lpstr>
      <vt:lpstr>Discussing the Advantages &amp; Disadvantages of using Microsoft Excel.</vt:lpstr>
      <vt:lpstr>How Microsoft Excel could be a Disadvantage to Greenfields Care Agency.</vt:lpstr>
      <vt:lpstr>PowerPoint Presentation</vt:lpstr>
      <vt:lpstr>PowerPoint Presentation</vt:lpstr>
      <vt:lpstr>PowerPoint Presentation</vt:lpstr>
      <vt:lpstr>Digital safety plan for Greenfield home care agency.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>Perplexity 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Helen Mary Ketley (2526591)</cp:lastModifiedBy>
  <cp:revision>18</cp:revision>
  <dcterms:created xsi:type="dcterms:W3CDTF">2026-02-07T17:06:50Z</dcterms:created>
  <dcterms:modified xsi:type="dcterms:W3CDTF">2026-02-14T13:17:44Z</dcterms:modified>
</cp:coreProperties>
</file>