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9" r:id="rId3"/>
    <p:sldId id="260" r:id="rId4"/>
    <p:sldId id="267" r:id="rId5"/>
    <p:sldId id="261" r:id="rId6"/>
    <p:sldId id="269" r:id="rId7"/>
    <p:sldId id="270" r:id="rId8"/>
    <p:sldId id="262" r:id="rId9"/>
    <p:sldId id="271" r:id="rId10"/>
    <p:sldId id="272" r:id="rId11"/>
    <p:sldId id="273" r:id="rId12"/>
    <p:sldId id="274" r:id="rId13"/>
    <p:sldId id="279" r:id="rId14"/>
    <p:sldId id="280" r:id="rId15"/>
    <p:sldId id="263" r:id="rId16"/>
    <p:sldId id="264" r:id="rId17"/>
    <p:sldId id="265" r:id="rId18"/>
    <p:sldId id="281" r:id="rId19"/>
    <p:sldId id="275" r:id="rId20"/>
    <p:sldId id="276" r:id="rId21"/>
    <p:sldId id="282" r:id="rId22"/>
    <p:sldId id="366" r:id="rId23"/>
    <p:sldId id="365" r:id="rId24"/>
    <p:sldId id="277" r:id="rId25"/>
    <p:sldId id="268"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0" d="100"/>
          <a:sy n="110" d="100"/>
        </p:scale>
        <p:origin x="852" y="-1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5256" y="1447802"/>
            <a:ext cx="8827957"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5256" y="4777380"/>
            <a:ext cx="8827957"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056E028-AFB9-4362-888A-540A32032FD4}"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097434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A9F27A44-D976-4882-88C3-55897F011664}"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17495696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5258" y="2861735"/>
            <a:ext cx="8827956"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5256" y="4777381"/>
            <a:ext cx="8827957"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87BF176-E44D-4736-92E1-15DE8F73E798}"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7302080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601" y="2060577"/>
            <a:ext cx="4397484"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5967" y="2056093"/>
            <a:ext cx="4397487"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ADB2CC-2093-4CF4-8D4F-7D23D26EA6D5}" type="datetime1">
              <a:rPr lang="en-GB" smtClean="0"/>
              <a:pPr/>
              <a:t>09/05/2021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517205055"/>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600" y="1905000"/>
            <a:ext cx="439748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601" y="2514600"/>
            <a:ext cx="4397484"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5969" y="1905000"/>
            <a:ext cx="4397484"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5969" y="2514600"/>
            <a:ext cx="4397484"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638F9FB-6F59-4123-893E-BFCC83A7779A}" type="datetime1">
              <a:rPr lang="en-GB" smtClean="0"/>
              <a:pPr/>
              <a:t>09/05/2021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362857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15E4A0F4-F8B1-474A-9E9D-07C642E6C0CE}" type="datetime1">
              <a:rPr lang="en-GB" smtClean="0"/>
              <a:pPr/>
              <a:t>09/05/2021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407344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DF4E5FA-FFC8-436D-A36F-F72227F3FFF0}" type="datetime1">
              <a:rPr lang="en-GB" smtClean="0"/>
              <a:pPr/>
              <a:t>09/05/2021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16113955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5255" y="1447800"/>
            <a:ext cx="3401949"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5863" y="1447800"/>
            <a:ext cx="5197351"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5255" y="3129282"/>
            <a:ext cx="3401949"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84CE97D8-E532-42DF-A669-0B96EB441379}" type="datetime1">
              <a:rPr lang="en-GB" smtClean="0"/>
              <a:pPr/>
              <a:t>09/05/2021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5515269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208" y="1854192"/>
            <a:ext cx="5094232"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51357" y="1143000"/>
            <a:ext cx="320123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5255" y="3657600"/>
            <a:ext cx="5086304"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ADB2CC-2093-4CF4-8D4F-7D23D26EA6D5}" type="datetime1">
              <a:rPr lang="en-GB" smtClean="0"/>
              <a:pPr/>
              <a:t>09/05/2021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3186017355"/>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5258" y="4800587"/>
            <a:ext cx="8827956"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5256" y="685800"/>
            <a:ext cx="8827957"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5257" y="5367325"/>
            <a:ext cx="8827955"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ADB2CC-2093-4CF4-8D4F-7D23D26EA6D5}" type="datetime1">
              <a:rPr lang="en-GB" smtClean="0"/>
              <a:pPr/>
              <a:t>09/05/2021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1457642542"/>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5256" y="1447800"/>
            <a:ext cx="8827957"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5256" y="3657600"/>
            <a:ext cx="8827957"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BADB2CC-2093-4CF4-8D4F-7D23D26EA6D5}"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4164568543"/>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5213" y="1447800"/>
            <a:ext cx="8001399"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904" y="3771174"/>
            <a:ext cx="7281545"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5256" y="4350657"/>
            <a:ext cx="8827957"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3BADB2CC-2093-4CF4-8D4F-7D23D26EA6D5}"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
        <p:nvSpPr>
          <p:cNvPr id="12" name="TextBox 11"/>
          <p:cNvSpPr txBox="1"/>
          <p:nvPr/>
        </p:nvSpPr>
        <p:spPr>
          <a:xfrm>
            <a:off x="898530" y="971253"/>
            <a:ext cx="80212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
        <p:nvSpPr>
          <p:cNvPr id="15" name="TextBox 14"/>
          <p:cNvSpPr txBox="1"/>
          <p:nvPr/>
        </p:nvSpPr>
        <p:spPr>
          <a:xfrm>
            <a:off x="9332921" y="2613787"/>
            <a:ext cx="802121"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sz="12200" dirty="0"/>
              <a:t>”</a:t>
            </a:r>
          </a:p>
        </p:txBody>
      </p:sp>
    </p:spTree>
    <p:extLst>
      <p:ext uri="{BB962C8B-B14F-4D97-AF65-F5344CB8AC3E}">
        <p14:creationId xmlns:p14="http://schemas.microsoft.com/office/powerpoint/2010/main" val="910175090"/>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5255" y="3124201"/>
            <a:ext cx="88279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5256" y="4777381"/>
            <a:ext cx="8827957"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ADB2CC-2093-4CF4-8D4F-7D23D26EA6D5}"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178814594"/>
      </p:ext>
    </p:extLst>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3113" y="1981200"/>
            <a:ext cx="294763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633" y="2667000"/>
            <a:ext cx="2928112"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4672" y="1981200"/>
            <a:ext cx="293700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4116" y="2667000"/>
            <a:ext cx="2947561"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6556" y="1981200"/>
            <a:ext cx="2932877"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6556" y="2667000"/>
            <a:ext cx="2932877"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711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404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BADB2CC-2093-4CF4-8D4F-7D23D26EA6D5}" type="datetime1">
              <a:rPr lang="en-GB" smtClean="0"/>
              <a:pPr/>
              <a:t>09/05/2021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938961097"/>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633" y="4250949"/>
            <a:ext cx="294081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633" y="2209800"/>
            <a:ext cx="2940816"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633" y="4827213"/>
            <a:ext cx="294081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90389" y="4250949"/>
            <a:ext cx="293128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90388" y="2209800"/>
            <a:ext cx="2931288"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9035" y="4827212"/>
            <a:ext cx="293517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6556" y="4250949"/>
            <a:ext cx="2932877"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6555" y="2209800"/>
            <a:ext cx="2932877"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6433" y="4827210"/>
            <a:ext cx="2936761"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711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4040"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3BADB2CC-2093-4CF4-8D4F-7D23D26EA6D5}" type="datetime1">
              <a:rPr lang="en-GB" smtClean="0"/>
              <a:pPr/>
              <a:t>09/05/2021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945814248"/>
      </p:ext>
    </p:extLst>
  </p:cSld>
  <p:clrMapOvr>
    <a:masterClrMapping/>
  </p:clrMapOvr>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55A1EFD-3BB4-4923-9C5C-EB0E1FB2F28A}"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3263200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6377" y="430215"/>
            <a:ext cx="1753057"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633" y="773205"/>
            <a:ext cx="7425083" cy="54831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45AB819-D40A-4350-81DF-B203EC79AEF6}" type="datetime1">
              <a:rPr lang="en-GB" smtClean="0"/>
              <a:pPr/>
              <a:t>09/05/2021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2767292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Oval 21"/>
          <p:cNvSpPr/>
          <p:nvPr/>
        </p:nvSpPr>
        <p:spPr>
          <a:xfrm>
            <a:off x="8399243" y="1676400"/>
            <a:ext cx="37592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7586443" y="-457200"/>
            <a:ext cx="2133600" cy="1600200"/>
          </a:xfrm>
          <a:prstGeom prst="ellipse">
            <a:avLst/>
          </a:prstGeom>
          <a:gradFill flip="none" rotWithShape="1">
            <a:gsLst>
              <a:gs pos="0">
                <a:schemeClr val="bg2">
                  <a:lumMod val="60000"/>
                  <a:lumOff val="40000"/>
                  <a:alpha val="14000"/>
                </a:schemeClr>
              </a:gs>
              <a:gs pos="73000">
                <a:schemeClr val="bg2">
                  <a:lumMod val="60000"/>
                  <a:lumOff val="40000"/>
                  <a:alpha val="0"/>
                </a:schemeClr>
              </a:gs>
              <a:gs pos="36000">
                <a:schemeClr val="bg2">
                  <a:lumMod val="60000"/>
                  <a:lumOff val="4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399243" y="6096000"/>
            <a:ext cx="1320800" cy="990600"/>
          </a:xfrm>
          <a:prstGeom prst="ellipse">
            <a:avLst/>
          </a:prstGeom>
          <a:gradFill flip="none" rotWithShape="1">
            <a:gsLst>
              <a:gs pos="0">
                <a:schemeClr val="bg2">
                  <a:lumMod val="60000"/>
                  <a:lumOff val="40000"/>
                  <a:alpha val="9000"/>
                </a:schemeClr>
              </a:gs>
              <a:gs pos="66000">
                <a:schemeClr val="bg2">
                  <a:lumMod val="60000"/>
                  <a:lumOff val="40000"/>
                  <a:alpha val="0"/>
                </a:schemeClr>
              </a:gs>
              <a:gs pos="36000">
                <a:schemeClr val="bg2">
                  <a:lumMod val="60000"/>
                  <a:lumOff val="40000"/>
                  <a:alpha val="5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205317" y="2667000"/>
            <a:ext cx="5588000" cy="4191000"/>
          </a:xfrm>
          <a:prstGeom prst="ellipse">
            <a:avLst/>
          </a:prstGeom>
          <a:gradFill flip="none" rotWithShape="1">
            <a:gsLst>
              <a:gs pos="0">
                <a:schemeClr val="bg2">
                  <a:lumMod val="60000"/>
                  <a:lumOff val="40000"/>
                  <a:alpha val="11000"/>
                </a:schemeClr>
              </a:gs>
              <a:gs pos="75000">
                <a:schemeClr val="bg2">
                  <a:lumMod val="60000"/>
                  <a:lumOff val="40000"/>
                  <a:alpha val="0"/>
                </a:schemeClr>
              </a:gs>
              <a:gs pos="36000">
                <a:schemeClr val="bg2">
                  <a:lumMod val="60000"/>
                  <a:lumOff val="4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119717" y="2895600"/>
            <a:ext cx="3149600" cy="2362200"/>
          </a:xfrm>
          <a:prstGeom prst="ellipse">
            <a:avLst/>
          </a:prstGeom>
          <a:gradFill flip="none" rotWithShape="1">
            <a:gsLst>
              <a:gs pos="0">
                <a:schemeClr val="bg2">
                  <a:lumMod val="60000"/>
                  <a:lumOff val="40000"/>
                  <a:alpha val="8000"/>
                </a:schemeClr>
              </a:gs>
              <a:gs pos="72000">
                <a:schemeClr val="bg2">
                  <a:lumMod val="60000"/>
                  <a:lumOff val="40000"/>
                  <a:alpha val="0"/>
                </a:schemeClr>
              </a:gs>
              <a:gs pos="36000">
                <a:schemeClr val="bg2">
                  <a:lumMod val="60000"/>
                  <a:lumOff val="4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10327525" y="0"/>
            <a:ext cx="9144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280" y="452718"/>
            <a:ext cx="940717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600" y="2052925"/>
            <a:ext cx="8948872"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8419" y="1790661"/>
            <a:ext cx="990599" cy="30487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3BADB2CC-2093-4CF4-8D4F-7D23D26EA6D5}" type="datetime1">
              <a:rPr lang="en-GB" smtClean="0"/>
              <a:pPr/>
              <a:t>09/05/2021</a:t>
            </a:fld>
            <a:endParaRPr lang="en-US" dirty="0"/>
          </a:p>
        </p:txBody>
      </p:sp>
      <p:sp>
        <p:nvSpPr>
          <p:cNvPr id="5" name="Footer Placeholder 4"/>
          <p:cNvSpPr>
            <a:spLocks noGrp="1"/>
          </p:cNvSpPr>
          <p:nvPr>
            <p:ph type="ftr" sz="quarter" idx="3"/>
          </p:nvPr>
        </p:nvSpPr>
        <p:spPr>
          <a:xfrm rot="5400000">
            <a:off x="8954413" y="3225261"/>
            <a:ext cx="3859795" cy="304880"/>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5242" y="295737"/>
            <a:ext cx="838417" cy="767687"/>
          </a:xfrm>
          <a:prstGeom prst="rect">
            <a:avLst/>
          </a:prstGeom>
        </p:spPr>
        <p:txBody>
          <a:bodyPr vert="horz" lIns="91440" tIns="45720" rIns="91440" bIns="45720" rtlCol="0" anchor="b"/>
          <a:lstStyle>
            <a:lvl1pPr algn="ctr">
              <a:defRPr sz="2801" b="0" i="0">
                <a:solidFill>
                  <a:schemeClr val="tx1">
                    <a:tint val="75000"/>
                  </a:schemeClr>
                </a:solidFill>
              </a:defRPr>
            </a:lvl1pPr>
          </a:lstStyle>
          <a:p>
            <a:fld id="{B41A6EBD-EB9A-BB4E-90CB-DE95023EFE98}" type="slidenum">
              <a:rPr lang="en-US" smtClean="0"/>
              <a:pPr/>
              <a:t>‹#›</a:t>
            </a:fld>
            <a:endParaRPr lang="en-US" dirty="0"/>
          </a:p>
        </p:txBody>
      </p:sp>
    </p:spTree>
    <p:extLst>
      <p:ext uri="{BB962C8B-B14F-4D97-AF65-F5344CB8AC3E}">
        <p14:creationId xmlns:p14="http://schemas.microsoft.com/office/powerpoint/2010/main" val="147497189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l" defTabSz="457207"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6" indent="-342906" algn="l" defTabSz="457207"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62" indent="-285755" algn="l" defTabSz="457207"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20"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2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3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14642"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49"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57"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64" indent="-228604" algn="l" defTabSz="457207"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7" rtl="0" eaLnBrk="1" latinLnBrk="0" hangingPunct="1">
        <a:defRPr sz="1800" kern="1200">
          <a:solidFill>
            <a:schemeClr val="tx1"/>
          </a:solidFill>
          <a:latin typeface="+mn-lt"/>
          <a:ea typeface="+mn-ea"/>
          <a:cs typeface="+mn-cs"/>
        </a:defRPr>
      </a:lvl1pPr>
      <a:lvl2pPr marL="457207" algn="l" defTabSz="457207" rtl="0" eaLnBrk="1" latinLnBrk="0" hangingPunct="1">
        <a:defRPr sz="1800" kern="1200">
          <a:solidFill>
            <a:schemeClr val="tx1"/>
          </a:solidFill>
          <a:latin typeface="+mn-lt"/>
          <a:ea typeface="+mn-ea"/>
          <a:cs typeface="+mn-cs"/>
        </a:defRPr>
      </a:lvl2pPr>
      <a:lvl3pPr marL="914415" algn="l" defTabSz="457207" rtl="0" eaLnBrk="1" latinLnBrk="0" hangingPunct="1">
        <a:defRPr sz="1800" kern="1200">
          <a:solidFill>
            <a:schemeClr val="tx1"/>
          </a:solidFill>
          <a:latin typeface="+mn-lt"/>
          <a:ea typeface="+mn-ea"/>
          <a:cs typeface="+mn-cs"/>
        </a:defRPr>
      </a:lvl3pPr>
      <a:lvl4pPr marL="1371622" algn="l" defTabSz="457207" rtl="0" eaLnBrk="1" latinLnBrk="0" hangingPunct="1">
        <a:defRPr sz="1800" kern="1200">
          <a:solidFill>
            <a:schemeClr val="tx1"/>
          </a:solidFill>
          <a:latin typeface="+mn-lt"/>
          <a:ea typeface="+mn-ea"/>
          <a:cs typeface="+mn-cs"/>
        </a:defRPr>
      </a:lvl4pPr>
      <a:lvl5pPr marL="1828831" algn="l" defTabSz="457207" rtl="0" eaLnBrk="1" latinLnBrk="0" hangingPunct="1">
        <a:defRPr sz="1800" kern="1200">
          <a:solidFill>
            <a:schemeClr val="tx1"/>
          </a:solidFill>
          <a:latin typeface="+mn-lt"/>
          <a:ea typeface="+mn-ea"/>
          <a:cs typeface="+mn-cs"/>
        </a:defRPr>
      </a:lvl5pPr>
      <a:lvl6pPr marL="2286038" algn="l" defTabSz="457207" rtl="0" eaLnBrk="1" latinLnBrk="0" hangingPunct="1">
        <a:defRPr sz="1800" kern="1200">
          <a:solidFill>
            <a:schemeClr val="tx1"/>
          </a:solidFill>
          <a:latin typeface="+mn-lt"/>
          <a:ea typeface="+mn-ea"/>
          <a:cs typeface="+mn-cs"/>
        </a:defRPr>
      </a:lvl6pPr>
      <a:lvl7pPr marL="2743246" algn="l" defTabSz="457207" rtl="0" eaLnBrk="1" latinLnBrk="0" hangingPunct="1">
        <a:defRPr sz="1800" kern="1200">
          <a:solidFill>
            <a:schemeClr val="tx1"/>
          </a:solidFill>
          <a:latin typeface="+mn-lt"/>
          <a:ea typeface="+mn-ea"/>
          <a:cs typeface="+mn-cs"/>
        </a:defRPr>
      </a:lvl7pPr>
      <a:lvl8pPr marL="3200453" algn="l" defTabSz="457207" rtl="0" eaLnBrk="1" latinLnBrk="0" hangingPunct="1">
        <a:defRPr sz="1800" kern="1200">
          <a:solidFill>
            <a:schemeClr val="tx1"/>
          </a:solidFill>
          <a:latin typeface="+mn-lt"/>
          <a:ea typeface="+mn-ea"/>
          <a:cs typeface="+mn-cs"/>
        </a:defRPr>
      </a:lvl8pPr>
      <a:lvl9pPr marL="3657661" algn="l" defTabSz="45720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a:off x="1865285" y="6215863"/>
            <a:ext cx="8452892" cy="0"/>
          </a:xfrm>
          <a:prstGeom prst="line">
            <a:avLst/>
          </a:prstGeom>
          <a:ln w="3175" cmpd="sng">
            <a:solidFill>
              <a:srgbClr val="313133"/>
            </a:solidFill>
          </a:ln>
          <a:effectLst/>
        </p:spPr>
        <p:style>
          <a:lnRef idx="3">
            <a:schemeClr val="dk1"/>
          </a:lnRef>
          <a:fillRef idx="0">
            <a:schemeClr val="dk1"/>
          </a:fillRef>
          <a:effectRef idx="2">
            <a:schemeClr val="dk1"/>
          </a:effectRef>
          <a:fontRef idx="minor">
            <a:schemeClr val="tx1"/>
          </a:fontRef>
        </p:style>
      </p:cxnSp>
      <p:sp>
        <p:nvSpPr>
          <p:cNvPr id="9" name="TextBox 8"/>
          <p:cNvSpPr txBox="1"/>
          <p:nvPr/>
        </p:nvSpPr>
        <p:spPr>
          <a:xfrm>
            <a:off x="8689893" y="6340154"/>
            <a:ext cx="1622560" cy="230832"/>
          </a:xfrm>
          <a:prstGeom prst="rect">
            <a:avLst/>
          </a:prstGeom>
          <a:noFill/>
        </p:spPr>
        <p:txBody>
          <a:bodyPr wrap="non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13133"/>
                </a:solidFill>
                <a:effectLst/>
                <a:uLnTx/>
                <a:uFillTx/>
                <a:latin typeface="Arial"/>
                <a:ea typeface="+mn-ea"/>
                <a:cs typeface="Arial"/>
              </a:rPr>
              <a:t>© University of South Wales</a:t>
            </a:r>
          </a:p>
        </p:txBody>
      </p:sp>
      <p:sp>
        <p:nvSpPr>
          <p:cNvPr id="13" name="TextBox 12"/>
          <p:cNvSpPr txBox="1"/>
          <p:nvPr/>
        </p:nvSpPr>
        <p:spPr>
          <a:xfrm>
            <a:off x="5403196" y="898072"/>
            <a:ext cx="4894065" cy="261610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a:ea typeface="+mn-ea"/>
                <a:cs typeface="Arial"/>
              </a:rPr>
              <a:t>Research Methods for Business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dirty="0">
                <a:ln>
                  <a:noFill/>
                </a:ln>
                <a:solidFill>
                  <a:prstClr val="black"/>
                </a:solidFill>
                <a:effectLst/>
                <a:uLnTx/>
                <a:uFillTx/>
                <a:latin typeface="Arial"/>
                <a:ea typeface="+mn-ea"/>
                <a:cs typeface="Arial"/>
              </a:rPr>
              <a:t>Lecture 3 – </a:t>
            </a:r>
            <a:r>
              <a:rPr lang="en-US" sz="3200" dirty="0">
                <a:solidFill>
                  <a:prstClr val="white"/>
                </a:solidFill>
                <a:latin typeface="Arial"/>
                <a:cs typeface="Arial"/>
              </a:rPr>
              <a:t>Generating good research questions</a:t>
            </a:r>
            <a:endParaRPr kumimoji="0" lang="en-GB" sz="3200" b="0" i="0" u="none" strike="noStrike" kern="1200" cap="none" spc="0" normalizeH="0" baseline="0" noProof="0" dirty="0">
              <a:ln>
                <a:noFill/>
              </a:ln>
              <a:solidFill>
                <a:prstClr val="white"/>
              </a:solidFill>
              <a:effectLst/>
              <a:uLnTx/>
              <a:uFillTx/>
              <a:latin typeface="Arial"/>
              <a:ea typeface="+mn-ea"/>
              <a:cs typeface="Arial"/>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srgbClr val="313133"/>
              </a:solidFill>
              <a:effectLst/>
              <a:uLnTx/>
              <a:uFillTx/>
              <a:latin typeface="Arial"/>
              <a:ea typeface="+mn-ea"/>
              <a:cs typeface="Arial"/>
            </a:endParaRPr>
          </a:p>
        </p:txBody>
      </p:sp>
      <p:sp>
        <p:nvSpPr>
          <p:cNvPr id="7" name="TextBox 6"/>
          <p:cNvSpPr txBox="1"/>
          <p:nvPr/>
        </p:nvSpPr>
        <p:spPr>
          <a:xfrm>
            <a:off x="2678628" y="4461537"/>
            <a:ext cx="7090696" cy="138499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3600" b="0" i="0" u="none" strike="noStrike" kern="1200" cap="none" spc="0" normalizeH="0" baseline="0" noProof="0" dirty="0">
              <a:ln>
                <a:noFill/>
              </a:ln>
              <a:solidFill>
                <a:prstClr val="white"/>
              </a:solidFill>
              <a:effectLst/>
              <a:uLnTx/>
              <a:uFillTx/>
              <a:latin typeface="Century Gothic" panose="020B050202020202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a:ea typeface="+mn-ea"/>
                <a:cs typeface="Arial"/>
              </a:rPr>
              <a:t>Stuart Milligan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Arial"/>
                <a:ea typeface="+mn-ea"/>
                <a:cs typeface="Arial"/>
              </a:rPr>
              <a:t>s.milligan@uwtsd.ac.uk</a:t>
            </a:r>
          </a:p>
        </p:txBody>
      </p:sp>
    </p:spTree>
    <p:extLst>
      <p:ext uri="{BB962C8B-B14F-4D97-AF65-F5344CB8AC3E}">
        <p14:creationId xmlns:p14="http://schemas.microsoft.com/office/powerpoint/2010/main" val="34123485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p:txBody>
          <a:bodyPr/>
          <a:lstStyle/>
          <a:p>
            <a:pPr eaLnBrk="1" hangingPunct="1"/>
            <a:r>
              <a:rPr lang="en-GB" altLang="en-US" dirty="0">
                <a:solidFill>
                  <a:schemeClr val="bg1"/>
                </a:solidFill>
              </a:rPr>
              <a:t>Session overview</a:t>
            </a:r>
          </a:p>
        </p:txBody>
      </p:sp>
      <p:sp>
        <p:nvSpPr>
          <p:cNvPr id="2" name="Content Placeholder 1">
            <a:extLst>
              <a:ext uri="{FF2B5EF4-FFF2-40B4-BE49-F238E27FC236}">
                <a16:creationId xmlns:a16="http://schemas.microsoft.com/office/drawing/2014/main" id="{DCE80CCF-6C93-40C9-9FB5-381D1370EF66}"/>
              </a:ext>
            </a:extLst>
          </p:cNvPr>
          <p:cNvSpPr>
            <a:spLocks noGrp="1"/>
          </p:cNvSpPr>
          <p:nvPr>
            <p:ph idx="1"/>
          </p:nvPr>
        </p:nvSpPr>
        <p:spPr/>
        <p:txBody>
          <a:bodyPr>
            <a:normAutofit/>
          </a:bodyPr>
          <a:lstStyle/>
          <a:p>
            <a:r>
              <a:rPr lang="en-GB" sz="2400" dirty="0"/>
              <a:t>The purpose of academia</a:t>
            </a:r>
          </a:p>
          <a:p>
            <a:r>
              <a:rPr lang="en-GB" sz="2400" dirty="0"/>
              <a:t>What theory is</a:t>
            </a:r>
          </a:p>
          <a:p>
            <a:r>
              <a:rPr lang="en-GB" sz="2400" dirty="0"/>
              <a:t>What theory is not</a:t>
            </a:r>
          </a:p>
          <a:p>
            <a:r>
              <a:rPr lang="en-GB" sz="2400" dirty="0"/>
              <a:t>Levels of theory</a:t>
            </a:r>
          </a:p>
          <a:p>
            <a:r>
              <a:rPr lang="en-GB" sz="2400" dirty="0"/>
              <a:t>Contribution to practice</a:t>
            </a:r>
          </a:p>
          <a:p>
            <a:r>
              <a:rPr lang="en-GB" sz="2400" dirty="0"/>
              <a:t>Contribution to methodology</a:t>
            </a:r>
          </a:p>
          <a:p>
            <a:r>
              <a:rPr lang="en-GB" sz="2400" dirty="0"/>
              <a:t>Expectations of a masters student</a:t>
            </a:r>
          </a:p>
          <a:p>
            <a:pPr marL="0" indent="0">
              <a:buNone/>
            </a:pPr>
            <a:endParaRPr lang="en-GB" sz="2400" dirty="0"/>
          </a:p>
        </p:txBody>
      </p:sp>
    </p:spTree>
    <p:extLst>
      <p:ext uri="{BB962C8B-B14F-4D97-AF65-F5344CB8AC3E}">
        <p14:creationId xmlns:p14="http://schemas.microsoft.com/office/powerpoint/2010/main" val="39401053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5DD3FC-965C-44F7-8B53-31727629BD55}"/>
              </a:ext>
            </a:extLst>
          </p:cNvPr>
          <p:cNvSpPr>
            <a:spLocks noGrp="1"/>
          </p:cNvSpPr>
          <p:nvPr>
            <p:ph type="title"/>
          </p:nvPr>
        </p:nvSpPr>
        <p:spPr/>
        <p:txBody>
          <a:bodyPr/>
          <a:lstStyle/>
          <a:p>
            <a:r>
              <a:rPr lang="en-GB" dirty="0">
                <a:solidFill>
                  <a:schemeClr val="bg1"/>
                </a:solidFill>
              </a:rPr>
              <a:t>The purpose of academia</a:t>
            </a:r>
          </a:p>
        </p:txBody>
      </p:sp>
      <p:sp>
        <p:nvSpPr>
          <p:cNvPr id="3" name="Content Placeholder 2">
            <a:extLst>
              <a:ext uri="{FF2B5EF4-FFF2-40B4-BE49-F238E27FC236}">
                <a16:creationId xmlns:a16="http://schemas.microsoft.com/office/drawing/2014/main" id="{0D12583F-EE29-4118-AF65-5FEC447FFC5D}"/>
              </a:ext>
            </a:extLst>
          </p:cNvPr>
          <p:cNvSpPr>
            <a:spLocks noGrp="1"/>
          </p:cNvSpPr>
          <p:nvPr>
            <p:ph idx="1"/>
          </p:nvPr>
        </p:nvSpPr>
        <p:spPr>
          <a:xfrm>
            <a:off x="1103599" y="2052925"/>
            <a:ext cx="10130457" cy="4195481"/>
          </a:xfrm>
        </p:spPr>
        <p:txBody>
          <a:bodyPr>
            <a:normAutofit/>
          </a:bodyPr>
          <a:lstStyle/>
          <a:p>
            <a:pPr algn="just"/>
            <a:r>
              <a:rPr lang="en-GB" sz="2400" dirty="0"/>
              <a:t>With regard to the study of management, academic research represents a partnership between academia and industry.</a:t>
            </a:r>
          </a:p>
          <a:p>
            <a:pPr algn="just"/>
            <a:r>
              <a:rPr lang="en-GB" sz="2400" dirty="0"/>
              <a:t>This is a 2-way partnership. </a:t>
            </a:r>
          </a:p>
          <a:p>
            <a:pPr lvl="1" algn="just"/>
            <a:r>
              <a:rPr lang="en-GB" sz="2000" dirty="0"/>
              <a:t>Academics make sense of events, patterns and relationships and generate generalisable knowledge which informs management practice.</a:t>
            </a:r>
          </a:p>
          <a:p>
            <a:pPr lvl="1" algn="just"/>
            <a:r>
              <a:rPr lang="en-GB" sz="2000" dirty="0"/>
              <a:t>Industrial practitioners come up with new ways of working, develop new technologies and forge new relationships which informs academic inquiry.</a:t>
            </a:r>
          </a:p>
          <a:p>
            <a:pPr algn="just"/>
            <a:r>
              <a:rPr lang="en-GB" sz="2400" dirty="0"/>
              <a:t>The purpose of higher education (in management studies), therefore, is the exploration of how academia can inform practice.</a:t>
            </a:r>
          </a:p>
        </p:txBody>
      </p:sp>
    </p:spTree>
    <p:extLst>
      <p:ext uri="{BB962C8B-B14F-4D97-AF65-F5344CB8AC3E}">
        <p14:creationId xmlns:p14="http://schemas.microsoft.com/office/powerpoint/2010/main" val="5385356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E5BA5-E50F-4D84-8947-827E5BC13EB6}"/>
              </a:ext>
            </a:extLst>
          </p:cNvPr>
          <p:cNvSpPr>
            <a:spLocks noGrp="1"/>
          </p:cNvSpPr>
          <p:nvPr>
            <p:ph type="title"/>
          </p:nvPr>
        </p:nvSpPr>
        <p:spPr/>
        <p:txBody>
          <a:bodyPr/>
          <a:lstStyle/>
          <a:p>
            <a:r>
              <a:rPr lang="en-GB" dirty="0">
                <a:solidFill>
                  <a:schemeClr val="bg1"/>
                </a:solidFill>
              </a:rPr>
              <a:t>What is theory?</a:t>
            </a:r>
          </a:p>
        </p:txBody>
      </p:sp>
      <p:sp>
        <p:nvSpPr>
          <p:cNvPr id="3" name="Content Placeholder 2">
            <a:extLst>
              <a:ext uri="{FF2B5EF4-FFF2-40B4-BE49-F238E27FC236}">
                <a16:creationId xmlns:a16="http://schemas.microsoft.com/office/drawing/2014/main" id="{AEFDFA94-4B53-457B-86B4-BED4601228E7}"/>
              </a:ext>
            </a:extLst>
          </p:cNvPr>
          <p:cNvSpPr>
            <a:spLocks noGrp="1"/>
          </p:cNvSpPr>
          <p:nvPr>
            <p:ph idx="1"/>
          </p:nvPr>
        </p:nvSpPr>
        <p:spPr>
          <a:xfrm>
            <a:off x="1103599" y="2052925"/>
            <a:ext cx="10548469" cy="4195481"/>
          </a:xfrm>
        </p:spPr>
        <p:txBody>
          <a:bodyPr>
            <a:normAutofit/>
          </a:bodyPr>
          <a:lstStyle/>
          <a:p>
            <a:r>
              <a:rPr lang="en-GB" sz="2400" dirty="0"/>
              <a:t>We use the word </a:t>
            </a:r>
            <a:r>
              <a:rPr lang="en-GB" sz="2400" i="1" dirty="0"/>
              <a:t>theory </a:t>
            </a:r>
            <a:r>
              <a:rPr lang="en-GB" sz="2400" dirty="0"/>
              <a:t>without much thought in day-to-day conversation.</a:t>
            </a:r>
          </a:p>
          <a:p>
            <a:r>
              <a:rPr lang="en-GB" sz="2400" dirty="0"/>
              <a:t>How would you define theory?</a:t>
            </a:r>
          </a:p>
        </p:txBody>
      </p:sp>
    </p:spTree>
    <p:extLst>
      <p:ext uri="{BB962C8B-B14F-4D97-AF65-F5344CB8AC3E}">
        <p14:creationId xmlns:p14="http://schemas.microsoft.com/office/powerpoint/2010/main" val="328577714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4A6DDD-59D4-4BF0-86A6-48237DE6D7A4}"/>
              </a:ext>
            </a:extLst>
          </p:cNvPr>
          <p:cNvSpPr>
            <a:spLocks noGrp="1"/>
          </p:cNvSpPr>
          <p:nvPr>
            <p:ph type="title"/>
          </p:nvPr>
        </p:nvSpPr>
        <p:spPr/>
        <p:txBody>
          <a:bodyPr/>
          <a:lstStyle/>
          <a:p>
            <a:r>
              <a:rPr lang="en-GB" dirty="0">
                <a:solidFill>
                  <a:schemeClr val="bg1"/>
                </a:solidFill>
              </a:rPr>
              <a:t>What theory is</a:t>
            </a:r>
          </a:p>
        </p:txBody>
      </p:sp>
      <p:sp>
        <p:nvSpPr>
          <p:cNvPr id="3" name="Content Placeholder 2">
            <a:extLst>
              <a:ext uri="{FF2B5EF4-FFF2-40B4-BE49-F238E27FC236}">
                <a16:creationId xmlns:a16="http://schemas.microsoft.com/office/drawing/2014/main" id="{3ED3C78B-978C-4FD3-A615-FD9B6F840547}"/>
              </a:ext>
            </a:extLst>
          </p:cNvPr>
          <p:cNvSpPr>
            <a:spLocks noGrp="1"/>
          </p:cNvSpPr>
          <p:nvPr>
            <p:ph idx="1"/>
          </p:nvPr>
        </p:nvSpPr>
        <p:spPr>
          <a:xfrm>
            <a:off x="1103600" y="2052925"/>
            <a:ext cx="10452674" cy="4195481"/>
          </a:xfrm>
        </p:spPr>
        <p:txBody>
          <a:bodyPr>
            <a:normAutofit fontScale="92500" lnSpcReduction="20000"/>
          </a:bodyPr>
          <a:lstStyle/>
          <a:p>
            <a:pPr algn="just"/>
            <a:r>
              <a:rPr lang="en-GB" sz="2400" dirty="0"/>
              <a:t>There are several definitions of theory – which isn’t helpful!</a:t>
            </a:r>
          </a:p>
          <a:p>
            <a:pPr algn="just"/>
            <a:r>
              <a:rPr lang="en-US" sz="2400" dirty="0"/>
              <a:t>“lack of consensus on exactly what theory is may explain why it is so difficult to develop strong theory in the behavioral sciences” (Sutton and Straw, 1995)</a:t>
            </a:r>
          </a:p>
          <a:p>
            <a:pPr algn="just"/>
            <a:r>
              <a:rPr lang="en-US" sz="2400" dirty="0"/>
              <a:t>“a theory is a statement of the suspected relationship between and among variables” (</a:t>
            </a:r>
            <a:r>
              <a:rPr lang="en-US" sz="2400" dirty="0" err="1"/>
              <a:t>Gelso</a:t>
            </a:r>
            <a:r>
              <a:rPr lang="en-US" sz="2400" dirty="0"/>
              <a:t>, 2006)</a:t>
            </a:r>
          </a:p>
          <a:p>
            <a:pPr algn="just"/>
            <a:r>
              <a:rPr lang="en-US" sz="2400" dirty="0"/>
              <a:t>“a theory can be defined as a group of logically organized laws or relationships that constitutes explanation in a discipline” (Heinen, 1985)</a:t>
            </a:r>
          </a:p>
          <a:p>
            <a:pPr algn="just"/>
            <a:r>
              <a:rPr lang="en-US" sz="2400" dirty="0"/>
              <a:t>Good theory should have: </a:t>
            </a:r>
            <a:r>
              <a:rPr lang="en-GB" sz="2400" dirty="0"/>
              <a:t>testability, falsification, prediction, explanation, parsimony, internal consistency, uniqueness, generalizability, conservatism, empirical riskiness, fecundity (i.e., rich in generating new models and hypotheses), and abstraction (Popper, 1989)</a:t>
            </a:r>
          </a:p>
        </p:txBody>
      </p:sp>
    </p:spTree>
    <p:extLst>
      <p:ext uri="{BB962C8B-B14F-4D97-AF65-F5344CB8AC3E}">
        <p14:creationId xmlns:p14="http://schemas.microsoft.com/office/powerpoint/2010/main" val="2958711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477166-7976-435C-AE02-1F9F28315E67}"/>
              </a:ext>
            </a:extLst>
          </p:cNvPr>
          <p:cNvSpPr>
            <a:spLocks noGrp="1"/>
          </p:cNvSpPr>
          <p:nvPr>
            <p:ph type="title"/>
          </p:nvPr>
        </p:nvSpPr>
        <p:spPr/>
        <p:txBody>
          <a:bodyPr/>
          <a:lstStyle/>
          <a:p>
            <a:r>
              <a:rPr lang="en-GB" dirty="0">
                <a:solidFill>
                  <a:schemeClr val="bg1"/>
                </a:solidFill>
              </a:rPr>
              <a:t>What theory is</a:t>
            </a:r>
          </a:p>
        </p:txBody>
      </p:sp>
      <p:sp>
        <p:nvSpPr>
          <p:cNvPr id="3" name="Content Placeholder 2">
            <a:extLst>
              <a:ext uri="{FF2B5EF4-FFF2-40B4-BE49-F238E27FC236}">
                <a16:creationId xmlns:a16="http://schemas.microsoft.com/office/drawing/2014/main" id="{8AC573F7-306C-4434-9D85-97C10131C592}"/>
              </a:ext>
            </a:extLst>
          </p:cNvPr>
          <p:cNvSpPr>
            <a:spLocks noGrp="1"/>
          </p:cNvSpPr>
          <p:nvPr>
            <p:ph idx="1"/>
          </p:nvPr>
        </p:nvSpPr>
        <p:spPr/>
        <p:txBody>
          <a:bodyPr/>
          <a:lstStyle/>
          <a:p>
            <a:r>
              <a:rPr lang="en-GB" dirty="0"/>
              <a:t>Based on reading a number of sources, the following characteristics of theory emerge:</a:t>
            </a:r>
          </a:p>
          <a:p>
            <a:pPr lvl="1"/>
            <a:r>
              <a:rPr lang="en-US" dirty="0"/>
              <a:t>A logically interrelated set of propositions about empirical reality. These propositions are comprised of:</a:t>
            </a:r>
          </a:p>
          <a:p>
            <a:pPr lvl="2"/>
            <a:r>
              <a:rPr lang="en-US" dirty="0"/>
              <a:t>Definitions – a description of the elements of the theory</a:t>
            </a:r>
          </a:p>
          <a:p>
            <a:pPr lvl="2"/>
            <a:r>
              <a:rPr lang="en-US" dirty="0"/>
              <a:t>Assumptions</a:t>
            </a:r>
          </a:p>
          <a:p>
            <a:pPr lvl="2"/>
            <a:r>
              <a:rPr lang="en-US" dirty="0"/>
              <a:t>Variables – clearly identified building blocks</a:t>
            </a:r>
          </a:p>
          <a:p>
            <a:pPr lvl="2"/>
            <a:r>
              <a:rPr lang="en-US" dirty="0"/>
              <a:t>Law-like principles that determine how these variables interact (these can take the form of propositions, hypotheses)</a:t>
            </a:r>
          </a:p>
          <a:p>
            <a:pPr lvl="2"/>
            <a:r>
              <a:rPr lang="en-US" dirty="0"/>
              <a:t>Possible observations</a:t>
            </a:r>
          </a:p>
          <a:p>
            <a:pPr lvl="2"/>
            <a:endParaRPr lang="en-GB" dirty="0"/>
          </a:p>
          <a:p>
            <a:pPr lvl="1"/>
            <a:endParaRPr lang="en-GB" dirty="0"/>
          </a:p>
          <a:p>
            <a:endParaRPr lang="en-GB" dirty="0"/>
          </a:p>
        </p:txBody>
      </p:sp>
    </p:spTree>
    <p:extLst>
      <p:ext uri="{BB962C8B-B14F-4D97-AF65-F5344CB8AC3E}">
        <p14:creationId xmlns:p14="http://schemas.microsoft.com/office/powerpoint/2010/main" val="34867477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3EA61-F456-4B52-AD6B-9228C0B7CC66}"/>
              </a:ext>
            </a:extLst>
          </p:cNvPr>
          <p:cNvSpPr>
            <a:spLocks noGrp="1"/>
          </p:cNvSpPr>
          <p:nvPr>
            <p:ph type="title"/>
          </p:nvPr>
        </p:nvSpPr>
        <p:spPr/>
        <p:txBody>
          <a:bodyPr/>
          <a:lstStyle/>
          <a:p>
            <a:r>
              <a:rPr lang="en-GB" dirty="0">
                <a:solidFill>
                  <a:schemeClr val="bg1"/>
                </a:solidFill>
              </a:rPr>
              <a:t>Characteristics of good theory</a:t>
            </a:r>
          </a:p>
        </p:txBody>
      </p:sp>
      <p:sp>
        <p:nvSpPr>
          <p:cNvPr id="3" name="Content Placeholder 2">
            <a:extLst>
              <a:ext uri="{FF2B5EF4-FFF2-40B4-BE49-F238E27FC236}">
                <a16:creationId xmlns:a16="http://schemas.microsoft.com/office/drawing/2014/main" id="{A0868B3C-DC34-433E-9F0F-430DB29E8B1C}"/>
              </a:ext>
            </a:extLst>
          </p:cNvPr>
          <p:cNvSpPr>
            <a:spLocks noGrp="1"/>
          </p:cNvSpPr>
          <p:nvPr>
            <p:ph idx="1"/>
          </p:nvPr>
        </p:nvSpPr>
        <p:spPr/>
        <p:txBody>
          <a:bodyPr>
            <a:normAutofit fontScale="92500" lnSpcReduction="10000"/>
          </a:bodyPr>
          <a:lstStyle/>
          <a:p>
            <a:pPr marL="87313" lvl="1" indent="0">
              <a:buNone/>
            </a:pPr>
            <a:r>
              <a:rPr lang="en-US" sz="3200" dirty="0"/>
              <a:t>What makes a good theory?</a:t>
            </a:r>
          </a:p>
          <a:p>
            <a:pPr marL="971550" lvl="1" indent="-514350">
              <a:buAutoNum type="arabicPeriod"/>
            </a:pPr>
            <a:r>
              <a:rPr lang="en-US" sz="3200" dirty="0"/>
              <a:t>Parsimony: the ability to explain it in relatively few terms and statements </a:t>
            </a:r>
          </a:p>
          <a:p>
            <a:pPr marL="971550" lvl="1" indent="-514350">
              <a:buAutoNum type="arabicPeriod"/>
            </a:pPr>
            <a:r>
              <a:rPr lang="en-US" sz="3200" dirty="0"/>
              <a:t>Breadth of phenomena explained </a:t>
            </a:r>
          </a:p>
          <a:p>
            <a:pPr marL="971550" lvl="1" indent="-514350">
              <a:buAutoNum type="arabicPeriod"/>
            </a:pPr>
            <a:r>
              <a:rPr lang="en-US" sz="3200" dirty="0"/>
              <a:t>Accuracy of predictions of new phenomena </a:t>
            </a:r>
          </a:p>
          <a:p>
            <a:pPr marL="971550" lvl="1" indent="-514350">
              <a:buAutoNum type="arabicPeriod"/>
            </a:pPr>
            <a:r>
              <a:rPr lang="en-US" sz="3200" dirty="0"/>
              <a:t>Ability to be disproved</a:t>
            </a:r>
          </a:p>
          <a:p>
            <a:pPr marL="971550" lvl="1" indent="-514350">
              <a:buAutoNum type="arabicPeriod"/>
            </a:pPr>
            <a:r>
              <a:rPr lang="en-US" sz="3200" dirty="0"/>
              <a:t>Useful</a:t>
            </a:r>
            <a:endParaRPr lang="en-GB" sz="3200" dirty="0"/>
          </a:p>
        </p:txBody>
      </p:sp>
    </p:spTree>
    <p:extLst>
      <p:ext uri="{BB962C8B-B14F-4D97-AF65-F5344CB8AC3E}">
        <p14:creationId xmlns:p14="http://schemas.microsoft.com/office/powerpoint/2010/main" val="37772285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ADFD88-0FED-416D-A614-C75990EC3388}"/>
              </a:ext>
            </a:extLst>
          </p:cNvPr>
          <p:cNvSpPr>
            <a:spLocks noGrp="1"/>
          </p:cNvSpPr>
          <p:nvPr>
            <p:ph type="title"/>
          </p:nvPr>
        </p:nvSpPr>
        <p:spPr/>
        <p:txBody>
          <a:bodyPr/>
          <a:lstStyle/>
          <a:p>
            <a:r>
              <a:rPr lang="en-GB" dirty="0">
                <a:solidFill>
                  <a:schemeClr val="bg1"/>
                </a:solidFill>
              </a:rPr>
              <a:t>What theory is not</a:t>
            </a:r>
          </a:p>
        </p:txBody>
      </p:sp>
      <p:sp>
        <p:nvSpPr>
          <p:cNvPr id="3" name="Content Placeholder 2">
            <a:extLst>
              <a:ext uri="{FF2B5EF4-FFF2-40B4-BE49-F238E27FC236}">
                <a16:creationId xmlns:a16="http://schemas.microsoft.com/office/drawing/2014/main" id="{D2616E6B-9DBB-4F00-BDF8-68F1A9AAE55D}"/>
              </a:ext>
            </a:extLst>
          </p:cNvPr>
          <p:cNvSpPr>
            <a:spLocks noGrp="1"/>
          </p:cNvSpPr>
          <p:nvPr>
            <p:ph idx="1"/>
          </p:nvPr>
        </p:nvSpPr>
        <p:spPr/>
        <p:txBody>
          <a:bodyPr>
            <a:normAutofit/>
          </a:bodyPr>
          <a:lstStyle/>
          <a:p>
            <a:r>
              <a:rPr lang="en-GB" sz="2800" dirty="0"/>
              <a:t>References</a:t>
            </a:r>
          </a:p>
          <a:p>
            <a:r>
              <a:rPr lang="en-GB" sz="2800" dirty="0"/>
              <a:t>Data</a:t>
            </a:r>
          </a:p>
          <a:p>
            <a:r>
              <a:rPr lang="en-GB" sz="2800" dirty="0"/>
              <a:t>Variables</a:t>
            </a:r>
          </a:p>
          <a:p>
            <a:r>
              <a:rPr lang="en-GB" sz="2800" dirty="0"/>
              <a:t>Diagrams</a:t>
            </a:r>
          </a:p>
          <a:p>
            <a:r>
              <a:rPr lang="en-GB" sz="2800" dirty="0"/>
              <a:t>Hypotheses</a:t>
            </a:r>
          </a:p>
        </p:txBody>
      </p:sp>
    </p:spTree>
    <p:extLst>
      <p:ext uri="{BB962C8B-B14F-4D97-AF65-F5344CB8AC3E}">
        <p14:creationId xmlns:p14="http://schemas.microsoft.com/office/powerpoint/2010/main" val="8546570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82286-9571-4699-B07B-06530E5CB70D}"/>
              </a:ext>
            </a:extLst>
          </p:cNvPr>
          <p:cNvSpPr>
            <a:spLocks noGrp="1"/>
          </p:cNvSpPr>
          <p:nvPr>
            <p:ph type="title"/>
          </p:nvPr>
        </p:nvSpPr>
        <p:spPr/>
        <p:txBody>
          <a:bodyPr/>
          <a:lstStyle/>
          <a:p>
            <a:r>
              <a:rPr lang="en-GB" dirty="0">
                <a:solidFill>
                  <a:schemeClr val="bg1"/>
                </a:solidFill>
              </a:rPr>
              <a:t>Levels of theory</a:t>
            </a:r>
          </a:p>
        </p:txBody>
      </p:sp>
      <p:sp>
        <p:nvSpPr>
          <p:cNvPr id="3" name="Content Placeholder 2">
            <a:extLst>
              <a:ext uri="{FF2B5EF4-FFF2-40B4-BE49-F238E27FC236}">
                <a16:creationId xmlns:a16="http://schemas.microsoft.com/office/drawing/2014/main" id="{F94F84C0-58D0-441A-9DFD-1C6C1DE6E8AB}"/>
              </a:ext>
            </a:extLst>
          </p:cNvPr>
          <p:cNvSpPr>
            <a:spLocks noGrp="1"/>
          </p:cNvSpPr>
          <p:nvPr>
            <p:ph idx="1"/>
          </p:nvPr>
        </p:nvSpPr>
        <p:spPr>
          <a:xfrm>
            <a:off x="522514" y="2052925"/>
            <a:ext cx="11268892" cy="4195481"/>
          </a:xfrm>
        </p:spPr>
        <p:txBody>
          <a:bodyPr>
            <a:normAutofit/>
          </a:bodyPr>
          <a:lstStyle/>
          <a:p>
            <a:pPr algn="just"/>
            <a:r>
              <a:rPr lang="en-GB" sz="2400" dirty="0"/>
              <a:t>Grand theories (meta-theories) </a:t>
            </a:r>
          </a:p>
          <a:p>
            <a:pPr lvl="1" algn="just"/>
            <a:r>
              <a:rPr lang="en-US" sz="2000" dirty="0"/>
              <a:t>These theories are concerned with the “broad sweep” of human society, with how human social structures and processes in general “work” or evolve. I think of them more as “theoretical stance” or “theoretical perspective” than “working theory.” They are highly conceptual in nature and usually do not develop from research, but rather from “leaps in understanding.” The (apparently false) story that Newton developed his sweeping contribution to our understanding of mass, gravity and momentum when an apple fell on his head from a tree is an example of one of these leaps.</a:t>
            </a:r>
          </a:p>
          <a:p>
            <a:pPr algn="just"/>
            <a:r>
              <a:rPr lang="en-US" sz="2400" dirty="0"/>
              <a:t>Not really useful to management research directly, but likely to influence other, lower-level, theoretical perspectives.</a:t>
            </a:r>
            <a:endParaRPr lang="en-GB" sz="2400" dirty="0"/>
          </a:p>
        </p:txBody>
      </p:sp>
    </p:spTree>
    <p:extLst>
      <p:ext uri="{BB962C8B-B14F-4D97-AF65-F5344CB8AC3E}">
        <p14:creationId xmlns:p14="http://schemas.microsoft.com/office/powerpoint/2010/main" val="3626867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C5CBC8-31C7-45EF-8A60-5B4388821FF8}"/>
              </a:ext>
            </a:extLst>
          </p:cNvPr>
          <p:cNvSpPr>
            <a:spLocks noGrp="1"/>
          </p:cNvSpPr>
          <p:nvPr>
            <p:ph type="title"/>
          </p:nvPr>
        </p:nvSpPr>
        <p:spPr/>
        <p:txBody>
          <a:bodyPr/>
          <a:lstStyle/>
          <a:p>
            <a:r>
              <a:rPr lang="en-GB" dirty="0">
                <a:solidFill>
                  <a:schemeClr val="bg1"/>
                </a:solidFill>
              </a:rPr>
              <a:t>Levels of theory</a:t>
            </a:r>
          </a:p>
        </p:txBody>
      </p:sp>
      <p:sp>
        <p:nvSpPr>
          <p:cNvPr id="3" name="Content Placeholder 2">
            <a:extLst>
              <a:ext uri="{FF2B5EF4-FFF2-40B4-BE49-F238E27FC236}">
                <a16:creationId xmlns:a16="http://schemas.microsoft.com/office/drawing/2014/main" id="{47393FF1-4A95-409C-9D67-7C933AA6051D}"/>
              </a:ext>
            </a:extLst>
          </p:cNvPr>
          <p:cNvSpPr>
            <a:spLocks noGrp="1"/>
          </p:cNvSpPr>
          <p:nvPr>
            <p:ph idx="1"/>
          </p:nvPr>
        </p:nvSpPr>
        <p:spPr>
          <a:xfrm>
            <a:off x="461553" y="2052925"/>
            <a:ext cx="11138263" cy="4195481"/>
          </a:xfrm>
        </p:spPr>
        <p:txBody>
          <a:bodyPr>
            <a:normAutofit/>
          </a:bodyPr>
          <a:lstStyle/>
          <a:p>
            <a:pPr algn="just"/>
            <a:r>
              <a:rPr lang="en-GB" sz="2400" dirty="0"/>
              <a:t>Mid-range</a:t>
            </a:r>
          </a:p>
          <a:p>
            <a:pPr lvl="1" algn="just"/>
            <a:r>
              <a:rPr lang="en-US" sz="2000" dirty="0"/>
              <a:t>These theories deal with specific classes of </a:t>
            </a:r>
            <a:r>
              <a:rPr lang="en-US" sz="2000" dirty="0" err="1"/>
              <a:t>organisational</a:t>
            </a:r>
            <a:r>
              <a:rPr lang="en-US" sz="2000" dirty="0"/>
              <a:t>/ human behavior – like conflict, identity, or behavior change. For example, there are several mid-range theories that explain purposeful behavior and they are very useful in helping us develop interventions to change behavior. The theory of planned behavior is one. The health belief model is another. Mid-range theories do NOT deal with a specific topic (like drinking). There is no theory of drinking; there are several theories of risk-taking behavior or of personality disorders that could help us understand why people binge drink.</a:t>
            </a:r>
          </a:p>
          <a:p>
            <a:pPr algn="just"/>
            <a:r>
              <a:rPr lang="en-US" sz="2400" dirty="0"/>
              <a:t>We are most interested in mid-range theories.</a:t>
            </a:r>
            <a:endParaRPr lang="en-GB" sz="2400" dirty="0"/>
          </a:p>
        </p:txBody>
      </p:sp>
    </p:spTree>
    <p:extLst>
      <p:ext uri="{BB962C8B-B14F-4D97-AF65-F5344CB8AC3E}">
        <p14:creationId xmlns:p14="http://schemas.microsoft.com/office/powerpoint/2010/main" val="910647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41AC4-DFC8-49F9-92A6-AA470CAA90FB}"/>
              </a:ext>
            </a:extLst>
          </p:cNvPr>
          <p:cNvSpPr>
            <a:spLocks noGrp="1"/>
          </p:cNvSpPr>
          <p:nvPr>
            <p:ph type="title"/>
          </p:nvPr>
        </p:nvSpPr>
        <p:spPr/>
        <p:txBody>
          <a:bodyPr/>
          <a:lstStyle/>
          <a:p>
            <a:r>
              <a:rPr lang="en-GB" dirty="0">
                <a:solidFill>
                  <a:schemeClr val="bg1"/>
                </a:solidFill>
              </a:rPr>
              <a:t>Levels of theory</a:t>
            </a:r>
          </a:p>
        </p:txBody>
      </p:sp>
      <p:sp>
        <p:nvSpPr>
          <p:cNvPr id="3" name="Content Placeholder 2">
            <a:extLst>
              <a:ext uri="{FF2B5EF4-FFF2-40B4-BE49-F238E27FC236}">
                <a16:creationId xmlns:a16="http://schemas.microsoft.com/office/drawing/2014/main" id="{81B831E0-2D79-47B3-81A8-018F9C566A40}"/>
              </a:ext>
            </a:extLst>
          </p:cNvPr>
          <p:cNvSpPr>
            <a:spLocks noGrp="1"/>
          </p:cNvSpPr>
          <p:nvPr>
            <p:ph idx="1"/>
          </p:nvPr>
        </p:nvSpPr>
        <p:spPr>
          <a:xfrm>
            <a:off x="374469" y="2052925"/>
            <a:ext cx="11207931" cy="4195481"/>
          </a:xfrm>
        </p:spPr>
        <p:txBody>
          <a:bodyPr>
            <a:normAutofit/>
          </a:bodyPr>
          <a:lstStyle/>
          <a:p>
            <a:pPr algn="just"/>
            <a:r>
              <a:rPr lang="en-GB" sz="2400" dirty="0"/>
              <a:t>Micro theories</a:t>
            </a:r>
          </a:p>
          <a:p>
            <a:pPr lvl="1" algn="just"/>
            <a:r>
              <a:rPr lang="en-US" sz="2000" dirty="0"/>
              <a:t>These may not be “theories” in the usual sense of the term because they focus on understanding or explaining the processes or phenomena that occur under a specific set of conditions (in one place, with one group of people), or with anomalous findings.</a:t>
            </a:r>
          </a:p>
          <a:p>
            <a:pPr marL="627063" lvl="1" indent="-169863" algn="just"/>
            <a:r>
              <a:rPr lang="en-US" sz="2000" dirty="0"/>
              <a:t>Micro-theories focus on explaining what happened at this place, with these people, at this time – not offering general explanations. Often, these theories arise because we see something that our existing theories simply cannot explain. We develop a micro-theory –sort of a disconnected piece of a theory in many cases – to describe what we have observed. Over time, research may show that our “piece of a theory” or micro-theory fits into other theories, or we “add pieces” and end up with a new theory.</a:t>
            </a:r>
            <a:endParaRPr lang="en-GB" sz="2000" dirty="0"/>
          </a:p>
        </p:txBody>
      </p:sp>
    </p:spTree>
    <p:extLst>
      <p:ext uri="{BB962C8B-B14F-4D97-AF65-F5344CB8AC3E}">
        <p14:creationId xmlns:p14="http://schemas.microsoft.com/office/powerpoint/2010/main" val="23284972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BBBB6-F2E1-403B-8C0D-4BE6BFA4C30F}"/>
              </a:ext>
            </a:extLst>
          </p:cNvPr>
          <p:cNvSpPr>
            <a:spLocks noGrp="1"/>
          </p:cNvSpPr>
          <p:nvPr>
            <p:ph type="title"/>
          </p:nvPr>
        </p:nvSpPr>
        <p:spPr/>
        <p:txBody>
          <a:bodyPr/>
          <a:lstStyle/>
          <a:p>
            <a:r>
              <a:rPr lang="en-GB" dirty="0">
                <a:solidFill>
                  <a:schemeClr val="bg1"/>
                </a:solidFill>
              </a:rPr>
              <a:t>So what?</a:t>
            </a:r>
          </a:p>
        </p:txBody>
      </p:sp>
      <p:sp>
        <p:nvSpPr>
          <p:cNvPr id="3" name="Content Placeholder 2">
            <a:extLst>
              <a:ext uri="{FF2B5EF4-FFF2-40B4-BE49-F238E27FC236}">
                <a16:creationId xmlns:a16="http://schemas.microsoft.com/office/drawing/2014/main" id="{F0CB37F4-36DB-47B3-A129-0959A3CED73B}"/>
              </a:ext>
            </a:extLst>
          </p:cNvPr>
          <p:cNvSpPr>
            <a:spLocks noGrp="1"/>
          </p:cNvSpPr>
          <p:nvPr>
            <p:ph idx="1"/>
          </p:nvPr>
        </p:nvSpPr>
        <p:spPr>
          <a:xfrm>
            <a:off x="261257" y="2052925"/>
            <a:ext cx="11373394" cy="4195481"/>
          </a:xfrm>
        </p:spPr>
        <p:txBody>
          <a:bodyPr>
            <a:normAutofit lnSpcReduction="10000"/>
          </a:bodyPr>
          <a:lstStyle/>
          <a:p>
            <a:r>
              <a:rPr lang="en-GB" sz="2400" dirty="0"/>
              <a:t>Going back to the purpose of academia discussion we had earlier, if we understand the theory we can:</a:t>
            </a:r>
          </a:p>
          <a:p>
            <a:pPr lvl="1"/>
            <a:r>
              <a:rPr lang="en-GB" sz="2000" dirty="0"/>
              <a:t>Use it to inform our practice</a:t>
            </a:r>
          </a:p>
          <a:p>
            <a:pPr lvl="1"/>
            <a:r>
              <a:rPr lang="en-GB" sz="2000" dirty="0"/>
              <a:t>Appreciate its limitations and add to it through research.</a:t>
            </a:r>
          </a:p>
          <a:p>
            <a:r>
              <a:rPr lang="en-GB" sz="2400" dirty="0"/>
              <a:t>This is difficult!</a:t>
            </a:r>
          </a:p>
          <a:p>
            <a:pPr lvl="1"/>
            <a:r>
              <a:rPr lang="en-GB" sz="2000" dirty="0"/>
              <a:t>Literature is messy</a:t>
            </a:r>
          </a:p>
          <a:p>
            <a:pPr lvl="1"/>
            <a:r>
              <a:rPr lang="en-GB" sz="2000" dirty="0"/>
              <a:t>Different perspectives adopted</a:t>
            </a:r>
          </a:p>
          <a:p>
            <a:pPr lvl="1"/>
            <a:r>
              <a:rPr lang="en-GB" sz="2000" dirty="0"/>
              <a:t>There is lots of it</a:t>
            </a:r>
          </a:p>
          <a:p>
            <a:r>
              <a:rPr lang="en-GB" sz="2400" dirty="0"/>
              <a:t>The skill is being able to work through this noise and understand the conversation.</a:t>
            </a:r>
          </a:p>
        </p:txBody>
      </p:sp>
    </p:spTree>
    <p:extLst>
      <p:ext uri="{BB962C8B-B14F-4D97-AF65-F5344CB8AC3E}">
        <p14:creationId xmlns:p14="http://schemas.microsoft.com/office/powerpoint/2010/main" val="38199948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C10BB2-952E-4B9C-8629-B96D5AEF2892}"/>
              </a:ext>
            </a:extLst>
          </p:cNvPr>
          <p:cNvSpPr>
            <a:spLocks noGrp="1"/>
          </p:cNvSpPr>
          <p:nvPr>
            <p:ph type="title"/>
          </p:nvPr>
        </p:nvSpPr>
        <p:spPr/>
        <p:txBody>
          <a:bodyPr/>
          <a:lstStyle/>
          <a:p>
            <a:r>
              <a:rPr lang="en-GB" dirty="0">
                <a:solidFill>
                  <a:schemeClr val="bg1"/>
                </a:solidFill>
              </a:rPr>
              <a:t>Inclusion/ exclusion criteria</a:t>
            </a:r>
          </a:p>
        </p:txBody>
      </p:sp>
      <p:sp>
        <p:nvSpPr>
          <p:cNvPr id="3" name="Content Placeholder 2">
            <a:extLst>
              <a:ext uri="{FF2B5EF4-FFF2-40B4-BE49-F238E27FC236}">
                <a16:creationId xmlns:a16="http://schemas.microsoft.com/office/drawing/2014/main" id="{17EA1CE7-1D5E-48F4-8316-09F79985B627}"/>
              </a:ext>
            </a:extLst>
          </p:cNvPr>
          <p:cNvSpPr>
            <a:spLocks noGrp="1"/>
          </p:cNvSpPr>
          <p:nvPr>
            <p:ph idx="1"/>
          </p:nvPr>
        </p:nvSpPr>
        <p:spPr>
          <a:xfrm>
            <a:off x="1103599" y="2052925"/>
            <a:ext cx="10679097" cy="4195481"/>
          </a:xfrm>
        </p:spPr>
        <p:txBody>
          <a:bodyPr>
            <a:normAutofit lnSpcReduction="10000"/>
          </a:bodyPr>
          <a:lstStyle/>
          <a:p>
            <a:pPr algn="just"/>
            <a:r>
              <a:rPr lang="en-GB" sz="2400" dirty="0"/>
              <a:t>You will probably have a lot of sources to work through.</a:t>
            </a:r>
          </a:p>
          <a:p>
            <a:pPr algn="just"/>
            <a:r>
              <a:rPr lang="en-GB" sz="2400" dirty="0"/>
              <a:t>It is important to generate criteria that will determine which articles you will keep and which you will discard. This list is subjective and will be determined by your research question. Examples of inclusion/ exclusion criteria are:</a:t>
            </a:r>
          </a:p>
          <a:p>
            <a:pPr lvl="1" algn="just"/>
            <a:r>
              <a:rPr lang="en-GB" sz="2000" dirty="0"/>
              <a:t>Must be in English language</a:t>
            </a:r>
          </a:p>
          <a:p>
            <a:pPr lvl="1" algn="just"/>
            <a:r>
              <a:rPr lang="en-GB" sz="2000" dirty="0"/>
              <a:t>Must be published in last x years</a:t>
            </a:r>
          </a:p>
          <a:p>
            <a:pPr lvl="1" algn="just"/>
            <a:r>
              <a:rPr lang="en-GB" sz="2000" dirty="0"/>
              <a:t>Must be an academic paper</a:t>
            </a:r>
          </a:p>
          <a:p>
            <a:pPr lvl="1" algn="just"/>
            <a:r>
              <a:rPr lang="en-GB" sz="2000" dirty="0"/>
              <a:t>Must be from a high-ranking journal</a:t>
            </a:r>
          </a:p>
          <a:p>
            <a:pPr lvl="1" algn="just"/>
            <a:r>
              <a:rPr lang="en-GB" sz="2000" dirty="0"/>
              <a:t>Must be related to management</a:t>
            </a:r>
          </a:p>
        </p:txBody>
      </p:sp>
    </p:spTree>
    <p:extLst>
      <p:ext uri="{BB962C8B-B14F-4D97-AF65-F5344CB8AC3E}">
        <p14:creationId xmlns:p14="http://schemas.microsoft.com/office/powerpoint/2010/main" val="2552953360"/>
      </p:ext>
    </p:extLst>
  </p:cSld>
  <p:clrMapOvr>
    <a:masterClrMapping/>
  </p:clrMapOvr>
  <mc:AlternateContent xmlns:mc="http://schemas.openxmlformats.org/markup-compatibility/2006">
    <mc:Choice xmlns:p14="http://schemas.microsoft.com/office/powerpoint/2010/main" Requires="p14">
      <p:transition spd="slow" p14:dur="2000" advTm="119108"/>
    </mc:Choice>
    <mc:Fallback>
      <p:transition spd="slow" advTm="1191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441725-BEA9-4985-83AA-10B447700169}"/>
              </a:ext>
            </a:extLst>
          </p:cNvPr>
          <p:cNvSpPr>
            <a:spLocks noGrp="1"/>
          </p:cNvSpPr>
          <p:nvPr>
            <p:ph type="title"/>
          </p:nvPr>
        </p:nvSpPr>
        <p:spPr/>
        <p:txBody>
          <a:bodyPr/>
          <a:lstStyle/>
          <a:p>
            <a:r>
              <a:rPr lang="en-GB" dirty="0">
                <a:solidFill>
                  <a:schemeClr val="bg1"/>
                </a:solidFill>
              </a:rPr>
              <a:t>Coding your articles</a:t>
            </a:r>
          </a:p>
        </p:txBody>
      </p:sp>
      <p:sp>
        <p:nvSpPr>
          <p:cNvPr id="3" name="Content Placeholder 2">
            <a:extLst>
              <a:ext uri="{FF2B5EF4-FFF2-40B4-BE49-F238E27FC236}">
                <a16:creationId xmlns:a16="http://schemas.microsoft.com/office/drawing/2014/main" id="{AB6FD6E5-A4F2-4F9D-83A5-C1DA28846D8A}"/>
              </a:ext>
            </a:extLst>
          </p:cNvPr>
          <p:cNvSpPr>
            <a:spLocks noGrp="1"/>
          </p:cNvSpPr>
          <p:nvPr>
            <p:ph idx="1"/>
          </p:nvPr>
        </p:nvSpPr>
        <p:spPr>
          <a:xfrm>
            <a:off x="125835" y="2052925"/>
            <a:ext cx="11038553" cy="4195481"/>
          </a:xfrm>
        </p:spPr>
        <p:txBody>
          <a:bodyPr/>
          <a:lstStyle/>
          <a:p>
            <a:pPr algn="just"/>
            <a:r>
              <a:rPr lang="en-GB" dirty="0"/>
              <a:t>Once you have got your data sources arranged you now need to get the data you need from them. </a:t>
            </a:r>
          </a:p>
          <a:p>
            <a:pPr algn="just"/>
            <a:r>
              <a:rPr lang="en-GB" dirty="0"/>
              <a:t>As a guide, it is not unreasonable for a 4,000 word literature review to use 80 – 100 different sources.</a:t>
            </a:r>
          </a:p>
          <a:p>
            <a:pPr algn="just"/>
            <a:r>
              <a:rPr lang="en-GB" dirty="0"/>
              <a:t>From each article you only require a few things. These are detailed in the table below:</a:t>
            </a:r>
          </a:p>
          <a:p>
            <a:pPr marL="0" indent="0" algn="just">
              <a:buNone/>
            </a:pPr>
            <a:endParaRPr lang="en-GB" dirty="0"/>
          </a:p>
        </p:txBody>
      </p:sp>
      <p:pic>
        <p:nvPicPr>
          <p:cNvPr id="6" name="Picture 5">
            <a:extLst>
              <a:ext uri="{FF2B5EF4-FFF2-40B4-BE49-F238E27FC236}">
                <a16:creationId xmlns:a16="http://schemas.microsoft.com/office/drawing/2014/main" id="{05F33064-B37D-4FD8-9F06-55E0BADF9041}"/>
              </a:ext>
            </a:extLst>
          </p:cNvPr>
          <p:cNvPicPr>
            <a:picLocks noChangeAspect="1"/>
          </p:cNvPicPr>
          <p:nvPr/>
        </p:nvPicPr>
        <p:blipFill>
          <a:blip r:embed="rId2"/>
          <a:stretch>
            <a:fillRect/>
          </a:stretch>
        </p:blipFill>
        <p:spPr>
          <a:xfrm>
            <a:off x="125835" y="4555309"/>
            <a:ext cx="11565114" cy="2067861"/>
          </a:xfrm>
          <a:prstGeom prst="rect">
            <a:avLst/>
          </a:prstGeom>
        </p:spPr>
      </p:pic>
    </p:spTree>
    <p:extLst>
      <p:ext uri="{BB962C8B-B14F-4D97-AF65-F5344CB8AC3E}">
        <p14:creationId xmlns:p14="http://schemas.microsoft.com/office/powerpoint/2010/main" val="1968422738"/>
      </p:ext>
    </p:extLst>
  </p:cSld>
  <p:clrMapOvr>
    <a:masterClrMapping/>
  </p:clrMapOvr>
  <mc:AlternateContent xmlns:mc="http://schemas.openxmlformats.org/markup-compatibility/2006">
    <mc:Choice xmlns:p14="http://schemas.microsoft.com/office/powerpoint/2010/main" Requires="p14">
      <p:transition spd="slow" p14:dur="2000" advTm="95564"/>
    </mc:Choice>
    <mc:Fallback>
      <p:transition spd="slow" advTm="9556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D1675A-6098-405C-AE0C-75DEE7DFAE8D}"/>
              </a:ext>
            </a:extLst>
          </p:cNvPr>
          <p:cNvSpPr>
            <a:spLocks noGrp="1"/>
          </p:cNvSpPr>
          <p:nvPr>
            <p:ph type="title"/>
          </p:nvPr>
        </p:nvSpPr>
        <p:spPr/>
        <p:txBody>
          <a:bodyPr/>
          <a:lstStyle/>
          <a:p>
            <a:r>
              <a:rPr lang="en-GB" dirty="0">
                <a:solidFill>
                  <a:schemeClr val="bg1"/>
                </a:solidFill>
              </a:rPr>
              <a:t>Contribution to practice</a:t>
            </a:r>
          </a:p>
        </p:txBody>
      </p:sp>
      <p:sp>
        <p:nvSpPr>
          <p:cNvPr id="3" name="Content Placeholder 2">
            <a:extLst>
              <a:ext uri="{FF2B5EF4-FFF2-40B4-BE49-F238E27FC236}">
                <a16:creationId xmlns:a16="http://schemas.microsoft.com/office/drawing/2014/main" id="{7F990A39-7EE8-4436-A4A6-85CA0253C93B}"/>
              </a:ext>
            </a:extLst>
          </p:cNvPr>
          <p:cNvSpPr>
            <a:spLocks noGrp="1"/>
          </p:cNvSpPr>
          <p:nvPr>
            <p:ph idx="1"/>
          </p:nvPr>
        </p:nvSpPr>
        <p:spPr>
          <a:xfrm>
            <a:off x="418011" y="2052925"/>
            <a:ext cx="11051178" cy="4195481"/>
          </a:xfrm>
        </p:spPr>
        <p:txBody>
          <a:bodyPr>
            <a:normAutofit lnSpcReduction="10000"/>
          </a:bodyPr>
          <a:lstStyle/>
          <a:p>
            <a:pPr algn="just"/>
            <a:r>
              <a:rPr lang="en-GB" sz="2400" dirty="0"/>
              <a:t>Good management research contributes to both theory and practice.</a:t>
            </a:r>
          </a:p>
          <a:p>
            <a:pPr algn="just"/>
            <a:r>
              <a:rPr lang="en-GB" sz="2400" dirty="0"/>
              <a:t>This contribution can be summed up as “What do I know after reading this research that I didn’t know before”.</a:t>
            </a:r>
          </a:p>
          <a:p>
            <a:pPr algn="just"/>
            <a:r>
              <a:rPr lang="en-GB" sz="2400" dirty="0"/>
              <a:t>This assumes that you are aware of the conversation so far – this is the role of peer-review.</a:t>
            </a:r>
          </a:p>
          <a:p>
            <a:pPr algn="just"/>
            <a:r>
              <a:rPr lang="en-GB" sz="2400" dirty="0"/>
              <a:t>Research should have some take-away points that can be implemented in practice with confidence that should address management issues. </a:t>
            </a:r>
          </a:p>
          <a:p>
            <a:pPr algn="just"/>
            <a:r>
              <a:rPr lang="en-GB" sz="2400" dirty="0"/>
              <a:t>Depending on the journal, the balance between contribution to theory and contribution to practice will vary. </a:t>
            </a:r>
          </a:p>
        </p:txBody>
      </p:sp>
    </p:spTree>
    <p:extLst>
      <p:ext uri="{BB962C8B-B14F-4D97-AF65-F5344CB8AC3E}">
        <p14:creationId xmlns:p14="http://schemas.microsoft.com/office/powerpoint/2010/main" val="676238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F6582-2BE6-4A1B-A443-1B526D858D39}"/>
              </a:ext>
            </a:extLst>
          </p:cNvPr>
          <p:cNvSpPr>
            <a:spLocks noGrp="1"/>
          </p:cNvSpPr>
          <p:nvPr>
            <p:ph type="title"/>
          </p:nvPr>
        </p:nvSpPr>
        <p:spPr/>
        <p:txBody>
          <a:bodyPr/>
          <a:lstStyle/>
          <a:p>
            <a:r>
              <a:rPr lang="en-GB" dirty="0">
                <a:solidFill>
                  <a:schemeClr val="bg1"/>
                </a:solidFill>
              </a:rPr>
              <a:t>Contribution to methodology</a:t>
            </a:r>
          </a:p>
        </p:txBody>
      </p:sp>
      <p:sp>
        <p:nvSpPr>
          <p:cNvPr id="3" name="Content Placeholder 2">
            <a:extLst>
              <a:ext uri="{FF2B5EF4-FFF2-40B4-BE49-F238E27FC236}">
                <a16:creationId xmlns:a16="http://schemas.microsoft.com/office/drawing/2014/main" id="{D042A5FE-56DC-43B1-9F97-CCD97EC2C96D}"/>
              </a:ext>
            </a:extLst>
          </p:cNvPr>
          <p:cNvSpPr>
            <a:spLocks noGrp="1"/>
          </p:cNvSpPr>
          <p:nvPr>
            <p:ph idx="1"/>
          </p:nvPr>
        </p:nvSpPr>
        <p:spPr>
          <a:xfrm>
            <a:off x="1103599" y="2052925"/>
            <a:ext cx="10670389" cy="4195481"/>
          </a:xfrm>
        </p:spPr>
        <p:txBody>
          <a:bodyPr>
            <a:normAutofit lnSpcReduction="10000"/>
          </a:bodyPr>
          <a:lstStyle/>
          <a:p>
            <a:pPr algn="just"/>
            <a:r>
              <a:rPr lang="en-US" sz="2400" dirty="0"/>
              <a:t>Sometimes the most important contribution made by a thesis or dissertation is a methodological innovation that the author introduces. </a:t>
            </a:r>
          </a:p>
          <a:p>
            <a:pPr algn="just"/>
            <a:r>
              <a:rPr lang="en-US" sz="2400" dirty="0"/>
              <a:t>Such innovations can be of various kinds—a data-gathering process, an instrument for collecting information (test, questionnaire, interview plan), a statistical treatment, a computer program, and more. </a:t>
            </a:r>
          </a:p>
          <a:p>
            <a:pPr algn="just"/>
            <a:r>
              <a:rPr lang="en-US" sz="2400" dirty="0"/>
              <a:t>The author's novel method is often considered more significant than the actual data he or she collects, because the method can be adopted by other researchers who will then add further information to the world's storehouse of knowledge.</a:t>
            </a:r>
            <a:endParaRPr lang="en-GB" sz="2400" dirty="0"/>
          </a:p>
        </p:txBody>
      </p:sp>
    </p:spTree>
    <p:extLst>
      <p:ext uri="{BB962C8B-B14F-4D97-AF65-F5344CB8AC3E}">
        <p14:creationId xmlns:p14="http://schemas.microsoft.com/office/powerpoint/2010/main" val="28641393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19EF6-DF0C-42FC-AF2F-B6BE35966C2B}"/>
              </a:ext>
            </a:extLst>
          </p:cNvPr>
          <p:cNvSpPr>
            <a:spLocks noGrp="1"/>
          </p:cNvSpPr>
          <p:nvPr>
            <p:ph type="title"/>
          </p:nvPr>
        </p:nvSpPr>
        <p:spPr/>
        <p:txBody>
          <a:bodyPr/>
          <a:lstStyle/>
          <a:p>
            <a:r>
              <a:rPr lang="en-GB" dirty="0">
                <a:solidFill>
                  <a:schemeClr val="bg1"/>
                </a:solidFill>
              </a:rPr>
              <a:t>Expectations of a masters student</a:t>
            </a:r>
          </a:p>
        </p:txBody>
      </p:sp>
      <p:sp>
        <p:nvSpPr>
          <p:cNvPr id="3" name="Content Placeholder 2">
            <a:extLst>
              <a:ext uri="{FF2B5EF4-FFF2-40B4-BE49-F238E27FC236}">
                <a16:creationId xmlns:a16="http://schemas.microsoft.com/office/drawing/2014/main" id="{8B3E1479-E1F0-429F-B61B-8116EC8CBAE9}"/>
              </a:ext>
            </a:extLst>
          </p:cNvPr>
          <p:cNvSpPr>
            <a:spLocks noGrp="1"/>
          </p:cNvSpPr>
          <p:nvPr>
            <p:ph idx="1"/>
          </p:nvPr>
        </p:nvSpPr>
        <p:spPr>
          <a:xfrm>
            <a:off x="583474" y="2052925"/>
            <a:ext cx="10964092" cy="4195481"/>
          </a:xfrm>
        </p:spPr>
        <p:txBody>
          <a:bodyPr>
            <a:normAutofit/>
          </a:bodyPr>
          <a:lstStyle/>
          <a:p>
            <a:pPr algn="just"/>
            <a:r>
              <a:rPr lang="en-GB" sz="2400" dirty="0"/>
              <a:t>You are not required to make such a unique and original contribution to knowledge – this is the domain of doctoral study and beyond.</a:t>
            </a:r>
          </a:p>
          <a:p>
            <a:pPr algn="just"/>
            <a:r>
              <a:rPr lang="en-GB" sz="2400" dirty="0"/>
              <a:t>Your contribution to knowledge can be in the form of providing consensus for something that is understood, although not in the context you are exploring it. </a:t>
            </a:r>
          </a:p>
          <a:p>
            <a:pPr algn="just"/>
            <a:r>
              <a:rPr lang="en-GB" sz="2400" dirty="0"/>
              <a:t>Good quality masters research still explores the subject at the leading edge and tries to address the delta that exists between theory and practice.</a:t>
            </a:r>
          </a:p>
        </p:txBody>
      </p:sp>
    </p:spTree>
    <p:extLst>
      <p:ext uri="{BB962C8B-B14F-4D97-AF65-F5344CB8AC3E}">
        <p14:creationId xmlns:p14="http://schemas.microsoft.com/office/powerpoint/2010/main" val="2487820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id="{068B7B00-BFBA-4C36-B4E7-354116A9D498}"/>
              </a:ext>
            </a:extLst>
          </p:cNvPr>
          <p:cNvPicPr>
            <a:picLocks noGrp="1" noChangeAspect="1"/>
          </p:cNvPicPr>
          <p:nvPr>
            <p:ph idx="1"/>
          </p:nvPr>
        </p:nvPicPr>
        <p:blipFill>
          <a:blip r:embed="rId2"/>
          <a:stretch>
            <a:fillRect/>
          </a:stretch>
        </p:blipFill>
        <p:spPr>
          <a:xfrm>
            <a:off x="334210" y="365759"/>
            <a:ext cx="11544282" cy="6139543"/>
          </a:xfrm>
          <a:prstGeom prst="rect">
            <a:avLst/>
          </a:prstGeom>
        </p:spPr>
      </p:pic>
    </p:spTree>
    <p:extLst>
      <p:ext uri="{BB962C8B-B14F-4D97-AF65-F5344CB8AC3E}">
        <p14:creationId xmlns:p14="http://schemas.microsoft.com/office/powerpoint/2010/main" val="13600667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AC00AC-EDC2-42D5-811F-69A145CB0343}"/>
              </a:ext>
            </a:extLst>
          </p:cNvPr>
          <p:cNvSpPr>
            <a:spLocks noGrp="1"/>
          </p:cNvSpPr>
          <p:nvPr>
            <p:ph type="title"/>
          </p:nvPr>
        </p:nvSpPr>
        <p:spPr/>
        <p:txBody>
          <a:bodyPr/>
          <a:lstStyle/>
          <a:p>
            <a:r>
              <a:rPr lang="en-GB" dirty="0">
                <a:solidFill>
                  <a:schemeClr val="bg1"/>
                </a:solidFill>
              </a:rPr>
              <a:t>Theory and practice</a:t>
            </a:r>
          </a:p>
        </p:txBody>
      </p:sp>
      <p:sp>
        <p:nvSpPr>
          <p:cNvPr id="3" name="Content Placeholder 2">
            <a:extLst>
              <a:ext uri="{FF2B5EF4-FFF2-40B4-BE49-F238E27FC236}">
                <a16:creationId xmlns:a16="http://schemas.microsoft.com/office/drawing/2014/main" id="{E01BB12B-EE26-4BB2-A4E0-A1984841C2A7}"/>
              </a:ext>
            </a:extLst>
          </p:cNvPr>
          <p:cNvSpPr>
            <a:spLocks noGrp="1"/>
          </p:cNvSpPr>
          <p:nvPr>
            <p:ph idx="1"/>
          </p:nvPr>
        </p:nvSpPr>
        <p:spPr>
          <a:xfrm>
            <a:off x="391885" y="2052925"/>
            <a:ext cx="11077303" cy="4195481"/>
          </a:xfrm>
        </p:spPr>
        <p:txBody>
          <a:bodyPr/>
          <a:lstStyle/>
          <a:p>
            <a:pPr algn="just"/>
            <a:r>
              <a:rPr lang="en-GB" dirty="0"/>
              <a:t>Good research should be both useful and advance theoretical knowledge.</a:t>
            </a:r>
          </a:p>
          <a:p>
            <a:pPr algn="just"/>
            <a:r>
              <a:rPr lang="en-GB" dirty="0"/>
              <a:t>Management is a practical subject; your audience could be other practitioners or academics.</a:t>
            </a:r>
          </a:p>
          <a:p>
            <a:pPr algn="just"/>
            <a:r>
              <a:rPr lang="en-GB" dirty="0"/>
              <a:t>The key to good research is to </a:t>
            </a:r>
            <a:r>
              <a:rPr lang="en-GB" i="1" dirty="0"/>
              <a:t>problematize </a:t>
            </a:r>
            <a:r>
              <a:rPr lang="en-GB" dirty="0"/>
              <a:t>a management phenomena and understand how this relates to current research.</a:t>
            </a:r>
          </a:p>
          <a:p>
            <a:pPr algn="just"/>
            <a:r>
              <a:rPr lang="en-GB" dirty="0"/>
              <a:t>Practitioner sources are useful for identifying current management issues.</a:t>
            </a:r>
          </a:p>
          <a:p>
            <a:pPr algn="just"/>
            <a:endParaRPr lang="en-GB" dirty="0"/>
          </a:p>
        </p:txBody>
      </p:sp>
    </p:spTree>
    <p:extLst>
      <p:ext uri="{BB962C8B-B14F-4D97-AF65-F5344CB8AC3E}">
        <p14:creationId xmlns:p14="http://schemas.microsoft.com/office/powerpoint/2010/main" val="2669897065"/>
      </p:ext>
    </p:extLst>
  </p:cSld>
  <p:clrMapOvr>
    <a:masterClrMapping/>
  </p:clrMapOvr>
  <mc:AlternateContent xmlns:mc="http://schemas.openxmlformats.org/markup-compatibility/2006">
    <mc:Choice xmlns:p14="http://schemas.microsoft.com/office/powerpoint/2010/main" Requires="p14">
      <p:transition spd="slow" p14:dur="2000" advTm="85705"/>
    </mc:Choice>
    <mc:Fallback>
      <p:transition spd="slow" advTm="857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3D071-0830-4071-8A96-D39E07BCF152}"/>
              </a:ext>
            </a:extLst>
          </p:cNvPr>
          <p:cNvSpPr>
            <a:spLocks noGrp="1"/>
          </p:cNvSpPr>
          <p:nvPr>
            <p:ph type="title"/>
          </p:nvPr>
        </p:nvSpPr>
        <p:spPr>
          <a:xfrm>
            <a:off x="646280" y="452718"/>
            <a:ext cx="10021720" cy="1400530"/>
          </a:xfrm>
        </p:spPr>
        <p:txBody>
          <a:bodyPr/>
          <a:lstStyle/>
          <a:p>
            <a:r>
              <a:rPr lang="en-GB" dirty="0">
                <a:solidFill>
                  <a:schemeClr val="bg1"/>
                </a:solidFill>
              </a:rPr>
              <a:t>Demonstrating a practical rationale</a:t>
            </a:r>
          </a:p>
        </p:txBody>
      </p:sp>
      <p:sp>
        <p:nvSpPr>
          <p:cNvPr id="3" name="Content Placeholder 2">
            <a:extLst>
              <a:ext uri="{FF2B5EF4-FFF2-40B4-BE49-F238E27FC236}">
                <a16:creationId xmlns:a16="http://schemas.microsoft.com/office/drawing/2014/main" id="{8151E5C5-239A-499C-95EF-1720D7142C38}"/>
              </a:ext>
            </a:extLst>
          </p:cNvPr>
          <p:cNvSpPr>
            <a:spLocks noGrp="1"/>
          </p:cNvSpPr>
          <p:nvPr>
            <p:ph idx="1"/>
          </p:nvPr>
        </p:nvSpPr>
        <p:spPr>
          <a:xfrm>
            <a:off x="646280" y="2052925"/>
            <a:ext cx="10970954" cy="4195481"/>
          </a:xfrm>
        </p:spPr>
        <p:txBody>
          <a:bodyPr>
            <a:normAutofit/>
          </a:bodyPr>
          <a:lstStyle/>
          <a:p>
            <a:pPr algn="just"/>
            <a:r>
              <a:rPr lang="en-GB" sz="2400" dirty="0"/>
              <a:t>The introduction section/ chapter should open with the practical rationale for research.</a:t>
            </a:r>
          </a:p>
          <a:p>
            <a:pPr algn="just"/>
            <a:r>
              <a:rPr lang="en-GB" sz="2400" dirty="0"/>
              <a:t>Open with an impactful problem statement.</a:t>
            </a:r>
          </a:p>
          <a:p>
            <a:pPr algn="just"/>
            <a:r>
              <a:rPr lang="en-GB" sz="2400" dirty="0"/>
              <a:t>Give detail, highlighting the nature of the problem.</a:t>
            </a:r>
          </a:p>
          <a:p>
            <a:pPr algn="just"/>
            <a:r>
              <a:rPr lang="en-GB" sz="2400" dirty="0"/>
              <a:t>Statistics are useful to highlight the importance.</a:t>
            </a:r>
          </a:p>
          <a:p>
            <a:pPr algn="just"/>
            <a:r>
              <a:rPr lang="en-GB" sz="2400" dirty="0"/>
              <a:t>It is important to use recent sources to demonstrate the importance of your identified problem.</a:t>
            </a:r>
          </a:p>
        </p:txBody>
      </p:sp>
    </p:spTree>
    <p:extLst>
      <p:ext uri="{BB962C8B-B14F-4D97-AF65-F5344CB8AC3E}">
        <p14:creationId xmlns:p14="http://schemas.microsoft.com/office/powerpoint/2010/main" val="3793162156"/>
      </p:ext>
    </p:extLst>
  </p:cSld>
  <p:clrMapOvr>
    <a:masterClrMapping/>
  </p:clrMapOvr>
  <mc:AlternateContent xmlns:mc="http://schemas.openxmlformats.org/markup-compatibility/2006">
    <mc:Choice xmlns:p14="http://schemas.microsoft.com/office/powerpoint/2010/main" Requires="p14">
      <p:transition spd="slow" p14:dur="2000" advTm="68777"/>
    </mc:Choice>
    <mc:Fallback>
      <p:transition spd="slow" advTm="68777"/>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F6EEE-8172-4504-B72B-15A90D59E295}"/>
              </a:ext>
            </a:extLst>
          </p:cNvPr>
          <p:cNvSpPr>
            <a:spLocks noGrp="1"/>
          </p:cNvSpPr>
          <p:nvPr>
            <p:ph type="title"/>
          </p:nvPr>
        </p:nvSpPr>
        <p:spPr/>
        <p:txBody>
          <a:bodyPr/>
          <a:lstStyle/>
          <a:p>
            <a:r>
              <a:rPr lang="en-GB" dirty="0" err="1">
                <a:solidFill>
                  <a:schemeClr val="bg1"/>
                </a:solidFill>
              </a:rPr>
              <a:t>Problemetization</a:t>
            </a:r>
            <a:endParaRPr lang="en-GB" dirty="0">
              <a:solidFill>
                <a:schemeClr val="bg1"/>
              </a:solidFill>
            </a:endParaRPr>
          </a:p>
        </p:txBody>
      </p:sp>
      <p:sp>
        <p:nvSpPr>
          <p:cNvPr id="3" name="Content Placeholder 2">
            <a:extLst>
              <a:ext uri="{FF2B5EF4-FFF2-40B4-BE49-F238E27FC236}">
                <a16:creationId xmlns:a16="http://schemas.microsoft.com/office/drawing/2014/main" id="{8FF22189-451A-46C4-A980-0C6DF6DC51EC}"/>
              </a:ext>
            </a:extLst>
          </p:cNvPr>
          <p:cNvSpPr>
            <a:spLocks noGrp="1"/>
          </p:cNvSpPr>
          <p:nvPr>
            <p:ph idx="1"/>
          </p:nvPr>
        </p:nvSpPr>
        <p:spPr/>
        <p:txBody>
          <a:bodyPr>
            <a:normAutofit fontScale="92500" lnSpcReduction="20000"/>
          </a:bodyPr>
          <a:lstStyle/>
          <a:p>
            <a:pPr algn="just"/>
            <a:r>
              <a:rPr lang="en-GB" sz="2800" dirty="0">
                <a:latin typeface="+mn-lt"/>
              </a:rPr>
              <a:t>W</a:t>
            </a:r>
            <a:r>
              <a:rPr lang="en-GB" sz="2800" b="0" i="0" u="none" strike="noStrike" baseline="0" dirty="0">
                <a:latin typeface="+mn-lt"/>
              </a:rPr>
              <a:t>hat makes a theory notable, and sometimes even famous (Davis, 1986), is not only that it is seen as true but also, and more important, that it is seen as challenging the assumptions underlying existing theories in some significant way.</a:t>
            </a:r>
          </a:p>
          <a:p>
            <a:pPr algn="just"/>
            <a:r>
              <a:rPr lang="en-GB" sz="2800" b="0" i="0" u="none" strike="noStrike" baseline="0" dirty="0">
                <a:latin typeface="+mn-lt"/>
              </a:rPr>
              <a:t>Generating research questions through </a:t>
            </a:r>
            <a:r>
              <a:rPr lang="en-GB" sz="2800" b="0" i="1" u="none" strike="noStrike" baseline="0" dirty="0" err="1">
                <a:latin typeface="+mn-lt"/>
              </a:rPr>
              <a:t>problematizion</a:t>
            </a:r>
            <a:r>
              <a:rPr lang="en-GB" sz="2800" b="0" i="1" u="none" strike="noStrike" baseline="0" dirty="0">
                <a:latin typeface="+mn-lt"/>
              </a:rPr>
              <a:t>, </a:t>
            </a:r>
            <a:r>
              <a:rPr lang="en-GB" sz="2800" b="0" i="0" u="none" strike="noStrike" baseline="0" dirty="0">
                <a:latin typeface="+mn-lt"/>
              </a:rPr>
              <a:t>in the sense of identifying and challenging the assumptions underlying existing theories, therefore appears to be a central ingredient in the development of more interesting and influential theories within management studies (Alvesson &amp; Sandberg, 2011).</a:t>
            </a:r>
            <a:endParaRPr lang="en-GB" sz="4400" dirty="0">
              <a:latin typeface="+mn-lt"/>
            </a:endParaRPr>
          </a:p>
        </p:txBody>
      </p:sp>
    </p:spTree>
    <p:extLst>
      <p:ext uri="{BB962C8B-B14F-4D97-AF65-F5344CB8AC3E}">
        <p14:creationId xmlns:p14="http://schemas.microsoft.com/office/powerpoint/2010/main" val="4285692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33D071-0830-4071-8A96-D39E07BCF152}"/>
              </a:ext>
            </a:extLst>
          </p:cNvPr>
          <p:cNvSpPr>
            <a:spLocks noGrp="1"/>
          </p:cNvSpPr>
          <p:nvPr>
            <p:ph type="title"/>
          </p:nvPr>
        </p:nvSpPr>
        <p:spPr/>
        <p:txBody>
          <a:bodyPr/>
          <a:lstStyle/>
          <a:p>
            <a:r>
              <a:rPr lang="en-GB" dirty="0">
                <a:solidFill>
                  <a:schemeClr val="bg1"/>
                </a:solidFill>
              </a:rPr>
              <a:t>Demonstrating a theoretical rationale</a:t>
            </a:r>
          </a:p>
        </p:txBody>
      </p:sp>
      <p:sp>
        <p:nvSpPr>
          <p:cNvPr id="3" name="Content Placeholder 2">
            <a:extLst>
              <a:ext uri="{FF2B5EF4-FFF2-40B4-BE49-F238E27FC236}">
                <a16:creationId xmlns:a16="http://schemas.microsoft.com/office/drawing/2014/main" id="{8151E5C5-239A-499C-95EF-1720D7142C38}"/>
              </a:ext>
            </a:extLst>
          </p:cNvPr>
          <p:cNvSpPr>
            <a:spLocks noGrp="1"/>
          </p:cNvSpPr>
          <p:nvPr>
            <p:ph idx="1"/>
          </p:nvPr>
        </p:nvSpPr>
        <p:spPr>
          <a:xfrm>
            <a:off x="548640" y="2052925"/>
            <a:ext cx="10817860" cy="4195481"/>
          </a:xfrm>
        </p:spPr>
        <p:txBody>
          <a:bodyPr>
            <a:normAutofit/>
          </a:bodyPr>
          <a:lstStyle/>
          <a:p>
            <a:pPr algn="just"/>
            <a:r>
              <a:rPr lang="en-GB" sz="2400" dirty="0"/>
              <a:t>It is impossible to write the theoretical rationale without reviewing the literature first.</a:t>
            </a:r>
          </a:p>
          <a:p>
            <a:pPr algn="just"/>
            <a:r>
              <a:rPr lang="en-GB" sz="2400" dirty="0"/>
              <a:t>Present an overview of the research conducted thus far with regard to your research area. </a:t>
            </a:r>
          </a:p>
          <a:p>
            <a:pPr algn="just"/>
            <a:r>
              <a:rPr lang="en-GB" sz="2400" dirty="0"/>
              <a:t>Explore the strengths/ focus of the current research.</a:t>
            </a:r>
          </a:p>
          <a:p>
            <a:pPr algn="just"/>
            <a:r>
              <a:rPr lang="en-GB" sz="2400" dirty="0"/>
              <a:t>Highlight how the current research fails to address the problem(s) you have highlighted in the practical rationale.</a:t>
            </a:r>
          </a:p>
          <a:p>
            <a:pPr algn="just"/>
            <a:r>
              <a:rPr lang="en-GB" sz="2400" dirty="0"/>
              <a:t>Present your research aims and objectives.</a:t>
            </a:r>
          </a:p>
        </p:txBody>
      </p:sp>
    </p:spTree>
    <p:extLst>
      <p:ext uri="{BB962C8B-B14F-4D97-AF65-F5344CB8AC3E}">
        <p14:creationId xmlns:p14="http://schemas.microsoft.com/office/powerpoint/2010/main" val="657963522"/>
      </p:ext>
    </p:extLst>
  </p:cSld>
  <p:clrMapOvr>
    <a:masterClrMapping/>
  </p:clrMapOvr>
  <mc:AlternateContent xmlns:mc="http://schemas.openxmlformats.org/markup-compatibility/2006">
    <mc:Choice xmlns:p14="http://schemas.microsoft.com/office/powerpoint/2010/main" Requires="p14">
      <p:transition spd="slow" p14:dur="2000" advTm="65368"/>
    </mc:Choice>
    <mc:Fallback>
      <p:transition spd="slow" advTm="6536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6D575-B238-44DA-A6B4-AC067E0687D4}"/>
              </a:ext>
            </a:extLst>
          </p:cNvPr>
          <p:cNvSpPr>
            <a:spLocks noGrp="1"/>
          </p:cNvSpPr>
          <p:nvPr>
            <p:ph type="title"/>
          </p:nvPr>
        </p:nvSpPr>
        <p:spPr/>
        <p:txBody>
          <a:bodyPr/>
          <a:lstStyle/>
          <a:p>
            <a:r>
              <a:rPr lang="en-GB" dirty="0">
                <a:solidFill>
                  <a:schemeClr val="bg1"/>
                </a:solidFill>
              </a:rPr>
              <a:t>Stages to consider</a:t>
            </a:r>
          </a:p>
        </p:txBody>
      </p:sp>
      <p:sp>
        <p:nvSpPr>
          <p:cNvPr id="3" name="Content Placeholder 2">
            <a:extLst>
              <a:ext uri="{FF2B5EF4-FFF2-40B4-BE49-F238E27FC236}">
                <a16:creationId xmlns:a16="http://schemas.microsoft.com/office/drawing/2014/main" id="{A940F27B-3CA2-49BA-8600-CCFC5F7A4DEE}"/>
              </a:ext>
            </a:extLst>
          </p:cNvPr>
          <p:cNvSpPr>
            <a:spLocks noGrp="1"/>
          </p:cNvSpPr>
          <p:nvPr>
            <p:ph idx="1"/>
          </p:nvPr>
        </p:nvSpPr>
        <p:spPr>
          <a:xfrm>
            <a:off x="646281" y="2052925"/>
            <a:ext cx="11014496" cy="4195481"/>
          </a:xfrm>
        </p:spPr>
        <p:txBody>
          <a:bodyPr>
            <a:normAutofit/>
          </a:bodyPr>
          <a:lstStyle/>
          <a:p>
            <a:pPr marL="514350" indent="-514350">
              <a:buFont typeface="+mj-lt"/>
              <a:buAutoNum type="arabicPeriod"/>
            </a:pPr>
            <a:r>
              <a:rPr lang="en-GB" sz="2400" dirty="0"/>
              <a:t>Observe something interesting in management practice;</a:t>
            </a:r>
          </a:p>
          <a:p>
            <a:pPr marL="514350" indent="-514350">
              <a:buFont typeface="+mj-lt"/>
              <a:buAutoNum type="arabicPeriod"/>
            </a:pPr>
            <a:r>
              <a:rPr lang="en-GB" sz="2400" dirty="0"/>
              <a:t>Understand the generalizable management implications;</a:t>
            </a:r>
          </a:p>
          <a:p>
            <a:pPr marL="514350" indent="-514350">
              <a:buFont typeface="+mj-lt"/>
              <a:buAutoNum type="arabicPeriod"/>
            </a:pPr>
            <a:r>
              <a:rPr lang="en-GB" sz="2400" dirty="0"/>
              <a:t>Problematize the phenomena</a:t>
            </a:r>
          </a:p>
          <a:p>
            <a:pPr marL="514350" indent="-514350">
              <a:buFont typeface="+mj-lt"/>
              <a:buAutoNum type="arabicPeriod"/>
            </a:pPr>
            <a:r>
              <a:rPr lang="en-GB" sz="2400" dirty="0"/>
              <a:t>Frame the concept in theory</a:t>
            </a:r>
          </a:p>
          <a:p>
            <a:pPr marL="514350" indent="-514350">
              <a:buFont typeface="+mj-lt"/>
              <a:buAutoNum type="arabicPeriod"/>
            </a:pPr>
            <a:r>
              <a:rPr lang="en-GB" sz="2400" dirty="0"/>
              <a:t>Identify the research gap</a:t>
            </a:r>
          </a:p>
          <a:p>
            <a:pPr marL="514350" indent="-514350">
              <a:buFont typeface="+mj-lt"/>
              <a:buAutoNum type="arabicPeriod"/>
            </a:pPr>
            <a:r>
              <a:rPr lang="en-GB" sz="2400" dirty="0"/>
              <a:t>Write a research question to address that gap</a:t>
            </a:r>
          </a:p>
          <a:p>
            <a:pPr marL="514350" indent="-514350">
              <a:buFont typeface="+mj-lt"/>
              <a:buAutoNum type="arabicPeriod"/>
            </a:pPr>
            <a:r>
              <a:rPr lang="en-GB" sz="2400" dirty="0"/>
              <a:t>Produce key words</a:t>
            </a:r>
          </a:p>
          <a:p>
            <a:endParaRPr lang="en-GB" sz="2400" dirty="0"/>
          </a:p>
        </p:txBody>
      </p:sp>
    </p:spTree>
    <p:extLst>
      <p:ext uri="{BB962C8B-B14F-4D97-AF65-F5344CB8AC3E}">
        <p14:creationId xmlns:p14="http://schemas.microsoft.com/office/powerpoint/2010/main" val="41639481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B3A8C-87A1-4E32-B5BC-80569CE867E4}"/>
              </a:ext>
            </a:extLst>
          </p:cNvPr>
          <p:cNvSpPr>
            <a:spLocks noGrp="1"/>
          </p:cNvSpPr>
          <p:nvPr>
            <p:ph type="title"/>
          </p:nvPr>
        </p:nvSpPr>
        <p:spPr/>
        <p:txBody>
          <a:bodyPr/>
          <a:lstStyle/>
          <a:p>
            <a:r>
              <a:rPr lang="en-GB" dirty="0">
                <a:solidFill>
                  <a:schemeClr val="bg1"/>
                </a:solidFill>
              </a:rPr>
              <a:t>Summary</a:t>
            </a:r>
          </a:p>
        </p:txBody>
      </p:sp>
      <p:sp>
        <p:nvSpPr>
          <p:cNvPr id="3" name="Content Placeholder 2">
            <a:extLst>
              <a:ext uri="{FF2B5EF4-FFF2-40B4-BE49-F238E27FC236}">
                <a16:creationId xmlns:a16="http://schemas.microsoft.com/office/drawing/2014/main" id="{6E22B191-8E74-4DEF-91CE-48820312D577}"/>
              </a:ext>
            </a:extLst>
          </p:cNvPr>
          <p:cNvSpPr>
            <a:spLocks noGrp="1"/>
          </p:cNvSpPr>
          <p:nvPr>
            <p:ph idx="1"/>
          </p:nvPr>
        </p:nvSpPr>
        <p:spPr>
          <a:xfrm>
            <a:off x="287383" y="2052925"/>
            <a:ext cx="11199223" cy="4195481"/>
          </a:xfrm>
        </p:spPr>
        <p:txBody>
          <a:bodyPr>
            <a:normAutofit/>
          </a:bodyPr>
          <a:lstStyle/>
          <a:p>
            <a:pPr algn="just"/>
            <a:r>
              <a:rPr lang="en-GB" sz="2400" dirty="0"/>
              <a:t>Good research is useful to practitioners and interesting to academics.</a:t>
            </a:r>
          </a:p>
          <a:p>
            <a:pPr algn="just"/>
            <a:r>
              <a:rPr lang="en-GB" sz="2400" dirty="0"/>
              <a:t>Open with a problem statement.</a:t>
            </a:r>
          </a:p>
          <a:p>
            <a:pPr algn="just"/>
            <a:r>
              <a:rPr lang="en-GB" sz="2400" dirty="0"/>
              <a:t>Give detail around your identified problem. Recent practitioner sources and statistics are useful here.</a:t>
            </a:r>
          </a:p>
          <a:p>
            <a:pPr algn="just"/>
            <a:r>
              <a:rPr lang="en-GB" sz="2400" dirty="0"/>
              <a:t>The next lecture will explore the theoretical rationale for research.</a:t>
            </a:r>
          </a:p>
        </p:txBody>
      </p:sp>
    </p:spTree>
    <p:extLst>
      <p:ext uri="{BB962C8B-B14F-4D97-AF65-F5344CB8AC3E}">
        <p14:creationId xmlns:p14="http://schemas.microsoft.com/office/powerpoint/2010/main" val="3107229565"/>
      </p:ext>
    </p:extLst>
  </p:cSld>
  <p:clrMapOvr>
    <a:masterClrMapping/>
  </p:clrMapOvr>
  <mc:AlternateContent xmlns:mc="http://schemas.openxmlformats.org/markup-compatibility/2006">
    <mc:Choice xmlns:p14="http://schemas.microsoft.com/office/powerpoint/2010/main" Requires="p14">
      <p:transition spd="slow" p14:dur="2000" advTm="25934"/>
    </mc:Choice>
    <mc:Fallback>
      <p:transition spd="slow" advTm="25934"/>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A0A3-F403-4AE8-BA21-ADB4512D9DF3}"/>
              </a:ext>
            </a:extLst>
          </p:cNvPr>
          <p:cNvSpPr>
            <a:spLocks noGrp="1"/>
          </p:cNvSpPr>
          <p:nvPr>
            <p:ph type="title"/>
          </p:nvPr>
        </p:nvSpPr>
        <p:spPr/>
        <p:txBody>
          <a:bodyPr/>
          <a:lstStyle/>
          <a:p>
            <a:r>
              <a:rPr lang="en-GB" dirty="0">
                <a:solidFill>
                  <a:schemeClr val="bg1"/>
                </a:solidFill>
              </a:rPr>
              <a:t>References</a:t>
            </a:r>
          </a:p>
        </p:txBody>
      </p:sp>
      <p:sp>
        <p:nvSpPr>
          <p:cNvPr id="3" name="Content Placeholder 2">
            <a:extLst>
              <a:ext uri="{FF2B5EF4-FFF2-40B4-BE49-F238E27FC236}">
                <a16:creationId xmlns:a16="http://schemas.microsoft.com/office/drawing/2014/main" id="{92EA4280-FCA9-4C92-80D0-FCDD6AD6C73D}"/>
              </a:ext>
            </a:extLst>
          </p:cNvPr>
          <p:cNvSpPr>
            <a:spLocks noGrp="1"/>
          </p:cNvSpPr>
          <p:nvPr>
            <p:ph idx="1"/>
          </p:nvPr>
        </p:nvSpPr>
        <p:spPr/>
        <p:txBody>
          <a:bodyPr>
            <a:normAutofit/>
          </a:bodyPr>
          <a:lstStyle/>
          <a:p>
            <a:pPr algn="just"/>
            <a:r>
              <a:rPr lang="en-US" dirty="0" err="1"/>
              <a:t>Gelso</a:t>
            </a:r>
            <a:r>
              <a:rPr lang="en-US" dirty="0"/>
              <a:t>, C. (2006). Applying theories to research: The interplay of theory and research in science. In F.T. Leong &amp; J.T. Austin (Eds.), The psychology research handbook. Thousand Oaks, CA: Sage. </a:t>
            </a:r>
            <a:r>
              <a:rPr lang="en-US" dirty="0" err="1"/>
              <a:t>Retreived</a:t>
            </a:r>
            <a:r>
              <a:rPr lang="en-US" dirty="0"/>
              <a:t> from http://www.sageereference.com/hdbk_ </a:t>
            </a:r>
            <a:r>
              <a:rPr lang="en-US" dirty="0" err="1"/>
              <a:t>psychrsch</a:t>
            </a:r>
            <a:r>
              <a:rPr lang="en-US" dirty="0"/>
              <a:t>/Article_n32</a:t>
            </a:r>
          </a:p>
          <a:p>
            <a:pPr algn="just"/>
            <a:r>
              <a:rPr lang="en-US" dirty="0"/>
              <a:t>Heinen, J. (1985). A primer on psychological theory. The Journal of Psychology, 119, 413-421.</a:t>
            </a:r>
          </a:p>
          <a:p>
            <a:pPr algn="just"/>
            <a:r>
              <a:rPr lang="en-US" dirty="0"/>
              <a:t>Popper, K. (1989). Conjectures and refutations: The growth of scientific knowledge (5th ed). London: Routledge.</a:t>
            </a:r>
          </a:p>
          <a:p>
            <a:pPr algn="just"/>
            <a:r>
              <a:rPr lang="en-US" dirty="0"/>
              <a:t>Sutton, R.I. and </a:t>
            </a:r>
            <a:r>
              <a:rPr lang="en-US" dirty="0" err="1"/>
              <a:t>Staw</a:t>
            </a:r>
            <a:r>
              <a:rPr lang="en-US" dirty="0"/>
              <a:t>, B.M., 1995. What theory is not. </a:t>
            </a:r>
            <a:r>
              <a:rPr lang="en-US" i="1" dirty="0"/>
              <a:t>Administrative science quarterly</a:t>
            </a:r>
            <a:r>
              <a:rPr lang="en-US" dirty="0"/>
              <a:t>, pp.371-384.</a:t>
            </a:r>
            <a:endParaRPr lang="en-GB" dirty="0"/>
          </a:p>
        </p:txBody>
      </p:sp>
    </p:spTree>
    <p:extLst>
      <p:ext uri="{BB962C8B-B14F-4D97-AF65-F5344CB8AC3E}">
        <p14:creationId xmlns:p14="http://schemas.microsoft.com/office/powerpoint/2010/main" val="251342078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F9C9D"/>
      </a:accent5>
      <a:accent6>
        <a:srgbClr val="9E5E9B"/>
      </a:accent6>
      <a:hlink>
        <a:srgbClr val="58C1BA"/>
      </a:hlink>
      <a:folHlink>
        <a:srgbClr val="9DD0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otalTime>24</TotalTime>
  <Words>1830</Words>
  <Application>Microsoft Office PowerPoint</Application>
  <PresentationFormat>Widescreen</PresentationFormat>
  <Paragraphs>136</Paragraphs>
  <Slides>25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25</vt:i4>
      </vt:variant>
    </vt:vector>
  </HeadingPairs>
  <TitlesOfParts>
    <vt:vector size="29" baseType="lpstr">
      <vt:lpstr>Arial</vt:lpstr>
      <vt:lpstr>Century Gothic</vt:lpstr>
      <vt:lpstr>Wingdings 3</vt:lpstr>
      <vt:lpstr>Ion</vt:lpstr>
      <vt:lpstr>PowerPoint Presentation</vt:lpstr>
      <vt:lpstr>Session overview</vt:lpstr>
      <vt:lpstr>The purpose of academia</vt:lpstr>
      <vt:lpstr>What is theory?</vt:lpstr>
      <vt:lpstr>What theory is</vt:lpstr>
      <vt:lpstr>What theory is</vt:lpstr>
      <vt:lpstr>Characteristics of good theory</vt:lpstr>
      <vt:lpstr>What theory is not</vt:lpstr>
      <vt:lpstr>Levels of theory</vt:lpstr>
      <vt:lpstr>Levels of theory</vt:lpstr>
      <vt:lpstr>Levels of theory</vt:lpstr>
      <vt:lpstr>So what?</vt:lpstr>
      <vt:lpstr>Inclusion/ exclusion criteria</vt:lpstr>
      <vt:lpstr>Coding your articles</vt:lpstr>
      <vt:lpstr>Contribution to practice</vt:lpstr>
      <vt:lpstr>Contribution to methodology</vt:lpstr>
      <vt:lpstr>Expectations of a masters student</vt:lpstr>
      <vt:lpstr>PowerPoint Presentation</vt:lpstr>
      <vt:lpstr>Theory and practice</vt:lpstr>
      <vt:lpstr>Demonstrating a practical rationale</vt:lpstr>
      <vt:lpstr>Problemetization</vt:lpstr>
      <vt:lpstr>Demonstrating a theoretical rationale</vt:lpstr>
      <vt:lpstr>Stages to consider</vt:lpstr>
      <vt:lpstr>Summary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Stuart Milligan</dc:creator>
  <cp:lastModifiedBy>Stuart Milligan</cp:lastModifiedBy>
  <cp:revision>3</cp:revision>
  <dcterms:created xsi:type="dcterms:W3CDTF">2021-05-09T14:47:55Z</dcterms:created>
  <dcterms:modified xsi:type="dcterms:W3CDTF">2021-05-09T15:12:01Z</dcterms:modified>
</cp:coreProperties>
</file>