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8"/>
  </p:notesMasterIdLst>
  <p:sldIdLst>
    <p:sldId id="256" r:id="rId2"/>
    <p:sldId id="266" r:id="rId3"/>
    <p:sldId id="259" r:id="rId4"/>
    <p:sldId id="260" r:id="rId5"/>
    <p:sldId id="262" r:id="rId6"/>
    <p:sldId id="289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4" autoAdjust="0"/>
    <p:restoredTop sz="84906" autoAdjust="0"/>
  </p:normalViewPr>
  <p:slideViewPr>
    <p:cSldViewPr snapToGrid="0">
      <p:cViewPr varScale="1">
        <p:scale>
          <a:sx n="93" d="100"/>
          <a:sy n="93" d="100"/>
        </p:scale>
        <p:origin x="52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645324-8B63-4CA4-A9D6-748085B744E2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BC4999-B374-4A0E-BEAD-1CD06FFE4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0431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Welcome to the module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BC4999-B374-4A0E-BEAD-1CD06FFE4A5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4032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Provides </a:t>
            </a:r>
            <a:r>
              <a:rPr lang="en-GB"/>
              <a:t>the grounding </a:t>
            </a:r>
            <a:r>
              <a:rPr lang="en-GB" dirty="0"/>
              <a:t>for your final year 40 credit Independent research module.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BC4999-B374-4A0E-BEAD-1CD06FFE4A5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8737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way of inquiring</a:t>
            </a:r>
            <a:r>
              <a:rPr lang="en-GB" baseline="0" dirty="0"/>
              <a:t> about a topic. Being able to be reflective and ask questions to understand more about the issues.  Desk research is a good place to start.</a:t>
            </a:r>
          </a:p>
          <a:p>
            <a:r>
              <a:rPr lang="en-GB" baseline="0" dirty="0"/>
              <a:t>Researchers follow a process. Structure the research study and follow the research plan.</a:t>
            </a:r>
          </a:p>
          <a:p>
            <a:r>
              <a:rPr lang="en-GB" baseline="0" dirty="0"/>
              <a:t>Researchers determine a philosophy to guide the research design. </a:t>
            </a:r>
          </a:p>
          <a:p>
            <a:r>
              <a:rPr lang="en-GB" dirty="0"/>
              <a:t>The proposal is written to explain what will be done.  What question will be asked, what approach (paradigm) to follow? What methods to capture data.</a:t>
            </a:r>
            <a:r>
              <a:rPr lang="en-GB" baseline="0" dirty="0"/>
              <a:t> Analyse and report results.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BC4999-B374-4A0E-BEAD-1CD06FFE4A5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2063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3C87CC1-3654-45DB-93F0-C205B19674FC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9995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5980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7735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8144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212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769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630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1301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3392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7273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696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C87CC1-3654-45DB-93F0-C205B19674FC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693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80249" y="1284514"/>
            <a:ext cx="10144417" cy="2045382"/>
          </a:xfrm>
        </p:spPr>
        <p:txBody>
          <a:bodyPr>
            <a:normAutofit/>
          </a:bodyPr>
          <a:lstStyle/>
          <a:p>
            <a:pPr algn="ctr"/>
            <a:r>
              <a:rPr lang="en-GB" sz="4800" cap="all" dirty="0">
                <a:latin typeface="Calibri" panose="020F0502020204030204" pitchFamily="34" charset="0"/>
              </a:rPr>
              <a:t>BMSP5015 </a:t>
            </a:r>
            <a:br>
              <a:rPr lang="en-GB" sz="4800" cap="all" dirty="0">
                <a:latin typeface="Calibri" panose="020F0502020204030204" pitchFamily="34" charset="0"/>
              </a:rPr>
            </a:br>
            <a:r>
              <a:rPr lang="en-GB" sz="4800" cap="all" dirty="0">
                <a:solidFill>
                  <a:schemeClr val="tx1"/>
                </a:solidFill>
                <a:latin typeface="Calibri" panose="020F0502020204030204" pitchFamily="34" charset="0"/>
              </a:rPr>
              <a:t>Business </a:t>
            </a:r>
            <a:r>
              <a:rPr lang="en-GB" sz="4800" cap="all" dirty="0">
                <a:latin typeface="Calibri" panose="020F0502020204030204" pitchFamily="34" charset="0"/>
              </a:rPr>
              <a:t>Inquiry and Research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54628" y="4189867"/>
            <a:ext cx="9144000" cy="1655762"/>
          </a:xfrm>
        </p:spPr>
        <p:txBody>
          <a:bodyPr>
            <a:normAutofit/>
          </a:bodyPr>
          <a:lstStyle/>
          <a:p>
            <a:pPr algn="ctr"/>
            <a:r>
              <a:rPr lang="en-GB" sz="5400" dirty="0">
                <a:latin typeface="+mj-lt"/>
                <a:ea typeface="+mj-ea"/>
                <a:cs typeface="+mj-cs"/>
              </a:rPr>
              <a:t>Welcome</a:t>
            </a:r>
          </a:p>
          <a:p>
            <a:pPr algn="ctr"/>
            <a:endParaRPr lang="en-GB" sz="5400" dirty="0"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5748886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13114" y="2113393"/>
            <a:ext cx="9416143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Aft>
                <a:spcPts val="0"/>
              </a:spcAft>
            </a:pPr>
            <a:r>
              <a:rPr lang="en-GB" sz="3200" dirty="0"/>
              <a:t>This module will introduce students to the research process with specific reference to the development of an undergraduate research proposal.</a:t>
            </a:r>
            <a:endParaRPr lang="en-GB" sz="3200" dirty="0">
              <a:latin typeface="Calibri" panose="020F0502020204030204" pitchFamily="34" charset="0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838200" y="484869"/>
            <a:ext cx="10515600" cy="87584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dirty="0">
                <a:latin typeface="+mn-lt"/>
              </a:rPr>
              <a:t>Course Aims</a:t>
            </a:r>
          </a:p>
        </p:txBody>
      </p:sp>
    </p:spTree>
    <p:extLst>
      <p:ext uri="{BB962C8B-B14F-4D97-AF65-F5344CB8AC3E}">
        <p14:creationId xmlns:p14="http://schemas.microsoft.com/office/powerpoint/2010/main" val="1708654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06829"/>
            <a:ext cx="10515600" cy="1086077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latin typeface="+mn-lt"/>
              </a:rPr>
              <a:t>Course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3257" y="1505631"/>
            <a:ext cx="10145486" cy="435133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3200" dirty="0"/>
              <a:t>Students will be able to:</a:t>
            </a:r>
          </a:p>
          <a:p>
            <a:pPr marL="0" indent="0" algn="just">
              <a:buNone/>
            </a:pPr>
            <a:endParaRPr lang="en-GB" sz="3200" dirty="0">
              <a:latin typeface="Calibri" panose="020F0502020204030204" pitchFamily="34" charset="0"/>
            </a:endParaRPr>
          </a:p>
          <a:p>
            <a:pPr lvl="0" fontAlgn="base" hangingPunct="0"/>
            <a:r>
              <a:rPr lang="en-GB" sz="3200" dirty="0"/>
              <a:t>Undertake a critical examination of qualitative and quantitative research exercises.</a:t>
            </a:r>
          </a:p>
          <a:p>
            <a:pPr marL="0" lvl="0" indent="0" fontAlgn="base" hangingPunct="0">
              <a:buNone/>
            </a:pPr>
            <a:endParaRPr lang="en-GB" sz="3200" dirty="0"/>
          </a:p>
          <a:p>
            <a:pPr lvl="0"/>
            <a:r>
              <a:rPr lang="en-GB" sz="3200" dirty="0"/>
              <a:t>Develop an undergraduate research proposal</a:t>
            </a:r>
          </a:p>
        </p:txBody>
      </p:sp>
    </p:spTree>
    <p:extLst>
      <p:ext uri="{BB962C8B-B14F-4D97-AF65-F5344CB8AC3E}">
        <p14:creationId xmlns:p14="http://schemas.microsoft.com/office/powerpoint/2010/main" val="9014492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5861" y="122805"/>
            <a:ext cx="10515600" cy="123302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>
                <a:latin typeface="+mn-lt"/>
              </a:rPr>
              <a:t>General Overview for Semester 2 </a:t>
            </a:r>
            <a:br>
              <a:rPr lang="en-GB" sz="4000" dirty="0">
                <a:latin typeface="+mn-lt"/>
              </a:rPr>
            </a:br>
            <a:endParaRPr lang="en-GB" sz="4000" dirty="0">
              <a:latin typeface="+mn-lt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10189528" cy="374173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200" dirty="0">
                <a:latin typeface="Calibri" panose="020F0502020204030204" pitchFamily="34" charset="0"/>
              </a:rPr>
              <a:t>What is research?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>
                <a:latin typeface="Calibri" panose="020F0502020204030204" pitchFamily="34" charset="0"/>
              </a:rPr>
              <a:t>How to do research?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>
                <a:latin typeface="Calibri" panose="020F0502020204030204" pitchFamily="34" charset="0"/>
              </a:rPr>
              <a:t>What guides research?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000" dirty="0">
                <a:latin typeface="Calibri" panose="020F0502020204030204" pitchFamily="34" charset="0"/>
              </a:rPr>
              <a:t>Concerned with the difference between qualitative and quantitative research.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>
                <a:latin typeface="Calibri" panose="020F0502020204030204" pitchFamily="34" charset="0"/>
              </a:rPr>
              <a:t>Structuring the research study proposal</a:t>
            </a:r>
          </a:p>
        </p:txBody>
      </p:sp>
    </p:spTree>
    <p:extLst>
      <p:ext uri="{BB962C8B-B14F-4D97-AF65-F5344CB8AC3E}">
        <p14:creationId xmlns:p14="http://schemas.microsoft.com/office/powerpoint/2010/main" val="32748752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32002"/>
            <a:ext cx="10515600" cy="1189945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latin typeface="+mn-lt"/>
              </a:rPr>
              <a:t>TWO Assessments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53923" y="1655381"/>
            <a:ext cx="9214945" cy="4435366"/>
          </a:xfrm>
        </p:spPr>
        <p:txBody>
          <a:bodyPr>
            <a:noAutofit/>
          </a:bodyPr>
          <a:lstStyle/>
          <a:p>
            <a:r>
              <a:rPr lang="en-US" sz="2400" b="1" dirty="0"/>
              <a:t>Assessment 1 – 50% Report</a:t>
            </a:r>
          </a:p>
          <a:p>
            <a:pPr lvl="1"/>
            <a:r>
              <a:rPr lang="en-US" sz="2200" b="1" dirty="0"/>
              <a:t>Part 1</a:t>
            </a:r>
            <a:endParaRPr lang="en-GB" sz="2200" dirty="0"/>
          </a:p>
          <a:p>
            <a:pPr marL="914400" lvl="2" indent="0">
              <a:buNone/>
            </a:pPr>
            <a:r>
              <a:rPr lang="en-US" sz="2200" dirty="0"/>
              <a:t>Qualitative Analysis and Critical Reflection (1000 words)</a:t>
            </a:r>
            <a:endParaRPr lang="en-GB" sz="2200" dirty="0"/>
          </a:p>
          <a:p>
            <a:pPr lvl="1"/>
            <a:r>
              <a:rPr lang="en-US" sz="2200" b="1" dirty="0"/>
              <a:t>Part 2</a:t>
            </a:r>
            <a:endParaRPr lang="en-GB" sz="2200" dirty="0"/>
          </a:p>
          <a:p>
            <a:pPr marL="0" indent="0">
              <a:buNone/>
            </a:pPr>
            <a:r>
              <a:rPr lang="en-US" sz="2200" dirty="0"/>
              <a:t>		Quantitative Analysis and Critical 	Reflection (1000 words)</a:t>
            </a:r>
          </a:p>
          <a:p>
            <a:endParaRPr lang="en-US" sz="2200" dirty="0">
              <a:latin typeface="Calibri" panose="020F0502020204030204" pitchFamily="34" charset="0"/>
            </a:endParaRPr>
          </a:p>
          <a:p>
            <a:r>
              <a:rPr lang="en-US" sz="2400" b="1" dirty="0"/>
              <a:t>Assessment  2 – 50% Report</a:t>
            </a:r>
            <a:endParaRPr lang="en-GB" sz="2400" dirty="0"/>
          </a:p>
          <a:p>
            <a:pPr marL="914400" lvl="2" indent="0">
              <a:buNone/>
            </a:pPr>
            <a:r>
              <a:rPr lang="en-US" sz="2400" dirty="0"/>
              <a:t>Coursework: Research proposal (2000 words)</a:t>
            </a:r>
            <a:endParaRPr lang="en-GB" sz="2400" dirty="0">
              <a:latin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</a:endParaRPr>
          </a:p>
        </p:txBody>
      </p:sp>
      <p:sp>
        <p:nvSpPr>
          <p:cNvPr id="7" name="Content Placeholder 3"/>
          <p:cNvSpPr txBox="1">
            <a:spLocks/>
          </p:cNvSpPr>
          <p:nvPr/>
        </p:nvSpPr>
        <p:spPr>
          <a:xfrm>
            <a:off x="5511081" y="2638743"/>
            <a:ext cx="5157787" cy="36845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32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74906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00319" y="1484577"/>
            <a:ext cx="10591361" cy="403187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dirty="0"/>
              <a:t>Open the weekly tiles</a:t>
            </a:r>
          </a:p>
          <a:p>
            <a:endParaRPr lang="en-GB" sz="3200" dirty="0"/>
          </a:p>
          <a:p>
            <a:r>
              <a:rPr lang="en-GB" sz="3200" dirty="0"/>
              <a:t>Get to know the structure of the module – </a:t>
            </a:r>
          </a:p>
          <a:p>
            <a:endParaRPr lang="en-GB" sz="3200" dirty="0"/>
          </a:p>
          <a:p>
            <a:r>
              <a:rPr lang="en-GB" sz="3200" dirty="0"/>
              <a:t>Download Assignment 1 and 2</a:t>
            </a:r>
          </a:p>
          <a:p>
            <a:endParaRPr lang="en-GB" sz="3200" dirty="0"/>
          </a:p>
          <a:p>
            <a:r>
              <a:rPr lang="en-GB" sz="3200" dirty="0"/>
              <a:t>Resources (Download past examples of coursework)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50062845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95B19B56-67DE-41D4-A8AB-58A7788ACA29}" vid="{AC90CD25-97E4-450A-95ED-FC3CB2D79BD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</Template>
  <TotalTime>0</TotalTime>
  <Words>274</Words>
  <Application>Microsoft Office PowerPoint</Application>
  <PresentationFormat>Widescreen</PresentationFormat>
  <Paragraphs>41</Paragraphs>
  <Slides>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Myriad Pro</vt:lpstr>
      <vt:lpstr>Arial</vt:lpstr>
      <vt:lpstr>Calibri</vt:lpstr>
      <vt:lpstr>Wingdings</vt:lpstr>
      <vt:lpstr>UWTSD</vt:lpstr>
      <vt:lpstr>BMSP5015  Business Inquiry and Research</vt:lpstr>
      <vt:lpstr>PowerPoint Presentation</vt:lpstr>
      <vt:lpstr>Course Objectives</vt:lpstr>
      <vt:lpstr>General Overview for Semester 2  </vt:lpstr>
      <vt:lpstr>TWO Assessments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Generating Data</dc:title>
  <dc:creator>RM</dc:creator>
  <cp:lastModifiedBy>Helen Evans (Institute of Management and Health)</cp:lastModifiedBy>
  <cp:revision>78</cp:revision>
  <dcterms:created xsi:type="dcterms:W3CDTF">2017-09-17T09:35:18Z</dcterms:created>
  <dcterms:modified xsi:type="dcterms:W3CDTF">2025-11-25T14:39:49Z</dcterms:modified>
</cp:coreProperties>
</file>