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66" r:id="rId4"/>
    <p:sldId id="260" r:id="rId5"/>
    <p:sldId id="267" r:id="rId6"/>
    <p:sldId id="261" r:id="rId7"/>
    <p:sldId id="268" r:id="rId8"/>
    <p:sldId id="269" r:id="rId9"/>
    <p:sldId id="270" r:id="rId10"/>
    <p:sldId id="258" r:id="rId11"/>
    <p:sldId id="259" r:id="rId12"/>
    <p:sldId id="263" r:id="rId13"/>
    <p:sldId id="271" r:id="rId14"/>
    <p:sldId id="262" r:id="rId15"/>
    <p:sldId id="264" r:id="rId16"/>
    <p:sldId id="273" r:id="rId17"/>
    <p:sldId id="272" r:id="rId18"/>
    <p:sldId id="265" r:id="rId19"/>
  </p:sldIdLst>
  <p:sldSz cx="18288000" cy="10287000"/>
  <p:notesSz cx="6858000" cy="9144000"/>
  <p:embeddedFontLst>
    <p:embeddedFont>
      <p:font typeface="Poppins" panose="020B0604020202020204" charset="0"/>
      <p:regular r:id="rId21"/>
      <p:bold r:id="rId22"/>
      <p:italic r:id="rId23"/>
      <p:boldItalic r:id="rId24"/>
    </p:embeddedFont>
    <p:embeddedFont>
      <p:font typeface="Montserrat Medium" panose="020B0604020202020204" charset="0"/>
      <p:regular r:id="rId25"/>
      <p:italic r:id="rId26"/>
    </p:embeddedFont>
    <p:embeddedFont>
      <p:font typeface="Arimo Bold" panose="020B0604020202020204" charset="0"/>
      <p:regular r:id="rId27"/>
    </p:embeddedFont>
    <p:embeddedFont>
      <p:font typeface="Calibri" panose="020F0502020204030204" pitchFamily="34" charset="0"/>
      <p:regular r:id="rId28"/>
      <p:bold r:id="rId29"/>
      <p:italic r:id="rId30"/>
      <p:boldItalic r:id="rId31"/>
    </p:embeddedFont>
    <p:embeddedFont>
      <p:font typeface="TT Marxiana Antigua" panose="020B0604020202020204" charset="0"/>
      <p:regular r:id="rId32"/>
    </p:embeddedFont>
    <p:embeddedFont>
      <p:font typeface="Helios" panose="020B0604020202020204" charset="0"/>
      <p:regular r:id="rId33"/>
    </p:embeddedFont>
    <p:embeddedFont>
      <p:font typeface="Neue Montreal Medium" panose="020B0604020202020204" charset="0"/>
      <p:regular r:id="rId34"/>
    </p:embeddedFont>
    <p:embeddedFont>
      <p:font typeface="Montserrat Bold" panose="020B0604020202020204" charset="0"/>
      <p:regular r:id="rId35"/>
    </p:embeddedFont>
    <p:embeddedFont>
      <p:font typeface="Arimo" panose="020B0604020202020204" charset="0"/>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3673" autoAdjust="0"/>
  </p:normalViewPr>
  <p:slideViewPr>
    <p:cSldViewPr>
      <p:cViewPr varScale="1">
        <p:scale>
          <a:sx n="30" d="100"/>
          <a:sy n="30" d="100"/>
        </p:scale>
        <p:origin x="146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9" Type="http://schemas.openxmlformats.org/officeDocument/2006/relationships/theme" Target="theme/theme1.xml"/><Relationship Id="rId21" Type="http://schemas.openxmlformats.org/officeDocument/2006/relationships/font" Target="fonts/font1.fntdata"/><Relationship Id="rId34" Type="http://schemas.openxmlformats.org/officeDocument/2006/relationships/font" Target="fonts/font14.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font" Target="fonts/font15.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addSld delSld modSld sldOrd">
      <pc:chgData name="Jashim Uddin" userId="76445bb28c884b4a" providerId="LiveId" clId="{13E93DBA-40D1-44EC-A685-C7F0C51530AD}" dt="2026-03-13T09:49:59.170" v="67" actId="14100"/>
      <pc:docMkLst>
        <pc:docMk/>
      </pc:docMkLst>
      <pc:sldChg chg="modNotesTx">
        <pc:chgData name="Jashim Uddin" userId="76445bb28c884b4a" providerId="LiveId" clId="{13E93DBA-40D1-44EC-A685-C7F0C51530AD}" dt="2026-03-13T09:38:28.449" v="44" actId="12"/>
        <pc:sldMkLst>
          <pc:docMk/>
          <pc:sldMk cId="0" sldId="258"/>
        </pc:sldMkLst>
      </pc:sldChg>
      <pc:sldChg chg="modNotesTx">
        <pc:chgData name="Jashim Uddin" userId="76445bb28c884b4a" providerId="LiveId" clId="{13E93DBA-40D1-44EC-A685-C7F0C51530AD}" dt="2026-03-13T09:39:10.958" v="46" actId="12"/>
        <pc:sldMkLst>
          <pc:docMk/>
          <pc:sldMk cId="0" sldId="259"/>
        </pc:sldMkLst>
      </pc:sldChg>
      <pc:sldChg chg="modNotesTx">
        <pc:chgData name="Jashim Uddin" userId="76445bb28c884b4a" providerId="LiveId" clId="{13E93DBA-40D1-44EC-A685-C7F0C51530AD}" dt="2026-03-13T09:34:45.222" v="40" actId="12"/>
        <pc:sldMkLst>
          <pc:docMk/>
          <pc:sldMk cId="0" sldId="260"/>
        </pc:sldMkLst>
      </pc:sldChg>
      <pc:sldChg chg="modNotesTx">
        <pc:chgData name="Jashim Uddin" userId="76445bb28c884b4a" providerId="LiveId" clId="{13E93DBA-40D1-44EC-A685-C7F0C51530AD}" dt="2026-03-13T09:35:52.865" v="41" actId="12"/>
        <pc:sldMkLst>
          <pc:docMk/>
          <pc:sldMk cId="0" sldId="261"/>
        </pc:sldMkLst>
      </pc:sldChg>
      <pc:sldChg chg="modNotesTx">
        <pc:chgData name="Jashim Uddin" userId="76445bb28c884b4a" providerId="LiveId" clId="{13E93DBA-40D1-44EC-A685-C7F0C51530AD}" dt="2026-03-13T09:40:55.839" v="49" actId="12"/>
        <pc:sldMkLst>
          <pc:docMk/>
          <pc:sldMk cId="0" sldId="262"/>
        </pc:sldMkLst>
      </pc:sldChg>
      <pc:sldChg chg="modNotesTx">
        <pc:chgData name="Jashim Uddin" userId="76445bb28c884b4a" providerId="LiveId" clId="{13E93DBA-40D1-44EC-A685-C7F0C51530AD}" dt="2026-03-13T09:39:49.656" v="47" actId="12"/>
        <pc:sldMkLst>
          <pc:docMk/>
          <pc:sldMk cId="0" sldId="263"/>
        </pc:sldMkLst>
      </pc:sldChg>
      <pc:sldChg chg="ord">
        <pc:chgData name="Jashim Uddin" userId="76445bb28c884b4a" providerId="LiveId" clId="{13E93DBA-40D1-44EC-A685-C7F0C51530AD}" dt="2026-03-13T09:41:06.774" v="51"/>
        <pc:sldMkLst>
          <pc:docMk/>
          <pc:sldMk cId="0" sldId="264"/>
        </pc:sldMkLst>
      </pc:sldChg>
      <pc:sldChg chg="modNotesTx">
        <pc:chgData name="Jashim Uddin" userId="76445bb28c884b4a" providerId="LiveId" clId="{13E93DBA-40D1-44EC-A685-C7F0C51530AD}" dt="2026-03-13T09:37:08.071" v="42" actId="12"/>
        <pc:sldMkLst>
          <pc:docMk/>
          <pc:sldMk cId="0" sldId="268"/>
        </pc:sldMkLst>
      </pc:sldChg>
      <pc:sldChg chg="modNotesTx">
        <pc:chgData name="Jashim Uddin" userId="76445bb28c884b4a" providerId="LiveId" clId="{13E93DBA-40D1-44EC-A685-C7F0C51530AD}" dt="2026-03-13T09:37:50.523" v="43" actId="12"/>
        <pc:sldMkLst>
          <pc:docMk/>
          <pc:sldMk cId="0" sldId="269"/>
        </pc:sldMkLst>
      </pc:sldChg>
      <pc:sldChg chg="modNotesTx">
        <pc:chgData name="Jashim Uddin" userId="76445bb28c884b4a" providerId="LiveId" clId="{13E93DBA-40D1-44EC-A685-C7F0C51530AD}" dt="2026-03-13T09:40:25.879" v="48" actId="12"/>
        <pc:sldMkLst>
          <pc:docMk/>
          <pc:sldMk cId="0" sldId="271"/>
        </pc:sldMkLst>
      </pc:sldChg>
      <pc:sldChg chg="addSp delSp modSp add mod ord setBg">
        <pc:chgData name="Jashim Uddin" userId="76445bb28c884b4a" providerId="LiveId" clId="{13E93DBA-40D1-44EC-A685-C7F0C51530AD}" dt="2026-03-13T09:49:59.170" v="67" actId="14100"/>
        <pc:sldMkLst>
          <pc:docMk/>
          <pc:sldMk cId="2218890356" sldId="273"/>
        </pc:sldMkLst>
        <pc:spChg chg="mod">
          <ac:chgData name="Jashim Uddin" userId="76445bb28c884b4a" providerId="LiveId" clId="{13E93DBA-40D1-44EC-A685-C7F0C51530AD}" dt="2026-03-13T09:49:47.370" v="63" actId="1076"/>
          <ac:spMkLst>
            <pc:docMk/>
            <pc:sldMk cId="2218890356" sldId="273"/>
            <ac:spMk id="9" creationId="{AD034582-E81C-F65E-2F73-1459D39B26FB}"/>
          </ac:spMkLst>
        </pc:spChg>
        <pc:spChg chg="add del mod">
          <ac:chgData name="Jashim Uddin" userId="76445bb28c884b4a" providerId="LiveId" clId="{13E93DBA-40D1-44EC-A685-C7F0C51530AD}" dt="2026-03-13T09:49:41.760" v="60" actId="478"/>
          <ac:spMkLst>
            <pc:docMk/>
            <pc:sldMk cId="2218890356" sldId="273"/>
            <ac:spMk id="11" creationId="{D4C25DC6-5005-C47B-180B-19856704A799}"/>
          </ac:spMkLst>
        </pc:spChg>
        <pc:picChg chg="add mod">
          <ac:chgData name="Jashim Uddin" userId="76445bb28c884b4a" providerId="LiveId" clId="{13E93DBA-40D1-44EC-A685-C7F0C51530AD}" dt="2026-03-13T09:49:59.170" v="67" actId="14100"/>
          <ac:picMkLst>
            <pc:docMk/>
            <pc:sldMk cId="2218890356" sldId="273"/>
            <ac:picMk id="2" creationId="{CF317C48-F45E-2842-0B50-319B9D5F40A5}"/>
          </ac:picMkLst>
        </pc:picChg>
      </pc:sldChg>
      <pc:sldChg chg="add del">
        <pc:chgData name="Jashim Uddin" userId="76445bb28c884b4a" providerId="LiveId" clId="{13E93DBA-40D1-44EC-A685-C7F0C51530AD}" dt="2026-03-09T21:01:50.380" v="2"/>
        <pc:sldMkLst>
          <pc:docMk/>
          <pc:sldMk cId="231645563"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355C33-E244-440E-8E2A-3ED2F2576089}"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F02F2-E7BC-4BA7-BDC5-EC9813D4E6EF}" type="slidenum">
              <a:rPr lang="en-US" smtClean="0"/>
              <a:t>‹#›</a:t>
            </a:fld>
            <a:endParaRPr lang="en-US"/>
          </a:p>
        </p:txBody>
      </p:sp>
    </p:spTree>
    <p:extLst>
      <p:ext uri="{BB962C8B-B14F-4D97-AF65-F5344CB8AC3E}">
        <p14:creationId xmlns:p14="http://schemas.microsoft.com/office/powerpoint/2010/main" val="1501673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Introduction:</a:t>
            </a:r>
          </a:p>
          <a:p>
            <a:endParaRPr lang="en-US" dirty="0"/>
          </a:p>
          <a:p>
            <a:r>
              <a:rPr lang="en-US" dirty="0"/>
              <a:t>Quality management plays a critical role in ensuring safe, effective, and patient-</a:t>
            </a:r>
            <a:r>
              <a:rPr lang="en-US" dirty="0" err="1"/>
              <a:t>centred</a:t>
            </a:r>
            <a:r>
              <a:rPr lang="en-US" dirty="0"/>
              <a:t> healthcare delivery. In modern health systems such as the National Health Service, strong governance structures, clinical leadership, and safety monitoring systems are required to prevent medical errors and protect patient wellbeing. Effective quality management frameworks help ensure accountability, continuous improvement, and adherence to professional standards within healthcare </a:t>
            </a:r>
            <a:r>
              <a:rPr lang="en-US" dirty="0" err="1"/>
              <a:t>organisations</a:t>
            </a:r>
            <a:r>
              <a:rPr lang="en-US" dirty="0"/>
              <a:t> (Walshe and Smith, 2016). However, failures in </a:t>
            </a:r>
            <a:r>
              <a:rPr lang="en-US" dirty="0" err="1"/>
              <a:t>organisational</a:t>
            </a:r>
            <a:r>
              <a:rPr lang="en-US" dirty="0"/>
              <a:t> culture, leadership, and safety processes can lead to serious harm and loss of public trust. Healthcare scandals often reveal systemic weaknesses in quality assurance, communication, and accountability mechanisms. The Morecambe Bay NHS Maternity Scandal exposed significant shortcomings in clinical governance, poor inter-professional collaboration, and a lack of transparency within maternity services (Kirkup, 2015). Consequently, examining this case provides important insights into policy failures and highlights the need for stronger safety cultures, effective oversight, and improved regulatory practices within healthcare systems (Walshe and Smith, 2016).</a:t>
            </a:r>
          </a:p>
        </p:txBody>
      </p:sp>
      <p:sp>
        <p:nvSpPr>
          <p:cNvPr id="4" name="Slide Number Placeholder 3"/>
          <p:cNvSpPr>
            <a:spLocks noGrp="1"/>
          </p:cNvSpPr>
          <p:nvPr>
            <p:ph type="sldNum" sz="quarter" idx="5"/>
          </p:nvPr>
        </p:nvSpPr>
        <p:spPr/>
        <p:txBody>
          <a:bodyPr/>
          <a:lstStyle/>
          <a:p>
            <a:fld id="{A3FF02F2-E7BC-4BA7-BDC5-EC9813D4E6EF}" type="slidenum">
              <a:rPr lang="en-US" smtClean="0"/>
              <a:t>2</a:t>
            </a:fld>
            <a:endParaRPr lang="en-US"/>
          </a:p>
        </p:txBody>
      </p:sp>
    </p:spTree>
    <p:extLst>
      <p:ext uri="{BB962C8B-B14F-4D97-AF65-F5344CB8AC3E}">
        <p14:creationId xmlns:p14="http://schemas.microsoft.com/office/powerpoint/2010/main" val="912623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Background of the Case Study:</a:t>
            </a:r>
          </a:p>
          <a:p>
            <a:endParaRPr lang="en-US" b="1" dirty="0"/>
          </a:p>
          <a:p>
            <a:r>
              <a:rPr lang="en-US" dirty="0"/>
              <a:t>The case study focuses on maternity services operated by the University Hospitals of Morecambe Bay NHS Foundation Trust, particularly at Furness General Hospital. Between 2004 and 2013, several avoidable maternal and neonatal deaths occurred due to serious failures in maternity care practices and </a:t>
            </a:r>
            <a:r>
              <a:rPr lang="en-US" dirty="0" err="1"/>
              <a:t>organisational</a:t>
            </a:r>
            <a:r>
              <a:rPr lang="en-US" dirty="0"/>
              <a:t> management. Concerns raised by families and healthcare professionals led to a formal enquiry commissioned by the UK government. The independent investigation, led by Bill Kirkup, resulted in the Kirkup Report. The enquiry found that at least eleven babies and one mother died unnecessarily.</a:t>
            </a:r>
          </a:p>
          <a:p>
            <a:r>
              <a:rPr lang="en-US" dirty="0"/>
              <a:t>The investigation revealed major problems within the Trust, including poor clinical leadership, ineffective communication between midwives and doctors, and a culture that </a:t>
            </a:r>
            <a:r>
              <a:rPr lang="en-US" dirty="0" err="1"/>
              <a:t>prioritised</a:t>
            </a:r>
            <a:r>
              <a:rPr lang="en-US" dirty="0"/>
              <a:t> “normal childbirth” even when medical intervention was required. Staff often failed to escalate complications or follow clinical guidelines, which contributed to unsafe care practices (Kirkup, 2015). The findings also highlighted weak clinical governance, inadequate incident reporting, and failures by regulatory bodies to identify risks early (NHS Improvement, 2018; Francis, 2018). Overall, the enquiry concluded that many deaths were preventable and resulted from systemic failures in </a:t>
            </a:r>
            <a:r>
              <a:rPr lang="en-US" dirty="0" err="1"/>
              <a:t>organisational</a:t>
            </a:r>
            <a:r>
              <a:rPr lang="en-US" dirty="0"/>
              <a:t> culture, leadership, and patient safety oversight (Kirkup, 2015).</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3</a:t>
            </a:fld>
            <a:endParaRPr lang="en-US"/>
          </a:p>
        </p:txBody>
      </p:sp>
    </p:spTree>
    <p:extLst>
      <p:ext uri="{BB962C8B-B14F-4D97-AF65-F5344CB8AC3E}">
        <p14:creationId xmlns:p14="http://schemas.microsoft.com/office/powerpoint/2010/main" val="608198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Importance of Quality Management in Healthcare</a:t>
            </a:r>
          </a:p>
          <a:p>
            <a:r>
              <a:rPr lang="en-US" dirty="0"/>
              <a:t>Effective quality management (QM) frameworks, particularly </a:t>
            </a:r>
            <a:r>
              <a:rPr lang="en-US" b="1" dirty="0"/>
              <a:t>Clinical Governance</a:t>
            </a:r>
            <a:r>
              <a:rPr lang="en-US" dirty="0"/>
              <a:t>, ensure that healthcare </a:t>
            </a:r>
            <a:r>
              <a:rPr lang="en-US" dirty="0" err="1"/>
              <a:t>organisations</a:t>
            </a:r>
            <a:r>
              <a:rPr lang="en-US" dirty="0"/>
              <a:t> remain accountable for maintaining and improving service quality. Within the National Health Service, these frameworks promote safe practice, transparency, and continuous monitoring of healthcare outcomes (Expert Group on Patient Safety, 2021). Key elements include:</a:t>
            </a:r>
          </a:p>
          <a:p>
            <a:pPr marL="171450" indent="-171450">
              <a:buFont typeface="Arial" panose="020B0604020202020204" pitchFamily="34" charset="0"/>
              <a:buChar char="•"/>
            </a:pPr>
            <a:r>
              <a:rPr lang="en-US" b="1" dirty="0"/>
              <a:t>Patient Safety:</a:t>
            </a:r>
            <a:r>
              <a:rPr lang="en-US" dirty="0"/>
              <a:t> Implementing standardized clinical protocols, risk assessment procedures, and evidence-based guidelines to minimize medical errors and patient harm in healthcare settings (Expert Group on Patient Safety, 2021).</a:t>
            </a:r>
          </a:p>
          <a:p>
            <a:pPr marL="171450" indent="-171450">
              <a:buFont typeface="Arial" panose="020B0604020202020204" pitchFamily="34" charset="0"/>
              <a:buChar char="•"/>
            </a:pPr>
            <a:r>
              <a:rPr lang="en-US" b="1" dirty="0"/>
              <a:t>Accountability:</a:t>
            </a:r>
            <a:r>
              <a:rPr lang="en-US" dirty="0"/>
              <a:t> Establishing “floor-to-board” transparency so that frontline staff, managers, and senior leadership share responsibility for quality outcomes and safety performance across the </a:t>
            </a:r>
            <a:r>
              <a:rPr lang="en-US" dirty="0" err="1"/>
              <a:t>organisation</a:t>
            </a:r>
            <a:r>
              <a:rPr lang="en-US" dirty="0"/>
              <a:t> (Expert Group on Patient Safety, 2021).</a:t>
            </a:r>
          </a:p>
          <a:p>
            <a:pPr marL="171450" indent="-171450">
              <a:buFont typeface="Arial" panose="020B0604020202020204" pitchFamily="34" charset="0"/>
              <a:buChar char="•"/>
            </a:pPr>
            <a:r>
              <a:rPr lang="en-US" b="1" dirty="0"/>
              <a:t>Public Trust:</a:t>
            </a:r>
            <a:r>
              <a:rPr lang="en-US" dirty="0"/>
              <a:t> Major failures, such as the Morecambe Bay NHS Maternity Scandal, create a crisis of legitimacy for the NHS, increasing litigation costs and damaging staff morale (Jones and Smith, 2022).</a:t>
            </a:r>
          </a:p>
          <a:p>
            <a:pPr marL="171450" indent="-171450">
              <a:buFont typeface="Arial" panose="020B0604020202020204" pitchFamily="34" charset="0"/>
              <a:buChar char="•"/>
            </a:pPr>
            <a:r>
              <a:rPr lang="en-US" b="1" dirty="0"/>
              <a:t>Continuous Improvement:</a:t>
            </a:r>
            <a:r>
              <a:rPr lang="en-US" dirty="0"/>
              <a:t> Using clinical data, audits, and patient feedback to improve care pathways and preventive interventions, including addressing public health issues such as Vitamin D deficiency among older adults (Jones and Smith, 2022).</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4</a:t>
            </a:fld>
            <a:endParaRPr lang="en-US"/>
          </a:p>
        </p:txBody>
      </p:sp>
    </p:spTree>
    <p:extLst>
      <p:ext uri="{BB962C8B-B14F-4D97-AF65-F5344CB8AC3E}">
        <p14:creationId xmlns:p14="http://schemas.microsoft.com/office/powerpoint/2010/main" val="2410230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Systems-Based Safety Model: Swiss Cheese Model:</a:t>
            </a:r>
          </a:p>
          <a:p>
            <a:r>
              <a:rPr lang="en-US" dirty="0"/>
              <a:t>The Swiss Cheese Model, developed by James Reason, posits that in complex systems, hazards are prevented by multiple "slices" of defensive layers (e.g., alarms, protocols, and checks). However, each layer has "holes" created by active failures or latent conditions.</a:t>
            </a:r>
          </a:p>
          <a:p>
            <a:endParaRPr lang="en-US" dirty="0"/>
          </a:p>
          <a:p>
            <a:pPr marL="171450" indent="-171450">
              <a:buFont typeface="Arial" panose="020B0604020202020204" pitchFamily="34" charset="0"/>
              <a:buChar char="•"/>
            </a:pPr>
            <a:r>
              <a:rPr lang="en-US" b="1" dirty="0"/>
              <a:t>Active Failures:</a:t>
            </a:r>
            <a:r>
              <a:rPr lang="en-US" dirty="0"/>
              <a:t> Direct errors by frontline staff (e.g., poor monitoring).</a:t>
            </a:r>
          </a:p>
          <a:p>
            <a:pPr marL="171450" indent="-171450">
              <a:buFont typeface="Arial" panose="020B0604020202020204" pitchFamily="34" charset="0"/>
              <a:buChar char="•"/>
            </a:pPr>
            <a:r>
              <a:rPr lang="en-US" b="1" dirty="0"/>
              <a:t>Latent Conditions:</a:t>
            </a:r>
            <a:r>
              <a:rPr lang="en-US" dirty="0"/>
              <a:t> Systemic weaknesses (e.g., understaffing or poor training). Harm occurs only when the holes in every slice align, allowing a trajectory of accident opportunity (Reason and </a:t>
            </a:r>
            <a:r>
              <a:rPr lang="en-US" dirty="0" err="1"/>
              <a:t>Carthey</a:t>
            </a:r>
            <a:r>
              <a:rPr lang="en-US" dirty="0"/>
              <a:t>, 2020).</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5</a:t>
            </a:fld>
            <a:endParaRPr lang="en-US"/>
          </a:p>
        </p:txBody>
      </p:sp>
    </p:spTree>
    <p:extLst>
      <p:ext uri="{BB962C8B-B14F-4D97-AF65-F5344CB8AC3E}">
        <p14:creationId xmlns:p14="http://schemas.microsoft.com/office/powerpoint/2010/main" val="2044921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Applying Swiss Cheese Model to the Case</a:t>
            </a:r>
          </a:p>
          <a:p>
            <a:r>
              <a:rPr lang="en-US" dirty="0"/>
              <a:t>Applying the </a:t>
            </a:r>
            <a:r>
              <a:rPr lang="en-US" b="1" dirty="0"/>
              <a:t>Swiss Cheese Model</a:t>
            </a:r>
            <a:r>
              <a:rPr lang="en-US" dirty="0"/>
              <a:t> developed by James Reason helps explain how multiple failures within the healthcare system contributed to the Morecambe Bay NHS Maternity Scandal. In this case, weaknesses across several </a:t>
            </a:r>
            <a:r>
              <a:rPr lang="en-US" dirty="0" err="1"/>
              <a:t>organisational</a:t>
            </a:r>
            <a:r>
              <a:rPr lang="en-US" dirty="0"/>
              <a:t> layers aligned, allowing patient harm to occur. These failures were evident across four critical layers:</a:t>
            </a:r>
          </a:p>
          <a:p>
            <a:pPr marL="171450" indent="-171450">
              <a:buFont typeface="Arial" panose="020B0604020202020204" pitchFamily="34" charset="0"/>
              <a:buChar char="•"/>
            </a:pPr>
            <a:r>
              <a:rPr lang="en-US" b="1" dirty="0"/>
              <a:t>Clinical Layer:</a:t>
            </a:r>
            <a:r>
              <a:rPr lang="en-US" dirty="0"/>
              <a:t> Some midwives </a:t>
            </a:r>
            <a:r>
              <a:rPr lang="en-US" dirty="0" err="1"/>
              <a:t>prioritised</a:t>
            </a:r>
            <a:r>
              <a:rPr lang="en-US" dirty="0"/>
              <a:t> “natural childbirth” even when complications were present, ignoring clinical warning signs and delaying necessary medical interventions (Kirkup, 2015).</a:t>
            </a:r>
          </a:p>
          <a:p>
            <a:pPr marL="171450" indent="-171450">
              <a:buFont typeface="Arial" panose="020B0604020202020204" pitchFamily="34" charset="0"/>
              <a:buChar char="•"/>
            </a:pPr>
            <a:r>
              <a:rPr lang="en-US" b="1" dirty="0"/>
              <a:t>Management Layer:</a:t>
            </a:r>
            <a:r>
              <a:rPr lang="en-US" dirty="0"/>
              <a:t> Leaders within the University Hospitals of Morecambe Bay NHS Foundation Trust reportedly failed to respond adequately to internal concerns and complaints, focusing more on protecting the </a:t>
            </a:r>
            <a:r>
              <a:rPr lang="en-US" dirty="0" err="1"/>
              <a:t>organisation’s</a:t>
            </a:r>
            <a:r>
              <a:rPr lang="en-US" dirty="0"/>
              <a:t> reputation than addressing safety risks (Kirkup, 2015).</a:t>
            </a:r>
          </a:p>
          <a:p>
            <a:pPr marL="171450" indent="-171450">
              <a:buFont typeface="Arial" panose="020B0604020202020204" pitchFamily="34" charset="0"/>
              <a:buChar char="•"/>
            </a:pPr>
            <a:r>
              <a:rPr lang="en-US" b="1" dirty="0"/>
              <a:t>Communication Layer:</a:t>
            </a:r>
            <a:r>
              <a:rPr lang="en-US" dirty="0"/>
              <a:t> A toxic professional divide between midwives and obstetricians prevented effective collaboration and delayed escalation of emergencies.</a:t>
            </a:r>
          </a:p>
          <a:p>
            <a:pPr marL="171450" indent="-171450">
              <a:buFont typeface="Arial" panose="020B0604020202020204" pitchFamily="34" charset="0"/>
              <a:buChar char="•"/>
            </a:pPr>
            <a:r>
              <a:rPr lang="en-US" b="1" dirty="0"/>
              <a:t>Regulatory Layer:</a:t>
            </a:r>
            <a:r>
              <a:rPr lang="en-US" dirty="0"/>
              <a:t> The Care Quality Commission did not identify these underlying issues during inspections and initially gave the Trust a positive assessment, delaying corrective action (Health Foundation, 2023).</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6</a:t>
            </a:fld>
            <a:endParaRPr lang="en-US"/>
          </a:p>
        </p:txBody>
      </p:sp>
    </p:spTree>
    <p:extLst>
      <p:ext uri="{BB962C8B-B14F-4D97-AF65-F5344CB8AC3E}">
        <p14:creationId xmlns:p14="http://schemas.microsoft.com/office/powerpoint/2010/main" val="471234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Identified Root Causes:</a:t>
            </a:r>
          </a:p>
          <a:p>
            <a:r>
              <a:rPr lang="en-US" dirty="0"/>
              <a:t>Modern evaluations of the Morecambe Bay NHS Maternity Scandal identify several </a:t>
            </a:r>
            <a:r>
              <a:rPr lang="en-US" dirty="0" err="1"/>
              <a:t>organisational</a:t>
            </a:r>
            <a:r>
              <a:rPr lang="en-US" dirty="0"/>
              <a:t> and systemic drivers that contributed to the failure of maternity services. These factors highlight weaknesses in leadership, professional collaboration, and safety management within the University Hospitals of Morecambe Bay NHS Foundation Trust. Key drivers include:</a:t>
            </a:r>
          </a:p>
          <a:p>
            <a:pPr marL="171450" indent="-171450">
              <a:buFont typeface="Arial" panose="020B0604020202020204" pitchFamily="34" charset="0"/>
              <a:buChar char="•"/>
            </a:pPr>
            <a:r>
              <a:rPr lang="en-US" b="1" dirty="0"/>
              <a:t>Dysfunctional Leadership:</a:t>
            </a:r>
            <a:r>
              <a:rPr lang="en-US" dirty="0"/>
              <a:t> A defensive </a:t>
            </a:r>
            <a:r>
              <a:rPr lang="en-US" dirty="0" err="1"/>
              <a:t>organisational</a:t>
            </a:r>
            <a:r>
              <a:rPr lang="en-US" dirty="0"/>
              <a:t> culture where senior managers discouraged criticism and suppressed whistleblowing, preventing early identification of safety concerns (Kirkup, 2015).</a:t>
            </a:r>
          </a:p>
          <a:p>
            <a:pPr marL="171450" indent="-171450">
              <a:buFont typeface="Arial" panose="020B0604020202020204" pitchFamily="34" charset="0"/>
              <a:buChar char="•"/>
            </a:pPr>
            <a:r>
              <a:rPr lang="en-US" b="1" dirty="0"/>
              <a:t>Professional Silos:</a:t>
            </a:r>
            <a:r>
              <a:rPr lang="en-US" dirty="0"/>
              <a:t> Hostile relationships between obstetricians and midwives limited teamwork and reduced effective clinical decision-making during emergencies (Health Foundation, 2023).</a:t>
            </a:r>
          </a:p>
          <a:p>
            <a:pPr marL="171450" indent="-171450">
              <a:buFont typeface="Arial" panose="020B0604020202020204" pitchFamily="34" charset="0"/>
              <a:buChar char="•"/>
            </a:pPr>
            <a:r>
              <a:rPr lang="en-US" b="1" dirty="0"/>
              <a:t>Competency Gaps:</a:t>
            </a:r>
            <a:r>
              <a:rPr lang="en-US" dirty="0"/>
              <a:t> Staff lacked adequate training in critical skills such as neonatal resuscitation and fetal heart monitoring (NHS England, 2022).</a:t>
            </a:r>
          </a:p>
          <a:p>
            <a:pPr marL="171450" indent="-171450">
              <a:buFont typeface="Arial" panose="020B0604020202020204" pitchFamily="34" charset="0"/>
              <a:buChar char="•"/>
            </a:pPr>
            <a:r>
              <a:rPr lang="en-US" b="1" dirty="0"/>
              <a:t>Feedback Failure:</a:t>
            </a:r>
            <a:r>
              <a:rPr lang="en-US" dirty="0"/>
              <a:t> Incident reporting systems were treated as bureaucratic tasks rather than tools for learning and service improvement (Kirkup, 2015).</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7</a:t>
            </a:fld>
            <a:endParaRPr lang="en-US"/>
          </a:p>
        </p:txBody>
      </p:sp>
    </p:spTree>
    <p:extLst>
      <p:ext uri="{BB962C8B-B14F-4D97-AF65-F5344CB8AC3E}">
        <p14:creationId xmlns:p14="http://schemas.microsoft.com/office/powerpoint/2010/main" val="3973263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 Cause Analysis Model (Theory):</a:t>
            </a:r>
          </a:p>
          <a:p>
            <a:r>
              <a:rPr lang="en-US" b="1" dirty="0"/>
              <a:t>Root Cause Analysis (RCA)</a:t>
            </a:r>
            <a:r>
              <a:rPr lang="en-US" dirty="0"/>
              <a:t> is a structured investigation method used in healthcare to identify the deeper systemic factors behind adverse events rather than focusing only on individual mistakes. Within </a:t>
            </a:r>
            <a:r>
              <a:rPr lang="en-US" dirty="0" err="1"/>
              <a:t>organisations</a:t>
            </a:r>
            <a:r>
              <a:rPr lang="en-US" dirty="0"/>
              <a:t> such as the National Health Service, RCA is widely used to improve patient safety by </a:t>
            </a:r>
            <a:r>
              <a:rPr lang="en-US" dirty="0" err="1"/>
              <a:t>analysing</a:t>
            </a:r>
            <a:r>
              <a:rPr lang="en-US" dirty="0"/>
              <a:t> incidents and learning from failures. The main objective is to move the focus from </a:t>
            </a:r>
            <a:r>
              <a:rPr lang="en-US" b="1" dirty="0"/>
              <a:t>“who made the error?”</a:t>
            </a:r>
            <a:r>
              <a:rPr lang="en-US" dirty="0"/>
              <a:t> to </a:t>
            </a:r>
            <a:r>
              <a:rPr lang="en-US" b="1" dirty="0"/>
              <a:t>“why did the error occur?”</a:t>
            </a:r>
            <a:r>
              <a:rPr lang="en-US" dirty="0"/>
              <a:t>, allowing </a:t>
            </a:r>
            <a:r>
              <a:rPr lang="en-US" dirty="0" err="1"/>
              <a:t>organisations</a:t>
            </a:r>
            <a:r>
              <a:rPr lang="en-US" dirty="0"/>
              <a:t> to identify weaknesses in processes, training, or governance structures (National Patient Safety Team, 2021).</a:t>
            </a:r>
          </a:p>
          <a:p>
            <a:r>
              <a:rPr lang="en-US" dirty="0"/>
              <a:t>The </a:t>
            </a:r>
            <a:r>
              <a:rPr lang="en-US" b="1" dirty="0"/>
              <a:t>RCA process</a:t>
            </a:r>
            <a:r>
              <a:rPr lang="en-US" dirty="0"/>
              <a:t> typically involves several stages:</a:t>
            </a:r>
          </a:p>
          <a:p>
            <a:pPr marL="171450" indent="-171450">
              <a:buFont typeface="Arial" panose="020B0604020202020204" pitchFamily="34" charset="0"/>
              <a:buChar char="•"/>
            </a:pPr>
            <a:r>
              <a:rPr lang="en-US" b="1" dirty="0"/>
              <a:t>Data Collection:</a:t>
            </a:r>
            <a:r>
              <a:rPr lang="en-US" dirty="0"/>
              <a:t> Gathering evidence through medical records, incident reports, and interviews with healthcare staff and affected families.</a:t>
            </a:r>
          </a:p>
          <a:p>
            <a:pPr marL="171450" indent="-171450">
              <a:buFont typeface="Arial" panose="020B0604020202020204" pitchFamily="34" charset="0"/>
              <a:buChar char="•"/>
            </a:pPr>
            <a:r>
              <a:rPr lang="en-US" b="1" dirty="0"/>
              <a:t>Factor Identification:</a:t>
            </a:r>
            <a:r>
              <a:rPr lang="en-US" dirty="0"/>
              <a:t> </a:t>
            </a:r>
            <a:r>
              <a:rPr lang="en-US" dirty="0" err="1"/>
              <a:t>Analysing</a:t>
            </a:r>
            <a:r>
              <a:rPr lang="en-US" dirty="0"/>
              <a:t> contributing factors using techniques such as the </a:t>
            </a:r>
            <a:r>
              <a:rPr lang="en-US" b="1" dirty="0"/>
              <a:t>“5 Whys”</a:t>
            </a:r>
            <a:r>
              <a:rPr lang="en-US" dirty="0"/>
              <a:t> to uncover deeper </a:t>
            </a:r>
            <a:r>
              <a:rPr lang="en-US" dirty="0" err="1"/>
              <a:t>organisational</a:t>
            </a:r>
            <a:r>
              <a:rPr lang="en-US" dirty="0"/>
              <a:t> problems.</a:t>
            </a:r>
          </a:p>
          <a:p>
            <a:pPr marL="171450" indent="-171450">
              <a:buFont typeface="Arial" panose="020B0604020202020204" pitchFamily="34" charset="0"/>
              <a:buChar char="•"/>
            </a:pPr>
            <a:r>
              <a:rPr lang="en-US" b="1" dirty="0"/>
              <a:t>Root Cause Identification:</a:t>
            </a:r>
            <a:r>
              <a:rPr lang="en-US" dirty="0"/>
              <a:t> Determining that failures often arise from systemic weaknesses rather than isolated individual errors.</a:t>
            </a:r>
          </a:p>
          <a:p>
            <a:pPr marL="171450" indent="-171450">
              <a:buFont typeface="Arial" panose="020B0604020202020204" pitchFamily="34" charset="0"/>
              <a:buChar char="•"/>
            </a:pPr>
            <a:r>
              <a:rPr lang="en-US" b="1" dirty="0"/>
              <a:t>Recommendation:</a:t>
            </a:r>
            <a:r>
              <a:rPr lang="en-US" dirty="0"/>
              <a:t> Implementing corrective actions such as improved training, revised clinical protocols, and stronger safety monitoring systems to prevent recurrence (National Patient Safety Team, 2021).</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8</a:t>
            </a:fld>
            <a:endParaRPr lang="en-US"/>
          </a:p>
        </p:txBody>
      </p:sp>
    </p:spTree>
    <p:extLst>
      <p:ext uri="{BB962C8B-B14F-4D97-AF65-F5344CB8AC3E}">
        <p14:creationId xmlns:p14="http://schemas.microsoft.com/office/powerpoint/2010/main" val="3111534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Fishbone Diagram (Supporting Tool)</a:t>
            </a:r>
          </a:p>
          <a:p>
            <a:r>
              <a:rPr lang="en-US" dirty="0"/>
              <a:t>The Ishikawa (Fishbone) Diagram allows for the categorization of complex causes in healthcare failures:</a:t>
            </a:r>
          </a:p>
          <a:p>
            <a:pPr marL="171450" indent="-171450">
              <a:buFont typeface="Arial" panose="020B0604020202020204" pitchFamily="34" charset="0"/>
              <a:buChar char="•"/>
            </a:pPr>
            <a:r>
              <a:rPr lang="en-US" b="1" dirty="0"/>
              <a:t>People:</a:t>
            </a:r>
            <a:r>
              <a:rPr lang="en-US" dirty="0"/>
              <a:t> Lack of specialized training.</a:t>
            </a:r>
          </a:p>
          <a:p>
            <a:pPr marL="171450" indent="-171450">
              <a:buFont typeface="Arial" panose="020B0604020202020204" pitchFamily="34" charset="0"/>
              <a:buChar char="•"/>
            </a:pPr>
            <a:r>
              <a:rPr lang="en-US" b="1" dirty="0"/>
              <a:t>Process:</a:t>
            </a:r>
            <a:r>
              <a:rPr lang="en-US" dirty="0"/>
              <a:t> Flawed escalation protocols for high-risk labor.</a:t>
            </a:r>
          </a:p>
          <a:p>
            <a:pPr marL="171450" indent="-171450">
              <a:buFont typeface="Arial" panose="020B0604020202020204" pitchFamily="34" charset="0"/>
              <a:buChar char="•"/>
            </a:pPr>
            <a:r>
              <a:rPr lang="en-US" b="1" dirty="0"/>
              <a:t>Equipment:</a:t>
            </a:r>
            <a:r>
              <a:rPr lang="en-US" dirty="0"/>
              <a:t> Poor availability of neonatal monitoring tools.</a:t>
            </a:r>
          </a:p>
          <a:p>
            <a:pPr marL="171450" indent="-171450">
              <a:buFont typeface="Arial" panose="020B0604020202020204" pitchFamily="34" charset="0"/>
              <a:buChar char="•"/>
            </a:pPr>
            <a:r>
              <a:rPr lang="en-US" b="1" dirty="0"/>
              <a:t>Environment/Culture:</a:t>
            </a:r>
            <a:r>
              <a:rPr lang="en-US" dirty="0"/>
              <a:t> A culture of fear and bullying.</a:t>
            </a:r>
          </a:p>
          <a:p>
            <a:pPr marL="171450" indent="-171450">
              <a:buFont typeface="Arial" panose="020B0604020202020204" pitchFamily="34" charset="0"/>
              <a:buChar char="•"/>
            </a:pPr>
            <a:r>
              <a:rPr lang="en-US" b="1" dirty="0"/>
              <a:t>Management:</a:t>
            </a:r>
            <a:r>
              <a:rPr lang="en-US" dirty="0"/>
              <a:t> Failure to investigate previous "near misses" (Brown, 2024).</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9</a:t>
            </a:fld>
            <a:endParaRPr lang="en-US"/>
          </a:p>
        </p:txBody>
      </p:sp>
    </p:spTree>
    <p:extLst>
      <p:ext uri="{BB962C8B-B14F-4D97-AF65-F5344CB8AC3E}">
        <p14:creationId xmlns:p14="http://schemas.microsoft.com/office/powerpoint/2010/main" val="1644428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Policy Issues in the NHS:</a:t>
            </a:r>
          </a:p>
          <a:p>
            <a:r>
              <a:rPr lang="en-US" dirty="0"/>
              <a:t>The Morecambe Bay NHS Maternity Scandal exposed major weaknesses in the national healthcare policy framework within the National Health Service. Investigations revealed that regulatory and governance systems failed to identify serious risks within maternity services at an early stage. Key policy gaps identified include:</a:t>
            </a:r>
          </a:p>
          <a:p>
            <a:pPr marL="171450" indent="-171450">
              <a:buFont typeface="Arial" panose="020B0604020202020204" pitchFamily="34" charset="0"/>
              <a:buChar char="•"/>
            </a:pPr>
            <a:r>
              <a:rPr lang="en-US" b="1" dirty="0"/>
              <a:t>Regulatory Failure:</a:t>
            </a:r>
            <a:r>
              <a:rPr lang="en-US" dirty="0"/>
              <a:t> The Care Quality Commission and Monitor (now part of NHS England) focused heavily on financial performance and compliance indicators, lacking the clinical oversight necessary to detect safety concerns within the Trust (Department of Health and Social Care, 2021).</a:t>
            </a:r>
          </a:p>
          <a:p>
            <a:pPr marL="171450" indent="-171450">
              <a:buFont typeface="Arial" panose="020B0604020202020204" pitchFamily="34" charset="0"/>
              <a:buChar char="•"/>
            </a:pPr>
            <a:r>
              <a:rPr lang="en-US" b="1" dirty="0"/>
              <a:t>Governance Policy:</a:t>
            </a:r>
            <a:r>
              <a:rPr lang="en-US" dirty="0"/>
              <a:t> Foundation Trusts were granted substantial autonomy, but the “hands-off” governance approach limited external scrutiny and delayed intervention when quality problems emerged (Department of Health and Social Care, 2021).</a:t>
            </a:r>
          </a:p>
          <a:p>
            <a:pPr marL="171450" indent="-171450">
              <a:buFont typeface="Arial" panose="020B0604020202020204" pitchFamily="34" charset="0"/>
              <a:buChar char="•"/>
            </a:pPr>
            <a:r>
              <a:rPr lang="en-US" b="1" dirty="0"/>
              <a:t>Metrics:</a:t>
            </a:r>
            <a:r>
              <a:rPr lang="en-US" dirty="0"/>
              <a:t> Policymakers relied heavily on quantitative performance targets such as waiting times, while qualitative indicators of patient safety and clinical outcomes received less attention.</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10</a:t>
            </a:fld>
            <a:endParaRPr lang="en-US"/>
          </a:p>
        </p:txBody>
      </p:sp>
    </p:spTree>
    <p:extLst>
      <p:ext uri="{BB962C8B-B14F-4D97-AF65-F5344CB8AC3E}">
        <p14:creationId xmlns:p14="http://schemas.microsoft.com/office/powerpoint/2010/main" val="3500630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Policy Failures Contributing to the Scandal:</a:t>
            </a:r>
          </a:p>
          <a:p>
            <a:endParaRPr lang="en-US" b="1" dirty="0"/>
          </a:p>
          <a:p>
            <a:r>
              <a:rPr lang="en-US" dirty="0"/>
              <a:t>The Morecambe Bay NHS Maternity Scandal revealed significant policy failures that directly contributed to unsafe maternity care. These gaps undermined staff accountability, patient safety, and </a:t>
            </a:r>
            <a:r>
              <a:rPr lang="en-US" dirty="0" err="1"/>
              <a:t>organisational</a:t>
            </a:r>
            <a:r>
              <a:rPr lang="en-US" dirty="0"/>
              <a:t> transparency. Key policy shortcomings include:</a:t>
            </a:r>
          </a:p>
          <a:p>
            <a:pPr marL="228600" indent="-228600">
              <a:buFont typeface="+mj-lt"/>
              <a:buAutoNum type="arabicPeriod"/>
            </a:pPr>
            <a:r>
              <a:rPr lang="en-US" b="1" dirty="0"/>
              <a:t>Whistleblowing Gaps:</a:t>
            </a:r>
            <a:r>
              <a:rPr lang="en-US" dirty="0"/>
              <a:t> Existing policies inadequately protected staff who raised safety concerns, creating a culture of “enforced silence” and discouraging reporting of critical issues (Foster, 2020).</a:t>
            </a:r>
          </a:p>
          <a:p>
            <a:pPr marL="228600" indent="-228600">
              <a:buFont typeface="+mj-lt"/>
              <a:buAutoNum type="arabicPeriod"/>
            </a:pPr>
            <a:r>
              <a:rPr lang="en-US" b="1" dirty="0"/>
              <a:t>Transparency Policy:</a:t>
            </a:r>
            <a:r>
              <a:rPr lang="en-US" dirty="0"/>
              <a:t> The legal framework for the Duty of </a:t>
            </a:r>
            <a:r>
              <a:rPr lang="en-US" dirty="0" err="1"/>
              <a:t>Candour</a:t>
            </a:r>
            <a:r>
              <a:rPr lang="en-US" dirty="0"/>
              <a:t> was not yet robust, allowing the Trust to withhold information from families affected by adverse outcomes (Foster, 2020).</a:t>
            </a:r>
          </a:p>
          <a:p>
            <a:pPr marL="228600" indent="-228600">
              <a:buFont typeface="+mj-lt"/>
              <a:buAutoNum type="arabicPeriod"/>
            </a:pPr>
            <a:r>
              <a:rPr lang="en-US" b="1" dirty="0"/>
              <a:t>Maternity Standards:</a:t>
            </a:r>
            <a:r>
              <a:rPr lang="en-US" dirty="0"/>
              <a:t> National guidelines promoting the “</a:t>
            </a:r>
            <a:r>
              <a:rPr lang="en-US" dirty="0" err="1"/>
              <a:t>normalisation</a:t>
            </a:r>
            <a:r>
              <a:rPr lang="en-US" dirty="0"/>
              <a:t>” of childbirth were misapplied locally, resulting in the exclusion of obstetricians from high-risk deliveries and compromising patient safety (Kirkup, 2015; NHS England, 2022).</a:t>
            </a:r>
          </a:p>
          <a:p>
            <a:r>
              <a:rPr lang="en-US" dirty="0"/>
              <a:t>These failures highlight the need for stronger legal protections, clearer clinical guidance, and enforcement mechanisms to ensure patient-</a:t>
            </a:r>
            <a:r>
              <a:rPr lang="en-US" dirty="0" err="1"/>
              <a:t>centred</a:t>
            </a:r>
            <a:r>
              <a:rPr lang="en-US" dirty="0"/>
              <a:t> care.</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11</a:t>
            </a:fld>
            <a:endParaRPr lang="en-US"/>
          </a:p>
        </p:txBody>
      </p:sp>
    </p:spTree>
    <p:extLst>
      <p:ext uri="{BB962C8B-B14F-4D97-AF65-F5344CB8AC3E}">
        <p14:creationId xmlns:p14="http://schemas.microsoft.com/office/powerpoint/2010/main" val="3984446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Quality of Care:</a:t>
            </a:r>
          </a:p>
          <a:p>
            <a:r>
              <a:rPr lang="en-US" dirty="0"/>
              <a:t>The human cost of the Morecambe Bay NHS Maternity Scandal was profound, with eleven neonatal deaths and one maternal death deemed avoidable. Beyond these tragedies, the scandal had lasting impacts on patients, communities, and the wider healthcare system. Key consequences include:</a:t>
            </a:r>
          </a:p>
          <a:p>
            <a:pPr marL="171450" indent="-171450">
              <a:buFont typeface="Arial" panose="020B0604020202020204" pitchFamily="34" charset="0"/>
              <a:buChar char="•"/>
            </a:pPr>
            <a:r>
              <a:rPr lang="en-US" b="1" dirty="0"/>
              <a:t>Clinical Outcomes:</a:t>
            </a:r>
            <a:r>
              <a:rPr lang="en-US" dirty="0"/>
              <a:t> Survivors of substandard care experienced long-term health complications and developmental disabilities, highlighting the direct impact of failures in clinical practice (Kirkup, 2015).</a:t>
            </a:r>
          </a:p>
          <a:p>
            <a:pPr marL="171450" indent="-171450">
              <a:buFont typeface="Arial" panose="020B0604020202020204" pitchFamily="34" charset="0"/>
              <a:buChar char="•"/>
            </a:pPr>
            <a:r>
              <a:rPr lang="en-US" b="1" dirty="0"/>
              <a:t>Erosion of Trust:</a:t>
            </a:r>
            <a:r>
              <a:rPr lang="en-US" dirty="0"/>
              <a:t> Confidence in Furness General Hospital collapsed, requiring extensive community engagement and outreach to rebuild public trust in local maternity services (Patient Safety Commissioner, 2024).</a:t>
            </a:r>
          </a:p>
          <a:p>
            <a:pPr marL="171450" indent="-171450">
              <a:buFont typeface="Arial" panose="020B0604020202020204" pitchFamily="34" charset="0"/>
              <a:buChar char="•"/>
            </a:pPr>
            <a:r>
              <a:rPr lang="en-US" b="1" dirty="0"/>
              <a:t>Systemic Morale:</a:t>
            </a:r>
            <a:r>
              <a:rPr lang="en-US" dirty="0"/>
              <a:t> The scandal reinforced a “blame culture” across the wider National Health Service, making staff more risk-averse and hesitant to escalate concerns, further </a:t>
            </a:r>
            <a:r>
              <a:rPr lang="en-US" dirty="0" err="1"/>
              <a:t>jeopardising</a:t>
            </a:r>
            <a:r>
              <a:rPr lang="en-US" dirty="0"/>
              <a:t> patient safety (Patient Safety Commissioner, 2024).</a:t>
            </a:r>
          </a:p>
          <a:p>
            <a:r>
              <a:rPr lang="en-US" dirty="0"/>
              <a:t>These outcomes demonstrate that failures in quality management and </a:t>
            </a:r>
            <a:r>
              <a:rPr lang="en-US" dirty="0" err="1"/>
              <a:t>organisational</a:t>
            </a:r>
            <a:r>
              <a:rPr lang="en-US" dirty="0"/>
              <a:t> culture can have far-reaching and multi-dimensional effects.</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12</a:t>
            </a:fld>
            <a:endParaRPr lang="en-US"/>
          </a:p>
        </p:txBody>
      </p:sp>
    </p:spTree>
    <p:extLst>
      <p:ext uri="{BB962C8B-B14F-4D97-AF65-F5344CB8AC3E}">
        <p14:creationId xmlns:p14="http://schemas.microsoft.com/office/powerpoint/2010/main" val="1658736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Efficiency and Equity:</a:t>
            </a:r>
          </a:p>
          <a:p>
            <a:endParaRPr lang="en-US" b="1" dirty="0"/>
          </a:p>
          <a:p>
            <a:r>
              <a:rPr lang="en-US" dirty="0"/>
              <a:t>The Morecambe Bay NHS Maternity Scandal had significant repercussions for both efficiency and equity within the National Health Service.</a:t>
            </a:r>
          </a:p>
          <a:p>
            <a:pPr marL="171450" indent="-171450">
              <a:buFont typeface="Arial" panose="020B0604020202020204" pitchFamily="34" charset="0"/>
              <a:buChar char="•"/>
            </a:pPr>
            <a:r>
              <a:rPr lang="en-US" b="1" dirty="0"/>
              <a:t>Efficiency:</a:t>
            </a:r>
            <a:r>
              <a:rPr lang="en-US" dirty="0"/>
              <a:t> The scandal imposed substantial financial costs, including millions in litigation claims, the expenses associated with the Kirkup Inquiry, and the hiring of external turnaround teams to restore safe maternity services (Health Foundation, 2023). These resources diverted funding from other critical areas, reducing overall system efficiency.</a:t>
            </a:r>
          </a:p>
          <a:p>
            <a:pPr marL="171450" indent="-171450">
              <a:buFont typeface="Arial" panose="020B0604020202020204" pitchFamily="34" charset="0"/>
              <a:buChar char="•"/>
            </a:pPr>
            <a:r>
              <a:rPr lang="en-US" b="1" dirty="0"/>
              <a:t>Equity:</a:t>
            </a:r>
            <a:r>
              <a:rPr lang="en-US" dirty="0"/>
              <a:t> The case exposed a “postcode lottery” in maternity care quality, with patients in Barrow-in-Furness receiving markedly lower standards than those in more affluent or better-governed regions. This highlighted a systemic failure to uphold the NHS’s principle of equitable care for all patients, exacerbating health inequalities (Equality and Human Rights Commission, 2022).</a:t>
            </a:r>
          </a:p>
          <a:p>
            <a:r>
              <a:rPr lang="en-US" dirty="0"/>
              <a:t>The scandal thus demonstrated that lapses in governance and policy can simultaneously undermine cost-effectiveness and fairness in healthcare delivery.</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13</a:t>
            </a:fld>
            <a:endParaRPr lang="en-US"/>
          </a:p>
        </p:txBody>
      </p:sp>
    </p:spTree>
    <p:extLst>
      <p:ext uri="{BB962C8B-B14F-4D97-AF65-F5344CB8AC3E}">
        <p14:creationId xmlns:p14="http://schemas.microsoft.com/office/powerpoint/2010/main" val="541807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Lessons for Quality Improvement: </a:t>
            </a:r>
          </a:p>
          <a:p>
            <a:r>
              <a:rPr lang="en-US" dirty="0"/>
              <a:t>The legacy of the Morecambe Bay NHS Maternity Scandal has prompted a series of reforms aimed at improving patient safety, governance, and </a:t>
            </a:r>
            <a:r>
              <a:rPr lang="en-US" dirty="0" err="1"/>
              <a:t>organisational</a:t>
            </a:r>
            <a:r>
              <a:rPr lang="en-US" dirty="0"/>
              <a:t> culture across the National Health Service. Key reforms include:</a:t>
            </a:r>
          </a:p>
          <a:p>
            <a:pPr marL="171450" indent="-171450">
              <a:buFont typeface="Arial" panose="020B0604020202020204" pitchFamily="34" charset="0"/>
              <a:buChar char="•"/>
            </a:pPr>
            <a:r>
              <a:rPr lang="en-US" b="1" dirty="0"/>
              <a:t>HSIB Investigations:</a:t>
            </a:r>
            <a:r>
              <a:rPr lang="en-US" dirty="0"/>
              <a:t> Establishment of the Healthcare Services Safety Investigations Body to conduct impartial reviews of serious incidents and identify systemic risks without assigning individual blame (NHS England, 2023).</a:t>
            </a:r>
          </a:p>
          <a:p>
            <a:pPr marL="171450" indent="-171450">
              <a:buFont typeface="Arial" panose="020B0604020202020204" pitchFamily="34" charset="0"/>
              <a:buChar char="•"/>
            </a:pPr>
            <a:r>
              <a:rPr lang="en-US" b="1" dirty="0"/>
              <a:t>Maternity Transformation </a:t>
            </a:r>
            <a:r>
              <a:rPr lang="en-US" b="1" dirty="0" err="1"/>
              <a:t>Programme</a:t>
            </a:r>
            <a:r>
              <a:rPr lang="en-US" b="1" dirty="0"/>
              <a:t>:</a:t>
            </a:r>
            <a:r>
              <a:rPr lang="en-US" dirty="0"/>
              <a:t> </a:t>
            </a:r>
            <a:r>
              <a:rPr lang="en-US" dirty="0" err="1"/>
              <a:t>Standardisation</a:t>
            </a:r>
            <a:r>
              <a:rPr lang="en-US" dirty="0"/>
              <a:t> of fetal monitoring and neonatal safety protocols to ensure consistent, high-quality maternity care across the NHS (NHS England, 2023).</a:t>
            </a:r>
          </a:p>
          <a:p>
            <a:pPr marL="171450" indent="-171450">
              <a:buFont typeface="Arial" panose="020B0604020202020204" pitchFamily="34" charset="0"/>
              <a:buChar char="•"/>
            </a:pPr>
            <a:r>
              <a:rPr lang="en-US" b="1" dirty="0"/>
              <a:t>Culture Change:</a:t>
            </a:r>
            <a:r>
              <a:rPr lang="en-US" dirty="0"/>
              <a:t> Promotion of a “Just Culture,” encouraging staff to report errors and near-misses openly, fostering learning and reducing fear of retribution.</a:t>
            </a:r>
          </a:p>
          <a:p>
            <a:pPr marL="171450" indent="-171450">
              <a:buFont typeface="Arial" panose="020B0604020202020204" pitchFamily="34" charset="0"/>
              <a:buChar char="•"/>
            </a:pPr>
            <a:r>
              <a:rPr lang="en-US" b="1" dirty="0"/>
              <a:t>Integration:</a:t>
            </a:r>
            <a:r>
              <a:rPr lang="en-US" dirty="0"/>
              <a:t> Moving away from professional silos towards multidisciplinary team-based care, improving collaboration between midwives, obstetricians, and other healthcare professionals to enhance clinical decision-making and patient outcomes (Williams, 2025).</a:t>
            </a:r>
          </a:p>
          <a:p>
            <a:r>
              <a:rPr lang="en-US" dirty="0"/>
              <a:t>These reforms aim to address the systemic failures revealed by the scandal and prevent similar tragedies in the future.</a:t>
            </a:r>
          </a:p>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14</a:t>
            </a:fld>
            <a:endParaRPr lang="en-US"/>
          </a:p>
        </p:txBody>
      </p:sp>
    </p:spTree>
    <p:extLst>
      <p:ext uri="{BB962C8B-B14F-4D97-AF65-F5344CB8AC3E}">
        <p14:creationId xmlns:p14="http://schemas.microsoft.com/office/powerpoint/2010/main" val="174301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FF02F2-E7BC-4BA7-BDC5-EC9813D4E6EF}" type="slidenum">
              <a:rPr lang="en-US" smtClean="0"/>
              <a:t>15</a:t>
            </a:fld>
            <a:endParaRPr lang="en-US"/>
          </a:p>
        </p:txBody>
      </p:sp>
    </p:spTree>
    <p:extLst>
      <p:ext uri="{BB962C8B-B14F-4D97-AF65-F5344CB8AC3E}">
        <p14:creationId xmlns:p14="http://schemas.microsoft.com/office/powerpoint/2010/main" val="4064916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25C713F-1C6A-7F64-72E7-F2CE3AB961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78DFD519-60DB-1BE2-BACA-88E69E7374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5EFF0A2A-7F33-3805-8DA3-E32B47041F0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380FFC84-F1A4-2F2A-0ED7-D75C2E0522D2}"/>
              </a:ext>
            </a:extLst>
          </p:cNvPr>
          <p:cNvSpPr>
            <a:spLocks noGrp="1"/>
          </p:cNvSpPr>
          <p:nvPr>
            <p:ph type="sldNum" sz="quarter" idx="5"/>
          </p:nvPr>
        </p:nvSpPr>
        <p:spPr/>
        <p:txBody>
          <a:bodyPr/>
          <a:lstStyle/>
          <a:p>
            <a:fld id="{A3FF02F2-E7BC-4BA7-BDC5-EC9813D4E6EF}" type="slidenum">
              <a:rPr lang="en-US" smtClean="0"/>
              <a:t>16</a:t>
            </a:fld>
            <a:endParaRPr lang="en-US"/>
          </a:p>
        </p:txBody>
      </p:sp>
    </p:spTree>
    <p:extLst>
      <p:ext uri="{BB962C8B-B14F-4D97-AF65-F5344CB8AC3E}">
        <p14:creationId xmlns:p14="http://schemas.microsoft.com/office/powerpoint/2010/main" val="2951517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mj-l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FF6A408-B0AB-4CAF-8A42-618892A7F993}" type="slidenum">
              <a:rPr lang="en-US" smtClean="0"/>
              <a:t>17</a:t>
            </a:fld>
            <a:endParaRPr lang="en-US"/>
          </a:p>
        </p:txBody>
      </p:sp>
    </p:spTree>
    <p:extLst>
      <p:ext uri="{BB962C8B-B14F-4D97-AF65-F5344CB8AC3E}">
        <p14:creationId xmlns:p14="http://schemas.microsoft.com/office/powerpoint/2010/main" val="2739047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9.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5.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5.sv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5C75"/>
        </a:solidFill>
        <a:effectLst/>
      </p:bgPr>
    </p:bg>
    <p:spTree>
      <p:nvGrpSpPr>
        <p:cNvPr id="1" name=""/>
        <p:cNvGrpSpPr/>
        <p:nvPr/>
      </p:nvGrpSpPr>
      <p:grpSpPr>
        <a:xfrm>
          <a:off x="0" y="0"/>
          <a:ext cx="0" cy="0"/>
          <a:chOff x="0" y="0"/>
          <a:chExt cx="0" cy="0"/>
        </a:xfrm>
      </p:grpSpPr>
      <p:sp>
        <p:nvSpPr>
          <p:cNvPr id="4" name="TextBox 4"/>
          <p:cNvSpPr txBox="1"/>
          <p:nvPr/>
        </p:nvSpPr>
        <p:spPr>
          <a:xfrm>
            <a:off x="-1149148" y="8016058"/>
            <a:ext cx="6186045" cy="1242242"/>
          </a:xfrm>
          <a:prstGeom prst="rect">
            <a:avLst/>
          </a:prstGeom>
        </p:spPr>
        <p:txBody>
          <a:bodyPr lIns="50800" tIns="50800" rIns="50800" bIns="50800" rtlCol="0" anchor="ctr"/>
          <a:lstStyle/>
          <a:p>
            <a:pPr algn="ctr">
              <a:lnSpc>
                <a:spcPts val="3431"/>
              </a:lnSpc>
            </a:pPr>
            <a:endParaRPr/>
          </a:p>
        </p:txBody>
      </p:sp>
      <p:sp>
        <p:nvSpPr>
          <p:cNvPr id="16" name="TextBox 16"/>
          <p:cNvSpPr txBox="1"/>
          <p:nvPr/>
        </p:nvSpPr>
        <p:spPr>
          <a:xfrm>
            <a:off x="6477000" y="3089380"/>
            <a:ext cx="6440050" cy="1325106"/>
          </a:xfrm>
          <a:prstGeom prst="rect">
            <a:avLst/>
          </a:prstGeom>
        </p:spPr>
        <p:txBody>
          <a:bodyPr lIns="0" tIns="0" rIns="0" bIns="0" rtlCol="0" anchor="t">
            <a:spAutoFit/>
          </a:bodyPr>
          <a:lstStyle/>
          <a:p>
            <a:pPr algn="l">
              <a:lnSpc>
                <a:spcPts val="12845"/>
              </a:lnSpc>
              <a:spcBef>
                <a:spcPct val="0"/>
              </a:spcBef>
            </a:pPr>
            <a:r>
              <a:rPr lang="en-US" sz="3200" b="1" dirty="0">
                <a:solidFill>
                  <a:srgbClr val="66FFB2"/>
                </a:solidFill>
                <a:latin typeface="Neue Montreal Medium"/>
                <a:ea typeface="Neue Montreal Medium"/>
                <a:cs typeface="Neue Montreal Medium"/>
                <a:sym typeface="Neue Montreal Medium"/>
              </a:rPr>
              <a:t>Lecturer: Brian Mashumba </a:t>
            </a:r>
          </a:p>
        </p:txBody>
      </p:sp>
      <p:sp>
        <p:nvSpPr>
          <p:cNvPr id="18" name="TextBox 18"/>
          <p:cNvSpPr txBox="1"/>
          <p:nvPr/>
        </p:nvSpPr>
        <p:spPr>
          <a:xfrm>
            <a:off x="6019800" y="5205209"/>
            <a:ext cx="5943600" cy="1386662"/>
          </a:xfrm>
          <a:prstGeom prst="rect">
            <a:avLst/>
          </a:prstGeom>
        </p:spPr>
        <p:txBody>
          <a:bodyPr wrap="square" lIns="0" tIns="0" rIns="0" bIns="0" rtlCol="0" anchor="t">
            <a:spAutoFit/>
          </a:bodyPr>
          <a:lstStyle/>
          <a:p>
            <a:pPr algn="ctr">
              <a:lnSpc>
                <a:spcPct val="150000"/>
              </a:lnSpc>
              <a:spcBef>
                <a:spcPct val="0"/>
              </a:spcBef>
            </a:pPr>
            <a:r>
              <a:rPr lang="en-US" sz="3200" b="1" dirty="0">
                <a:solidFill>
                  <a:srgbClr val="FFFFFF"/>
                </a:solidFill>
                <a:latin typeface="Neue Montreal Medium"/>
                <a:ea typeface="Neue Montreal Medium"/>
                <a:cs typeface="Neue Montreal Medium"/>
                <a:sym typeface="Neue Montreal Medium"/>
              </a:rPr>
              <a:t>Student Name: Milon Mahmud</a:t>
            </a:r>
          </a:p>
          <a:p>
            <a:pPr algn="ctr">
              <a:lnSpc>
                <a:spcPct val="150000"/>
              </a:lnSpc>
              <a:spcBef>
                <a:spcPct val="0"/>
              </a:spcBef>
            </a:pPr>
            <a:r>
              <a:rPr lang="en-US" sz="3200" b="1" dirty="0" smtClean="0">
                <a:solidFill>
                  <a:srgbClr val="FFFFFF"/>
                </a:solidFill>
                <a:latin typeface="Neue Montreal Medium"/>
                <a:ea typeface="Neue Montreal Medium"/>
                <a:cs typeface="Neue Montreal Medium"/>
                <a:sym typeface="Neue Montreal Medium"/>
              </a:rPr>
              <a:t>Student ID</a:t>
            </a:r>
            <a:r>
              <a:rPr lang="en-US" sz="3200" b="1" dirty="0">
                <a:solidFill>
                  <a:srgbClr val="FFFFFF"/>
                </a:solidFill>
                <a:latin typeface="Neue Montreal Medium"/>
                <a:ea typeface="Neue Montreal Medium"/>
                <a:cs typeface="Neue Montreal Medium"/>
                <a:sym typeface="Neue Montreal Medium"/>
              </a:rPr>
              <a:t>: 2433867</a:t>
            </a:r>
          </a:p>
        </p:txBody>
      </p:sp>
      <p:sp>
        <p:nvSpPr>
          <p:cNvPr id="23" name="TextBox 10">
            <a:extLst>
              <a:ext uri="{FF2B5EF4-FFF2-40B4-BE49-F238E27FC236}">
                <a16:creationId xmlns:a16="http://schemas.microsoft.com/office/drawing/2014/main" xmlns="" id="{C43E6538-F17E-FD77-26F9-17A57C70B3DD}"/>
              </a:ext>
            </a:extLst>
          </p:cNvPr>
          <p:cNvSpPr txBox="1"/>
          <p:nvPr/>
        </p:nvSpPr>
        <p:spPr>
          <a:xfrm>
            <a:off x="2514600" y="1050066"/>
            <a:ext cx="13978795" cy="687239"/>
          </a:xfrm>
          <a:prstGeom prst="rect">
            <a:avLst/>
          </a:prstGeom>
        </p:spPr>
        <p:txBody>
          <a:bodyPr wrap="square" lIns="0" tIns="0" rIns="0" bIns="0" rtlCol="0" anchor="t">
            <a:spAutoFit/>
          </a:bodyPr>
          <a:lstStyle/>
          <a:p>
            <a:pPr algn="l">
              <a:lnSpc>
                <a:spcPts val="6096"/>
              </a:lnSpc>
              <a:spcBef>
                <a:spcPct val="0"/>
              </a:spcBef>
            </a:pPr>
            <a:r>
              <a:rPr lang="en-US" sz="2800" b="1" dirty="0">
                <a:solidFill>
                  <a:schemeClr val="bg1"/>
                </a:solidFill>
                <a:latin typeface="Poppins"/>
                <a:ea typeface="Poppins"/>
                <a:cs typeface="Poppins"/>
                <a:sym typeface="Poppins"/>
              </a:rPr>
              <a:t>Module &amp; code: </a:t>
            </a:r>
            <a:r>
              <a:rPr lang="en-US" sz="2800" dirty="0">
                <a:solidFill>
                  <a:schemeClr val="bg1"/>
                </a:solidFill>
                <a:latin typeface="Poppins"/>
                <a:ea typeface="Poppins"/>
                <a:cs typeface="Poppins"/>
                <a:sym typeface="Poppins"/>
              </a:rPr>
              <a:t>Quality Assurance and Service Improvements (LCHS7006)</a:t>
            </a:r>
          </a:p>
        </p:txBody>
      </p:sp>
      <p:sp>
        <p:nvSpPr>
          <p:cNvPr id="24" name="TextBox 7">
            <a:extLst>
              <a:ext uri="{FF2B5EF4-FFF2-40B4-BE49-F238E27FC236}">
                <a16:creationId xmlns:a16="http://schemas.microsoft.com/office/drawing/2014/main" xmlns="" id="{3B82B197-C26D-251D-DF53-FB06F5D30C79}"/>
              </a:ext>
            </a:extLst>
          </p:cNvPr>
          <p:cNvSpPr txBox="1"/>
          <p:nvPr/>
        </p:nvSpPr>
        <p:spPr>
          <a:xfrm>
            <a:off x="1524000" y="2309487"/>
            <a:ext cx="15434658" cy="646331"/>
          </a:xfrm>
          <a:prstGeom prst="rect">
            <a:avLst/>
          </a:prstGeom>
        </p:spPr>
        <p:txBody>
          <a:bodyPr wrap="square" lIns="0" tIns="0" rIns="0" bIns="0" rtlCol="0" anchor="t">
            <a:spAutoFit/>
          </a:bodyPr>
          <a:lstStyle/>
          <a:p>
            <a:pPr algn="ctr">
              <a:lnSpc>
                <a:spcPct val="150000"/>
              </a:lnSpc>
              <a:spcBef>
                <a:spcPct val="0"/>
              </a:spcBef>
            </a:pPr>
            <a:r>
              <a:rPr lang="en-US" sz="2800" b="1" dirty="0">
                <a:solidFill>
                  <a:srgbClr val="00B050"/>
                </a:solidFill>
                <a:latin typeface="Poppins"/>
                <a:ea typeface="Poppins"/>
                <a:cs typeface="Poppins"/>
                <a:sym typeface="Poppins"/>
              </a:rPr>
              <a:t>Title: A Critical Analysis of the Morecambe Bay NHS Maternity Scandal (2004–2013)</a:t>
            </a:r>
          </a:p>
        </p:txBody>
      </p:sp>
      <p:sp>
        <p:nvSpPr>
          <p:cNvPr id="26" name="TextBox 7">
            <a:extLst>
              <a:ext uri="{FF2B5EF4-FFF2-40B4-BE49-F238E27FC236}">
                <a16:creationId xmlns:a16="http://schemas.microsoft.com/office/drawing/2014/main" xmlns="" id="{941DFF63-7E4D-84DB-A4F8-6985E8027ABE}"/>
              </a:ext>
            </a:extLst>
          </p:cNvPr>
          <p:cNvSpPr txBox="1"/>
          <p:nvPr/>
        </p:nvSpPr>
        <p:spPr>
          <a:xfrm>
            <a:off x="2689105" y="8016058"/>
            <a:ext cx="13104448" cy="585288"/>
          </a:xfrm>
          <a:prstGeom prst="rect">
            <a:avLst/>
          </a:prstGeom>
        </p:spPr>
        <p:txBody>
          <a:bodyPr wrap="square" lIns="0" tIns="0" rIns="0" bIns="0" rtlCol="0" anchor="t">
            <a:spAutoFit/>
          </a:bodyPr>
          <a:lstStyle/>
          <a:p>
            <a:pPr algn="ctr">
              <a:lnSpc>
                <a:spcPct val="150000"/>
              </a:lnSpc>
              <a:spcBef>
                <a:spcPct val="0"/>
              </a:spcBef>
            </a:pPr>
            <a:r>
              <a:rPr lang="en-US" sz="2800" b="1" dirty="0">
                <a:solidFill>
                  <a:schemeClr val="accent5">
                    <a:lumMod val="60000"/>
                    <a:lumOff val="40000"/>
                  </a:schemeClr>
                </a:solidFill>
                <a:latin typeface="Poppins"/>
                <a:ea typeface="Poppins"/>
                <a:cs typeface="Poppins"/>
                <a:sym typeface="Poppins"/>
              </a:rPr>
              <a:t>Date of Submission: </a:t>
            </a:r>
            <a:r>
              <a:rPr lang="en-US" sz="2800" dirty="0">
                <a:solidFill>
                  <a:schemeClr val="accent5">
                    <a:lumMod val="60000"/>
                    <a:lumOff val="40000"/>
                  </a:schemeClr>
                </a:solidFill>
                <a:latin typeface="Poppins"/>
                <a:ea typeface="Poppins"/>
                <a:cs typeface="Poppins"/>
                <a:sym typeface="Poppins"/>
              </a:rPr>
              <a:t>24</a:t>
            </a:r>
            <a:r>
              <a:rPr lang="en-US" sz="2800" baseline="30000" dirty="0">
                <a:solidFill>
                  <a:schemeClr val="accent5">
                    <a:lumMod val="60000"/>
                    <a:lumOff val="40000"/>
                  </a:schemeClr>
                </a:solidFill>
                <a:latin typeface="Poppins"/>
                <a:ea typeface="Poppins"/>
                <a:cs typeface="Poppins"/>
                <a:sym typeface="Poppins"/>
              </a:rPr>
              <a:t>th</a:t>
            </a:r>
            <a:r>
              <a:rPr lang="en-US" sz="2800" dirty="0">
                <a:solidFill>
                  <a:schemeClr val="accent5">
                    <a:lumMod val="60000"/>
                    <a:lumOff val="40000"/>
                  </a:schemeClr>
                </a:solidFill>
                <a:latin typeface="Poppins"/>
                <a:ea typeface="Poppins"/>
                <a:cs typeface="Poppins"/>
                <a:sym typeface="Poppins"/>
              </a:rPr>
              <a:t> March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3" name="Group 3"/>
          <p:cNvGrpSpPr/>
          <p:nvPr/>
        </p:nvGrpSpPr>
        <p:grpSpPr>
          <a:xfrm>
            <a:off x="-1788909" y="3371564"/>
            <a:ext cx="9010164" cy="9010164"/>
            <a:chOff x="0" y="0"/>
            <a:chExt cx="812800" cy="812800"/>
          </a:xfrm>
        </p:grpSpPr>
        <p:sp>
          <p:nvSpPr>
            <p:cNvPr id="4" name="Freeform 4"/>
            <p:cNvSpPr/>
            <p:nvPr/>
          </p:nvSpPr>
          <p:spPr>
            <a:xfrm>
              <a:off x="0" y="0"/>
              <a:ext cx="812800" cy="812800"/>
            </a:xfrm>
            <a:custGeom>
              <a:avLst/>
              <a:gdLst/>
              <a:ahLst/>
              <a:cxnLst/>
              <a:rect l="l" t="t" r="r" b="b"/>
              <a:pathLst>
                <a:path w="812800" h="812800">
                  <a:moveTo>
                    <a:pt x="536460" y="0"/>
                  </a:moveTo>
                  <a:lnTo>
                    <a:pt x="276340" y="0"/>
                  </a:lnTo>
                  <a:cubicBezTo>
                    <a:pt x="270415" y="0"/>
                    <a:pt x="264733" y="2354"/>
                    <a:pt x="260543" y="6543"/>
                  </a:cubicBezTo>
                  <a:cubicBezTo>
                    <a:pt x="256354" y="10733"/>
                    <a:pt x="254000" y="16415"/>
                    <a:pt x="254000" y="22340"/>
                  </a:cubicBezTo>
                  <a:lnTo>
                    <a:pt x="254000" y="231660"/>
                  </a:lnTo>
                  <a:cubicBezTo>
                    <a:pt x="254000" y="237585"/>
                    <a:pt x="251646" y="243267"/>
                    <a:pt x="247457" y="247457"/>
                  </a:cubicBezTo>
                  <a:cubicBezTo>
                    <a:pt x="243267" y="251646"/>
                    <a:pt x="237585" y="254000"/>
                    <a:pt x="231660" y="254000"/>
                  </a:cubicBezTo>
                  <a:lnTo>
                    <a:pt x="22340" y="254000"/>
                  </a:lnTo>
                  <a:cubicBezTo>
                    <a:pt x="16415" y="254000"/>
                    <a:pt x="10733" y="256354"/>
                    <a:pt x="6543" y="260543"/>
                  </a:cubicBezTo>
                  <a:cubicBezTo>
                    <a:pt x="2354" y="264733"/>
                    <a:pt x="0" y="270415"/>
                    <a:pt x="0" y="276340"/>
                  </a:cubicBezTo>
                  <a:lnTo>
                    <a:pt x="0" y="536460"/>
                  </a:lnTo>
                  <a:cubicBezTo>
                    <a:pt x="0" y="542385"/>
                    <a:pt x="2354" y="548067"/>
                    <a:pt x="6543" y="552257"/>
                  </a:cubicBezTo>
                  <a:cubicBezTo>
                    <a:pt x="10733" y="556446"/>
                    <a:pt x="16415" y="558800"/>
                    <a:pt x="22340" y="558800"/>
                  </a:cubicBezTo>
                  <a:lnTo>
                    <a:pt x="231660" y="558800"/>
                  </a:lnTo>
                  <a:cubicBezTo>
                    <a:pt x="237585" y="558800"/>
                    <a:pt x="243267" y="561154"/>
                    <a:pt x="247457" y="565343"/>
                  </a:cubicBezTo>
                  <a:cubicBezTo>
                    <a:pt x="251646" y="569533"/>
                    <a:pt x="254000" y="575215"/>
                    <a:pt x="254000" y="581140"/>
                  </a:cubicBezTo>
                  <a:lnTo>
                    <a:pt x="254000" y="790460"/>
                  </a:lnTo>
                  <a:cubicBezTo>
                    <a:pt x="254000" y="796385"/>
                    <a:pt x="256354" y="802067"/>
                    <a:pt x="260543" y="806257"/>
                  </a:cubicBezTo>
                  <a:cubicBezTo>
                    <a:pt x="264733" y="810446"/>
                    <a:pt x="270415" y="812800"/>
                    <a:pt x="276340" y="812800"/>
                  </a:cubicBezTo>
                  <a:lnTo>
                    <a:pt x="536460" y="812800"/>
                  </a:lnTo>
                  <a:cubicBezTo>
                    <a:pt x="542385" y="812800"/>
                    <a:pt x="548067" y="810446"/>
                    <a:pt x="552257" y="806257"/>
                  </a:cubicBezTo>
                  <a:cubicBezTo>
                    <a:pt x="556446" y="802067"/>
                    <a:pt x="558800" y="796385"/>
                    <a:pt x="558800" y="790460"/>
                  </a:cubicBezTo>
                  <a:lnTo>
                    <a:pt x="558800" y="581140"/>
                  </a:lnTo>
                  <a:cubicBezTo>
                    <a:pt x="558800" y="575215"/>
                    <a:pt x="561154" y="569533"/>
                    <a:pt x="565343" y="565343"/>
                  </a:cubicBezTo>
                  <a:cubicBezTo>
                    <a:pt x="569533" y="561154"/>
                    <a:pt x="575215" y="558800"/>
                    <a:pt x="581140" y="558800"/>
                  </a:cubicBezTo>
                  <a:lnTo>
                    <a:pt x="790460" y="558800"/>
                  </a:lnTo>
                  <a:cubicBezTo>
                    <a:pt x="796385" y="558800"/>
                    <a:pt x="802067" y="556446"/>
                    <a:pt x="806257" y="552257"/>
                  </a:cubicBezTo>
                  <a:cubicBezTo>
                    <a:pt x="810446" y="548067"/>
                    <a:pt x="812800" y="542385"/>
                    <a:pt x="812800" y="536460"/>
                  </a:cubicBezTo>
                  <a:lnTo>
                    <a:pt x="812800" y="276340"/>
                  </a:lnTo>
                  <a:cubicBezTo>
                    <a:pt x="812800" y="270415"/>
                    <a:pt x="810446" y="264733"/>
                    <a:pt x="806257" y="260543"/>
                  </a:cubicBezTo>
                  <a:cubicBezTo>
                    <a:pt x="802067" y="256354"/>
                    <a:pt x="796385" y="254000"/>
                    <a:pt x="790460" y="254000"/>
                  </a:cubicBezTo>
                  <a:lnTo>
                    <a:pt x="581140" y="254000"/>
                  </a:lnTo>
                  <a:cubicBezTo>
                    <a:pt x="575215" y="254000"/>
                    <a:pt x="569533" y="251646"/>
                    <a:pt x="565343" y="247457"/>
                  </a:cubicBezTo>
                  <a:cubicBezTo>
                    <a:pt x="561154" y="243267"/>
                    <a:pt x="558800" y="237585"/>
                    <a:pt x="558800" y="231660"/>
                  </a:cubicBezTo>
                  <a:lnTo>
                    <a:pt x="558800" y="22340"/>
                  </a:lnTo>
                  <a:cubicBezTo>
                    <a:pt x="558800" y="16415"/>
                    <a:pt x="556446" y="10733"/>
                    <a:pt x="552257" y="6543"/>
                  </a:cubicBezTo>
                  <a:cubicBezTo>
                    <a:pt x="548067" y="2354"/>
                    <a:pt x="542385" y="0"/>
                    <a:pt x="536460" y="0"/>
                  </a:cubicBezTo>
                  <a:close/>
                </a:path>
              </a:pathLst>
            </a:custGeom>
            <a:gradFill rotWithShape="1">
              <a:gsLst>
                <a:gs pos="0">
                  <a:srgbClr val="FFFFFF">
                    <a:alpha val="0"/>
                  </a:srgbClr>
                </a:gs>
                <a:gs pos="100000">
                  <a:srgbClr val="3BB6D7">
                    <a:alpha val="100000"/>
                  </a:srgbClr>
                </a:gs>
              </a:gsLst>
              <a:lin ang="0"/>
            </a:gradFill>
            <a:ln cap="rnd">
              <a:noFill/>
              <a:prstDash val="solid"/>
              <a:round/>
            </a:ln>
          </p:spPr>
          <p:txBody>
            <a:bodyPr/>
            <a:lstStyle/>
            <a:p>
              <a:endParaRPr lang="en-US"/>
            </a:p>
          </p:txBody>
        </p:sp>
        <p:sp>
          <p:nvSpPr>
            <p:cNvPr id="5" name="TextBox 5"/>
            <p:cNvSpPr txBox="1"/>
            <p:nvPr/>
          </p:nvSpPr>
          <p:spPr>
            <a:xfrm>
              <a:off x="190500" y="152400"/>
              <a:ext cx="431800" cy="469900"/>
            </a:xfrm>
            <a:prstGeom prst="rect">
              <a:avLst/>
            </a:prstGeom>
          </p:spPr>
          <p:txBody>
            <a:bodyPr lIns="50800" tIns="50800" rIns="50800" bIns="50800" rtlCol="0" anchor="ctr"/>
            <a:lstStyle/>
            <a:p>
              <a:pPr marL="0" lvl="0" indent="0" algn="ctr">
                <a:lnSpc>
                  <a:spcPts val="2034"/>
                </a:lnSpc>
                <a:spcBef>
                  <a:spcPct val="0"/>
                </a:spcBef>
              </a:pPr>
              <a:endParaRPr/>
            </a:p>
          </p:txBody>
        </p:sp>
      </p:grpSp>
      <p:grpSp>
        <p:nvGrpSpPr>
          <p:cNvPr id="6" name="Group 6"/>
          <p:cNvGrpSpPr/>
          <p:nvPr/>
        </p:nvGrpSpPr>
        <p:grpSpPr>
          <a:xfrm>
            <a:off x="15526337" y="-2475913"/>
            <a:ext cx="4951825" cy="4951825"/>
            <a:chOff x="0" y="0"/>
            <a:chExt cx="812800" cy="812800"/>
          </a:xfrm>
        </p:grpSpPr>
        <p:sp>
          <p:nvSpPr>
            <p:cNvPr id="7" name="Freeform 7"/>
            <p:cNvSpPr/>
            <p:nvPr/>
          </p:nvSpPr>
          <p:spPr>
            <a:xfrm>
              <a:off x="0" y="0"/>
              <a:ext cx="812800" cy="812800"/>
            </a:xfrm>
            <a:custGeom>
              <a:avLst/>
              <a:gdLst/>
              <a:ahLst/>
              <a:cxnLst/>
              <a:rect l="l" t="t" r="r" b="b"/>
              <a:pathLst>
                <a:path w="812800" h="812800">
                  <a:moveTo>
                    <a:pt x="518150" y="0"/>
                  </a:moveTo>
                  <a:lnTo>
                    <a:pt x="294650" y="0"/>
                  </a:lnTo>
                  <a:cubicBezTo>
                    <a:pt x="272199" y="0"/>
                    <a:pt x="254000" y="18199"/>
                    <a:pt x="254000" y="40650"/>
                  </a:cubicBezTo>
                  <a:lnTo>
                    <a:pt x="254000" y="213350"/>
                  </a:lnTo>
                  <a:cubicBezTo>
                    <a:pt x="254000" y="235801"/>
                    <a:pt x="235801" y="254000"/>
                    <a:pt x="213350" y="254000"/>
                  </a:cubicBezTo>
                  <a:lnTo>
                    <a:pt x="40650" y="254000"/>
                  </a:lnTo>
                  <a:cubicBezTo>
                    <a:pt x="18199" y="254000"/>
                    <a:pt x="0" y="272199"/>
                    <a:pt x="0" y="294650"/>
                  </a:cubicBezTo>
                  <a:lnTo>
                    <a:pt x="0" y="518150"/>
                  </a:lnTo>
                  <a:cubicBezTo>
                    <a:pt x="0" y="540601"/>
                    <a:pt x="18199" y="558800"/>
                    <a:pt x="40650" y="558800"/>
                  </a:cubicBezTo>
                  <a:lnTo>
                    <a:pt x="213350" y="558800"/>
                  </a:lnTo>
                  <a:cubicBezTo>
                    <a:pt x="235801" y="558800"/>
                    <a:pt x="254000" y="576999"/>
                    <a:pt x="254000" y="599450"/>
                  </a:cubicBezTo>
                  <a:lnTo>
                    <a:pt x="254000" y="772150"/>
                  </a:lnTo>
                  <a:cubicBezTo>
                    <a:pt x="254000" y="794601"/>
                    <a:pt x="272199" y="812800"/>
                    <a:pt x="294650" y="812800"/>
                  </a:cubicBezTo>
                  <a:lnTo>
                    <a:pt x="518150" y="812800"/>
                  </a:lnTo>
                  <a:cubicBezTo>
                    <a:pt x="540601" y="812800"/>
                    <a:pt x="558800" y="794601"/>
                    <a:pt x="558800" y="772150"/>
                  </a:cubicBezTo>
                  <a:lnTo>
                    <a:pt x="558800" y="599450"/>
                  </a:lnTo>
                  <a:cubicBezTo>
                    <a:pt x="558800" y="576999"/>
                    <a:pt x="576999" y="558800"/>
                    <a:pt x="599450" y="558800"/>
                  </a:cubicBezTo>
                  <a:lnTo>
                    <a:pt x="772150" y="558800"/>
                  </a:lnTo>
                  <a:cubicBezTo>
                    <a:pt x="794601" y="558800"/>
                    <a:pt x="812800" y="540601"/>
                    <a:pt x="812800" y="518150"/>
                  </a:cubicBezTo>
                  <a:lnTo>
                    <a:pt x="812800" y="294650"/>
                  </a:lnTo>
                  <a:cubicBezTo>
                    <a:pt x="812800" y="272199"/>
                    <a:pt x="794601" y="254000"/>
                    <a:pt x="772150" y="254000"/>
                  </a:cubicBezTo>
                  <a:lnTo>
                    <a:pt x="599450" y="254000"/>
                  </a:lnTo>
                  <a:cubicBezTo>
                    <a:pt x="576999" y="254000"/>
                    <a:pt x="558800" y="235801"/>
                    <a:pt x="558800" y="213350"/>
                  </a:cubicBezTo>
                  <a:lnTo>
                    <a:pt x="558800" y="40650"/>
                  </a:lnTo>
                  <a:cubicBezTo>
                    <a:pt x="558800" y="18199"/>
                    <a:pt x="540601" y="0"/>
                    <a:pt x="518150" y="0"/>
                  </a:cubicBezTo>
                  <a:close/>
                </a:path>
              </a:pathLst>
            </a:custGeom>
            <a:gradFill rotWithShape="1">
              <a:gsLst>
                <a:gs pos="0">
                  <a:srgbClr val="FFFFFF">
                    <a:alpha val="0"/>
                  </a:srgbClr>
                </a:gs>
                <a:gs pos="100000">
                  <a:srgbClr val="3BB6D7">
                    <a:alpha val="100000"/>
                  </a:srgbClr>
                </a:gs>
              </a:gsLst>
              <a:lin ang="0"/>
            </a:gradFill>
            <a:ln cap="rnd">
              <a:noFill/>
              <a:prstDash val="solid"/>
              <a:round/>
            </a:ln>
          </p:spPr>
          <p:txBody>
            <a:bodyPr/>
            <a:lstStyle/>
            <a:p>
              <a:endParaRPr lang="en-US"/>
            </a:p>
          </p:txBody>
        </p:sp>
        <p:sp>
          <p:nvSpPr>
            <p:cNvPr id="8" name="TextBox 8"/>
            <p:cNvSpPr txBox="1"/>
            <p:nvPr/>
          </p:nvSpPr>
          <p:spPr>
            <a:xfrm>
              <a:off x="190500" y="152400"/>
              <a:ext cx="431800" cy="469900"/>
            </a:xfrm>
            <a:prstGeom prst="rect">
              <a:avLst/>
            </a:prstGeom>
          </p:spPr>
          <p:txBody>
            <a:bodyPr lIns="50800" tIns="50800" rIns="50800" bIns="50800" rtlCol="0" anchor="ctr"/>
            <a:lstStyle/>
            <a:p>
              <a:pPr marL="0" lvl="0" indent="0" algn="ctr">
                <a:lnSpc>
                  <a:spcPts val="2034"/>
                </a:lnSpc>
                <a:spcBef>
                  <a:spcPct val="0"/>
                </a:spcBef>
              </a:pPr>
              <a:endParaRPr/>
            </a:p>
          </p:txBody>
        </p:sp>
      </p:grpSp>
      <p:grpSp>
        <p:nvGrpSpPr>
          <p:cNvPr id="9" name="Group 9"/>
          <p:cNvGrpSpPr/>
          <p:nvPr/>
        </p:nvGrpSpPr>
        <p:grpSpPr>
          <a:xfrm>
            <a:off x="1565598" y="2211282"/>
            <a:ext cx="6227497" cy="6184820"/>
            <a:chOff x="0" y="0"/>
            <a:chExt cx="10230107" cy="10160000"/>
          </a:xfrm>
        </p:grpSpPr>
        <p:sp>
          <p:nvSpPr>
            <p:cNvPr id="10" name="Freeform 10"/>
            <p:cNvSpPr/>
            <p:nvPr/>
          </p:nvSpPr>
          <p:spPr>
            <a:xfrm>
              <a:off x="0" y="0"/>
              <a:ext cx="10230107" cy="10160000"/>
            </a:xfrm>
            <a:custGeom>
              <a:avLst/>
              <a:gdLst/>
              <a:ahLst/>
              <a:cxnLst/>
              <a:rect l="l" t="t" r="r" b="b"/>
              <a:pathLst>
                <a:path w="10230107" h="10160000">
                  <a:moveTo>
                    <a:pt x="3312252" y="0"/>
                  </a:moveTo>
                  <a:cubicBezTo>
                    <a:pt x="3069032" y="0"/>
                    <a:pt x="2871847" y="195834"/>
                    <a:pt x="2871847" y="437388"/>
                  </a:cubicBezTo>
                  <a:lnTo>
                    <a:pt x="2871847" y="2414778"/>
                  </a:lnTo>
                  <a:cubicBezTo>
                    <a:pt x="2871847" y="2656332"/>
                    <a:pt x="2674661" y="2852166"/>
                    <a:pt x="2431441" y="2852166"/>
                  </a:cubicBezTo>
                  <a:lnTo>
                    <a:pt x="440406" y="2852166"/>
                  </a:lnTo>
                  <a:cubicBezTo>
                    <a:pt x="197185" y="2852166"/>
                    <a:pt x="0" y="3048000"/>
                    <a:pt x="0" y="3289554"/>
                  </a:cubicBezTo>
                  <a:lnTo>
                    <a:pt x="0" y="6870446"/>
                  </a:lnTo>
                  <a:cubicBezTo>
                    <a:pt x="0" y="7112000"/>
                    <a:pt x="197185" y="7307834"/>
                    <a:pt x="440406" y="7307834"/>
                  </a:cubicBezTo>
                  <a:lnTo>
                    <a:pt x="2431441" y="7307834"/>
                  </a:lnTo>
                  <a:cubicBezTo>
                    <a:pt x="2674661" y="7307834"/>
                    <a:pt x="2871847" y="7503668"/>
                    <a:pt x="2871847" y="7745222"/>
                  </a:cubicBezTo>
                  <a:lnTo>
                    <a:pt x="2871847" y="9722612"/>
                  </a:lnTo>
                  <a:cubicBezTo>
                    <a:pt x="2871847" y="9964166"/>
                    <a:pt x="3069032" y="10160000"/>
                    <a:pt x="3312252" y="10160000"/>
                  </a:cubicBezTo>
                  <a:lnTo>
                    <a:pt x="6917854" y="10160000"/>
                  </a:lnTo>
                  <a:cubicBezTo>
                    <a:pt x="7161075" y="10160000"/>
                    <a:pt x="7358131" y="9964166"/>
                    <a:pt x="7358131" y="9722612"/>
                  </a:cubicBezTo>
                  <a:lnTo>
                    <a:pt x="7358131" y="7745222"/>
                  </a:lnTo>
                  <a:cubicBezTo>
                    <a:pt x="7358131" y="7503668"/>
                    <a:pt x="7555317" y="7307834"/>
                    <a:pt x="7798538" y="7307834"/>
                  </a:cubicBezTo>
                  <a:lnTo>
                    <a:pt x="9789701" y="7307834"/>
                  </a:lnTo>
                  <a:cubicBezTo>
                    <a:pt x="10032922" y="7307834"/>
                    <a:pt x="10230107" y="7112000"/>
                    <a:pt x="10230107" y="6870446"/>
                  </a:cubicBezTo>
                  <a:lnTo>
                    <a:pt x="10230107" y="3289554"/>
                  </a:lnTo>
                  <a:cubicBezTo>
                    <a:pt x="10230107" y="3048000"/>
                    <a:pt x="10032922" y="2852166"/>
                    <a:pt x="9789701" y="2852166"/>
                  </a:cubicBezTo>
                  <a:lnTo>
                    <a:pt x="7798666" y="2852166"/>
                  </a:lnTo>
                  <a:cubicBezTo>
                    <a:pt x="7555445" y="2852166"/>
                    <a:pt x="7358259" y="2656332"/>
                    <a:pt x="7358259" y="2414778"/>
                  </a:cubicBezTo>
                  <a:lnTo>
                    <a:pt x="7358259" y="437388"/>
                  </a:lnTo>
                  <a:cubicBezTo>
                    <a:pt x="7358259" y="195834"/>
                    <a:pt x="7161075" y="0"/>
                    <a:pt x="6917854" y="0"/>
                  </a:cubicBezTo>
                  <a:close/>
                </a:path>
              </a:pathLst>
            </a:custGeom>
            <a:blipFill>
              <a:blip r:embed="rId5"/>
              <a:stretch>
                <a:fillRect l="-23430" r="-23430"/>
              </a:stretch>
            </a:blipFill>
          </p:spPr>
          <p:txBody>
            <a:bodyPr/>
            <a:lstStyle/>
            <a:p>
              <a:endParaRPr lang="en-US"/>
            </a:p>
          </p:txBody>
        </p:sp>
      </p:grpSp>
      <p:sp>
        <p:nvSpPr>
          <p:cNvPr id="11" name="TextBox 11"/>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000000"/>
                </a:solidFill>
                <a:latin typeface="Arimo"/>
                <a:ea typeface="Arimo"/>
                <a:cs typeface="Arimo"/>
                <a:sym typeface="Arimo"/>
              </a:rPr>
              <a:t>Morecambe Bay NHS</a:t>
            </a:r>
          </a:p>
        </p:txBody>
      </p:sp>
      <p:sp>
        <p:nvSpPr>
          <p:cNvPr id="12" name="TextBox 12"/>
          <p:cNvSpPr txBox="1"/>
          <p:nvPr/>
        </p:nvSpPr>
        <p:spPr>
          <a:xfrm>
            <a:off x="8878371" y="2323513"/>
            <a:ext cx="8380929" cy="1168461"/>
          </a:xfrm>
          <a:prstGeom prst="rect">
            <a:avLst/>
          </a:prstGeom>
        </p:spPr>
        <p:txBody>
          <a:bodyPr lIns="0" tIns="0" rIns="0" bIns="0" rtlCol="0" anchor="t">
            <a:spAutoFit/>
          </a:bodyPr>
          <a:lstStyle/>
          <a:p>
            <a:pPr algn="l">
              <a:lnSpc>
                <a:spcPts val="10509"/>
              </a:lnSpc>
              <a:spcBef>
                <a:spcPct val="0"/>
              </a:spcBef>
            </a:pPr>
            <a:r>
              <a:rPr lang="en-US" sz="4800" b="1" dirty="0">
                <a:solidFill>
                  <a:srgbClr val="005C75"/>
                </a:solidFill>
                <a:latin typeface="Neue Montreal Medium"/>
                <a:ea typeface="Neue Montreal Medium"/>
                <a:cs typeface="Neue Montreal Medium"/>
                <a:sym typeface="Neue Montreal Medium"/>
              </a:rPr>
              <a:t>Introduction</a:t>
            </a:r>
          </a:p>
        </p:txBody>
      </p:sp>
      <p:sp>
        <p:nvSpPr>
          <p:cNvPr id="14" name="TextBox 14"/>
          <p:cNvSpPr txBox="1"/>
          <p:nvPr/>
        </p:nvSpPr>
        <p:spPr>
          <a:xfrm>
            <a:off x="8878371" y="4152900"/>
            <a:ext cx="7844031" cy="2841227"/>
          </a:xfrm>
          <a:prstGeom prst="rect">
            <a:avLst/>
          </a:prstGeom>
        </p:spPr>
        <p:txBody>
          <a:bodyPr wrap="square" lIns="0" tIns="0" rIns="0" bIns="0" rtlCol="0" anchor="t">
            <a:spAutoFit/>
          </a:bodyPr>
          <a:lstStyle/>
          <a:p>
            <a:pPr algn="l">
              <a:lnSpc>
                <a:spcPts val="2800"/>
              </a:lnSpc>
              <a:spcBef>
                <a:spcPct val="0"/>
              </a:spcBef>
            </a:pPr>
            <a:r>
              <a:rPr lang="en-US" sz="2000" dirty="0">
                <a:solidFill>
                  <a:srgbClr val="000000"/>
                </a:solidFill>
                <a:latin typeface="Arimo"/>
                <a:ea typeface="Arimo"/>
                <a:cs typeface="Arimo"/>
                <a:sym typeface="Arimo"/>
              </a:rPr>
              <a:t>Quality management plays a critical role in ensuring safe, effective, and patient-</a:t>
            </a:r>
            <a:r>
              <a:rPr lang="en-US" sz="2000" dirty="0" err="1">
                <a:solidFill>
                  <a:srgbClr val="000000"/>
                </a:solidFill>
                <a:latin typeface="Arimo"/>
                <a:ea typeface="Arimo"/>
                <a:cs typeface="Arimo"/>
                <a:sym typeface="Arimo"/>
              </a:rPr>
              <a:t>centred</a:t>
            </a:r>
            <a:r>
              <a:rPr lang="en-US" sz="2000" dirty="0">
                <a:solidFill>
                  <a:srgbClr val="000000"/>
                </a:solidFill>
                <a:latin typeface="Arimo"/>
                <a:ea typeface="Arimo"/>
                <a:cs typeface="Arimo"/>
                <a:sym typeface="Arimo"/>
              </a:rPr>
              <a:t> healthcare delivery. In modern health systems such as the National Health Service, strong governance structures, clinical leadership, and safety monitoring systems are required to prevent medical errors and protect patient wellbeing. However, failures in </a:t>
            </a:r>
            <a:r>
              <a:rPr lang="en-US" sz="2000" dirty="0" err="1">
                <a:solidFill>
                  <a:srgbClr val="000000"/>
                </a:solidFill>
                <a:latin typeface="Arimo"/>
                <a:ea typeface="Arimo"/>
                <a:cs typeface="Arimo"/>
                <a:sym typeface="Arimo"/>
              </a:rPr>
              <a:t>organisational</a:t>
            </a:r>
            <a:r>
              <a:rPr lang="en-US" sz="2000" dirty="0">
                <a:solidFill>
                  <a:srgbClr val="000000"/>
                </a:solidFill>
                <a:latin typeface="Arimo"/>
                <a:ea typeface="Arimo"/>
                <a:cs typeface="Arimo"/>
                <a:sym typeface="Arimo"/>
              </a:rPr>
              <a:t> culture, leadership, and safety processes can lead to serious harm and loss of public trust (Kirkup, 2015; Walshe and Smith, 2016).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1193656"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3"/>
            <a:stretch>
              <a:fillRect/>
            </a:stretch>
          </a:blipFill>
        </p:spPr>
      </p:sp>
      <p:sp>
        <p:nvSpPr>
          <p:cNvPr id="3" name="Freeform 3"/>
          <p:cNvSpPr/>
          <p:nvPr/>
        </p:nvSpPr>
        <p:spPr>
          <a:xfrm rot="-10800000">
            <a:off x="14876410" y="-400926"/>
            <a:ext cx="3640740" cy="7113828"/>
          </a:xfrm>
          <a:custGeom>
            <a:avLst/>
            <a:gdLst/>
            <a:ahLst/>
            <a:cxnLst/>
            <a:rect l="l" t="t" r="r" b="b"/>
            <a:pathLst>
              <a:path w="3640740" h="7113828">
                <a:moveTo>
                  <a:pt x="0" y="0"/>
                </a:moveTo>
                <a:lnTo>
                  <a:pt x="3640740" y="0"/>
                </a:lnTo>
                <a:lnTo>
                  <a:pt x="3640740" y="7113828"/>
                </a:lnTo>
                <a:lnTo>
                  <a:pt x="0" y="7113828"/>
                </a:lnTo>
                <a:lnTo>
                  <a:pt x="0" y="0"/>
                </a:lnTo>
                <a:close/>
              </a:path>
            </a:pathLst>
          </a:custGeom>
          <a:blipFill>
            <a:blip r:embed="rId4">
              <a:alphaModFix amt="8999"/>
            </a:blip>
            <a:stretch>
              <a:fillRect l="-13092" b="-15684"/>
            </a:stretch>
          </a:blipFill>
        </p:spPr>
      </p:sp>
      <p:sp>
        <p:nvSpPr>
          <p:cNvPr id="4" name="Freeform 4"/>
          <p:cNvSpPr/>
          <p:nvPr/>
        </p:nvSpPr>
        <p:spPr>
          <a:xfrm rot="-5400000">
            <a:off x="14207127" y="7476430"/>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3"/>
            <a:stretch>
              <a:fillRect/>
            </a:stretch>
          </a:blipFill>
        </p:spPr>
      </p:sp>
      <p:grpSp>
        <p:nvGrpSpPr>
          <p:cNvPr id="5" name="Group 5"/>
          <p:cNvGrpSpPr/>
          <p:nvPr/>
        </p:nvGrpSpPr>
        <p:grpSpPr>
          <a:xfrm>
            <a:off x="10678984" y="2019629"/>
            <a:ext cx="8098767" cy="2140854"/>
            <a:chOff x="0" y="0"/>
            <a:chExt cx="2133009" cy="563846"/>
          </a:xfrm>
        </p:grpSpPr>
        <p:sp>
          <p:nvSpPr>
            <p:cNvPr id="6" name="Freeform 6"/>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sp>
        <p:sp>
          <p:nvSpPr>
            <p:cNvPr id="7" name="TextBox 7"/>
            <p:cNvSpPr txBox="1"/>
            <p:nvPr/>
          </p:nvSpPr>
          <p:spPr>
            <a:xfrm>
              <a:off x="0" y="-171450"/>
              <a:ext cx="2133009" cy="735296"/>
            </a:xfrm>
            <a:prstGeom prst="rect">
              <a:avLst/>
            </a:prstGeom>
          </p:spPr>
          <p:txBody>
            <a:bodyPr lIns="50800" tIns="50800" rIns="50800" bIns="50800" rtlCol="0" anchor="ctr"/>
            <a:lstStyle/>
            <a:p>
              <a:pPr algn="ctr">
                <a:lnSpc>
                  <a:spcPts val="4378"/>
                </a:lnSpc>
              </a:pPr>
              <a:endParaRPr/>
            </a:p>
          </p:txBody>
        </p:sp>
      </p:grpSp>
      <p:sp>
        <p:nvSpPr>
          <p:cNvPr id="12" name="TextBox 12"/>
          <p:cNvSpPr txBox="1"/>
          <p:nvPr/>
        </p:nvSpPr>
        <p:spPr>
          <a:xfrm>
            <a:off x="924173" y="4608999"/>
            <a:ext cx="8219827" cy="3365152"/>
          </a:xfrm>
          <a:prstGeom prst="rect">
            <a:avLst/>
          </a:prstGeom>
        </p:spPr>
        <p:txBody>
          <a:bodyPr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The case study focuses on maternity services operated by the University Hospitals of Morecambe Bay NHS Foundation Trust, particularly at Furness General Hospital in Barrow-in-Furness, England. Between 2004 and 2013, several avoidable maternal and neonatal deaths occurred due to serious failures in maternity care practices and </a:t>
            </a:r>
            <a:r>
              <a:rPr lang="en-US" sz="2379" dirty="0" err="1">
                <a:solidFill>
                  <a:srgbClr val="000000"/>
                </a:solidFill>
                <a:latin typeface="Poppins"/>
                <a:ea typeface="Poppins"/>
                <a:cs typeface="Poppins"/>
                <a:sym typeface="Poppins"/>
              </a:rPr>
              <a:t>organisational</a:t>
            </a:r>
            <a:r>
              <a:rPr lang="en-US" sz="2379" dirty="0">
                <a:solidFill>
                  <a:srgbClr val="000000"/>
                </a:solidFill>
                <a:latin typeface="Poppins"/>
                <a:ea typeface="Poppins"/>
                <a:cs typeface="Poppins"/>
                <a:sym typeface="Poppins"/>
              </a:rPr>
              <a:t> management (Kirkup, 2015; Francis, 2018).</a:t>
            </a:r>
          </a:p>
        </p:txBody>
      </p:sp>
      <p:sp>
        <p:nvSpPr>
          <p:cNvPr id="14" name="TextBox 14"/>
          <p:cNvSpPr txBox="1"/>
          <p:nvPr/>
        </p:nvSpPr>
        <p:spPr>
          <a:xfrm>
            <a:off x="924173" y="2304790"/>
            <a:ext cx="6321156" cy="1778436"/>
          </a:xfrm>
          <a:prstGeom prst="rect">
            <a:avLst/>
          </a:prstGeom>
        </p:spPr>
        <p:txBody>
          <a:bodyPr lIns="0" tIns="0" rIns="0" bIns="0" rtlCol="0" anchor="t">
            <a:spAutoFit/>
          </a:bodyPr>
          <a:lstStyle/>
          <a:p>
            <a:pPr algn="l">
              <a:lnSpc>
                <a:spcPts val="7348"/>
              </a:lnSpc>
            </a:pPr>
            <a:r>
              <a:rPr lang="en-US" sz="4800" b="1" dirty="0">
                <a:solidFill>
                  <a:srgbClr val="004AAD"/>
                </a:solidFill>
                <a:latin typeface="Montserrat Bold"/>
                <a:ea typeface="Montserrat Bold"/>
                <a:cs typeface="Montserrat Bold"/>
                <a:sym typeface="Montserrat Bold"/>
              </a:rPr>
              <a:t>Background of the Case Study</a:t>
            </a:r>
          </a:p>
        </p:txBody>
      </p:sp>
      <p:pic>
        <p:nvPicPr>
          <p:cNvPr id="15" name="Picture 14">
            <a:extLst>
              <a:ext uri="{FF2B5EF4-FFF2-40B4-BE49-F238E27FC236}">
                <a16:creationId xmlns:a16="http://schemas.microsoft.com/office/drawing/2014/main" xmlns="" id="{BAE0EB78-984B-7149-744C-1F08D0795343}"/>
              </a:ext>
            </a:extLst>
          </p:cNvPr>
          <p:cNvPicPr>
            <a:picLocks noChangeAspect="1"/>
          </p:cNvPicPr>
          <p:nvPr/>
        </p:nvPicPr>
        <p:blipFill>
          <a:blip r:embed="rId5"/>
          <a:stretch>
            <a:fillRect/>
          </a:stretch>
        </p:blipFill>
        <p:spPr>
          <a:xfrm>
            <a:off x="9547496" y="2756961"/>
            <a:ext cx="8488827" cy="477307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5C75"/>
        </a:solidFill>
        <a:effectLst/>
      </p:bgPr>
    </p:bg>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3" name="Group 3"/>
          <p:cNvGrpSpPr/>
          <p:nvPr/>
        </p:nvGrpSpPr>
        <p:grpSpPr>
          <a:xfrm>
            <a:off x="9630001" y="5143500"/>
            <a:ext cx="4667311" cy="4667311"/>
            <a:chOff x="0" y="0"/>
            <a:chExt cx="812800" cy="812800"/>
          </a:xfrm>
        </p:grpSpPr>
        <p:sp>
          <p:nvSpPr>
            <p:cNvPr id="4" name="Freeform 4"/>
            <p:cNvSpPr/>
            <p:nvPr/>
          </p:nvSpPr>
          <p:spPr>
            <a:xfrm>
              <a:off x="0" y="0"/>
              <a:ext cx="812800" cy="812800"/>
            </a:xfrm>
            <a:custGeom>
              <a:avLst/>
              <a:gdLst/>
              <a:ahLst/>
              <a:cxnLst/>
              <a:rect l="l" t="t" r="r" b="b"/>
              <a:pathLst>
                <a:path w="812800" h="812800">
                  <a:moveTo>
                    <a:pt x="525625" y="0"/>
                  </a:moveTo>
                  <a:lnTo>
                    <a:pt x="287175" y="0"/>
                  </a:lnTo>
                  <a:cubicBezTo>
                    <a:pt x="278376" y="0"/>
                    <a:pt x="269938" y="3495"/>
                    <a:pt x="263717" y="9717"/>
                  </a:cubicBezTo>
                  <a:cubicBezTo>
                    <a:pt x="257495" y="15938"/>
                    <a:pt x="254000" y="24376"/>
                    <a:pt x="254000" y="33175"/>
                  </a:cubicBezTo>
                  <a:lnTo>
                    <a:pt x="254000" y="220825"/>
                  </a:lnTo>
                  <a:cubicBezTo>
                    <a:pt x="254000" y="229624"/>
                    <a:pt x="250505" y="238062"/>
                    <a:pt x="244283" y="244283"/>
                  </a:cubicBezTo>
                  <a:cubicBezTo>
                    <a:pt x="238062" y="250505"/>
                    <a:pt x="229624" y="254000"/>
                    <a:pt x="220825" y="254000"/>
                  </a:cubicBezTo>
                  <a:lnTo>
                    <a:pt x="33175" y="254000"/>
                  </a:lnTo>
                  <a:cubicBezTo>
                    <a:pt x="24377" y="254000"/>
                    <a:pt x="15938" y="257495"/>
                    <a:pt x="9717" y="263717"/>
                  </a:cubicBezTo>
                  <a:cubicBezTo>
                    <a:pt x="3495" y="269938"/>
                    <a:pt x="0" y="278376"/>
                    <a:pt x="0" y="287175"/>
                  </a:cubicBezTo>
                  <a:lnTo>
                    <a:pt x="0" y="525625"/>
                  </a:lnTo>
                  <a:cubicBezTo>
                    <a:pt x="0" y="534423"/>
                    <a:pt x="3495" y="542862"/>
                    <a:pt x="9717" y="549083"/>
                  </a:cubicBezTo>
                  <a:cubicBezTo>
                    <a:pt x="15938" y="555305"/>
                    <a:pt x="24376" y="558800"/>
                    <a:pt x="33175" y="558800"/>
                  </a:cubicBezTo>
                  <a:lnTo>
                    <a:pt x="220825" y="558800"/>
                  </a:lnTo>
                  <a:cubicBezTo>
                    <a:pt x="229624" y="558800"/>
                    <a:pt x="238062" y="562295"/>
                    <a:pt x="244283" y="568517"/>
                  </a:cubicBezTo>
                  <a:cubicBezTo>
                    <a:pt x="250505" y="574738"/>
                    <a:pt x="254000" y="583177"/>
                    <a:pt x="254000" y="591975"/>
                  </a:cubicBezTo>
                  <a:lnTo>
                    <a:pt x="254000" y="779625"/>
                  </a:lnTo>
                  <a:cubicBezTo>
                    <a:pt x="254000" y="788423"/>
                    <a:pt x="257495" y="796862"/>
                    <a:pt x="263717" y="803083"/>
                  </a:cubicBezTo>
                  <a:cubicBezTo>
                    <a:pt x="269938" y="809305"/>
                    <a:pt x="278376" y="812800"/>
                    <a:pt x="287175" y="812800"/>
                  </a:cubicBezTo>
                  <a:lnTo>
                    <a:pt x="525625" y="812800"/>
                  </a:lnTo>
                  <a:cubicBezTo>
                    <a:pt x="534423" y="812800"/>
                    <a:pt x="542862" y="809305"/>
                    <a:pt x="549083" y="803083"/>
                  </a:cubicBezTo>
                  <a:cubicBezTo>
                    <a:pt x="555305" y="796862"/>
                    <a:pt x="558800" y="788423"/>
                    <a:pt x="558800" y="779625"/>
                  </a:cubicBezTo>
                  <a:lnTo>
                    <a:pt x="558800" y="591975"/>
                  </a:lnTo>
                  <a:cubicBezTo>
                    <a:pt x="558800" y="583177"/>
                    <a:pt x="562295" y="574738"/>
                    <a:pt x="568517" y="568517"/>
                  </a:cubicBezTo>
                  <a:cubicBezTo>
                    <a:pt x="574738" y="562295"/>
                    <a:pt x="583177" y="558800"/>
                    <a:pt x="591975" y="558800"/>
                  </a:cubicBezTo>
                  <a:lnTo>
                    <a:pt x="779625" y="558800"/>
                  </a:lnTo>
                  <a:cubicBezTo>
                    <a:pt x="788423" y="558800"/>
                    <a:pt x="796862" y="555305"/>
                    <a:pt x="803083" y="549083"/>
                  </a:cubicBezTo>
                  <a:cubicBezTo>
                    <a:pt x="809305" y="542862"/>
                    <a:pt x="812800" y="534423"/>
                    <a:pt x="812800" y="525625"/>
                  </a:cubicBezTo>
                  <a:lnTo>
                    <a:pt x="812800" y="287175"/>
                  </a:lnTo>
                  <a:cubicBezTo>
                    <a:pt x="812800" y="278376"/>
                    <a:pt x="809305" y="269938"/>
                    <a:pt x="803083" y="263717"/>
                  </a:cubicBezTo>
                  <a:cubicBezTo>
                    <a:pt x="796862" y="257495"/>
                    <a:pt x="788423" y="254000"/>
                    <a:pt x="779625" y="254000"/>
                  </a:cubicBezTo>
                  <a:lnTo>
                    <a:pt x="591975" y="254000"/>
                  </a:lnTo>
                  <a:cubicBezTo>
                    <a:pt x="583177" y="254000"/>
                    <a:pt x="574738" y="250505"/>
                    <a:pt x="568517" y="244283"/>
                  </a:cubicBezTo>
                  <a:cubicBezTo>
                    <a:pt x="562295" y="238062"/>
                    <a:pt x="558800" y="229624"/>
                    <a:pt x="558800" y="220825"/>
                  </a:cubicBezTo>
                  <a:lnTo>
                    <a:pt x="558800" y="33175"/>
                  </a:lnTo>
                  <a:cubicBezTo>
                    <a:pt x="558800" y="24377"/>
                    <a:pt x="555305" y="15938"/>
                    <a:pt x="549083" y="9717"/>
                  </a:cubicBezTo>
                  <a:cubicBezTo>
                    <a:pt x="542862" y="3495"/>
                    <a:pt x="534423" y="0"/>
                    <a:pt x="525625" y="0"/>
                  </a:cubicBezTo>
                  <a:close/>
                </a:path>
              </a:pathLst>
            </a:custGeom>
            <a:gradFill rotWithShape="1">
              <a:gsLst>
                <a:gs pos="0">
                  <a:srgbClr val="3BB6D7">
                    <a:alpha val="100000"/>
                  </a:srgbClr>
                </a:gs>
                <a:gs pos="100000">
                  <a:srgbClr val="005C75">
                    <a:alpha val="0"/>
                  </a:srgbClr>
                </a:gs>
              </a:gsLst>
              <a:lin ang="0"/>
            </a:gradFill>
          </p:spPr>
          <p:txBody>
            <a:bodyPr/>
            <a:lstStyle/>
            <a:p>
              <a:endParaRPr lang="en-US"/>
            </a:p>
          </p:txBody>
        </p:sp>
        <p:sp>
          <p:nvSpPr>
            <p:cNvPr id="5" name="TextBox 5"/>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6" name="Group 6"/>
          <p:cNvGrpSpPr/>
          <p:nvPr/>
        </p:nvGrpSpPr>
        <p:grpSpPr>
          <a:xfrm>
            <a:off x="10209163" y="4550648"/>
            <a:ext cx="8938296" cy="8877042"/>
            <a:chOff x="0" y="0"/>
            <a:chExt cx="10230107" cy="10160000"/>
          </a:xfrm>
        </p:grpSpPr>
        <p:sp>
          <p:nvSpPr>
            <p:cNvPr id="7" name="Freeform 7"/>
            <p:cNvSpPr/>
            <p:nvPr/>
          </p:nvSpPr>
          <p:spPr>
            <a:xfrm flipH="1">
              <a:off x="0" y="0"/>
              <a:ext cx="10230107" cy="10160000"/>
            </a:xfrm>
            <a:custGeom>
              <a:avLst/>
              <a:gdLst/>
              <a:ahLst/>
              <a:cxnLst/>
              <a:rect l="l" t="t" r="r" b="b"/>
              <a:pathLst>
                <a:path w="10230107" h="10160000">
                  <a:moveTo>
                    <a:pt x="6917854" y="0"/>
                  </a:moveTo>
                  <a:cubicBezTo>
                    <a:pt x="7161075" y="0"/>
                    <a:pt x="7358260" y="195834"/>
                    <a:pt x="7358260" y="437388"/>
                  </a:cubicBezTo>
                  <a:lnTo>
                    <a:pt x="7358260" y="2414778"/>
                  </a:lnTo>
                  <a:cubicBezTo>
                    <a:pt x="7358260" y="2656332"/>
                    <a:pt x="7555445" y="2852166"/>
                    <a:pt x="7798666" y="2852166"/>
                  </a:cubicBezTo>
                  <a:lnTo>
                    <a:pt x="9789701" y="2852166"/>
                  </a:lnTo>
                  <a:cubicBezTo>
                    <a:pt x="10032921" y="2852166"/>
                    <a:pt x="10230107" y="3048000"/>
                    <a:pt x="10230107" y="3289554"/>
                  </a:cubicBezTo>
                  <a:lnTo>
                    <a:pt x="10230107" y="6870446"/>
                  </a:lnTo>
                  <a:cubicBezTo>
                    <a:pt x="10230107" y="7112000"/>
                    <a:pt x="10032921" y="7307834"/>
                    <a:pt x="9789701" y="7307834"/>
                  </a:cubicBezTo>
                  <a:lnTo>
                    <a:pt x="7798666" y="7307834"/>
                  </a:lnTo>
                  <a:cubicBezTo>
                    <a:pt x="7555445" y="7307834"/>
                    <a:pt x="7358260" y="7503668"/>
                    <a:pt x="7358260" y="7745222"/>
                  </a:cubicBezTo>
                  <a:lnTo>
                    <a:pt x="7358260" y="9722612"/>
                  </a:lnTo>
                  <a:cubicBezTo>
                    <a:pt x="7358260" y="9964166"/>
                    <a:pt x="7161075" y="10160000"/>
                    <a:pt x="6917854" y="10160000"/>
                  </a:cubicBezTo>
                  <a:lnTo>
                    <a:pt x="3312253" y="10160000"/>
                  </a:lnTo>
                  <a:cubicBezTo>
                    <a:pt x="3069032" y="10160000"/>
                    <a:pt x="2871975" y="9964166"/>
                    <a:pt x="2871975" y="9722612"/>
                  </a:cubicBezTo>
                  <a:lnTo>
                    <a:pt x="2871975" y="7745222"/>
                  </a:lnTo>
                  <a:cubicBezTo>
                    <a:pt x="2871975" y="7503668"/>
                    <a:pt x="2674789" y="7307834"/>
                    <a:pt x="2431569" y="7307834"/>
                  </a:cubicBezTo>
                  <a:lnTo>
                    <a:pt x="440406" y="7307834"/>
                  </a:lnTo>
                  <a:cubicBezTo>
                    <a:pt x="197185" y="7307834"/>
                    <a:pt x="0" y="7112000"/>
                    <a:pt x="0" y="6870446"/>
                  </a:cubicBezTo>
                  <a:lnTo>
                    <a:pt x="0" y="3289554"/>
                  </a:lnTo>
                  <a:cubicBezTo>
                    <a:pt x="0" y="3048000"/>
                    <a:pt x="197185" y="2852166"/>
                    <a:pt x="440406" y="2852166"/>
                  </a:cubicBezTo>
                  <a:lnTo>
                    <a:pt x="2431441" y="2852166"/>
                  </a:lnTo>
                  <a:cubicBezTo>
                    <a:pt x="2674662" y="2852166"/>
                    <a:pt x="2871847" y="2656332"/>
                    <a:pt x="2871847" y="2414778"/>
                  </a:cubicBezTo>
                  <a:lnTo>
                    <a:pt x="2871847" y="437388"/>
                  </a:lnTo>
                  <a:cubicBezTo>
                    <a:pt x="2871847" y="195834"/>
                    <a:pt x="3069032" y="0"/>
                    <a:pt x="3312253" y="0"/>
                  </a:cubicBezTo>
                  <a:close/>
                </a:path>
              </a:pathLst>
            </a:custGeom>
            <a:blipFill>
              <a:blip r:embed="rId5"/>
              <a:stretch>
                <a:fillRect l="-29213" r="-19622"/>
              </a:stretch>
            </a:blipFill>
          </p:spPr>
          <p:txBody>
            <a:bodyPr/>
            <a:lstStyle/>
            <a:p>
              <a:endParaRPr lang="en-US"/>
            </a:p>
          </p:txBody>
        </p:sp>
      </p:grpSp>
      <p:sp>
        <p:nvSpPr>
          <p:cNvPr id="8" name="TextBox 8"/>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FFFFFF"/>
                </a:solidFill>
                <a:latin typeface="Arimo"/>
                <a:ea typeface="Arimo"/>
                <a:cs typeface="Arimo"/>
                <a:sym typeface="Arimo"/>
              </a:rPr>
              <a:t>Morecambe Bay NHS</a:t>
            </a:r>
          </a:p>
        </p:txBody>
      </p:sp>
      <p:sp>
        <p:nvSpPr>
          <p:cNvPr id="9" name="TextBox 9"/>
          <p:cNvSpPr txBox="1"/>
          <p:nvPr/>
        </p:nvSpPr>
        <p:spPr>
          <a:xfrm>
            <a:off x="10209163" y="1255066"/>
            <a:ext cx="7050137" cy="2215991"/>
          </a:xfrm>
          <a:prstGeom prst="rect">
            <a:avLst/>
          </a:prstGeom>
        </p:spPr>
        <p:txBody>
          <a:bodyPr lIns="0" tIns="0" rIns="0" bIns="0" rtlCol="0" anchor="t">
            <a:spAutoFit/>
          </a:bodyPr>
          <a:lstStyle/>
          <a:p>
            <a:pPr algn="l">
              <a:spcBef>
                <a:spcPct val="0"/>
              </a:spcBef>
            </a:pPr>
            <a:r>
              <a:rPr lang="en-US" sz="4800" b="1" dirty="0">
                <a:solidFill>
                  <a:srgbClr val="66FFB2"/>
                </a:solidFill>
                <a:latin typeface="Neue Montreal Medium"/>
                <a:ea typeface="Neue Montreal Medium"/>
                <a:cs typeface="Neue Montreal Medium"/>
                <a:sym typeface="Neue Montreal Medium"/>
              </a:rPr>
              <a:t>Importance of Quality Management in Healthcare</a:t>
            </a:r>
          </a:p>
        </p:txBody>
      </p:sp>
      <p:sp>
        <p:nvSpPr>
          <p:cNvPr id="11" name="TextBox 11"/>
          <p:cNvSpPr txBox="1"/>
          <p:nvPr/>
        </p:nvSpPr>
        <p:spPr>
          <a:xfrm>
            <a:off x="1565598" y="3390900"/>
            <a:ext cx="2767266" cy="807913"/>
          </a:xfrm>
          <a:prstGeom prst="rect">
            <a:avLst/>
          </a:prstGeom>
        </p:spPr>
        <p:txBody>
          <a:bodyPr lIns="0" tIns="0" rIns="0" bIns="0" rtlCol="0" anchor="t">
            <a:spAutoFit/>
          </a:bodyPr>
          <a:lstStyle/>
          <a:p>
            <a:pPr algn="l">
              <a:lnSpc>
                <a:spcPts val="2100"/>
              </a:lnSpc>
              <a:spcBef>
                <a:spcPct val="0"/>
              </a:spcBef>
            </a:pPr>
            <a:r>
              <a:rPr lang="en-US" sz="2000" dirty="0">
                <a:solidFill>
                  <a:srgbClr val="FFFFFF"/>
                </a:solidFill>
                <a:latin typeface="Arimo"/>
                <a:ea typeface="Arimo"/>
                <a:cs typeface="Arimo"/>
                <a:sym typeface="Arimo"/>
              </a:rPr>
              <a:t>Minimizing risk and harm through standardized protocols.</a:t>
            </a:r>
          </a:p>
        </p:txBody>
      </p:sp>
      <p:sp>
        <p:nvSpPr>
          <p:cNvPr id="12" name="TextBox 12"/>
          <p:cNvSpPr txBox="1"/>
          <p:nvPr/>
        </p:nvSpPr>
        <p:spPr>
          <a:xfrm>
            <a:off x="1565598" y="6972300"/>
            <a:ext cx="2767266" cy="2423740"/>
          </a:xfrm>
          <a:prstGeom prst="rect">
            <a:avLst/>
          </a:prstGeom>
        </p:spPr>
        <p:txBody>
          <a:bodyPr lIns="0" tIns="0" rIns="0" bIns="0" rtlCol="0" anchor="t">
            <a:spAutoFit/>
          </a:bodyPr>
          <a:lstStyle/>
          <a:p>
            <a:pPr algn="l">
              <a:lnSpc>
                <a:spcPts val="2100"/>
              </a:lnSpc>
              <a:spcBef>
                <a:spcPct val="0"/>
              </a:spcBef>
            </a:pPr>
            <a:r>
              <a:rPr lang="en-US" sz="2000" dirty="0">
                <a:solidFill>
                  <a:srgbClr val="FFFFFF"/>
                </a:solidFill>
                <a:latin typeface="Arimo"/>
                <a:ea typeface="Arimo"/>
                <a:cs typeface="Arimo"/>
                <a:sym typeface="Arimo"/>
              </a:rPr>
              <a:t>Quality failures, such as those at Morecambe Bay, result in a "crisis of legitimacy" for the NHS, leading to increased litigation costs and decreased staff morale (Jones and Smith, 2022).</a:t>
            </a:r>
          </a:p>
        </p:txBody>
      </p:sp>
      <p:sp>
        <p:nvSpPr>
          <p:cNvPr id="13" name="TextBox 13"/>
          <p:cNvSpPr txBox="1"/>
          <p:nvPr/>
        </p:nvSpPr>
        <p:spPr>
          <a:xfrm>
            <a:off x="5807285" y="3390900"/>
            <a:ext cx="2767266" cy="1077218"/>
          </a:xfrm>
          <a:prstGeom prst="rect">
            <a:avLst/>
          </a:prstGeom>
        </p:spPr>
        <p:txBody>
          <a:bodyPr lIns="0" tIns="0" rIns="0" bIns="0" rtlCol="0" anchor="t">
            <a:spAutoFit/>
          </a:bodyPr>
          <a:lstStyle/>
          <a:p>
            <a:pPr algn="l">
              <a:lnSpc>
                <a:spcPts val="2100"/>
              </a:lnSpc>
              <a:spcBef>
                <a:spcPct val="0"/>
              </a:spcBef>
            </a:pPr>
            <a:r>
              <a:rPr lang="en-US" sz="2000" dirty="0">
                <a:solidFill>
                  <a:srgbClr val="FFFFFF"/>
                </a:solidFill>
                <a:latin typeface="Arimo"/>
                <a:ea typeface="Arimo"/>
                <a:cs typeface="Arimo"/>
                <a:sym typeface="Arimo"/>
              </a:rPr>
              <a:t>Ensuring "Floor-to-Board" transparency (Expert Group on Patient Safety, 2021).</a:t>
            </a:r>
          </a:p>
        </p:txBody>
      </p:sp>
      <p:sp>
        <p:nvSpPr>
          <p:cNvPr id="14" name="TextBox 14"/>
          <p:cNvSpPr txBox="1"/>
          <p:nvPr/>
        </p:nvSpPr>
        <p:spPr>
          <a:xfrm>
            <a:off x="5807285" y="6972300"/>
            <a:ext cx="2767266" cy="1615827"/>
          </a:xfrm>
          <a:prstGeom prst="rect">
            <a:avLst/>
          </a:prstGeom>
        </p:spPr>
        <p:txBody>
          <a:bodyPr lIns="0" tIns="0" rIns="0" bIns="0" rtlCol="0" anchor="t">
            <a:spAutoFit/>
          </a:bodyPr>
          <a:lstStyle/>
          <a:p>
            <a:pPr algn="l">
              <a:lnSpc>
                <a:spcPts val="2100"/>
              </a:lnSpc>
              <a:spcBef>
                <a:spcPct val="0"/>
              </a:spcBef>
            </a:pPr>
            <a:r>
              <a:rPr lang="en-US" sz="2000" dirty="0" err="1" smtClean="0">
                <a:solidFill>
                  <a:srgbClr val="FFFFFF"/>
                </a:solidFill>
                <a:latin typeface="Arimo"/>
                <a:ea typeface="Arimo"/>
                <a:cs typeface="Arimo"/>
                <a:sym typeface="Arimo"/>
              </a:rPr>
              <a:t>Utilising</a:t>
            </a:r>
            <a:r>
              <a:rPr lang="en-US" sz="2000" dirty="0" smtClean="0">
                <a:solidFill>
                  <a:srgbClr val="FFFFFF"/>
                </a:solidFill>
                <a:latin typeface="Arimo"/>
                <a:ea typeface="Arimo"/>
                <a:cs typeface="Arimo"/>
                <a:sym typeface="Arimo"/>
              </a:rPr>
              <a:t> </a:t>
            </a:r>
            <a:r>
              <a:rPr lang="en-US" sz="2000" dirty="0">
                <a:solidFill>
                  <a:srgbClr val="FFFFFF"/>
                </a:solidFill>
                <a:latin typeface="Arimo"/>
                <a:ea typeface="Arimo"/>
                <a:cs typeface="Arimo"/>
                <a:sym typeface="Arimo"/>
              </a:rPr>
              <a:t>data to refine clinical pathways, similar to the preventive measures needed for Vitamin D deficiency in elderly care.</a:t>
            </a:r>
          </a:p>
        </p:txBody>
      </p:sp>
      <p:sp>
        <p:nvSpPr>
          <p:cNvPr id="15" name="TextBox 15"/>
          <p:cNvSpPr txBox="1"/>
          <p:nvPr/>
        </p:nvSpPr>
        <p:spPr>
          <a:xfrm>
            <a:off x="1565598" y="2371346"/>
            <a:ext cx="2767266" cy="348942"/>
          </a:xfrm>
          <a:prstGeom prst="rect">
            <a:avLst/>
          </a:prstGeom>
        </p:spPr>
        <p:txBody>
          <a:bodyPr lIns="0" tIns="0" rIns="0" bIns="0" rtlCol="0" anchor="t">
            <a:spAutoFit/>
          </a:bodyPr>
          <a:lstStyle/>
          <a:p>
            <a:pPr algn="l">
              <a:lnSpc>
                <a:spcPts val="2915"/>
              </a:lnSpc>
            </a:pPr>
            <a:r>
              <a:rPr lang="en-US" sz="2400" b="1" dirty="0">
                <a:solidFill>
                  <a:srgbClr val="66FFB2"/>
                </a:solidFill>
                <a:latin typeface="Arimo Bold"/>
                <a:ea typeface="Arimo Bold"/>
                <a:cs typeface="Arimo Bold"/>
                <a:sym typeface="Arimo Bold"/>
              </a:rPr>
              <a:t>Patient Safety</a:t>
            </a:r>
          </a:p>
        </p:txBody>
      </p:sp>
      <p:sp>
        <p:nvSpPr>
          <p:cNvPr id="16" name="TextBox 16"/>
          <p:cNvSpPr txBox="1"/>
          <p:nvPr/>
        </p:nvSpPr>
        <p:spPr>
          <a:xfrm>
            <a:off x="1565598" y="5935612"/>
            <a:ext cx="2767266" cy="348942"/>
          </a:xfrm>
          <a:prstGeom prst="rect">
            <a:avLst/>
          </a:prstGeom>
        </p:spPr>
        <p:txBody>
          <a:bodyPr lIns="0" tIns="0" rIns="0" bIns="0" rtlCol="0" anchor="t">
            <a:spAutoFit/>
          </a:bodyPr>
          <a:lstStyle/>
          <a:p>
            <a:pPr algn="l">
              <a:lnSpc>
                <a:spcPts val="2915"/>
              </a:lnSpc>
            </a:pPr>
            <a:r>
              <a:rPr lang="en-US" sz="2400" b="1" dirty="0">
                <a:solidFill>
                  <a:srgbClr val="66FFB2"/>
                </a:solidFill>
                <a:latin typeface="Arimo Bold"/>
                <a:ea typeface="Arimo Bold"/>
                <a:cs typeface="Arimo Bold"/>
                <a:sym typeface="Arimo Bold"/>
              </a:rPr>
              <a:t>Public Trust</a:t>
            </a:r>
          </a:p>
        </p:txBody>
      </p:sp>
      <p:sp>
        <p:nvSpPr>
          <p:cNvPr id="17" name="TextBox 17"/>
          <p:cNvSpPr txBox="1"/>
          <p:nvPr/>
        </p:nvSpPr>
        <p:spPr>
          <a:xfrm>
            <a:off x="5807285" y="2371346"/>
            <a:ext cx="2406834" cy="348942"/>
          </a:xfrm>
          <a:prstGeom prst="rect">
            <a:avLst/>
          </a:prstGeom>
        </p:spPr>
        <p:txBody>
          <a:bodyPr lIns="0" tIns="0" rIns="0" bIns="0" rtlCol="0" anchor="t">
            <a:spAutoFit/>
          </a:bodyPr>
          <a:lstStyle/>
          <a:p>
            <a:pPr algn="l">
              <a:lnSpc>
                <a:spcPts val="2915"/>
              </a:lnSpc>
            </a:pPr>
            <a:r>
              <a:rPr lang="en-US" sz="2400" b="1" dirty="0">
                <a:solidFill>
                  <a:srgbClr val="66FFB2"/>
                </a:solidFill>
                <a:latin typeface="Arimo Bold"/>
                <a:ea typeface="Arimo Bold"/>
                <a:cs typeface="Arimo Bold"/>
                <a:sym typeface="Arimo Bold"/>
              </a:rPr>
              <a:t>Accountability</a:t>
            </a:r>
            <a:endParaRPr lang="en-US" sz="2800" b="1" dirty="0">
              <a:solidFill>
                <a:srgbClr val="66FFB2"/>
              </a:solidFill>
              <a:latin typeface="Arimo Bold"/>
              <a:ea typeface="Arimo Bold"/>
              <a:cs typeface="Arimo Bold"/>
              <a:sym typeface="Arimo Bold"/>
            </a:endParaRPr>
          </a:p>
        </p:txBody>
      </p:sp>
      <p:sp>
        <p:nvSpPr>
          <p:cNvPr id="18" name="TextBox 18"/>
          <p:cNvSpPr txBox="1"/>
          <p:nvPr/>
        </p:nvSpPr>
        <p:spPr>
          <a:xfrm>
            <a:off x="5807285" y="5935612"/>
            <a:ext cx="3822716" cy="371897"/>
          </a:xfrm>
          <a:prstGeom prst="rect">
            <a:avLst/>
          </a:prstGeom>
        </p:spPr>
        <p:txBody>
          <a:bodyPr wrap="square" lIns="0" tIns="0" rIns="0" bIns="0" rtlCol="0" anchor="t">
            <a:spAutoFit/>
          </a:bodyPr>
          <a:lstStyle/>
          <a:p>
            <a:pPr algn="l">
              <a:lnSpc>
                <a:spcPts val="2915"/>
              </a:lnSpc>
            </a:pPr>
            <a:r>
              <a:rPr lang="en-US" sz="2429" b="1" dirty="0">
                <a:solidFill>
                  <a:srgbClr val="66FFB2"/>
                </a:solidFill>
                <a:latin typeface="Arimo Bold"/>
                <a:ea typeface="Arimo Bold"/>
                <a:cs typeface="Arimo Bold"/>
                <a:sym typeface="Arimo Bold"/>
              </a:rPr>
              <a:t>Continuous Improvement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wiss Cheese Model">
            <a:extLst>
              <a:ext uri="{FF2B5EF4-FFF2-40B4-BE49-F238E27FC236}">
                <a16:creationId xmlns:a16="http://schemas.microsoft.com/office/drawing/2014/main" xmlns="" id="{4983AC87-D6D1-2A84-383B-157037DCE6A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8288000" cy="10305543"/>
          </a:xfrm>
        </p:spPr>
      </p:pic>
    </p:spTree>
    <p:extLst>
      <p:ext uri="{BB962C8B-B14F-4D97-AF65-F5344CB8AC3E}">
        <p14:creationId xmlns:p14="http://schemas.microsoft.com/office/powerpoint/2010/main" val="2599656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3" name="Group 3"/>
          <p:cNvGrpSpPr/>
          <p:nvPr/>
        </p:nvGrpSpPr>
        <p:grpSpPr>
          <a:xfrm>
            <a:off x="4133407" y="-3091517"/>
            <a:ext cx="7090211" cy="7090211"/>
            <a:chOff x="0" y="0"/>
            <a:chExt cx="812800" cy="812800"/>
          </a:xfrm>
        </p:grpSpPr>
        <p:sp>
          <p:nvSpPr>
            <p:cNvPr id="4" name="Freeform 4"/>
            <p:cNvSpPr/>
            <p:nvPr/>
          </p:nvSpPr>
          <p:spPr>
            <a:xfrm>
              <a:off x="0" y="0"/>
              <a:ext cx="812800" cy="812800"/>
            </a:xfrm>
            <a:custGeom>
              <a:avLst/>
              <a:gdLst/>
              <a:ahLst/>
              <a:cxnLst/>
              <a:rect l="l" t="t" r="r" b="b"/>
              <a:pathLst>
                <a:path w="812800" h="812800">
                  <a:moveTo>
                    <a:pt x="515123" y="0"/>
                  </a:moveTo>
                  <a:lnTo>
                    <a:pt x="297677" y="0"/>
                  </a:lnTo>
                  <a:cubicBezTo>
                    <a:pt x="273555" y="0"/>
                    <a:pt x="254000" y="19555"/>
                    <a:pt x="254000" y="43677"/>
                  </a:cubicBezTo>
                  <a:lnTo>
                    <a:pt x="254000" y="210323"/>
                  </a:lnTo>
                  <a:cubicBezTo>
                    <a:pt x="254000" y="234445"/>
                    <a:pt x="234445" y="254000"/>
                    <a:pt x="210323" y="254000"/>
                  </a:cubicBezTo>
                  <a:lnTo>
                    <a:pt x="43677" y="254000"/>
                  </a:lnTo>
                  <a:cubicBezTo>
                    <a:pt x="19555" y="254000"/>
                    <a:pt x="0" y="273555"/>
                    <a:pt x="0" y="297677"/>
                  </a:cubicBezTo>
                  <a:lnTo>
                    <a:pt x="0" y="515123"/>
                  </a:lnTo>
                  <a:cubicBezTo>
                    <a:pt x="0" y="539245"/>
                    <a:pt x="19555" y="558800"/>
                    <a:pt x="43677" y="558800"/>
                  </a:cubicBezTo>
                  <a:lnTo>
                    <a:pt x="210323" y="558800"/>
                  </a:lnTo>
                  <a:cubicBezTo>
                    <a:pt x="234445" y="558800"/>
                    <a:pt x="254000" y="578355"/>
                    <a:pt x="254000" y="602477"/>
                  </a:cubicBezTo>
                  <a:lnTo>
                    <a:pt x="254000" y="769123"/>
                  </a:lnTo>
                  <a:cubicBezTo>
                    <a:pt x="254000" y="793245"/>
                    <a:pt x="273555" y="812800"/>
                    <a:pt x="297677" y="812800"/>
                  </a:cubicBezTo>
                  <a:lnTo>
                    <a:pt x="515123" y="812800"/>
                  </a:lnTo>
                  <a:cubicBezTo>
                    <a:pt x="539245" y="812800"/>
                    <a:pt x="558800" y="793245"/>
                    <a:pt x="558800" y="769123"/>
                  </a:cubicBezTo>
                  <a:lnTo>
                    <a:pt x="558800" y="602477"/>
                  </a:lnTo>
                  <a:cubicBezTo>
                    <a:pt x="558800" y="578355"/>
                    <a:pt x="578355" y="558800"/>
                    <a:pt x="602477" y="558800"/>
                  </a:cubicBezTo>
                  <a:lnTo>
                    <a:pt x="769123" y="558800"/>
                  </a:lnTo>
                  <a:cubicBezTo>
                    <a:pt x="793245" y="558800"/>
                    <a:pt x="812800" y="539245"/>
                    <a:pt x="812800" y="515123"/>
                  </a:cubicBezTo>
                  <a:lnTo>
                    <a:pt x="812800" y="297677"/>
                  </a:lnTo>
                  <a:cubicBezTo>
                    <a:pt x="812800" y="273555"/>
                    <a:pt x="793245" y="254000"/>
                    <a:pt x="769123" y="254000"/>
                  </a:cubicBezTo>
                  <a:lnTo>
                    <a:pt x="602477" y="254000"/>
                  </a:lnTo>
                  <a:cubicBezTo>
                    <a:pt x="578355" y="254000"/>
                    <a:pt x="558800" y="234445"/>
                    <a:pt x="558800" y="210323"/>
                  </a:cubicBezTo>
                  <a:lnTo>
                    <a:pt x="558800" y="43677"/>
                  </a:lnTo>
                  <a:cubicBezTo>
                    <a:pt x="558800" y="19555"/>
                    <a:pt x="539245" y="0"/>
                    <a:pt x="515123" y="0"/>
                  </a:cubicBezTo>
                  <a:close/>
                </a:path>
              </a:pathLst>
            </a:custGeom>
            <a:gradFill rotWithShape="1">
              <a:gsLst>
                <a:gs pos="0">
                  <a:srgbClr val="FFFFFF">
                    <a:alpha val="0"/>
                  </a:srgbClr>
                </a:gs>
                <a:gs pos="100000">
                  <a:srgbClr val="3BB6D7">
                    <a:alpha val="100000"/>
                  </a:srgbClr>
                </a:gs>
              </a:gsLst>
              <a:lin ang="0"/>
            </a:gradFill>
          </p:spPr>
          <p:txBody>
            <a:bodyPr/>
            <a:lstStyle/>
            <a:p>
              <a:endParaRPr lang="en-US"/>
            </a:p>
          </p:txBody>
        </p:sp>
        <p:sp>
          <p:nvSpPr>
            <p:cNvPr id="5" name="TextBox 5"/>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6" name="Group 6"/>
          <p:cNvGrpSpPr/>
          <p:nvPr/>
        </p:nvGrpSpPr>
        <p:grpSpPr>
          <a:xfrm>
            <a:off x="15916293" y="8027976"/>
            <a:ext cx="4066810" cy="4066810"/>
            <a:chOff x="0" y="0"/>
            <a:chExt cx="812800" cy="812800"/>
          </a:xfrm>
        </p:grpSpPr>
        <p:sp>
          <p:nvSpPr>
            <p:cNvPr id="7" name="Freeform 7"/>
            <p:cNvSpPr/>
            <p:nvPr/>
          </p:nvSpPr>
          <p:spPr>
            <a:xfrm>
              <a:off x="0" y="0"/>
              <a:ext cx="812800" cy="812800"/>
            </a:xfrm>
            <a:custGeom>
              <a:avLst/>
              <a:gdLst/>
              <a:ahLst/>
              <a:cxnLst/>
              <a:rect l="l" t="t" r="r" b="b"/>
              <a:pathLst>
                <a:path w="812800" h="812800">
                  <a:moveTo>
                    <a:pt x="509304" y="0"/>
                  </a:moveTo>
                  <a:lnTo>
                    <a:pt x="303496" y="0"/>
                  </a:lnTo>
                  <a:cubicBezTo>
                    <a:pt x="276160" y="0"/>
                    <a:pt x="254000" y="22160"/>
                    <a:pt x="254000" y="49496"/>
                  </a:cubicBezTo>
                  <a:lnTo>
                    <a:pt x="254000" y="204504"/>
                  </a:lnTo>
                  <a:cubicBezTo>
                    <a:pt x="254000" y="231840"/>
                    <a:pt x="231840" y="254000"/>
                    <a:pt x="204504" y="254000"/>
                  </a:cubicBezTo>
                  <a:lnTo>
                    <a:pt x="49496" y="254000"/>
                  </a:lnTo>
                  <a:cubicBezTo>
                    <a:pt x="22160" y="254000"/>
                    <a:pt x="0" y="276160"/>
                    <a:pt x="0" y="303496"/>
                  </a:cubicBezTo>
                  <a:lnTo>
                    <a:pt x="0" y="509304"/>
                  </a:lnTo>
                  <a:cubicBezTo>
                    <a:pt x="0" y="536640"/>
                    <a:pt x="22160" y="558800"/>
                    <a:pt x="49496" y="558800"/>
                  </a:cubicBezTo>
                  <a:lnTo>
                    <a:pt x="204504" y="558800"/>
                  </a:lnTo>
                  <a:cubicBezTo>
                    <a:pt x="231840" y="558800"/>
                    <a:pt x="254000" y="580960"/>
                    <a:pt x="254000" y="608296"/>
                  </a:cubicBezTo>
                  <a:lnTo>
                    <a:pt x="254000" y="763304"/>
                  </a:lnTo>
                  <a:cubicBezTo>
                    <a:pt x="254000" y="790640"/>
                    <a:pt x="276160" y="812800"/>
                    <a:pt x="303496" y="812800"/>
                  </a:cubicBezTo>
                  <a:lnTo>
                    <a:pt x="509304" y="812800"/>
                  </a:lnTo>
                  <a:cubicBezTo>
                    <a:pt x="536640" y="812800"/>
                    <a:pt x="558800" y="790640"/>
                    <a:pt x="558800" y="763304"/>
                  </a:cubicBezTo>
                  <a:lnTo>
                    <a:pt x="558800" y="608296"/>
                  </a:lnTo>
                  <a:cubicBezTo>
                    <a:pt x="558800" y="580960"/>
                    <a:pt x="580960" y="558800"/>
                    <a:pt x="608296" y="558800"/>
                  </a:cubicBezTo>
                  <a:lnTo>
                    <a:pt x="763304" y="558800"/>
                  </a:lnTo>
                  <a:cubicBezTo>
                    <a:pt x="790640" y="558800"/>
                    <a:pt x="812800" y="536640"/>
                    <a:pt x="812800" y="509304"/>
                  </a:cubicBezTo>
                  <a:lnTo>
                    <a:pt x="812800" y="303496"/>
                  </a:lnTo>
                  <a:cubicBezTo>
                    <a:pt x="812800" y="276160"/>
                    <a:pt x="790640" y="254000"/>
                    <a:pt x="763304" y="254000"/>
                  </a:cubicBezTo>
                  <a:lnTo>
                    <a:pt x="608296" y="254000"/>
                  </a:lnTo>
                  <a:cubicBezTo>
                    <a:pt x="580960" y="254000"/>
                    <a:pt x="558800" y="231840"/>
                    <a:pt x="558800" y="204504"/>
                  </a:cubicBezTo>
                  <a:lnTo>
                    <a:pt x="558800" y="49496"/>
                  </a:lnTo>
                  <a:cubicBezTo>
                    <a:pt x="558800" y="22160"/>
                    <a:pt x="536640" y="0"/>
                    <a:pt x="509304" y="0"/>
                  </a:cubicBezTo>
                  <a:close/>
                </a:path>
              </a:pathLst>
            </a:custGeom>
            <a:gradFill rotWithShape="1">
              <a:gsLst>
                <a:gs pos="0">
                  <a:srgbClr val="FFFFFF">
                    <a:alpha val="0"/>
                  </a:srgbClr>
                </a:gs>
                <a:gs pos="100000">
                  <a:srgbClr val="3BB6D7">
                    <a:alpha val="100000"/>
                  </a:srgbClr>
                </a:gs>
              </a:gsLst>
              <a:lin ang="0"/>
            </a:gradFill>
          </p:spPr>
          <p:txBody>
            <a:bodyPr/>
            <a:lstStyle/>
            <a:p>
              <a:endParaRPr lang="en-US"/>
            </a:p>
          </p:txBody>
        </p:sp>
        <p:sp>
          <p:nvSpPr>
            <p:cNvPr id="8" name="TextBox 8"/>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9" name="Group 9"/>
          <p:cNvGrpSpPr/>
          <p:nvPr/>
        </p:nvGrpSpPr>
        <p:grpSpPr>
          <a:xfrm>
            <a:off x="9573781" y="1353744"/>
            <a:ext cx="6684321" cy="719658"/>
            <a:chOff x="0" y="0"/>
            <a:chExt cx="3774722" cy="406400"/>
          </a:xfrm>
        </p:grpSpPr>
        <p:sp>
          <p:nvSpPr>
            <p:cNvPr id="10" name="Freeform 10"/>
            <p:cNvSpPr/>
            <p:nvPr/>
          </p:nvSpPr>
          <p:spPr>
            <a:xfrm>
              <a:off x="0" y="0"/>
              <a:ext cx="3774722" cy="406400"/>
            </a:xfrm>
            <a:custGeom>
              <a:avLst/>
              <a:gdLst/>
              <a:ahLst/>
              <a:cxnLst/>
              <a:rect l="l" t="t" r="r" b="b"/>
              <a:pathLst>
                <a:path w="3774722" h="406400">
                  <a:moveTo>
                    <a:pt x="3571522" y="0"/>
                  </a:moveTo>
                  <a:cubicBezTo>
                    <a:pt x="3683747" y="0"/>
                    <a:pt x="3774722" y="90976"/>
                    <a:pt x="3774722" y="203200"/>
                  </a:cubicBezTo>
                  <a:cubicBezTo>
                    <a:pt x="3774722" y="315424"/>
                    <a:pt x="3683747" y="406400"/>
                    <a:pt x="357152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11" name="TextBox 11"/>
            <p:cNvSpPr txBox="1"/>
            <p:nvPr/>
          </p:nvSpPr>
          <p:spPr>
            <a:xfrm>
              <a:off x="0" y="-38100"/>
              <a:ext cx="3774722" cy="444500"/>
            </a:xfrm>
            <a:prstGeom prst="rect">
              <a:avLst/>
            </a:prstGeom>
          </p:spPr>
          <p:txBody>
            <a:bodyPr lIns="50800" tIns="50800" rIns="50800" bIns="50800" rtlCol="0" anchor="ctr"/>
            <a:lstStyle/>
            <a:p>
              <a:pPr algn="ctr">
                <a:lnSpc>
                  <a:spcPts val="2034"/>
                </a:lnSpc>
              </a:pPr>
              <a:endParaRPr/>
            </a:p>
          </p:txBody>
        </p:sp>
      </p:grpSp>
      <p:grpSp>
        <p:nvGrpSpPr>
          <p:cNvPr id="12" name="Group 12"/>
          <p:cNvGrpSpPr/>
          <p:nvPr/>
        </p:nvGrpSpPr>
        <p:grpSpPr>
          <a:xfrm>
            <a:off x="9573781" y="3416212"/>
            <a:ext cx="6684321" cy="719658"/>
            <a:chOff x="0" y="0"/>
            <a:chExt cx="3774722" cy="406400"/>
          </a:xfrm>
        </p:grpSpPr>
        <p:sp>
          <p:nvSpPr>
            <p:cNvPr id="13" name="Freeform 13"/>
            <p:cNvSpPr/>
            <p:nvPr/>
          </p:nvSpPr>
          <p:spPr>
            <a:xfrm>
              <a:off x="0" y="0"/>
              <a:ext cx="3774722" cy="406400"/>
            </a:xfrm>
            <a:custGeom>
              <a:avLst/>
              <a:gdLst/>
              <a:ahLst/>
              <a:cxnLst/>
              <a:rect l="l" t="t" r="r" b="b"/>
              <a:pathLst>
                <a:path w="3774722" h="406400">
                  <a:moveTo>
                    <a:pt x="3571522" y="0"/>
                  </a:moveTo>
                  <a:cubicBezTo>
                    <a:pt x="3683747" y="0"/>
                    <a:pt x="3774722" y="90976"/>
                    <a:pt x="3774722" y="203200"/>
                  </a:cubicBezTo>
                  <a:cubicBezTo>
                    <a:pt x="3774722" y="315424"/>
                    <a:pt x="3683747" y="406400"/>
                    <a:pt x="357152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14" name="TextBox 14"/>
            <p:cNvSpPr txBox="1"/>
            <p:nvPr/>
          </p:nvSpPr>
          <p:spPr>
            <a:xfrm>
              <a:off x="0" y="-38100"/>
              <a:ext cx="3774722" cy="444500"/>
            </a:xfrm>
            <a:prstGeom prst="rect">
              <a:avLst/>
            </a:prstGeom>
          </p:spPr>
          <p:txBody>
            <a:bodyPr lIns="50800" tIns="50800" rIns="50800" bIns="50800" rtlCol="0" anchor="ctr"/>
            <a:lstStyle/>
            <a:p>
              <a:pPr algn="ctr">
                <a:lnSpc>
                  <a:spcPts val="2034"/>
                </a:lnSpc>
              </a:pPr>
              <a:endParaRPr/>
            </a:p>
          </p:txBody>
        </p:sp>
      </p:grpSp>
      <p:grpSp>
        <p:nvGrpSpPr>
          <p:cNvPr id="15" name="Group 15"/>
          <p:cNvGrpSpPr/>
          <p:nvPr/>
        </p:nvGrpSpPr>
        <p:grpSpPr>
          <a:xfrm>
            <a:off x="9573781" y="5478681"/>
            <a:ext cx="6684321" cy="719658"/>
            <a:chOff x="0" y="0"/>
            <a:chExt cx="3774722" cy="406400"/>
          </a:xfrm>
        </p:grpSpPr>
        <p:sp>
          <p:nvSpPr>
            <p:cNvPr id="16" name="Freeform 16"/>
            <p:cNvSpPr/>
            <p:nvPr/>
          </p:nvSpPr>
          <p:spPr>
            <a:xfrm>
              <a:off x="0" y="0"/>
              <a:ext cx="3774722" cy="406400"/>
            </a:xfrm>
            <a:custGeom>
              <a:avLst/>
              <a:gdLst/>
              <a:ahLst/>
              <a:cxnLst/>
              <a:rect l="l" t="t" r="r" b="b"/>
              <a:pathLst>
                <a:path w="3774722" h="406400">
                  <a:moveTo>
                    <a:pt x="3571522" y="0"/>
                  </a:moveTo>
                  <a:cubicBezTo>
                    <a:pt x="3683747" y="0"/>
                    <a:pt x="3774722" y="90976"/>
                    <a:pt x="3774722" y="203200"/>
                  </a:cubicBezTo>
                  <a:cubicBezTo>
                    <a:pt x="3774722" y="315424"/>
                    <a:pt x="3683747" y="406400"/>
                    <a:pt x="357152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17" name="TextBox 17"/>
            <p:cNvSpPr txBox="1"/>
            <p:nvPr/>
          </p:nvSpPr>
          <p:spPr>
            <a:xfrm>
              <a:off x="0" y="-38100"/>
              <a:ext cx="3774722" cy="444500"/>
            </a:xfrm>
            <a:prstGeom prst="rect">
              <a:avLst/>
            </a:prstGeom>
          </p:spPr>
          <p:txBody>
            <a:bodyPr lIns="50800" tIns="50800" rIns="50800" bIns="50800" rtlCol="0" anchor="ctr"/>
            <a:lstStyle/>
            <a:p>
              <a:pPr algn="ctr">
                <a:lnSpc>
                  <a:spcPts val="2034"/>
                </a:lnSpc>
              </a:pPr>
              <a:endParaRPr/>
            </a:p>
          </p:txBody>
        </p:sp>
      </p:grpSp>
      <p:grpSp>
        <p:nvGrpSpPr>
          <p:cNvPr id="18" name="Group 18"/>
          <p:cNvGrpSpPr/>
          <p:nvPr/>
        </p:nvGrpSpPr>
        <p:grpSpPr>
          <a:xfrm>
            <a:off x="9573781" y="7541149"/>
            <a:ext cx="6684321" cy="719658"/>
            <a:chOff x="0" y="0"/>
            <a:chExt cx="3774722" cy="406400"/>
          </a:xfrm>
        </p:grpSpPr>
        <p:sp>
          <p:nvSpPr>
            <p:cNvPr id="19" name="Freeform 19"/>
            <p:cNvSpPr/>
            <p:nvPr/>
          </p:nvSpPr>
          <p:spPr>
            <a:xfrm>
              <a:off x="0" y="0"/>
              <a:ext cx="3774722" cy="406400"/>
            </a:xfrm>
            <a:custGeom>
              <a:avLst/>
              <a:gdLst/>
              <a:ahLst/>
              <a:cxnLst/>
              <a:rect l="l" t="t" r="r" b="b"/>
              <a:pathLst>
                <a:path w="3774722" h="406400">
                  <a:moveTo>
                    <a:pt x="3571522" y="0"/>
                  </a:moveTo>
                  <a:cubicBezTo>
                    <a:pt x="3683747" y="0"/>
                    <a:pt x="3774722" y="90976"/>
                    <a:pt x="3774722" y="203200"/>
                  </a:cubicBezTo>
                  <a:cubicBezTo>
                    <a:pt x="3774722" y="315424"/>
                    <a:pt x="3683747" y="406400"/>
                    <a:pt x="357152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20" name="TextBox 20"/>
            <p:cNvSpPr txBox="1"/>
            <p:nvPr/>
          </p:nvSpPr>
          <p:spPr>
            <a:xfrm>
              <a:off x="0" y="-38100"/>
              <a:ext cx="3774722" cy="444500"/>
            </a:xfrm>
            <a:prstGeom prst="rect">
              <a:avLst/>
            </a:prstGeom>
          </p:spPr>
          <p:txBody>
            <a:bodyPr lIns="50800" tIns="50800" rIns="50800" bIns="50800" rtlCol="0" anchor="ctr"/>
            <a:lstStyle/>
            <a:p>
              <a:pPr algn="ctr">
                <a:lnSpc>
                  <a:spcPts val="2034"/>
                </a:lnSpc>
              </a:pPr>
              <a:endParaRPr/>
            </a:p>
          </p:txBody>
        </p:sp>
      </p:grpSp>
      <p:sp>
        <p:nvSpPr>
          <p:cNvPr id="21" name="Freeform 21"/>
          <p:cNvSpPr/>
          <p:nvPr/>
        </p:nvSpPr>
        <p:spPr>
          <a:xfrm>
            <a:off x="10164298" y="1586575"/>
            <a:ext cx="246057" cy="253995"/>
          </a:xfrm>
          <a:custGeom>
            <a:avLst/>
            <a:gdLst/>
            <a:ahLst/>
            <a:cxnLst/>
            <a:rect l="l" t="t" r="r" b="b"/>
            <a:pathLst>
              <a:path w="246057" h="253995">
                <a:moveTo>
                  <a:pt x="0" y="0"/>
                </a:moveTo>
                <a:lnTo>
                  <a:pt x="246057" y="0"/>
                </a:lnTo>
                <a:lnTo>
                  <a:pt x="246057" y="253995"/>
                </a:lnTo>
                <a:lnTo>
                  <a:pt x="0" y="2539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22" name="Freeform 22"/>
          <p:cNvSpPr/>
          <p:nvPr/>
        </p:nvSpPr>
        <p:spPr>
          <a:xfrm>
            <a:off x="10164298" y="3649044"/>
            <a:ext cx="246057" cy="253995"/>
          </a:xfrm>
          <a:custGeom>
            <a:avLst/>
            <a:gdLst/>
            <a:ahLst/>
            <a:cxnLst/>
            <a:rect l="l" t="t" r="r" b="b"/>
            <a:pathLst>
              <a:path w="246057" h="253995">
                <a:moveTo>
                  <a:pt x="0" y="0"/>
                </a:moveTo>
                <a:lnTo>
                  <a:pt x="246057" y="0"/>
                </a:lnTo>
                <a:lnTo>
                  <a:pt x="246057" y="253994"/>
                </a:lnTo>
                <a:lnTo>
                  <a:pt x="0" y="25399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23" name="Freeform 23"/>
          <p:cNvSpPr/>
          <p:nvPr/>
        </p:nvSpPr>
        <p:spPr>
          <a:xfrm>
            <a:off x="10134223" y="5711512"/>
            <a:ext cx="246057" cy="253995"/>
          </a:xfrm>
          <a:custGeom>
            <a:avLst/>
            <a:gdLst/>
            <a:ahLst/>
            <a:cxnLst/>
            <a:rect l="l" t="t" r="r" b="b"/>
            <a:pathLst>
              <a:path w="246057" h="253995">
                <a:moveTo>
                  <a:pt x="0" y="0"/>
                </a:moveTo>
                <a:lnTo>
                  <a:pt x="246057" y="0"/>
                </a:lnTo>
                <a:lnTo>
                  <a:pt x="246057" y="253995"/>
                </a:lnTo>
                <a:lnTo>
                  <a:pt x="0" y="2539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24" name="Freeform 24"/>
          <p:cNvSpPr/>
          <p:nvPr/>
        </p:nvSpPr>
        <p:spPr>
          <a:xfrm>
            <a:off x="10134223" y="7773981"/>
            <a:ext cx="246057" cy="253995"/>
          </a:xfrm>
          <a:custGeom>
            <a:avLst/>
            <a:gdLst/>
            <a:ahLst/>
            <a:cxnLst/>
            <a:rect l="l" t="t" r="r" b="b"/>
            <a:pathLst>
              <a:path w="246057" h="253995">
                <a:moveTo>
                  <a:pt x="0" y="0"/>
                </a:moveTo>
                <a:lnTo>
                  <a:pt x="246057" y="0"/>
                </a:lnTo>
                <a:lnTo>
                  <a:pt x="246057" y="253995"/>
                </a:lnTo>
                <a:lnTo>
                  <a:pt x="0" y="25399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25" name="TextBox 25"/>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000000"/>
                </a:solidFill>
                <a:latin typeface="Arimo"/>
                <a:ea typeface="Arimo"/>
                <a:cs typeface="Arimo"/>
                <a:sym typeface="Arimo"/>
              </a:rPr>
              <a:t>Morecambe Bay NHS</a:t>
            </a:r>
          </a:p>
        </p:txBody>
      </p:sp>
      <p:sp>
        <p:nvSpPr>
          <p:cNvPr id="26" name="TextBox 26"/>
          <p:cNvSpPr txBox="1"/>
          <p:nvPr/>
        </p:nvSpPr>
        <p:spPr>
          <a:xfrm>
            <a:off x="1565598" y="3125298"/>
            <a:ext cx="5611869" cy="2215991"/>
          </a:xfrm>
          <a:prstGeom prst="rect">
            <a:avLst/>
          </a:prstGeom>
        </p:spPr>
        <p:txBody>
          <a:bodyPr lIns="0" tIns="0" rIns="0" bIns="0" rtlCol="0" anchor="t">
            <a:spAutoFit/>
          </a:bodyPr>
          <a:lstStyle/>
          <a:p>
            <a:pPr algn="l">
              <a:spcBef>
                <a:spcPct val="0"/>
              </a:spcBef>
            </a:pPr>
            <a:r>
              <a:rPr lang="en-US" sz="4800" b="1" dirty="0">
                <a:solidFill>
                  <a:srgbClr val="005C75"/>
                </a:solidFill>
                <a:latin typeface="Neue Montreal Medium"/>
                <a:ea typeface="Neue Montreal Medium"/>
                <a:cs typeface="Neue Montreal Medium"/>
                <a:sym typeface="Neue Montreal Medium"/>
              </a:rPr>
              <a:t>Applying Swiss Cheese Model to the Case</a:t>
            </a:r>
          </a:p>
        </p:txBody>
      </p:sp>
      <p:sp>
        <p:nvSpPr>
          <p:cNvPr id="28" name="TextBox 28"/>
          <p:cNvSpPr txBox="1"/>
          <p:nvPr/>
        </p:nvSpPr>
        <p:spPr>
          <a:xfrm>
            <a:off x="1565598" y="6469457"/>
            <a:ext cx="5611869" cy="1764009"/>
          </a:xfrm>
          <a:prstGeom prst="rect">
            <a:avLst/>
          </a:prstGeom>
        </p:spPr>
        <p:txBody>
          <a:bodyPr lIns="0" tIns="0" rIns="0" bIns="0" rtlCol="0" anchor="t">
            <a:spAutoFit/>
          </a:bodyPr>
          <a:lstStyle/>
          <a:p>
            <a:pPr algn="l">
              <a:lnSpc>
                <a:spcPts val="2800"/>
              </a:lnSpc>
              <a:spcBef>
                <a:spcPct val="0"/>
              </a:spcBef>
            </a:pPr>
            <a:r>
              <a:rPr lang="en-US" sz="2000" dirty="0">
                <a:solidFill>
                  <a:srgbClr val="000000"/>
                </a:solidFill>
                <a:latin typeface="Arimo"/>
                <a:ea typeface="Arimo"/>
                <a:cs typeface="Arimo"/>
                <a:sym typeface="Arimo"/>
              </a:rPr>
              <a:t>The maternity failures at the University Hospitals of Morecambe Bay NHS Foundation Trust illustrate the alignment of multiple system failures. In Morecambe Bay, the "holes" aligned across four critical layers:</a:t>
            </a:r>
          </a:p>
        </p:txBody>
      </p:sp>
      <p:sp>
        <p:nvSpPr>
          <p:cNvPr id="29" name="TextBox 29"/>
          <p:cNvSpPr txBox="1"/>
          <p:nvPr/>
        </p:nvSpPr>
        <p:spPr>
          <a:xfrm>
            <a:off x="10683461" y="1513547"/>
            <a:ext cx="5574640" cy="381000"/>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Clinical Layer</a:t>
            </a:r>
          </a:p>
        </p:txBody>
      </p:sp>
      <p:sp>
        <p:nvSpPr>
          <p:cNvPr id="30" name="TextBox 30"/>
          <p:cNvSpPr txBox="1"/>
          <p:nvPr/>
        </p:nvSpPr>
        <p:spPr>
          <a:xfrm>
            <a:off x="10683461" y="3576016"/>
            <a:ext cx="5574640" cy="381000"/>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Management Layer</a:t>
            </a:r>
          </a:p>
        </p:txBody>
      </p:sp>
      <p:sp>
        <p:nvSpPr>
          <p:cNvPr id="31" name="TextBox 31"/>
          <p:cNvSpPr txBox="1"/>
          <p:nvPr/>
        </p:nvSpPr>
        <p:spPr>
          <a:xfrm>
            <a:off x="9573781" y="2202926"/>
            <a:ext cx="6684321" cy="538609"/>
          </a:xfrm>
          <a:prstGeom prst="rect">
            <a:avLst/>
          </a:prstGeom>
        </p:spPr>
        <p:txBody>
          <a:bodyPr lIns="0" tIns="0" rIns="0" bIns="0" rtlCol="0" anchor="t">
            <a:spAutoFit/>
          </a:bodyPr>
          <a:lstStyle/>
          <a:p>
            <a:pPr algn="l">
              <a:lnSpc>
                <a:spcPts val="2100"/>
              </a:lnSpc>
              <a:spcBef>
                <a:spcPct val="0"/>
              </a:spcBef>
            </a:pPr>
            <a:r>
              <a:rPr lang="en-US" dirty="0">
                <a:solidFill>
                  <a:srgbClr val="4A4A4A"/>
                </a:solidFill>
                <a:latin typeface="Arimo"/>
                <a:ea typeface="Arimo"/>
                <a:cs typeface="Arimo"/>
                <a:sym typeface="Arimo"/>
              </a:rPr>
              <a:t>Midwives ignored red flags to pursue "natural" births without medical intervention (Kirkup, 2015) .</a:t>
            </a:r>
          </a:p>
        </p:txBody>
      </p:sp>
      <p:sp>
        <p:nvSpPr>
          <p:cNvPr id="32" name="TextBox 32"/>
          <p:cNvSpPr txBox="1"/>
          <p:nvPr/>
        </p:nvSpPr>
        <p:spPr>
          <a:xfrm>
            <a:off x="9573781" y="4265395"/>
            <a:ext cx="6684321" cy="538609"/>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Trust leaders ignored internal warnings to protect the organization’s image.</a:t>
            </a:r>
          </a:p>
        </p:txBody>
      </p:sp>
      <p:sp>
        <p:nvSpPr>
          <p:cNvPr id="33" name="TextBox 33"/>
          <p:cNvSpPr txBox="1"/>
          <p:nvPr/>
        </p:nvSpPr>
        <p:spPr>
          <a:xfrm>
            <a:off x="10683461" y="5638485"/>
            <a:ext cx="5574640" cy="381000"/>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Communication Layer</a:t>
            </a:r>
          </a:p>
        </p:txBody>
      </p:sp>
      <p:sp>
        <p:nvSpPr>
          <p:cNvPr id="34" name="TextBox 34"/>
          <p:cNvSpPr txBox="1"/>
          <p:nvPr/>
        </p:nvSpPr>
        <p:spPr>
          <a:xfrm>
            <a:off x="9573781" y="6327863"/>
            <a:ext cx="6684321" cy="538609"/>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A "toxic" rift existed between midwives and obstetricians, preventing emergency escalations.</a:t>
            </a:r>
          </a:p>
        </p:txBody>
      </p:sp>
      <p:sp>
        <p:nvSpPr>
          <p:cNvPr id="35" name="TextBox 35"/>
          <p:cNvSpPr txBox="1"/>
          <p:nvPr/>
        </p:nvSpPr>
        <p:spPr>
          <a:xfrm>
            <a:off x="10683461" y="7700953"/>
            <a:ext cx="5574640" cy="381000"/>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Regulatory Layer</a:t>
            </a:r>
          </a:p>
        </p:txBody>
      </p:sp>
      <p:sp>
        <p:nvSpPr>
          <p:cNvPr id="36" name="TextBox 36"/>
          <p:cNvSpPr txBox="1"/>
          <p:nvPr/>
        </p:nvSpPr>
        <p:spPr>
          <a:xfrm>
            <a:off x="9573781" y="8390332"/>
            <a:ext cx="6684321" cy="1077218"/>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The Care Quality Commission (CQC) failed to detect these sub-surface issues during routine inspections, granting the Trust a "clean bill of health" prematurely (Health Foundation,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5721831" y="716797"/>
            <a:ext cx="6844337" cy="1058047"/>
          </a:xfrm>
          <a:prstGeom prst="rect">
            <a:avLst/>
          </a:prstGeom>
        </p:spPr>
        <p:txBody>
          <a:bodyPr lIns="0" tIns="0" rIns="0" bIns="0" rtlCol="0" anchor="t">
            <a:spAutoFit/>
          </a:bodyPr>
          <a:lstStyle/>
          <a:p>
            <a:pPr algn="l">
              <a:lnSpc>
                <a:spcPts val="9100"/>
              </a:lnSpc>
            </a:pPr>
            <a:r>
              <a:rPr lang="en-US" sz="4800" b="1" dirty="0">
                <a:solidFill>
                  <a:srgbClr val="000000"/>
                </a:solidFill>
                <a:latin typeface="Montserrat Ultra-Bold"/>
                <a:ea typeface="Montserrat Ultra-Bold"/>
                <a:cs typeface="Montserrat Ultra-Bold"/>
                <a:sym typeface="Montserrat Ultra-Bold"/>
              </a:rPr>
              <a:t>Identified Root Causes</a:t>
            </a:r>
          </a:p>
        </p:txBody>
      </p:sp>
      <p:sp>
        <p:nvSpPr>
          <p:cNvPr id="6" name="TextBox 6"/>
          <p:cNvSpPr txBox="1"/>
          <p:nvPr/>
        </p:nvSpPr>
        <p:spPr>
          <a:xfrm>
            <a:off x="2590800" y="2151510"/>
            <a:ext cx="12103816" cy="428643"/>
          </a:xfrm>
          <a:prstGeom prst="rect">
            <a:avLst/>
          </a:prstGeom>
        </p:spPr>
        <p:txBody>
          <a:bodyPr wrap="square" lIns="0" tIns="0" rIns="0" bIns="0" rtlCol="0" anchor="t">
            <a:spAutoFit/>
          </a:bodyPr>
          <a:lstStyle/>
          <a:p>
            <a:pPr algn="ctr">
              <a:lnSpc>
                <a:spcPts val="3640"/>
              </a:lnSpc>
            </a:pPr>
            <a:r>
              <a:rPr lang="en-US" sz="2600" b="1" dirty="0">
                <a:solidFill>
                  <a:srgbClr val="000000"/>
                </a:solidFill>
                <a:latin typeface="Montserrat Medium"/>
                <a:ea typeface="Montserrat Medium"/>
                <a:cs typeface="Montserrat Medium"/>
                <a:sym typeface="Montserrat Medium"/>
              </a:rPr>
              <a:t>Modern analysis identifies five primary drivers of the scandal:</a:t>
            </a:r>
          </a:p>
        </p:txBody>
      </p:sp>
      <p:grpSp>
        <p:nvGrpSpPr>
          <p:cNvPr id="8" name="Group 8"/>
          <p:cNvGrpSpPr/>
          <p:nvPr/>
        </p:nvGrpSpPr>
        <p:grpSpPr>
          <a:xfrm>
            <a:off x="1028700" y="3301258"/>
            <a:ext cx="6946821" cy="1613642"/>
            <a:chOff x="0" y="0"/>
            <a:chExt cx="1829616" cy="362346"/>
          </a:xfrm>
        </p:grpSpPr>
        <p:sp>
          <p:nvSpPr>
            <p:cNvPr id="9" name="Freeform 9"/>
            <p:cNvSpPr/>
            <p:nvPr/>
          </p:nvSpPr>
          <p:spPr>
            <a:xfrm>
              <a:off x="0" y="0"/>
              <a:ext cx="1829615" cy="362346"/>
            </a:xfrm>
            <a:custGeom>
              <a:avLst/>
              <a:gdLst/>
              <a:ahLst/>
              <a:cxnLst/>
              <a:rect l="l" t="t" r="r" b="b"/>
              <a:pathLst>
                <a:path w="1829615" h="362346">
                  <a:moveTo>
                    <a:pt x="0" y="0"/>
                  </a:moveTo>
                  <a:lnTo>
                    <a:pt x="1829615" y="0"/>
                  </a:lnTo>
                  <a:lnTo>
                    <a:pt x="1829615" y="362346"/>
                  </a:lnTo>
                  <a:lnTo>
                    <a:pt x="0" y="362346"/>
                  </a:lnTo>
                  <a:close/>
                </a:path>
              </a:pathLst>
            </a:custGeom>
            <a:solidFill>
              <a:srgbClr val="40A7DD"/>
            </a:solidFill>
          </p:spPr>
        </p:sp>
        <p:sp>
          <p:nvSpPr>
            <p:cNvPr id="10" name="TextBox 10"/>
            <p:cNvSpPr txBox="1"/>
            <p:nvPr/>
          </p:nvSpPr>
          <p:spPr>
            <a:xfrm>
              <a:off x="0" y="-38100"/>
              <a:ext cx="1829616" cy="400446"/>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588579" y="3310519"/>
            <a:ext cx="6946821" cy="1564375"/>
            <a:chOff x="0" y="0"/>
            <a:chExt cx="1829616" cy="362346"/>
          </a:xfrm>
        </p:grpSpPr>
        <p:sp>
          <p:nvSpPr>
            <p:cNvPr id="12" name="Freeform 12"/>
            <p:cNvSpPr/>
            <p:nvPr/>
          </p:nvSpPr>
          <p:spPr>
            <a:xfrm>
              <a:off x="0" y="0"/>
              <a:ext cx="1829615" cy="362346"/>
            </a:xfrm>
            <a:custGeom>
              <a:avLst/>
              <a:gdLst/>
              <a:ahLst/>
              <a:cxnLst/>
              <a:rect l="l" t="t" r="r" b="b"/>
              <a:pathLst>
                <a:path w="1829615" h="362346">
                  <a:moveTo>
                    <a:pt x="0" y="0"/>
                  </a:moveTo>
                  <a:lnTo>
                    <a:pt x="1829615" y="0"/>
                  </a:lnTo>
                  <a:lnTo>
                    <a:pt x="1829615" y="362346"/>
                  </a:lnTo>
                  <a:lnTo>
                    <a:pt x="0" y="362346"/>
                  </a:lnTo>
                  <a:close/>
                </a:path>
              </a:pathLst>
            </a:custGeom>
            <a:solidFill>
              <a:srgbClr val="40A7DD"/>
            </a:solidFill>
          </p:spPr>
        </p:sp>
        <p:sp>
          <p:nvSpPr>
            <p:cNvPr id="13" name="TextBox 13"/>
            <p:cNvSpPr txBox="1"/>
            <p:nvPr/>
          </p:nvSpPr>
          <p:spPr>
            <a:xfrm>
              <a:off x="0" y="-38100"/>
              <a:ext cx="1829616" cy="400446"/>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500596" y="3517343"/>
            <a:ext cx="5774598" cy="1357551"/>
          </a:xfrm>
          <a:prstGeom prst="rect">
            <a:avLst/>
          </a:prstGeom>
        </p:spPr>
        <p:txBody>
          <a:bodyPr lIns="0" tIns="0" rIns="0" bIns="0" rtlCol="0" anchor="t">
            <a:spAutoFit/>
          </a:bodyPr>
          <a:lstStyle/>
          <a:p>
            <a:pPr algn="ctr">
              <a:lnSpc>
                <a:spcPts val="3640"/>
              </a:lnSpc>
            </a:pPr>
            <a:r>
              <a:rPr lang="en-US" sz="2600" b="1" dirty="0">
                <a:solidFill>
                  <a:srgbClr val="000000"/>
                </a:solidFill>
                <a:latin typeface="Montserrat Semi-Bold"/>
                <a:ea typeface="Montserrat Semi-Bold"/>
                <a:cs typeface="Montserrat Semi-Bold"/>
                <a:sym typeface="Montserrat Semi-Bold"/>
              </a:rPr>
              <a:t>Dysfunctional Leadership: A "defensive" culture where managers suppressed whistleblowers.</a:t>
            </a:r>
          </a:p>
        </p:txBody>
      </p:sp>
      <p:sp>
        <p:nvSpPr>
          <p:cNvPr id="15" name="TextBox 15"/>
          <p:cNvSpPr txBox="1"/>
          <p:nvPr/>
        </p:nvSpPr>
        <p:spPr>
          <a:xfrm>
            <a:off x="10060475" y="3526604"/>
            <a:ext cx="5774598" cy="1357551"/>
          </a:xfrm>
          <a:prstGeom prst="rect">
            <a:avLst/>
          </a:prstGeom>
        </p:spPr>
        <p:txBody>
          <a:bodyPr lIns="0" tIns="0" rIns="0" bIns="0" rtlCol="0" anchor="t">
            <a:spAutoFit/>
          </a:bodyPr>
          <a:lstStyle/>
          <a:p>
            <a:pPr algn="ctr">
              <a:lnSpc>
                <a:spcPts val="3640"/>
              </a:lnSpc>
            </a:pPr>
            <a:r>
              <a:rPr lang="en-US" sz="2600" b="1" dirty="0">
                <a:solidFill>
                  <a:srgbClr val="000000"/>
                </a:solidFill>
                <a:latin typeface="Montserrat Semi-Bold"/>
                <a:ea typeface="Montserrat Semi-Bold"/>
                <a:cs typeface="Montserrat Semi-Bold"/>
                <a:sym typeface="Montserrat Semi-Bold"/>
              </a:rPr>
              <a:t>Professional Silos: Hostility between different clinical groups (Obstetrics vs. Midwifery).</a:t>
            </a:r>
          </a:p>
        </p:txBody>
      </p:sp>
      <p:grpSp>
        <p:nvGrpSpPr>
          <p:cNvPr id="16" name="Group 16"/>
          <p:cNvGrpSpPr/>
          <p:nvPr/>
        </p:nvGrpSpPr>
        <p:grpSpPr>
          <a:xfrm>
            <a:off x="1028700" y="6134099"/>
            <a:ext cx="6946821" cy="2077700"/>
            <a:chOff x="0" y="0"/>
            <a:chExt cx="1829616" cy="362346"/>
          </a:xfrm>
        </p:grpSpPr>
        <p:sp>
          <p:nvSpPr>
            <p:cNvPr id="17" name="Freeform 17"/>
            <p:cNvSpPr/>
            <p:nvPr/>
          </p:nvSpPr>
          <p:spPr>
            <a:xfrm>
              <a:off x="0" y="0"/>
              <a:ext cx="1829615" cy="362346"/>
            </a:xfrm>
            <a:custGeom>
              <a:avLst/>
              <a:gdLst/>
              <a:ahLst/>
              <a:cxnLst/>
              <a:rect l="l" t="t" r="r" b="b"/>
              <a:pathLst>
                <a:path w="1829615" h="362346">
                  <a:moveTo>
                    <a:pt x="0" y="0"/>
                  </a:moveTo>
                  <a:lnTo>
                    <a:pt x="1829615" y="0"/>
                  </a:lnTo>
                  <a:lnTo>
                    <a:pt x="1829615" y="362346"/>
                  </a:lnTo>
                  <a:lnTo>
                    <a:pt x="0" y="362346"/>
                  </a:lnTo>
                  <a:close/>
                </a:path>
              </a:pathLst>
            </a:custGeom>
            <a:solidFill>
              <a:srgbClr val="40A7DD"/>
            </a:solidFill>
          </p:spPr>
        </p:sp>
        <p:sp>
          <p:nvSpPr>
            <p:cNvPr id="18" name="TextBox 18"/>
            <p:cNvSpPr txBox="1"/>
            <p:nvPr/>
          </p:nvSpPr>
          <p:spPr>
            <a:xfrm>
              <a:off x="0" y="-38100"/>
              <a:ext cx="1829616" cy="400446"/>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500596" y="6350185"/>
            <a:ext cx="5774598" cy="1357551"/>
          </a:xfrm>
          <a:prstGeom prst="rect">
            <a:avLst/>
          </a:prstGeom>
        </p:spPr>
        <p:txBody>
          <a:bodyPr lIns="0" tIns="0" rIns="0" bIns="0" rtlCol="0" anchor="t">
            <a:spAutoFit/>
          </a:bodyPr>
          <a:lstStyle/>
          <a:p>
            <a:pPr algn="ctr">
              <a:lnSpc>
                <a:spcPts val="3640"/>
              </a:lnSpc>
            </a:pPr>
            <a:r>
              <a:rPr lang="en-US" sz="2600" b="1" dirty="0">
                <a:solidFill>
                  <a:srgbClr val="000000"/>
                </a:solidFill>
                <a:latin typeface="Montserrat Semi-Bold"/>
                <a:ea typeface="Montserrat Semi-Bold"/>
                <a:cs typeface="Montserrat Semi-Bold"/>
                <a:sym typeface="Montserrat Semi-Bold"/>
              </a:rPr>
              <a:t>Competency Gaps: Lack of skills in neonatal resuscitation and fetal heart monitoring (NHS England, 2022).</a:t>
            </a:r>
          </a:p>
        </p:txBody>
      </p:sp>
      <p:grpSp>
        <p:nvGrpSpPr>
          <p:cNvPr id="20" name="Group 20"/>
          <p:cNvGrpSpPr/>
          <p:nvPr/>
        </p:nvGrpSpPr>
        <p:grpSpPr>
          <a:xfrm>
            <a:off x="9677400" y="6134100"/>
            <a:ext cx="6946821" cy="2077700"/>
            <a:chOff x="0" y="0"/>
            <a:chExt cx="1829616" cy="362346"/>
          </a:xfrm>
        </p:grpSpPr>
        <p:sp>
          <p:nvSpPr>
            <p:cNvPr id="21" name="Freeform 21"/>
            <p:cNvSpPr/>
            <p:nvPr/>
          </p:nvSpPr>
          <p:spPr>
            <a:xfrm>
              <a:off x="0" y="0"/>
              <a:ext cx="1829615" cy="362346"/>
            </a:xfrm>
            <a:custGeom>
              <a:avLst/>
              <a:gdLst/>
              <a:ahLst/>
              <a:cxnLst/>
              <a:rect l="l" t="t" r="r" b="b"/>
              <a:pathLst>
                <a:path w="1829615" h="362346">
                  <a:moveTo>
                    <a:pt x="0" y="0"/>
                  </a:moveTo>
                  <a:lnTo>
                    <a:pt x="1829615" y="0"/>
                  </a:lnTo>
                  <a:lnTo>
                    <a:pt x="1829615" y="362346"/>
                  </a:lnTo>
                  <a:lnTo>
                    <a:pt x="0" y="362346"/>
                  </a:lnTo>
                  <a:close/>
                </a:path>
              </a:pathLst>
            </a:custGeom>
            <a:solidFill>
              <a:srgbClr val="40A7DD"/>
            </a:solidFill>
          </p:spPr>
        </p:sp>
        <p:sp>
          <p:nvSpPr>
            <p:cNvPr id="22" name="TextBox 22"/>
            <p:cNvSpPr txBox="1"/>
            <p:nvPr/>
          </p:nvSpPr>
          <p:spPr>
            <a:xfrm>
              <a:off x="0" y="-38100"/>
              <a:ext cx="1829616" cy="400446"/>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10149296" y="6392583"/>
            <a:ext cx="5774598" cy="1819216"/>
          </a:xfrm>
          <a:prstGeom prst="rect">
            <a:avLst/>
          </a:prstGeom>
        </p:spPr>
        <p:txBody>
          <a:bodyPr lIns="0" tIns="0" rIns="0" bIns="0" rtlCol="0" anchor="t">
            <a:spAutoFit/>
          </a:bodyPr>
          <a:lstStyle/>
          <a:p>
            <a:pPr algn="ctr">
              <a:lnSpc>
                <a:spcPts val="3640"/>
              </a:lnSpc>
            </a:pPr>
            <a:r>
              <a:rPr lang="en-US" sz="2600" b="1" dirty="0">
                <a:solidFill>
                  <a:srgbClr val="000000"/>
                </a:solidFill>
                <a:latin typeface="Montserrat Semi-Bold"/>
                <a:ea typeface="Montserrat Semi-Bold"/>
                <a:cs typeface="Montserrat Semi-Bold"/>
                <a:sym typeface="Montserrat Semi-Bold"/>
              </a:rPr>
              <a:t>Feedback Failure: Incident reporting systems were treated as administrative burdens rather than learning opportunities.</a:t>
            </a:r>
          </a:p>
        </p:txBody>
      </p:sp>
      <p:sp>
        <p:nvSpPr>
          <p:cNvPr id="24" name="Freeform 24"/>
          <p:cNvSpPr/>
          <p:nvPr/>
        </p:nvSpPr>
        <p:spPr>
          <a:xfrm>
            <a:off x="0" y="6906406"/>
            <a:ext cx="2755184" cy="3380594"/>
          </a:xfrm>
          <a:custGeom>
            <a:avLst/>
            <a:gdLst/>
            <a:ahLst/>
            <a:cxnLst/>
            <a:rect l="l" t="t" r="r" b="b"/>
            <a:pathLst>
              <a:path w="2755184" h="3380594">
                <a:moveTo>
                  <a:pt x="0" y="0"/>
                </a:moveTo>
                <a:lnTo>
                  <a:pt x="2755184" y="0"/>
                </a:lnTo>
                <a:lnTo>
                  <a:pt x="2755184" y="3380594"/>
                </a:lnTo>
                <a:lnTo>
                  <a:pt x="0" y="338059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25" name="Group 25"/>
          <p:cNvGrpSpPr/>
          <p:nvPr/>
        </p:nvGrpSpPr>
        <p:grpSpPr>
          <a:xfrm rot="8100000">
            <a:off x="2706535" y="8124747"/>
            <a:ext cx="750254" cy="3267380"/>
            <a:chOff x="0" y="0"/>
            <a:chExt cx="197598" cy="860545"/>
          </a:xfrm>
        </p:grpSpPr>
        <p:sp>
          <p:nvSpPr>
            <p:cNvPr id="26" name="Freeform 26"/>
            <p:cNvSpPr/>
            <p:nvPr/>
          </p:nvSpPr>
          <p:spPr>
            <a:xfrm>
              <a:off x="0" y="0"/>
              <a:ext cx="197598" cy="860545"/>
            </a:xfrm>
            <a:custGeom>
              <a:avLst/>
              <a:gdLst/>
              <a:ahLst/>
              <a:cxnLst/>
              <a:rect l="l" t="t" r="r" b="b"/>
              <a:pathLst>
                <a:path w="197598" h="860545">
                  <a:moveTo>
                    <a:pt x="0" y="0"/>
                  </a:moveTo>
                  <a:lnTo>
                    <a:pt x="197598" y="0"/>
                  </a:lnTo>
                  <a:lnTo>
                    <a:pt x="197598" y="860545"/>
                  </a:lnTo>
                  <a:lnTo>
                    <a:pt x="0" y="860545"/>
                  </a:lnTo>
                  <a:close/>
                </a:path>
              </a:pathLst>
            </a:custGeom>
            <a:gradFill rotWithShape="1">
              <a:gsLst>
                <a:gs pos="0">
                  <a:srgbClr val="FFFFFF">
                    <a:alpha val="0"/>
                  </a:srgbClr>
                </a:gs>
                <a:gs pos="100000">
                  <a:srgbClr val="7CD5FF">
                    <a:alpha val="100000"/>
                  </a:srgbClr>
                </a:gs>
              </a:gsLst>
              <a:lin ang="5400000"/>
            </a:gradFill>
          </p:spPr>
        </p:sp>
        <p:sp>
          <p:nvSpPr>
            <p:cNvPr id="27" name="TextBox 27"/>
            <p:cNvSpPr txBox="1"/>
            <p:nvPr/>
          </p:nvSpPr>
          <p:spPr>
            <a:xfrm>
              <a:off x="0" y="-38100"/>
              <a:ext cx="197598" cy="898645"/>
            </a:xfrm>
            <a:prstGeom prst="rect">
              <a:avLst/>
            </a:prstGeom>
          </p:spPr>
          <p:txBody>
            <a:bodyPr lIns="50800" tIns="50800" rIns="50800" bIns="50800" rtlCol="0" anchor="ctr"/>
            <a:lstStyle/>
            <a:p>
              <a:pPr algn="ctr">
                <a:lnSpc>
                  <a:spcPts val="2659"/>
                </a:lnSpc>
                <a:spcBef>
                  <a:spcPct val="0"/>
                </a:spcBef>
              </a:pPr>
              <a:endParaRPr/>
            </a:p>
          </p:txBody>
        </p:sp>
      </p:grpSp>
      <p:sp>
        <p:nvSpPr>
          <p:cNvPr id="28" name="Freeform 28"/>
          <p:cNvSpPr/>
          <p:nvPr/>
        </p:nvSpPr>
        <p:spPr>
          <a:xfrm flipH="1">
            <a:off x="15711632" y="8506340"/>
            <a:ext cx="1547668" cy="721600"/>
          </a:xfrm>
          <a:custGeom>
            <a:avLst/>
            <a:gdLst/>
            <a:ahLst/>
            <a:cxnLst/>
            <a:rect l="l" t="t" r="r" b="b"/>
            <a:pathLst>
              <a:path w="1547668" h="721600">
                <a:moveTo>
                  <a:pt x="1547668" y="0"/>
                </a:moveTo>
                <a:lnTo>
                  <a:pt x="0" y="0"/>
                </a:lnTo>
                <a:lnTo>
                  <a:pt x="0" y="721600"/>
                </a:lnTo>
                <a:lnTo>
                  <a:pt x="1547668" y="721600"/>
                </a:lnTo>
                <a:lnTo>
                  <a:pt x="1547668"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28700" y="6085680"/>
            <a:ext cx="1472010" cy="1472010"/>
            <a:chOff x="0" y="0"/>
            <a:chExt cx="387690" cy="387690"/>
          </a:xfrm>
        </p:grpSpPr>
        <p:sp>
          <p:nvSpPr>
            <p:cNvPr id="4" name="Freeform 4"/>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5" name="TextBox 5"/>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453524" y="6085680"/>
            <a:ext cx="1472010" cy="1472010"/>
            <a:chOff x="0" y="0"/>
            <a:chExt cx="387690" cy="387690"/>
          </a:xfrm>
        </p:grpSpPr>
        <p:sp>
          <p:nvSpPr>
            <p:cNvPr id="7" name="Freeform 7"/>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8" name="TextBox 8"/>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28700" y="7786290"/>
            <a:ext cx="1472010" cy="1472010"/>
            <a:chOff x="0" y="0"/>
            <a:chExt cx="387690" cy="387690"/>
          </a:xfrm>
        </p:grpSpPr>
        <p:sp>
          <p:nvSpPr>
            <p:cNvPr id="10" name="Freeform 10"/>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11" name="TextBox 11"/>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9453524" y="7786290"/>
            <a:ext cx="1472010" cy="1472010"/>
            <a:chOff x="0" y="0"/>
            <a:chExt cx="387690" cy="387690"/>
          </a:xfrm>
        </p:grpSpPr>
        <p:sp>
          <p:nvSpPr>
            <p:cNvPr id="13" name="Freeform 13"/>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14" name="TextBox 14"/>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028700" y="1389062"/>
            <a:ext cx="6443553" cy="1477328"/>
          </a:xfrm>
          <a:prstGeom prst="rect">
            <a:avLst/>
          </a:prstGeom>
        </p:spPr>
        <p:txBody>
          <a:bodyPr wrap="square" lIns="0" tIns="0" rIns="0" bIns="0" rtlCol="0" anchor="t">
            <a:spAutoFit/>
          </a:bodyPr>
          <a:lstStyle/>
          <a:p>
            <a:pPr algn="l"/>
            <a:r>
              <a:rPr lang="en-US" sz="4800" b="1" dirty="0">
                <a:solidFill>
                  <a:srgbClr val="000000"/>
                </a:solidFill>
                <a:latin typeface="Montserrat Ultra-Bold"/>
                <a:ea typeface="Montserrat Ultra-Bold"/>
                <a:cs typeface="Montserrat Ultra-Bold"/>
                <a:sym typeface="Montserrat Ultra-Bold"/>
              </a:rPr>
              <a:t>Root Cause Analysis Model (Theory)</a:t>
            </a:r>
          </a:p>
        </p:txBody>
      </p:sp>
      <p:sp>
        <p:nvSpPr>
          <p:cNvPr id="17" name="TextBox 17"/>
          <p:cNvSpPr txBox="1"/>
          <p:nvPr/>
        </p:nvSpPr>
        <p:spPr>
          <a:xfrm>
            <a:off x="1138486" y="6194622"/>
            <a:ext cx="1252438" cy="1120775"/>
          </a:xfrm>
          <a:prstGeom prst="rect">
            <a:avLst/>
          </a:prstGeom>
        </p:spPr>
        <p:txBody>
          <a:bodyPr lIns="0" tIns="0" rIns="0" bIns="0" rtlCol="0" anchor="t">
            <a:spAutoFit/>
          </a:bodyPr>
          <a:lstStyle/>
          <a:p>
            <a:pPr algn="ctr">
              <a:lnSpc>
                <a:spcPts val="9100"/>
              </a:lnSpc>
            </a:pPr>
            <a:r>
              <a:rPr lang="en-US" sz="6500" b="1">
                <a:solidFill>
                  <a:srgbClr val="000000"/>
                </a:solidFill>
                <a:latin typeface="Montserrat Ultra-Bold"/>
                <a:ea typeface="Montserrat Ultra-Bold"/>
                <a:cs typeface="Montserrat Ultra-Bold"/>
                <a:sym typeface="Montserrat Ultra-Bold"/>
              </a:rPr>
              <a:t>01</a:t>
            </a:r>
          </a:p>
        </p:txBody>
      </p:sp>
      <p:sp>
        <p:nvSpPr>
          <p:cNvPr id="18" name="TextBox 18"/>
          <p:cNvSpPr txBox="1"/>
          <p:nvPr/>
        </p:nvSpPr>
        <p:spPr>
          <a:xfrm>
            <a:off x="9563311" y="6194622"/>
            <a:ext cx="1252438" cy="1120775"/>
          </a:xfrm>
          <a:prstGeom prst="rect">
            <a:avLst/>
          </a:prstGeom>
        </p:spPr>
        <p:txBody>
          <a:bodyPr lIns="0" tIns="0" rIns="0" bIns="0" rtlCol="0" anchor="t">
            <a:spAutoFit/>
          </a:bodyPr>
          <a:lstStyle/>
          <a:p>
            <a:pPr algn="ctr">
              <a:lnSpc>
                <a:spcPts val="9100"/>
              </a:lnSpc>
            </a:pPr>
            <a:r>
              <a:rPr lang="en-US" sz="6500" b="1">
                <a:solidFill>
                  <a:srgbClr val="000000"/>
                </a:solidFill>
                <a:latin typeface="Montserrat Ultra-Bold"/>
                <a:ea typeface="Montserrat Ultra-Bold"/>
                <a:cs typeface="Montserrat Ultra-Bold"/>
                <a:sym typeface="Montserrat Ultra-Bold"/>
              </a:rPr>
              <a:t>03</a:t>
            </a:r>
          </a:p>
        </p:txBody>
      </p:sp>
      <p:sp>
        <p:nvSpPr>
          <p:cNvPr id="19" name="TextBox 19"/>
          <p:cNvSpPr txBox="1"/>
          <p:nvPr/>
        </p:nvSpPr>
        <p:spPr>
          <a:xfrm>
            <a:off x="1138486" y="7895232"/>
            <a:ext cx="1252438" cy="1120775"/>
          </a:xfrm>
          <a:prstGeom prst="rect">
            <a:avLst/>
          </a:prstGeom>
        </p:spPr>
        <p:txBody>
          <a:bodyPr lIns="0" tIns="0" rIns="0" bIns="0" rtlCol="0" anchor="t">
            <a:spAutoFit/>
          </a:bodyPr>
          <a:lstStyle/>
          <a:p>
            <a:pPr algn="ctr">
              <a:lnSpc>
                <a:spcPts val="9100"/>
              </a:lnSpc>
            </a:pPr>
            <a:r>
              <a:rPr lang="en-US" sz="6500" b="1">
                <a:solidFill>
                  <a:srgbClr val="000000"/>
                </a:solidFill>
                <a:latin typeface="Montserrat Ultra-Bold"/>
                <a:ea typeface="Montserrat Ultra-Bold"/>
                <a:cs typeface="Montserrat Ultra-Bold"/>
                <a:sym typeface="Montserrat Ultra-Bold"/>
              </a:rPr>
              <a:t>02</a:t>
            </a:r>
          </a:p>
        </p:txBody>
      </p:sp>
      <p:sp>
        <p:nvSpPr>
          <p:cNvPr id="20" name="TextBox 20"/>
          <p:cNvSpPr txBox="1"/>
          <p:nvPr/>
        </p:nvSpPr>
        <p:spPr>
          <a:xfrm>
            <a:off x="9563311" y="7895232"/>
            <a:ext cx="1252438" cy="1120775"/>
          </a:xfrm>
          <a:prstGeom prst="rect">
            <a:avLst/>
          </a:prstGeom>
        </p:spPr>
        <p:txBody>
          <a:bodyPr lIns="0" tIns="0" rIns="0" bIns="0" rtlCol="0" anchor="t">
            <a:spAutoFit/>
          </a:bodyPr>
          <a:lstStyle/>
          <a:p>
            <a:pPr algn="ctr">
              <a:lnSpc>
                <a:spcPts val="9100"/>
              </a:lnSpc>
            </a:pPr>
            <a:r>
              <a:rPr lang="en-US" sz="6500" b="1">
                <a:solidFill>
                  <a:srgbClr val="000000"/>
                </a:solidFill>
                <a:latin typeface="Montserrat Ultra-Bold"/>
                <a:ea typeface="Montserrat Ultra-Bold"/>
                <a:cs typeface="Montserrat Ultra-Bold"/>
                <a:sym typeface="Montserrat Ultra-Bold"/>
              </a:rPr>
              <a:t>04</a:t>
            </a:r>
          </a:p>
        </p:txBody>
      </p:sp>
      <p:sp>
        <p:nvSpPr>
          <p:cNvPr id="25" name="TextBox 25"/>
          <p:cNvSpPr txBox="1"/>
          <p:nvPr/>
        </p:nvSpPr>
        <p:spPr>
          <a:xfrm>
            <a:off x="2740053" y="6134100"/>
            <a:ext cx="5966559" cy="895985"/>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Data Collection: </a:t>
            </a:r>
            <a:r>
              <a:rPr lang="en-US" sz="2600" dirty="0">
                <a:solidFill>
                  <a:srgbClr val="000000"/>
                </a:solidFill>
                <a:latin typeface="Montserrat Medium"/>
                <a:ea typeface="Montserrat Medium"/>
                <a:cs typeface="Montserrat Medium"/>
                <a:sym typeface="Montserrat Medium"/>
              </a:rPr>
              <a:t>Reviewing medical charts and interviews.</a:t>
            </a:r>
          </a:p>
        </p:txBody>
      </p:sp>
      <p:sp>
        <p:nvSpPr>
          <p:cNvPr id="26" name="TextBox 26"/>
          <p:cNvSpPr txBox="1"/>
          <p:nvPr/>
        </p:nvSpPr>
        <p:spPr>
          <a:xfrm>
            <a:off x="11164878" y="6134100"/>
            <a:ext cx="6713470" cy="1351973"/>
          </a:xfrm>
          <a:prstGeom prst="rect">
            <a:avLst/>
          </a:prstGeom>
        </p:spPr>
        <p:txBody>
          <a:bodyPr wrap="square"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Root Cause Identification: </a:t>
            </a:r>
            <a:r>
              <a:rPr lang="en-US" sz="2600" dirty="0">
                <a:solidFill>
                  <a:srgbClr val="000000"/>
                </a:solidFill>
                <a:latin typeface="Montserrat Medium"/>
                <a:ea typeface="Montserrat Medium"/>
                <a:cs typeface="Montserrat Medium"/>
                <a:sym typeface="Montserrat Medium"/>
              </a:rPr>
              <a:t>Determining that the cause was not just a "bad midwife" but a "bad system."</a:t>
            </a:r>
          </a:p>
        </p:txBody>
      </p:sp>
      <p:sp>
        <p:nvSpPr>
          <p:cNvPr id="27" name="TextBox 27"/>
          <p:cNvSpPr txBox="1"/>
          <p:nvPr/>
        </p:nvSpPr>
        <p:spPr>
          <a:xfrm>
            <a:off x="2740053" y="7734300"/>
            <a:ext cx="6204684" cy="1351973"/>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Factor Identification: </a:t>
            </a:r>
            <a:r>
              <a:rPr lang="en-US" sz="2600" dirty="0">
                <a:solidFill>
                  <a:srgbClr val="000000"/>
                </a:solidFill>
                <a:latin typeface="Montserrat Medium"/>
                <a:ea typeface="Montserrat Medium"/>
                <a:cs typeface="Montserrat Medium"/>
                <a:sym typeface="Montserrat Medium"/>
              </a:rPr>
              <a:t>Using the "5 Whys" technique to drill down into systemic issues.</a:t>
            </a:r>
          </a:p>
        </p:txBody>
      </p:sp>
      <p:sp>
        <p:nvSpPr>
          <p:cNvPr id="28" name="TextBox 28"/>
          <p:cNvSpPr txBox="1"/>
          <p:nvPr/>
        </p:nvSpPr>
        <p:spPr>
          <a:xfrm>
            <a:off x="11164878" y="7810500"/>
            <a:ext cx="5966559" cy="1351973"/>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Recommendation</a:t>
            </a:r>
            <a:r>
              <a:rPr lang="en-US" sz="2600" dirty="0">
                <a:solidFill>
                  <a:srgbClr val="000000"/>
                </a:solidFill>
                <a:latin typeface="Montserrat Medium"/>
                <a:ea typeface="Montserrat Medium"/>
                <a:cs typeface="Montserrat Medium"/>
                <a:sym typeface="Montserrat Medium"/>
              </a:rPr>
              <a:t>: Implementing systemic changes to prevent recurrence.</a:t>
            </a:r>
          </a:p>
        </p:txBody>
      </p:sp>
      <p:sp>
        <p:nvSpPr>
          <p:cNvPr id="29" name="TextBox 29"/>
          <p:cNvSpPr txBox="1"/>
          <p:nvPr/>
        </p:nvSpPr>
        <p:spPr>
          <a:xfrm>
            <a:off x="1028700" y="3645409"/>
            <a:ext cx="12814746" cy="1846659"/>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Goal: </a:t>
            </a:r>
            <a:r>
              <a:rPr lang="en-US" sz="2600" dirty="0">
                <a:solidFill>
                  <a:srgbClr val="000000"/>
                </a:solidFill>
                <a:latin typeface="Montserrat Medium"/>
                <a:ea typeface="Montserrat Medium"/>
                <a:cs typeface="Montserrat Medium"/>
                <a:sym typeface="Montserrat Medium"/>
              </a:rPr>
              <a:t>To move from "who did it?" to "why did it happen?" (National Patient Safety Team, 2021).</a:t>
            </a:r>
          </a:p>
          <a:p>
            <a:pPr algn="l">
              <a:lnSpc>
                <a:spcPts val="3640"/>
              </a:lnSpc>
            </a:pPr>
            <a:endParaRPr lang="en-US" sz="2600" dirty="0">
              <a:solidFill>
                <a:srgbClr val="000000"/>
              </a:solidFill>
              <a:latin typeface="Montserrat Medium"/>
              <a:ea typeface="Montserrat Medium"/>
              <a:cs typeface="Montserrat Medium"/>
              <a:sym typeface="Montserrat Medium"/>
            </a:endParaRPr>
          </a:p>
          <a:p>
            <a:pPr algn="l">
              <a:lnSpc>
                <a:spcPts val="3640"/>
              </a:lnSpc>
            </a:pPr>
            <a:r>
              <a:rPr lang="en-US" sz="3200" b="1" dirty="0">
                <a:solidFill>
                  <a:srgbClr val="000000"/>
                </a:solidFill>
                <a:latin typeface="Montserrat Medium"/>
                <a:ea typeface="Montserrat Medium"/>
                <a:cs typeface="Montserrat Medium"/>
                <a:sym typeface="Montserrat Medium"/>
              </a:rPr>
              <a:t>Process:</a:t>
            </a:r>
          </a:p>
        </p:txBody>
      </p:sp>
      <p:sp>
        <p:nvSpPr>
          <p:cNvPr id="30" name="Freeform 30"/>
          <p:cNvSpPr/>
          <p:nvPr/>
        </p:nvSpPr>
        <p:spPr>
          <a:xfrm flipH="1" flipV="1">
            <a:off x="13648050" y="0"/>
            <a:ext cx="4639950" cy="5693190"/>
          </a:xfrm>
          <a:custGeom>
            <a:avLst/>
            <a:gdLst/>
            <a:ahLst/>
            <a:cxnLst/>
            <a:rect l="l" t="t" r="r" b="b"/>
            <a:pathLst>
              <a:path w="4639950" h="5693190">
                <a:moveTo>
                  <a:pt x="4639950" y="5693190"/>
                </a:moveTo>
                <a:lnTo>
                  <a:pt x="0" y="5693190"/>
                </a:lnTo>
                <a:lnTo>
                  <a:pt x="0" y="0"/>
                </a:lnTo>
                <a:lnTo>
                  <a:pt x="4639950" y="0"/>
                </a:lnTo>
                <a:lnTo>
                  <a:pt x="4639950" y="569319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31" name="Group 31"/>
          <p:cNvGrpSpPr/>
          <p:nvPr/>
        </p:nvGrpSpPr>
        <p:grpSpPr>
          <a:xfrm rot="-2700000">
            <a:off x="13978076" y="-936658"/>
            <a:ext cx="1127152" cy="3570939"/>
            <a:chOff x="0" y="0"/>
            <a:chExt cx="296863" cy="940494"/>
          </a:xfrm>
        </p:grpSpPr>
        <p:sp>
          <p:nvSpPr>
            <p:cNvPr id="32" name="Freeform 32"/>
            <p:cNvSpPr/>
            <p:nvPr/>
          </p:nvSpPr>
          <p:spPr>
            <a:xfrm>
              <a:off x="0" y="0"/>
              <a:ext cx="296863" cy="940494"/>
            </a:xfrm>
            <a:custGeom>
              <a:avLst/>
              <a:gdLst/>
              <a:ahLst/>
              <a:cxnLst/>
              <a:rect l="l" t="t" r="r" b="b"/>
              <a:pathLst>
                <a:path w="296863" h="940494">
                  <a:moveTo>
                    <a:pt x="0" y="0"/>
                  </a:moveTo>
                  <a:lnTo>
                    <a:pt x="296863" y="0"/>
                  </a:lnTo>
                  <a:lnTo>
                    <a:pt x="296863" y="940494"/>
                  </a:lnTo>
                  <a:lnTo>
                    <a:pt x="0" y="940494"/>
                  </a:lnTo>
                  <a:close/>
                </a:path>
              </a:pathLst>
            </a:custGeom>
            <a:gradFill rotWithShape="1">
              <a:gsLst>
                <a:gs pos="0">
                  <a:srgbClr val="FFFFFF">
                    <a:alpha val="0"/>
                  </a:srgbClr>
                </a:gs>
                <a:gs pos="100000">
                  <a:srgbClr val="7CD5FF">
                    <a:alpha val="100000"/>
                  </a:srgbClr>
                </a:gs>
              </a:gsLst>
              <a:lin ang="5400000"/>
            </a:gradFill>
          </p:spPr>
        </p:sp>
        <p:sp>
          <p:nvSpPr>
            <p:cNvPr id="33" name="TextBox 33"/>
            <p:cNvSpPr txBox="1"/>
            <p:nvPr/>
          </p:nvSpPr>
          <p:spPr>
            <a:xfrm>
              <a:off x="0" y="-38100"/>
              <a:ext cx="296863" cy="978594"/>
            </a:xfrm>
            <a:prstGeom prst="rect">
              <a:avLst/>
            </a:prstGeom>
          </p:spPr>
          <p:txBody>
            <a:bodyPr lIns="50800" tIns="50800" rIns="50800" bIns="50800" rtlCol="0" anchor="ctr"/>
            <a:lstStyle/>
            <a:p>
              <a:pPr algn="ctr">
                <a:lnSpc>
                  <a:spcPts val="2659"/>
                </a:lnSpc>
                <a:spcBef>
                  <a:spcPct val="0"/>
                </a:spcBef>
              </a:pPr>
              <a:endParaRPr/>
            </a:p>
          </p:txBody>
        </p:sp>
      </p:grpSp>
      <p:grpSp>
        <p:nvGrpSpPr>
          <p:cNvPr id="34" name="Group 34"/>
          <p:cNvGrpSpPr/>
          <p:nvPr/>
        </p:nvGrpSpPr>
        <p:grpSpPr>
          <a:xfrm rot="2700000">
            <a:off x="14195524" y="908174"/>
            <a:ext cx="5652697" cy="921243"/>
            <a:chOff x="0" y="0"/>
            <a:chExt cx="1488776" cy="242632"/>
          </a:xfrm>
        </p:grpSpPr>
        <p:sp>
          <p:nvSpPr>
            <p:cNvPr id="35" name="Freeform 35"/>
            <p:cNvSpPr/>
            <p:nvPr/>
          </p:nvSpPr>
          <p:spPr>
            <a:xfrm>
              <a:off x="0" y="0"/>
              <a:ext cx="1488776" cy="242632"/>
            </a:xfrm>
            <a:custGeom>
              <a:avLst/>
              <a:gdLst/>
              <a:ahLst/>
              <a:cxnLst/>
              <a:rect l="l" t="t" r="r" b="b"/>
              <a:pathLst>
                <a:path w="1488776" h="242632">
                  <a:moveTo>
                    <a:pt x="0" y="0"/>
                  </a:moveTo>
                  <a:lnTo>
                    <a:pt x="1488776" y="0"/>
                  </a:lnTo>
                  <a:lnTo>
                    <a:pt x="1488776" y="242632"/>
                  </a:lnTo>
                  <a:lnTo>
                    <a:pt x="0" y="242632"/>
                  </a:lnTo>
                  <a:close/>
                </a:path>
              </a:pathLst>
            </a:custGeom>
            <a:solidFill>
              <a:srgbClr val="04345B"/>
            </a:solidFill>
          </p:spPr>
        </p:sp>
        <p:sp>
          <p:nvSpPr>
            <p:cNvPr id="36" name="TextBox 36"/>
            <p:cNvSpPr txBox="1"/>
            <p:nvPr/>
          </p:nvSpPr>
          <p:spPr>
            <a:xfrm>
              <a:off x="0" y="-38100"/>
              <a:ext cx="1488776" cy="280732"/>
            </a:xfrm>
            <a:prstGeom prst="rect">
              <a:avLst/>
            </a:prstGeom>
          </p:spPr>
          <p:txBody>
            <a:bodyPr lIns="50800" tIns="50800" rIns="50800" bIns="50800" rtlCol="0" anchor="ctr"/>
            <a:lstStyle/>
            <a:p>
              <a:pPr algn="ctr">
                <a:lnSpc>
                  <a:spcPts val="2659"/>
                </a:lnSpc>
                <a:spcBef>
                  <a:spcPct val="0"/>
                </a:spcBef>
              </a:pPr>
              <a:endParaRPr/>
            </a:p>
          </p:txBody>
        </p:sp>
      </p:grpSp>
      <p:sp>
        <p:nvSpPr>
          <p:cNvPr id="37" name="Freeform 37"/>
          <p:cNvSpPr/>
          <p:nvPr/>
        </p:nvSpPr>
        <p:spPr>
          <a:xfrm>
            <a:off x="10815748" y="2016125"/>
            <a:ext cx="1547668" cy="721600"/>
          </a:xfrm>
          <a:custGeom>
            <a:avLst/>
            <a:gdLst/>
            <a:ahLst/>
            <a:cxnLst/>
            <a:rect l="l" t="t" r="r" b="b"/>
            <a:pathLst>
              <a:path w="1547668" h="721600">
                <a:moveTo>
                  <a:pt x="0" y="0"/>
                </a:moveTo>
                <a:lnTo>
                  <a:pt x="1547669" y="0"/>
                </a:lnTo>
                <a:lnTo>
                  <a:pt x="1547669" y="721600"/>
                </a:lnTo>
                <a:lnTo>
                  <a:pt x="0" y="7216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xmlns="" id="{71A07579-E441-B6E5-8AE7-4FC56C4C98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3" name="Group 3"/>
          <p:cNvGrpSpPr/>
          <p:nvPr/>
        </p:nvGrpSpPr>
        <p:grpSpPr>
          <a:xfrm>
            <a:off x="1565598" y="4305300"/>
            <a:ext cx="4280581" cy="3244112"/>
            <a:chOff x="0" y="0"/>
            <a:chExt cx="812800" cy="615994"/>
          </a:xfrm>
        </p:grpSpPr>
        <p:sp>
          <p:nvSpPr>
            <p:cNvPr id="4" name="Freeform 4"/>
            <p:cNvSpPr/>
            <p:nvPr/>
          </p:nvSpPr>
          <p:spPr>
            <a:xfrm>
              <a:off x="0" y="0"/>
              <a:ext cx="812800" cy="615994"/>
            </a:xfrm>
            <a:custGeom>
              <a:avLst/>
              <a:gdLst/>
              <a:ahLst/>
              <a:cxnLst/>
              <a:rect l="l" t="t" r="r" b="b"/>
              <a:pathLst>
                <a:path w="812800" h="615994">
                  <a:moveTo>
                    <a:pt x="121177" y="0"/>
                  </a:moveTo>
                  <a:lnTo>
                    <a:pt x="691623" y="0"/>
                  </a:lnTo>
                  <a:cubicBezTo>
                    <a:pt x="758547" y="0"/>
                    <a:pt x="812800" y="54253"/>
                    <a:pt x="812800" y="121177"/>
                  </a:cubicBezTo>
                  <a:lnTo>
                    <a:pt x="812800" y="494817"/>
                  </a:lnTo>
                  <a:cubicBezTo>
                    <a:pt x="812800" y="561742"/>
                    <a:pt x="758547" y="615994"/>
                    <a:pt x="691623" y="615994"/>
                  </a:cubicBezTo>
                  <a:lnTo>
                    <a:pt x="121177" y="615994"/>
                  </a:lnTo>
                  <a:cubicBezTo>
                    <a:pt x="54253" y="615994"/>
                    <a:pt x="0" y="561742"/>
                    <a:pt x="0" y="494817"/>
                  </a:cubicBezTo>
                  <a:lnTo>
                    <a:pt x="0" y="121177"/>
                  </a:lnTo>
                  <a:cubicBezTo>
                    <a:pt x="0" y="54253"/>
                    <a:pt x="54253" y="0"/>
                    <a:pt x="121177" y="0"/>
                  </a:cubicBezTo>
                  <a:close/>
                </a:path>
              </a:pathLst>
            </a:custGeom>
            <a:ln w="19050" cap="rnd">
              <a:solidFill>
                <a:srgbClr val="66FFB2"/>
              </a:solidFill>
              <a:prstDash val="solid"/>
              <a:round/>
            </a:ln>
          </p:spPr>
          <p:txBody>
            <a:bodyPr/>
            <a:lstStyle/>
            <a:p>
              <a:endParaRPr lang="en-US"/>
            </a:p>
          </p:txBody>
        </p:sp>
        <p:sp>
          <p:nvSpPr>
            <p:cNvPr id="5" name="TextBox 5"/>
            <p:cNvSpPr txBox="1"/>
            <p:nvPr/>
          </p:nvSpPr>
          <p:spPr>
            <a:xfrm>
              <a:off x="0" y="-38100"/>
              <a:ext cx="812800" cy="654094"/>
            </a:xfrm>
            <a:prstGeom prst="rect">
              <a:avLst/>
            </a:prstGeom>
          </p:spPr>
          <p:txBody>
            <a:bodyPr lIns="50800" tIns="50800" rIns="50800" bIns="50800" rtlCol="0" anchor="ctr"/>
            <a:lstStyle/>
            <a:p>
              <a:pPr algn="ctr">
                <a:lnSpc>
                  <a:spcPts val="2034"/>
                </a:lnSpc>
              </a:pPr>
              <a:endParaRPr/>
            </a:p>
          </p:txBody>
        </p:sp>
      </p:grpSp>
      <p:grpSp>
        <p:nvGrpSpPr>
          <p:cNvPr id="6" name="Group 6"/>
          <p:cNvGrpSpPr/>
          <p:nvPr/>
        </p:nvGrpSpPr>
        <p:grpSpPr>
          <a:xfrm>
            <a:off x="1565598" y="4305300"/>
            <a:ext cx="4280581" cy="1365740"/>
            <a:chOff x="0" y="0"/>
            <a:chExt cx="1273762" cy="406400"/>
          </a:xfrm>
        </p:grpSpPr>
        <p:sp>
          <p:nvSpPr>
            <p:cNvPr id="7" name="Freeform 7"/>
            <p:cNvSpPr/>
            <p:nvPr/>
          </p:nvSpPr>
          <p:spPr>
            <a:xfrm>
              <a:off x="0" y="0"/>
              <a:ext cx="1273762" cy="406400"/>
            </a:xfrm>
            <a:custGeom>
              <a:avLst/>
              <a:gdLst/>
              <a:ahLst/>
              <a:cxnLst/>
              <a:rect l="l" t="t" r="r" b="b"/>
              <a:pathLst>
                <a:path w="1273762" h="406400">
                  <a:moveTo>
                    <a:pt x="1070562" y="0"/>
                  </a:moveTo>
                  <a:cubicBezTo>
                    <a:pt x="1182787" y="0"/>
                    <a:pt x="1273762" y="90976"/>
                    <a:pt x="1273762" y="203200"/>
                  </a:cubicBezTo>
                  <a:cubicBezTo>
                    <a:pt x="1273762" y="315424"/>
                    <a:pt x="1182787" y="406400"/>
                    <a:pt x="107056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8" name="TextBox 8"/>
            <p:cNvSpPr txBox="1"/>
            <p:nvPr/>
          </p:nvSpPr>
          <p:spPr>
            <a:xfrm>
              <a:off x="0" y="-38100"/>
              <a:ext cx="1273762" cy="444500"/>
            </a:xfrm>
            <a:prstGeom prst="rect">
              <a:avLst/>
            </a:prstGeom>
          </p:spPr>
          <p:txBody>
            <a:bodyPr lIns="50800" tIns="50800" rIns="50800" bIns="50800" rtlCol="0" anchor="ctr"/>
            <a:lstStyle/>
            <a:p>
              <a:pPr algn="ctr">
                <a:lnSpc>
                  <a:spcPts val="2034"/>
                </a:lnSpc>
              </a:pPr>
              <a:endParaRPr/>
            </a:p>
          </p:txBody>
        </p:sp>
      </p:grpSp>
      <p:grpSp>
        <p:nvGrpSpPr>
          <p:cNvPr id="9" name="Group 9"/>
          <p:cNvGrpSpPr/>
          <p:nvPr/>
        </p:nvGrpSpPr>
        <p:grpSpPr>
          <a:xfrm>
            <a:off x="7003709" y="4305300"/>
            <a:ext cx="4280581" cy="3244112"/>
            <a:chOff x="0" y="0"/>
            <a:chExt cx="812800" cy="615994"/>
          </a:xfrm>
        </p:grpSpPr>
        <p:sp>
          <p:nvSpPr>
            <p:cNvPr id="10" name="Freeform 10"/>
            <p:cNvSpPr/>
            <p:nvPr/>
          </p:nvSpPr>
          <p:spPr>
            <a:xfrm>
              <a:off x="0" y="0"/>
              <a:ext cx="812800" cy="615994"/>
            </a:xfrm>
            <a:custGeom>
              <a:avLst/>
              <a:gdLst/>
              <a:ahLst/>
              <a:cxnLst/>
              <a:rect l="l" t="t" r="r" b="b"/>
              <a:pathLst>
                <a:path w="812800" h="615994">
                  <a:moveTo>
                    <a:pt x="121177" y="0"/>
                  </a:moveTo>
                  <a:lnTo>
                    <a:pt x="691623" y="0"/>
                  </a:lnTo>
                  <a:cubicBezTo>
                    <a:pt x="758547" y="0"/>
                    <a:pt x="812800" y="54253"/>
                    <a:pt x="812800" y="121177"/>
                  </a:cubicBezTo>
                  <a:lnTo>
                    <a:pt x="812800" y="494817"/>
                  </a:lnTo>
                  <a:cubicBezTo>
                    <a:pt x="812800" y="561742"/>
                    <a:pt x="758547" y="615994"/>
                    <a:pt x="691623" y="615994"/>
                  </a:cubicBezTo>
                  <a:lnTo>
                    <a:pt x="121177" y="615994"/>
                  </a:lnTo>
                  <a:cubicBezTo>
                    <a:pt x="54253" y="615994"/>
                    <a:pt x="0" y="561742"/>
                    <a:pt x="0" y="494817"/>
                  </a:cubicBezTo>
                  <a:lnTo>
                    <a:pt x="0" y="121177"/>
                  </a:lnTo>
                  <a:cubicBezTo>
                    <a:pt x="0" y="54253"/>
                    <a:pt x="54253" y="0"/>
                    <a:pt x="121177" y="0"/>
                  </a:cubicBezTo>
                  <a:close/>
                </a:path>
              </a:pathLst>
            </a:custGeom>
            <a:ln w="19050" cap="rnd">
              <a:solidFill>
                <a:srgbClr val="66FFB2"/>
              </a:solidFill>
              <a:prstDash val="solid"/>
              <a:round/>
            </a:ln>
          </p:spPr>
          <p:txBody>
            <a:bodyPr/>
            <a:lstStyle/>
            <a:p>
              <a:endParaRPr lang="en-US"/>
            </a:p>
          </p:txBody>
        </p:sp>
        <p:sp>
          <p:nvSpPr>
            <p:cNvPr id="11" name="TextBox 11"/>
            <p:cNvSpPr txBox="1"/>
            <p:nvPr/>
          </p:nvSpPr>
          <p:spPr>
            <a:xfrm>
              <a:off x="0" y="-38100"/>
              <a:ext cx="812800" cy="654094"/>
            </a:xfrm>
            <a:prstGeom prst="rect">
              <a:avLst/>
            </a:prstGeom>
          </p:spPr>
          <p:txBody>
            <a:bodyPr lIns="50800" tIns="50800" rIns="50800" bIns="50800" rtlCol="0" anchor="ctr"/>
            <a:lstStyle/>
            <a:p>
              <a:pPr algn="ctr">
                <a:lnSpc>
                  <a:spcPts val="2034"/>
                </a:lnSpc>
              </a:pPr>
              <a:endParaRPr/>
            </a:p>
          </p:txBody>
        </p:sp>
      </p:grpSp>
      <p:grpSp>
        <p:nvGrpSpPr>
          <p:cNvPr id="12" name="Group 12"/>
          <p:cNvGrpSpPr/>
          <p:nvPr/>
        </p:nvGrpSpPr>
        <p:grpSpPr>
          <a:xfrm>
            <a:off x="7003709" y="4305300"/>
            <a:ext cx="4280581" cy="1365740"/>
            <a:chOff x="0" y="0"/>
            <a:chExt cx="1273762" cy="406400"/>
          </a:xfrm>
        </p:grpSpPr>
        <p:sp>
          <p:nvSpPr>
            <p:cNvPr id="13" name="Freeform 13"/>
            <p:cNvSpPr/>
            <p:nvPr/>
          </p:nvSpPr>
          <p:spPr>
            <a:xfrm>
              <a:off x="0" y="0"/>
              <a:ext cx="1273762" cy="406400"/>
            </a:xfrm>
            <a:custGeom>
              <a:avLst/>
              <a:gdLst/>
              <a:ahLst/>
              <a:cxnLst/>
              <a:rect l="l" t="t" r="r" b="b"/>
              <a:pathLst>
                <a:path w="1273762" h="406400">
                  <a:moveTo>
                    <a:pt x="1070562" y="0"/>
                  </a:moveTo>
                  <a:cubicBezTo>
                    <a:pt x="1182787" y="0"/>
                    <a:pt x="1273762" y="90976"/>
                    <a:pt x="1273762" y="203200"/>
                  </a:cubicBezTo>
                  <a:cubicBezTo>
                    <a:pt x="1273762" y="315424"/>
                    <a:pt x="1182787" y="406400"/>
                    <a:pt x="107056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14" name="TextBox 14"/>
            <p:cNvSpPr txBox="1"/>
            <p:nvPr/>
          </p:nvSpPr>
          <p:spPr>
            <a:xfrm>
              <a:off x="0" y="-38100"/>
              <a:ext cx="1273762" cy="444500"/>
            </a:xfrm>
            <a:prstGeom prst="rect">
              <a:avLst/>
            </a:prstGeom>
          </p:spPr>
          <p:txBody>
            <a:bodyPr lIns="50800" tIns="50800" rIns="50800" bIns="50800" rtlCol="0" anchor="ctr"/>
            <a:lstStyle/>
            <a:p>
              <a:pPr algn="ctr">
                <a:lnSpc>
                  <a:spcPts val="2034"/>
                </a:lnSpc>
              </a:pPr>
              <a:endParaRPr/>
            </a:p>
          </p:txBody>
        </p:sp>
      </p:grpSp>
      <p:sp>
        <p:nvSpPr>
          <p:cNvPr id="15" name="TextBox 15"/>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000000"/>
                </a:solidFill>
                <a:latin typeface="Arimo"/>
                <a:ea typeface="Arimo"/>
                <a:cs typeface="Arimo"/>
                <a:sym typeface="Arimo"/>
              </a:rPr>
              <a:t>Morecambe Bay NHS</a:t>
            </a:r>
          </a:p>
        </p:txBody>
      </p:sp>
      <p:sp>
        <p:nvSpPr>
          <p:cNvPr id="16" name="TextBox 16"/>
          <p:cNvSpPr txBox="1"/>
          <p:nvPr/>
        </p:nvSpPr>
        <p:spPr>
          <a:xfrm>
            <a:off x="4953535" y="1443216"/>
            <a:ext cx="8380929" cy="1186094"/>
          </a:xfrm>
          <a:prstGeom prst="rect">
            <a:avLst/>
          </a:prstGeom>
        </p:spPr>
        <p:txBody>
          <a:bodyPr lIns="0" tIns="0" rIns="0" bIns="0" rtlCol="0" anchor="t">
            <a:spAutoFit/>
          </a:bodyPr>
          <a:lstStyle/>
          <a:p>
            <a:pPr algn="ctr">
              <a:lnSpc>
                <a:spcPts val="10509"/>
              </a:lnSpc>
              <a:spcBef>
                <a:spcPct val="0"/>
              </a:spcBef>
            </a:pPr>
            <a:r>
              <a:rPr lang="en-US" sz="4800" b="1" dirty="0">
                <a:solidFill>
                  <a:srgbClr val="005C75"/>
                </a:solidFill>
                <a:latin typeface="Neue Montreal Medium"/>
                <a:ea typeface="Neue Montreal Medium"/>
                <a:cs typeface="Neue Montreal Medium"/>
                <a:sym typeface="Neue Montreal Medium"/>
              </a:rPr>
              <a:t>Policy Issues in the NHS</a:t>
            </a:r>
          </a:p>
        </p:txBody>
      </p:sp>
      <p:sp>
        <p:nvSpPr>
          <p:cNvPr id="17" name="TextBox 17"/>
          <p:cNvSpPr txBox="1"/>
          <p:nvPr/>
        </p:nvSpPr>
        <p:spPr>
          <a:xfrm>
            <a:off x="2599503" y="3390900"/>
            <a:ext cx="13088994" cy="359073"/>
          </a:xfrm>
          <a:prstGeom prst="rect">
            <a:avLst/>
          </a:prstGeom>
        </p:spPr>
        <p:txBody>
          <a:bodyPr lIns="0" tIns="0" rIns="0" bIns="0" rtlCol="0" anchor="t">
            <a:spAutoFit/>
          </a:bodyPr>
          <a:lstStyle/>
          <a:p>
            <a:pPr algn="ctr">
              <a:lnSpc>
                <a:spcPts val="2800"/>
              </a:lnSpc>
              <a:spcBef>
                <a:spcPct val="0"/>
              </a:spcBef>
            </a:pPr>
            <a:r>
              <a:rPr lang="en-US" sz="2400" dirty="0">
                <a:solidFill>
                  <a:srgbClr val="000000"/>
                </a:solidFill>
                <a:latin typeface="Arimo"/>
                <a:ea typeface="Arimo"/>
                <a:cs typeface="Arimo"/>
                <a:sym typeface="Arimo"/>
              </a:rPr>
              <a:t>The scandal highlighted significant gaps in the national healthcare policy framework:</a:t>
            </a:r>
          </a:p>
        </p:txBody>
      </p:sp>
      <p:sp>
        <p:nvSpPr>
          <p:cNvPr id="18" name="TextBox 18"/>
          <p:cNvSpPr txBox="1"/>
          <p:nvPr/>
        </p:nvSpPr>
        <p:spPr>
          <a:xfrm>
            <a:off x="2322256" y="5867434"/>
            <a:ext cx="2767266" cy="1053686"/>
          </a:xfrm>
          <a:prstGeom prst="rect">
            <a:avLst/>
          </a:prstGeom>
        </p:spPr>
        <p:txBody>
          <a:bodyPr lIns="0" tIns="0" rIns="0" bIns="0" rtlCol="0" anchor="t">
            <a:spAutoFit/>
          </a:bodyPr>
          <a:lstStyle/>
          <a:p>
            <a:pPr algn="ctr">
              <a:lnSpc>
                <a:spcPts val="2100"/>
              </a:lnSpc>
              <a:spcBef>
                <a:spcPct val="0"/>
              </a:spcBef>
            </a:pPr>
            <a:r>
              <a:rPr lang="en-US" sz="1600" dirty="0">
                <a:solidFill>
                  <a:srgbClr val="4A4A4A"/>
                </a:solidFill>
                <a:latin typeface="Arimo"/>
                <a:ea typeface="Arimo"/>
                <a:cs typeface="Arimo"/>
                <a:sym typeface="Arimo"/>
              </a:rPr>
              <a:t>The CQC and Monitor (now NHS England) lacked the "clinical grip" to see past the Trust's financial data.</a:t>
            </a:r>
          </a:p>
        </p:txBody>
      </p:sp>
      <p:sp>
        <p:nvSpPr>
          <p:cNvPr id="19" name="TextBox 19"/>
          <p:cNvSpPr txBox="1"/>
          <p:nvPr/>
        </p:nvSpPr>
        <p:spPr>
          <a:xfrm>
            <a:off x="7760367" y="5867434"/>
            <a:ext cx="3087650" cy="1595180"/>
          </a:xfrm>
          <a:prstGeom prst="rect">
            <a:avLst/>
          </a:prstGeom>
        </p:spPr>
        <p:txBody>
          <a:bodyPr wrap="square" lIns="0" tIns="0" rIns="0" bIns="0" rtlCol="0" anchor="t">
            <a:spAutoFit/>
          </a:bodyPr>
          <a:lstStyle/>
          <a:p>
            <a:pPr algn="ctr">
              <a:lnSpc>
                <a:spcPts val="2100"/>
              </a:lnSpc>
              <a:spcBef>
                <a:spcPct val="0"/>
              </a:spcBef>
            </a:pPr>
            <a:r>
              <a:rPr lang="en-US" sz="1600" dirty="0">
                <a:solidFill>
                  <a:srgbClr val="4A4A4A"/>
                </a:solidFill>
                <a:latin typeface="Arimo"/>
                <a:ea typeface="Arimo"/>
                <a:cs typeface="Arimo"/>
                <a:sym typeface="Arimo"/>
              </a:rPr>
              <a:t>A "hands-off" approach to Foundation Trusts allowed them too much autonomy without sufficient safety checks (Department of Health and Social Care, 2021).</a:t>
            </a:r>
          </a:p>
        </p:txBody>
      </p:sp>
      <p:sp>
        <p:nvSpPr>
          <p:cNvPr id="20" name="TextBox 20"/>
          <p:cNvSpPr txBox="1"/>
          <p:nvPr/>
        </p:nvSpPr>
        <p:spPr>
          <a:xfrm>
            <a:off x="1921776" y="4601634"/>
            <a:ext cx="3568224" cy="371897"/>
          </a:xfrm>
          <a:prstGeom prst="rect">
            <a:avLst/>
          </a:prstGeom>
        </p:spPr>
        <p:txBody>
          <a:bodyPr lIns="0" tIns="0" rIns="0" bIns="0" rtlCol="0" anchor="t">
            <a:spAutoFit/>
          </a:bodyPr>
          <a:lstStyle/>
          <a:p>
            <a:pPr algn="ctr">
              <a:lnSpc>
                <a:spcPts val="2915"/>
              </a:lnSpc>
            </a:pPr>
            <a:r>
              <a:rPr lang="en-US" sz="2429" b="1" dirty="0">
                <a:solidFill>
                  <a:srgbClr val="005C75"/>
                </a:solidFill>
                <a:latin typeface="Arimo Bold"/>
                <a:ea typeface="Arimo Bold"/>
                <a:cs typeface="Arimo Bold"/>
                <a:sym typeface="Arimo Bold"/>
              </a:rPr>
              <a:t>Regulatory Failure</a:t>
            </a:r>
          </a:p>
        </p:txBody>
      </p:sp>
      <p:sp>
        <p:nvSpPr>
          <p:cNvPr id="21" name="TextBox 21"/>
          <p:cNvSpPr txBox="1"/>
          <p:nvPr/>
        </p:nvSpPr>
        <p:spPr>
          <a:xfrm>
            <a:off x="7439984" y="4601634"/>
            <a:ext cx="3408033" cy="371897"/>
          </a:xfrm>
          <a:prstGeom prst="rect">
            <a:avLst/>
          </a:prstGeom>
        </p:spPr>
        <p:txBody>
          <a:bodyPr lIns="0" tIns="0" rIns="0" bIns="0" rtlCol="0" anchor="t">
            <a:spAutoFit/>
          </a:bodyPr>
          <a:lstStyle/>
          <a:p>
            <a:pPr algn="ctr">
              <a:lnSpc>
                <a:spcPts val="2915"/>
              </a:lnSpc>
            </a:pPr>
            <a:r>
              <a:rPr lang="en-US" sz="2429" b="1" dirty="0">
                <a:solidFill>
                  <a:srgbClr val="005C75"/>
                </a:solidFill>
                <a:latin typeface="Arimo Bold"/>
                <a:ea typeface="Arimo Bold"/>
                <a:cs typeface="Arimo Bold"/>
                <a:sym typeface="Arimo Bold"/>
              </a:rPr>
              <a:t>Governance Policy</a:t>
            </a:r>
          </a:p>
        </p:txBody>
      </p:sp>
      <p:grpSp>
        <p:nvGrpSpPr>
          <p:cNvPr id="22" name="Group 22"/>
          <p:cNvGrpSpPr/>
          <p:nvPr/>
        </p:nvGrpSpPr>
        <p:grpSpPr>
          <a:xfrm>
            <a:off x="12441821" y="4305300"/>
            <a:ext cx="4280581" cy="3244112"/>
            <a:chOff x="0" y="0"/>
            <a:chExt cx="812800" cy="615994"/>
          </a:xfrm>
        </p:grpSpPr>
        <p:sp>
          <p:nvSpPr>
            <p:cNvPr id="23" name="Freeform 23"/>
            <p:cNvSpPr/>
            <p:nvPr/>
          </p:nvSpPr>
          <p:spPr>
            <a:xfrm>
              <a:off x="0" y="0"/>
              <a:ext cx="812800" cy="615994"/>
            </a:xfrm>
            <a:custGeom>
              <a:avLst/>
              <a:gdLst/>
              <a:ahLst/>
              <a:cxnLst/>
              <a:rect l="l" t="t" r="r" b="b"/>
              <a:pathLst>
                <a:path w="812800" h="615994">
                  <a:moveTo>
                    <a:pt x="121177" y="0"/>
                  </a:moveTo>
                  <a:lnTo>
                    <a:pt x="691623" y="0"/>
                  </a:lnTo>
                  <a:cubicBezTo>
                    <a:pt x="758547" y="0"/>
                    <a:pt x="812800" y="54253"/>
                    <a:pt x="812800" y="121177"/>
                  </a:cubicBezTo>
                  <a:lnTo>
                    <a:pt x="812800" y="494817"/>
                  </a:lnTo>
                  <a:cubicBezTo>
                    <a:pt x="812800" y="561742"/>
                    <a:pt x="758547" y="615994"/>
                    <a:pt x="691623" y="615994"/>
                  </a:cubicBezTo>
                  <a:lnTo>
                    <a:pt x="121177" y="615994"/>
                  </a:lnTo>
                  <a:cubicBezTo>
                    <a:pt x="54253" y="615994"/>
                    <a:pt x="0" y="561742"/>
                    <a:pt x="0" y="494817"/>
                  </a:cubicBezTo>
                  <a:lnTo>
                    <a:pt x="0" y="121177"/>
                  </a:lnTo>
                  <a:cubicBezTo>
                    <a:pt x="0" y="54253"/>
                    <a:pt x="54253" y="0"/>
                    <a:pt x="121177" y="0"/>
                  </a:cubicBezTo>
                  <a:close/>
                </a:path>
              </a:pathLst>
            </a:custGeom>
            <a:ln w="19050" cap="rnd">
              <a:solidFill>
                <a:srgbClr val="66FFB2"/>
              </a:solidFill>
              <a:prstDash val="solid"/>
              <a:round/>
            </a:ln>
          </p:spPr>
          <p:txBody>
            <a:bodyPr/>
            <a:lstStyle/>
            <a:p>
              <a:endParaRPr lang="en-US"/>
            </a:p>
          </p:txBody>
        </p:sp>
        <p:sp>
          <p:nvSpPr>
            <p:cNvPr id="24" name="TextBox 24"/>
            <p:cNvSpPr txBox="1"/>
            <p:nvPr/>
          </p:nvSpPr>
          <p:spPr>
            <a:xfrm>
              <a:off x="0" y="-38100"/>
              <a:ext cx="812800" cy="654094"/>
            </a:xfrm>
            <a:prstGeom prst="rect">
              <a:avLst/>
            </a:prstGeom>
          </p:spPr>
          <p:txBody>
            <a:bodyPr lIns="50800" tIns="50800" rIns="50800" bIns="50800" rtlCol="0" anchor="ctr"/>
            <a:lstStyle/>
            <a:p>
              <a:pPr algn="ctr">
                <a:lnSpc>
                  <a:spcPts val="2034"/>
                </a:lnSpc>
              </a:pPr>
              <a:endParaRPr/>
            </a:p>
          </p:txBody>
        </p:sp>
      </p:grpSp>
      <p:grpSp>
        <p:nvGrpSpPr>
          <p:cNvPr id="25" name="Group 25"/>
          <p:cNvGrpSpPr/>
          <p:nvPr/>
        </p:nvGrpSpPr>
        <p:grpSpPr>
          <a:xfrm>
            <a:off x="12441821" y="4305300"/>
            <a:ext cx="4280581" cy="1365740"/>
            <a:chOff x="0" y="0"/>
            <a:chExt cx="1273762" cy="406400"/>
          </a:xfrm>
        </p:grpSpPr>
        <p:sp>
          <p:nvSpPr>
            <p:cNvPr id="26" name="Freeform 26"/>
            <p:cNvSpPr/>
            <p:nvPr/>
          </p:nvSpPr>
          <p:spPr>
            <a:xfrm>
              <a:off x="0" y="0"/>
              <a:ext cx="1273762" cy="406400"/>
            </a:xfrm>
            <a:custGeom>
              <a:avLst/>
              <a:gdLst/>
              <a:ahLst/>
              <a:cxnLst/>
              <a:rect l="l" t="t" r="r" b="b"/>
              <a:pathLst>
                <a:path w="1273762" h="406400">
                  <a:moveTo>
                    <a:pt x="1070562" y="0"/>
                  </a:moveTo>
                  <a:cubicBezTo>
                    <a:pt x="1182787" y="0"/>
                    <a:pt x="1273762" y="90976"/>
                    <a:pt x="1273762" y="203200"/>
                  </a:cubicBezTo>
                  <a:cubicBezTo>
                    <a:pt x="1273762" y="315424"/>
                    <a:pt x="1182787" y="406400"/>
                    <a:pt x="1070562" y="406400"/>
                  </a:cubicBezTo>
                  <a:lnTo>
                    <a:pt x="203200" y="406400"/>
                  </a:lnTo>
                  <a:cubicBezTo>
                    <a:pt x="90976" y="406400"/>
                    <a:pt x="0" y="315424"/>
                    <a:pt x="0" y="203200"/>
                  </a:cubicBezTo>
                  <a:cubicBezTo>
                    <a:pt x="0" y="90976"/>
                    <a:pt x="90976" y="0"/>
                    <a:pt x="203200" y="0"/>
                  </a:cubicBezTo>
                  <a:close/>
                </a:path>
              </a:pathLst>
            </a:custGeom>
            <a:solidFill>
              <a:srgbClr val="66FFB2"/>
            </a:solidFill>
          </p:spPr>
          <p:txBody>
            <a:bodyPr/>
            <a:lstStyle/>
            <a:p>
              <a:endParaRPr lang="en-US"/>
            </a:p>
          </p:txBody>
        </p:sp>
        <p:sp>
          <p:nvSpPr>
            <p:cNvPr id="27" name="TextBox 27"/>
            <p:cNvSpPr txBox="1"/>
            <p:nvPr/>
          </p:nvSpPr>
          <p:spPr>
            <a:xfrm>
              <a:off x="0" y="-38100"/>
              <a:ext cx="1273762" cy="444500"/>
            </a:xfrm>
            <a:prstGeom prst="rect">
              <a:avLst/>
            </a:prstGeom>
          </p:spPr>
          <p:txBody>
            <a:bodyPr lIns="50800" tIns="50800" rIns="50800" bIns="50800" rtlCol="0" anchor="ctr"/>
            <a:lstStyle/>
            <a:p>
              <a:pPr algn="ctr">
                <a:lnSpc>
                  <a:spcPts val="2034"/>
                </a:lnSpc>
              </a:pPr>
              <a:endParaRPr/>
            </a:p>
          </p:txBody>
        </p:sp>
      </p:grpSp>
      <p:sp>
        <p:nvSpPr>
          <p:cNvPr id="28" name="TextBox 28"/>
          <p:cNvSpPr txBox="1"/>
          <p:nvPr/>
        </p:nvSpPr>
        <p:spPr>
          <a:xfrm>
            <a:off x="13198479" y="5867434"/>
            <a:ext cx="2767266" cy="1053686"/>
          </a:xfrm>
          <a:prstGeom prst="rect">
            <a:avLst/>
          </a:prstGeom>
        </p:spPr>
        <p:txBody>
          <a:bodyPr lIns="0" tIns="0" rIns="0" bIns="0" rtlCol="0" anchor="t">
            <a:spAutoFit/>
          </a:bodyPr>
          <a:lstStyle/>
          <a:p>
            <a:pPr algn="ctr">
              <a:lnSpc>
                <a:spcPts val="2100"/>
              </a:lnSpc>
              <a:spcBef>
                <a:spcPct val="0"/>
              </a:spcBef>
            </a:pPr>
            <a:r>
              <a:rPr lang="en-US" sz="1600" dirty="0">
                <a:solidFill>
                  <a:srgbClr val="4A4A4A"/>
                </a:solidFill>
                <a:latin typeface="Arimo"/>
                <a:ea typeface="Arimo"/>
                <a:cs typeface="Arimo"/>
                <a:sym typeface="Arimo"/>
              </a:rPr>
              <a:t>Over-reliance on quantitative targets (waiting times) rather than qualitative patient outcomes.</a:t>
            </a:r>
          </a:p>
        </p:txBody>
      </p:sp>
      <p:sp>
        <p:nvSpPr>
          <p:cNvPr id="29" name="TextBox 29"/>
          <p:cNvSpPr txBox="1"/>
          <p:nvPr/>
        </p:nvSpPr>
        <p:spPr>
          <a:xfrm>
            <a:off x="12838047" y="4601634"/>
            <a:ext cx="3488128" cy="371897"/>
          </a:xfrm>
          <a:prstGeom prst="rect">
            <a:avLst/>
          </a:prstGeom>
        </p:spPr>
        <p:txBody>
          <a:bodyPr lIns="0" tIns="0" rIns="0" bIns="0" rtlCol="0" anchor="t">
            <a:spAutoFit/>
          </a:bodyPr>
          <a:lstStyle/>
          <a:p>
            <a:pPr algn="ctr">
              <a:lnSpc>
                <a:spcPts val="2915"/>
              </a:lnSpc>
            </a:pPr>
            <a:r>
              <a:rPr lang="en-US" sz="2429" b="1" dirty="0">
                <a:solidFill>
                  <a:srgbClr val="005C75"/>
                </a:solidFill>
                <a:latin typeface="Arimo Bold"/>
                <a:ea typeface="Arimo Bold"/>
                <a:cs typeface="Arimo Bold"/>
                <a:sym typeface="Arimo Bold"/>
              </a:rPr>
              <a:t>Metrics</a:t>
            </a:r>
          </a:p>
        </p:txBody>
      </p:sp>
      <p:grpSp>
        <p:nvGrpSpPr>
          <p:cNvPr id="30" name="Group 30"/>
          <p:cNvGrpSpPr/>
          <p:nvPr/>
        </p:nvGrpSpPr>
        <p:grpSpPr>
          <a:xfrm>
            <a:off x="15526337" y="-2475913"/>
            <a:ext cx="4951825" cy="4951825"/>
            <a:chOff x="0" y="0"/>
            <a:chExt cx="812800" cy="812800"/>
          </a:xfrm>
        </p:grpSpPr>
        <p:sp>
          <p:nvSpPr>
            <p:cNvPr id="31" name="Freeform 31"/>
            <p:cNvSpPr/>
            <p:nvPr/>
          </p:nvSpPr>
          <p:spPr>
            <a:xfrm>
              <a:off x="0" y="0"/>
              <a:ext cx="812800" cy="812800"/>
            </a:xfrm>
            <a:custGeom>
              <a:avLst/>
              <a:gdLst/>
              <a:ahLst/>
              <a:cxnLst/>
              <a:rect l="l" t="t" r="r" b="b"/>
              <a:pathLst>
                <a:path w="812800" h="812800">
                  <a:moveTo>
                    <a:pt x="518150" y="0"/>
                  </a:moveTo>
                  <a:lnTo>
                    <a:pt x="294650" y="0"/>
                  </a:lnTo>
                  <a:cubicBezTo>
                    <a:pt x="272199" y="0"/>
                    <a:pt x="254000" y="18199"/>
                    <a:pt x="254000" y="40650"/>
                  </a:cubicBezTo>
                  <a:lnTo>
                    <a:pt x="254000" y="213350"/>
                  </a:lnTo>
                  <a:cubicBezTo>
                    <a:pt x="254000" y="235801"/>
                    <a:pt x="235801" y="254000"/>
                    <a:pt x="213350" y="254000"/>
                  </a:cubicBezTo>
                  <a:lnTo>
                    <a:pt x="40650" y="254000"/>
                  </a:lnTo>
                  <a:cubicBezTo>
                    <a:pt x="18199" y="254000"/>
                    <a:pt x="0" y="272199"/>
                    <a:pt x="0" y="294650"/>
                  </a:cubicBezTo>
                  <a:lnTo>
                    <a:pt x="0" y="518150"/>
                  </a:lnTo>
                  <a:cubicBezTo>
                    <a:pt x="0" y="540601"/>
                    <a:pt x="18199" y="558800"/>
                    <a:pt x="40650" y="558800"/>
                  </a:cubicBezTo>
                  <a:lnTo>
                    <a:pt x="213350" y="558800"/>
                  </a:lnTo>
                  <a:cubicBezTo>
                    <a:pt x="235801" y="558800"/>
                    <a:pt x="254000" y="576999"/>
                    <a:pt x="254000" y="599450"/>
                  </a:cubicBezTo>
                  <a:lnTo>
                    <a:pt x="254000" y="772150"/>
                  </a:lnTo>
                  <a:cubicBezTo>
                    <a:pt x="254000" y="794601"/>
                    <a:pt x="272199" y="812800"/>
                    <a:pt x="294650" y="812800"/>
                  </a:cubicBezTo>
                  <a:lnTo>
                    <a:pt x="518150" y="812800"/>
                  </a:lnTo>
                  <a:cubicBezTo>
                    <a:pt x="540601" y="812800"/>
                    <a:pt x="558800" y="794601"/>
                    <a:pt x="558800" y="772150"/>
                  </a:cubicBezTo>
                  <a:lnTo>
                    <a:pt x="558800" y="599450"/>
                  </a:lnTo>
                  <a:cubicBezTo>
                    <a:pt x="558800" y="576999"/>
                    <a:pt x="576999" y="558800"/>
                    <a:pt x="599450" y="558800"/>
                  </a:cubicBezTo>
                  <a:lnTo>
                    <a:pt x="772150" y="558800"/>
                  </a:lnTo>
                  <a:cubicBezTo>
                    <a:pt x="794601" y="558800"/>
                    <a:pt x="812800" y="540601"/>
                    <a:pt x="812800" y="518150"/>
                  </a:cubicBezTo>
                  <a:lnTo>
                    <a:pt x="812800" y="294650"/>
                  </a:lnTo>
                  <a:cubicBezTo>
                    <a:pt x="812800" y="272199"/>
                    <a:pt x="794601" y="254000"/>
                    <a:pt x="772150" y="254000"/>
                  </a:cubicBezTo>
                  <a:lnTo>
                    <a:pt x="599450" y="254000"/>
                  </a:lnTo>
                  <a:cubicBezTo>
                    <a:pt x="576999" y="254000"/>
                    <a:pt x="558800" y="235801"/>
                    <a:pt x="558800" y="213350"/>
                  </a:cubicBezTo>
                  <a:lnTo>
                    <a:pt x="558800" y="40650"/>
                  </a:lnTo>
                  <a:cubicBezTo>
                    <a:pt x="558800" y="18199"/>
                    <a:pt x="540601" y="0"/>
                    <a:pt x="518150" y="0"/>
                  </a:cubicBezTo>
                  <a:close/>
                </a:path>
              </a:pathLst>
            </a:custGeom>
            <a:gradFill rotWithShape="1">
              <a:gsLst>
                <a:gs pos="0">
                  <a:srgbClr val="FFFFFF">
                    <a:alpha val="0"/>
                  </a:srgbClr>
                </a:gs>
                <a:gs pos="100000">
                  <a:srgbClr val="3BB6D7">
                    <a:alpha val="100000"/>
                  </a:srgbClr>
                </a:gs>
              </a:gsLst>
              <a:lin ang="0"/>
            </a:gradFill>
            <a:ln cap="rnd">
              <a:noFill/>
              <a:prstDash val="solid"/>
              <a:round/>
            </a:ln>
          </p:spPr>
          <p:txBody>
            <a:bodyPr/>
            <a:lstStyle/>
            <a:p>
              <a:endParaRPr lang="en-US"/>
            </a:p>
          </p:txBody>
        </p:sp>
        <p:sp>
          <p:nvSpPr>
            <p:cNvPr id="32" name="TextBox 32"/>
            <p:cNvSpPr txBox="1"/>
            <p:nvPr/>
          </p:nvSpPr>
          <p:spPr>
            <a:xfrm>
              <a:off x="190500" y="152400"/>
              <a:ext cx="431800" cy="469900"/>
            </a:xfrm>
            <a:prstGeom prst="rect">
              <a:avLst/>
            </a:prstGeom>
          </p:spPr>
          <p:txBody>
            <a:bodyPr lIns="50800" tIns="50800" rIns="50800" bIns="50800" rtlCol="0" anchor="ctr"/>
            <a:lstStyle/>
            <a:p>
              <a:pPr marL="0" lvl="0" indent="0" algn="ctr">
                <a:lnSpc>
                  <a:spcPts val="2034"/>
                </a:lnSpc>
                <a:spcBef>
                  <a:spcPct val="0"/>
                </a:spcBef>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5C75"/>
        </a:solidFill>
        <a:effectLst/>
      </p:bgPr>
    </p:bg>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9" name="Group 9"/>
          <p:cNvGrpSpPr/>
          <p:nvPr/>
        </p:nvGrpSpPr>
        <p:grpSpPr>
          <a:xfrm>
            <a:off x="11678596" y="2253715"/>
            <a:ext cx="4667311" cy="4667311"/>
            <a:chOff x="0" y="0"/>
            <a:chExt cx="812800" cy="812800"/>
          </a:xfrm>
        </p:grpSpPr>
        <p:sp>
          <p:nvSpPr>
            <p:cNvPr id="10" name="Freeform 10"/>
            <p:cNvSpPr/>
            <p:nvPr/>
          </p:nvSpPr>
          <p:spPr>
            <a:xfrm>
              <a:off x="0" y="0"/>
              <a:ext cx="812800" cy="812800"/>
            </a:xfrm>
            <a:custGeom>
              <a:avLst/>
              <a:gdLst/>
              <a:ahLst/>
              <a:cxnLst/>
              <a:rect l="l" t="t" r="r" b="b"/>
              <a:pathLst>
                <a:path w="812800" h="812800">
                  <a:moveTo>
                    <a:pt x="525625" y="0"/>
                  </a:moveTo>
                  <a:lnTo>
                    <a:pt x="287175" y="0"/>
                  </a:lnTo>
                  <a:cubicBezTo>
                    <a:pt x="278376" y="0"/>
                    <a:pt x="269938" y="3495"/>
                    <a:pt x="263717" y="9717"/>
                  </a:cubicBezTo>
                  <a:cubicBezTo>
                    <a:pt x="257495" y="15938"/>
                    <a:pt x="254000" y="24376"/>
                    <a:pt x="254000" y="33175"/>
                  </a:cubicBezTo>
                  <a:lnTo>
                    <a:pt x="254000" y="220825"/>
                  </a:lnTo>
                  <a:cubicBezTo>
                    <a:pt x="254000" y="229624"/>
                    <a:pt x="250505" y="238062"/>
                    <a:pt x="244283" y="244283"/>
                  </a:cubicBezTo>
                  <a:cubicBezTo>
                    <a:pt x="238062" y="250505"/>
                    <a:pt x="229624" y="254000"/>
                    <a:pt x="220825" y="254000"/>
                  </a:cubicBezTo>
                  <a:lnTo>
                    <a:pt x="33175" y="254000"/>
                  </a:lnTo>
                  <a:cubicBezTo>
                    <a:pt x="24377" y="254000"/>
                    <a:pt x="15938" y="257495"/>
                    <a:pt x="9717" y="263717"/>
                  </a:cubicBezTo>
                  <a:cubicBezTo>
                    <a:pt x="3495" y="269938"/>
                    <a:pt x="0" y="278376"/>
                    <a:pt x="0" y="287175"/>
                  </a:cubicBezTo>
                  <a:lnTo>
                    <a:pt x="0" y="525625"/>
                  </a:lnTo>
                  <a:cubicBezTo>
                    <a:pt x="0" y="534423"/>
                    <a:pt x="3495" y="542862"/>
                    <a:pt x="9717" y="549083"/>
                  </a:cubicBezTo>
                  <a:cubicBezTo>
                    <a:pt x="15938" y="555305"/>
                    <a:pt x="24376" y="558800"/>
                    <a:pt x="33175" y="558800"/>
                  </a:cubicBezTo>
                  <a:lnTo>
                    <a:pt x="220825" y="558800"/>
                  </a:lnTo>
                  <a:cubicBezTo>
                    <a:pt x="229624" y="558800"/>
                    <a:pt x="238062" y="562295"/>
                    <a:pt x="244283" y="568517"/>
                  </a:cubicBezTo>
                  <a:cubicBezTo>
                    <a:pt x="250505" y="574738"/>
                    <a:pt x="254000" y="583177"/>
                    <a:pt x="254000" y="591975"/>
                  </a:cubicBezTo>
                  <a:lnTo>
                    <a:pt x="254000" y="779625"/>
                  </a:lnTo>
                  <a:cubicBezTo>
                    <a:pt x="254000" y="788423"/>
                    <a:pt x="257495" y="796862"/>
                    <a:pt x="263717" y="803083"/>
                  </a:cubicBezTo>
                  <a:cubicBezTo>
                    <a:pt x="269938" y="809305"/>
                    <a:pt x="278376" y="812800"/>
                    <a:pt x="287175" y="812800"/>
                  </a:cubicBezTo>
                  <a:lnTo>
                    <a:pt x="525625" y="812800"/>
                  </a:lnTo>
                  <a:cubicBezTo>
                    <a:pt x="534423" y="812800"/>
                    <a:pt x="542862" y="809305"/>
                    <a:pt x="549083" y="803083"/>
                  </a:cubicBezTo>
                  <a:cubicBezTo>
                    <a:pt x="555305" y="796862"/>
                    <a:pt x="558800" y="788423"/>
                    <a:pt x="558800" y="779625"/>
                  </a:cubicBezTo>
                  <a:lnTo>
                    <a:pt x="558800" y="591975"/>
                  </a:lnTo>
                  <a:cubicBezTo>
                    <a:pt x="558800" y="583177"/>
                    <a:pt x="562295" y="574738"/>
                    <a:pt x="568517" y="568517"/>
                  </a:cubicBezTo>
                  <a:cubicBezTo>
                    <a:pt x="574738" y="562295"/>
                    <a:pt x="583177" y="558800"/>
                    <a:pt x="591975" y="558800"/>
                  </a:cubicBezTo>
                  <a:lnTo>
                    <a:pt x="779625" y="558800"/>
                  </a:lnTo>
                  <a:cubicBezTo>
                    <a:pt x="788423" y="558800"/>
                    <a:pt x="796862" y="555305"/>
                    <a:pt x="803083" y="549083"/>
                  </a:cubicBezTo>
                  <a:cubicBezTo>
                    <a:pt x="809305" y="542862"/>
                    <a:pt x="812800" y="534423"/>
                    <a:pt x="812800" y="525625"/>
                  </a:cubicBezTo>
                  <a:lnTo>
                    <a:pt x="812800" y="287175"/>
                  </a:lnTo>
                  <a:cubicBezTo>
                    <a:pt x="812800" y="278376"/>
                    <a:pt x="809305" y="269938"/>
                    <a:pt x="803083" y="263717"/>
                  </a:cubicBezTo>
                  <a:cubicBezTo>
                    <a:pt x="796862" y="257495"/>
                    <a:pt x="788423" y="254000"/>
                    <a:pt x="779625" y="254000"/>
                  </a:cubicBezTo>
                  <a:lnTo>
                    <a:pt x="591975" y="254000"/>
                  </a:lnTo>
                  <a:cubicBezTo>
                    <a:pt x="583177" y="254000"/>
                    <a:pt x="574738" y="250505"/>
                    <a:pt x="568517" y="244283"/>
                  </a:cubicBezTo>
                  <a:cubicBezTo>
                    <a:pt x="562295" y="238062"/>
                    <a:pt x="558800" y="229624"/>
                    <a:pt x="558800" y="220825"/>
                  </a:cubicBezTo>
                  <a:lnTo>
                    <a:pt x="558800" y="33175"/>
                  </a:lnTo>
                  <a:cubicBezTo>
                    <a:pt x="558800" y="24377"/>
                    <a:pt x="555305" y="15938"/>
                    <a:pt x="549083" y="9717"/>
                  </a:cubicBezTo>
                  <a:cubicBezTo>
                    <a:pt x="542862" y="3495"/>
                    <a:pt x="534423" y="0"/>
                    <a:pt x="525625" y="0"/>
                  </a:cubicBezTo>
                  <a:close/>
                </a:path>
              </a:pathLst>
            </a:custGeom>
            <a:gradFill rotWithShape="1">
              <a:gsLst>
                <a:gs pos="0">
                  <a:srgbClr val="3BB6D7">
                    <a:alpha val="100000"/>
                  </a:srgbClr>
                </a:gs>
                <a:gs pos="100000">
                  <a:srgbClr val="005C75">
                    <a:alpha val="0"/>
                  </a:srgbClr>
                </a:gs>
              </a:gsLst>
              <a:lin ang="0"/>
            </a:gradFill>
          </p:spPr>
          <p:txBody>
            <a:bodyPr/>
            <a:lstStyle/>
            <a:p>
              <a:endParaRPr lang="en-US"/>
            </a:p>
          </p:txBody>
        </p:sp>
        <p:sp>
          <p:nvSpPr>
            <p:cNvPr id="11" name="TextBox 11"/>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12" name="Group 12"/>
          <p:cNvGrpSpPr/>
          <p:nvPr/>
        </p:nvGrpSpPr>
        <p:grpSpPr>
          <a:xfrm>
            <a:off x="11678596" y="-858744"/>
            <a:ext cx="7468863" cy="7417679"/>
            <a:chOff x="0" y="0"/>
            <a:chExt cx="10230107" cy="10160000"/>
          </a:xfrm>
        </p:grpSpPr>
        <p:sp>
          <p:nvSpPr>
            <p:cNvPr id="13" name="Freeform 13"/>
            <p:cNvSpPr/>
            <p:nvPr/>
          </p:nvSpPr>
          <p:spPr>
            <a:xfrm>
              <a:off x="0" y="0"/>
              <a:ext cx="10230107" cy="10160000"/>
            </a:xfrm>
            <a:custGeom>
              <a:avLst/>
              <a:gdLst/>
              <a:ahLst/>
              <a:cxnLst/>
              <a:rect l="l" t="t" r="r" b="b"/>
              <a:pathLst>
                <a:path w="10230107" h="10160000">
                  <a:moveTo>
                    <a:pt x="3312252" y="0"/>
                  </a:moveTo>
                  <a:cubicBezTo>
                    <a:pt x="3069032" y="0"/>
                    <a:pt x="2871847" y="195834"/>
                    <a:pt x="2871847" y="437388"/>
                  </a:cubicBezTo>
                  <a:lnTo>
                    <a:pt x="2871847" y="2414778"/>
                  </a:lnTo>
                  <a:cubicBezTo>
                    <a:pt x="2871847" y="2656332"/>
                    <a:pt x="2674661" y="2852166"/>
                    <a:pt x="2431441" y="2852166"/>
                  </a:cubicBezTo>
                  <a:lnTo>
                    <a:pt x="440406" y="2852166"/>
                  </a:lnTo>
                  <a:cubicBezTo>
                    <a:pt x="197185" y="2852166"/>
                    <a:pt x="0" y="3048000"/>
                    <a:pt x="0" y="3289554"/>
                  </a:cubicBezTo>
                  <a:lnTo>
                    <a:pt x="0" y="6870446"/>
                  </a:lnTo>
                  <a:cubicBezTo>
                    <a:pt x="0" y="7112000"/>
                    <a:pt x="197185" y="7307834"/>
                    <a:pt x="440406" y="7307834"/>
                  </a:cubicBezTo>
                  <a:lnTo>
                    <a:pt x="2431441" y="7307834"/>
                  </a:lnTo>
                  <a:cubicBezTo>
                    <a:pt x="2674661" y="7307834"/>
                    <a:pt x="2871847" y="7503668"/>
                    <a:pt x="2871847" y="7745222"/>
                  </a:cubicBezTo>
                  <a:lnTo>
                    <a:pt x="2871847" y="9722612"/>
                  </a:lnTo>
                  <a:cubicBezTo>
                    <a:pt x="2871847" y="9964166"/>
                    <a:pt x="3069032" y="10160000"/>
                    <a:pt x="3312252" y="10160000"/>
                  </a:cubicBezTo>
                  <a:lnTo>
                    <a:pt x="6917854" y="10160000"/>
                  </a:lnTo>
                  <a:cubicBezTo>
                    <a:pt x="7161075" y="10160000"/>
                    <a:pt x="7358131" y="9964166"/>
                    <a:pt x="7358131" y="9722612"/>
                  </a:cubicBezTo>
                  <a:lnTo>
                    <a:pt x="7358131" y="7745222"/>
                  </a:lnTo>
                  <a:cubicBezTo>
                    <a:pt x="7358131" y="7503668"/>
                    <a:pt x="7555317" y="7307834"/>
                    <a:pt x="7798538" y="7307834"/>
                  </a:cubicBezTo>
                  <a:lnTo>
                    <a:pt x="9789701" y="7307834"/>
                  </a:lnTo>
                  <a:cubicBezTo>
                    <a:pt x="10032922" y="7307834"/>
                    <a:pt x="10230107" y="7112000"/>
                    <a:pt x="10230107" y="6870446"/>
                  </a:cubicBezTo>
                  <a:lnTo>
                    <a:pt x="10230107" y="3289554"/>
                  </a:lnTo>
                  <a:cubicBezTo>
                    <a:pt x="10230107" y="3048000"/>
                    <a:pt x="10032922" y="2852166"/>
                    <a:pt x="9789701" y="2852166"/>
                  </a:cubicBezTo>
                  <a:lnTo>
                    <a:pt x="7798666" y="2852166"/>
                  </a:lnTo>
                  <a:cubicBezTo>
                    <a:pt x="7555445" y="2852166"/>
                    <a:pt x="7358259" y="2656332"/>
                    <a:pt x="7358259" y="2414778"/>
                  </a:cubicBezTo>
                  <a:lnTo>
                    <a:pt x="7358259" y="437388"/>
                  </a:lnTo>
                  <a:cubicBezTo>
                    <a:pt x="7358259" y="195834"/>
                    <a:pt x="7161075" y="0"/>
                    <a:pt x="6917854" y="0"/>
                  </a:cubicBezTo>
                  <a:close/>
                </a:path>
              </a:pathLst>
            </a:custGeom>
            <a:blipFill>
              <a:blip r:embed="rId5"/>
              <a:stretch>
                <a:fillRect l="-24418" r="-24418"/>
              </a:stretch>
            </a:blipFill>
          </p:spPr>
          <p:txBody>
            <a:bodyPr/>
            <a:lstStyle/>
            <a:p>
              <a:endParaRPr lang="en-US"/>
            </a:p>
          </p:txBody>
        </p:sp>
      </p:grpSp>
      <p:sp>
        <p:nvSpPr>
          <p:cNvPr id="19" name="TextBox 19"/>
          <p:cNvSpPr txBox="1"/>
          <p:nvPr/>
        </p:nvSpPr>
        <p:spPr>
          <a:xfrm>
            <a:off x="8351335" y="8236279"/>
            <a:ext cx="5633559" cy="760083"/>
          </a:xfrm>
          <a:prstGeom prst="rect">
            <a:avLst/>
          </a:prstGeom>
        </p:spPr>
        <p:txBody>
          <a:bodyPr lIns="50800" tIns="50800" rIns="50800" bIns="50800" rtlCol="0" anchor="ctr"/>
          <a:lstStyle/>
          <a:p>
            <a:pPr algn="ctr">
              <a:lnSpc>
                <a:spcPts val="2034"/>
              </a:lnSpc>
            </a:pPr>
            <a:endParaRPr/>
          </a:p>
        </p:txBody>
      </p:sp>
      <p:sp>
        <p:nvSpPr>
          <p:cNvPr id="20" name="TextBox 20"/>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FFFFFF"/>
                </a:solidFill>
                <a:latin typeface="Arimo"/>
                <a:ea typeface="Arimo"/>
                <a:cs typeface="Arimo"/>
                <a:sym typeface="Arimo"/>
              </a:rPr>
              <a:t>Morecambe Bay NHS</a:t>
            </a:r>
          </a:p>
        </p:txBody>
      </p:sp>
      <p:sp>
        <p:nvSpPr>
          <p:cNvPr id="21" name="TextBox 21"/>
          <p:cNvSpPr txBox="1"/>
          <p:nvPr/>
        </p:nvSpPr>
        <p:spPr>
          <a:xfrm>
            <a:off x="1565598" y="2160677"/>
            <a:ext cx="9190554" cy="1477328"/>
          </a:xfrm>
          <a:prstGeom prst="rect">
            <a:avLst/>
          </a:prstGeom>
        </p:spPr>
        <p:txBody>
          <a:bodyPr lIns="0" tIns="0" rIns="0" bIns="0" rtlCol="0" anchor="t">
            <a:spAutoFit/>
          </a:bodyPr>
          <a:lstStyle/>
          <a:p>
            <a:pPr algn="l">
              <a:spcBef>
                <a:spcPct val="0"/>
              </a:spcBef>
            </a:pPr>
            <a:r>
              <a:rPr lang="en-US" sz="4800" b="1" dirty="0">
                <a:solidFill>
                  <a:srgbClr val="66FFB2"/>
                </a:solidFill>
                <a:latin typeface="Neue Montreal Medium"/>
                <a:ea typeface="Neue Montreal Medium"/>
                <a:cs typeface="Neue Montreal Medium"/>
                <a:sym typeface="Neue Montreal Medium"/>
              </a:rPr>
              <a:t>Policy Failures Contributing to the Scandal</a:t>
            </a:r>
          </a:p>
        </p:txBody>
      </p:sp>
      <p:sp>
        <p:nvSpPr>
          <p:cNvPr id="23" name="TextBox 23"/>
          <p:cNvSpPr txBox="1"/>
          <p:nvPr/>
        </p:nvSpPr>
        <p:spPr>
          <a:xfrm>
            <a:off x="1565598" y="4737425"/>
            <a:ext cx="9940602" cy="4363502"/>
          </a:xfrm>
          <a:prstGeom prst="rect">
            <a:avLst/>
          </a:prstGeom>
        </p:spPr>
        <p:txBody>
          <a:bodyPr wrap="square" lIns="0" tIns="0" rIns="0" bIns="0" rtlCol="0" anchor="t">
            <a:spAutoFit/>
          </a:bodyPr>
          <a:lstStyle/>
          <a:p>
            <a:pPr marL="342900" indent="-342900" algn="l">
              <a:lnSpc>
                <a:spcPct val="150000"/>
              </a:lnSpc>
              <a:spcBef>
                <a:spcPct val="0"/>
              </a:spcBef>
              <a:buFont typeface="Arial" panose="020B0604020202020204" pitchFamily="34" charset="0"/>
              <a:buChar char="•"/>
            </a:pPr>
            <a:r>
              <a:rPr lang="en-US" sz="2400" b="1" dirty="0">
                <a:solidFill>
                  <a:srgbClr val="FFFFFF"/>
                </a:solidFill>
                <a:latin typeface="Arimo"/>
                <a:ea typeface="Arimo"/>
                <a:cs typeface="Arimo"/>
                <a:sym typeface="Arimo"/>
              </a:rPr>
              <a:t>Whistleblowing Gaps: </a:t>
            </a:r>
            <a:r>
              <a:rPr lang="en-US" sz="2400" dirty="0">
                <a:solidFill>
                  <a:srgbClr val="FFFFFF"/>
                </a:solidFill>
                <a:latin typeface="Arimo"/>
                <a:ea typeface="Arimo"/>
                <a:cs typeface="Arimo"/>
                <a:sym typeface="Arimo"/>
              </a:rPr>
              <a:t>Policies failed to protect staff who raised concerns, leading to "enforced silence.“</a:t>
            </a:r>
          </a:p>
          <a:p>
            <a:pPr marL="342900" indent="-342900" algn="l">
              <a:lnSpc>
                <a:spcPct val="150000"/>
              </a:lnSpc>
              <a:spcBef>
                <a:spcPct val="0"/>
              </a:spcBef>
              <a:buFont typeface="Arial" panose="020B0604020202020204" pitchFamily="34" charset="0"/>
              <a:buChar char="•"/>
            </a:pPr>
            <a:r>
              <a:rPr lang="en-US" sz="2400" b="1" dirty="0">
                <a:solidFill>
                  <a:srgbClr val="FFFFFF"/>
                </a:solidFill>
                <a:latin typeface="Arimo"/>
                <a:ea typeface="Arimo"/>
                <a:cs typeface="Arimo"/>
                <a:sym typeface="Arimo"/>
              </a:rPr>
              <a:t>Transparency Policy: </a:t>
            </a:r>
            <a:r>
              <a:rPr lang="en-US" sz="2400" dirty="0">
                <a:solidFill>
                  <a:srgbClr val="FFFFFF"/>
                </a:solidFill>
                <a:latin typeface="Arimo"/>
                <a:ea typeface="Arimo"/>
                <a:cs typeface="Arimo"/>
                <a:sym typeface="Arimo"/>
              </a:rPr>
              <a:t>The "Duty of </a:t>
            </a:r>
            <a:r>
              <a:rPr lang="en-US" sz="2400" dirty="0" err="1">
                <a:solidFill>
                  <a:srgbClr val="FFFFFF"/>
                </a:solidFill>
                <a:latin typeface="Arimo"/>
                <a:ea typeface="Arimo"/>
                <a:cs typeface="Arimo"/>
                <a:sym typeface="Arimo"/>
              </a:rPr>
              <a:t>Candour</a:t>
            </a:r>
            <a:r>
              <a:rPr lang="en-US" sz="2400" dirty="0">
                <a:solidFill>
                  <a:srgbClr val="FFFFFF"/>
                </a:solidFill>
                <a:latin typeface="Arimo"/>
                <a:ea typeface="Arimo"/>
                <a:cs typeface="Arimo"/>
                <a:sym typeface="Arimo"/>
              </a:rPr>
              <a:t>" was not yet legally robust, allowing the Trust to withhold information from grieving families (Foster, 2020).</a:t>
            </a:r>
          </a:p>
          <a:p>
            <a:pPr marL="342900" indent="-342900" algn="l">
              <a:lnSpc>
                <a:spcPct val="150000"/>
              </a:lnSpc>
              <a:spcBef>
                <a:spcPct val="0"/>
              </a:spcBef>
              <a:buFont typeface="Arial" panose="020B0604020202020204" pitchFamily="34" charset="0"/>
              <a:buChar char="•"/>
            </a:pPr>
            <a:r>
              <a:rPr lang="en-US" sz="2400" b="1" dirty="0">
                <a:solidFill>
                  <a:srgbClr val="FFFFFF"/>
                </a:solidFill>
                <a:latin typeface="Arimo"/>
                <a:ea typeface="Arimo"/>
                <a:cs typeface="Arimo"/>
                <a:sym typeface="Arimo"/>
              </a:rPr>
              <a:t>Maternity Standards: </a:t>
            </a:r>
            <a:r>
              <a:rPr lang="en-US" sz="2400" dirty="0">
                <a:solidFill>
                  <a:srgbClr val="FFFFFF"/>
                </a:solidFill>
                <a:latin typeface="Arimo"/>
                <a:ea typeface="Arimo"/>
                <a:cs typeface="Arimo"/>
                <a:sym typeface="Arimo"/>
              </a:rPr>
              <a:t>National guidelines for "normalizing" birth were misinterpreted locally, leading to the exclusion of obstetricians in high-risk cases.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5C75"/>
        </a:solidFill>
        <a:effectLst/>
      </p:bgPr>
    </p:bg>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sp>
        <p:nvSpPr>
          <p:cNvPr id="3" name="TextBox 3"/>
          <p:cNvSpPr txBox="1"/>
          <p:nvPr/>
        </p:nvSpPr>
        <p:spPr>
          <a:xfrm>
            <a:off x="1565598" y="2160677"/>
            <a:ext cx="6538725" cy="1477328"/>
          </a:xfrm>
          <a:prstGeom prst="rect">
            <a:avLst/>
          </a:prstGeom>
        </p:spPr>
        <p:txBody>
          <a:bodyPr lIns="0" tIns="0" rIns="0" bIns="0" rtlCol="0" anchor="t">
            <a:spAutoFit/>
          </a:bodyPr>
          <a:lstStyle/>
          <a:p>
            <a:pPr algn="l">
              <a:spcBef>
                <a:spcPct val="0"/>
              </a:spcBef>
            </a:pPr>
            <a:r>
              <a:rPr lang="en-US" sz="4800" b="1" dirty="0">
                <a:solidFill>
                  <a:srgbClr val="66FFB2"/>
                </a:solidFill>
                <a:latin typeface="Neue Montreal Medium"/>
                <a:ea typeface="Neue Montreal Medium"/>
                <a:cs typeface="Neue Montreal Medium"/>
                <a:sym typeface="Neue Montreal Medium"/>
              </a:rPr>
              <a:t>Impact on Quality of Care</a:t>
            </a:r>
          </a:p>
        </p:txBody>
      </p:sp>
      <p:grpSp>
        <p:nvGrpSpPr>
          <p:cNvPr id="4" name="Group 4"/>
          <p:cNvGrpSpPr/>
          <p:nvPr/>
        </p:nvGrpSpPr>
        <p:grpSpPr>
          <a:xfrm>
            <a:off x="7830778" y="-2717429"/>
            <a:ext cx="6167498" cy="6167498"/>
            <a:chOff x="0" y="0"/>
            <a:chExt cx="812800" cy="812800"/>
          </a:xfrm>
        </p:grpSpPr>
        <p:sp>
          <p:nvSpPr>
            <p:cNvPr id="5" name="Freeform 5"/>
            <p:cNvSpPr/>
            <p:nvPr/>
          </p:nvSpPr>
          <p:spPr>
            <a:xfrm>
              <a:off x="0" y="0"/>
              <a:ext cx="812800" cy="812800"/>
            </a:xfrm>
            <a:custGeom>
              <a:avLst/>
              <a:gdLst/>
              <a:ahLst/>
              <a:cxnLst/>
              <a:rect l="l" t="t" r="r" b="b"/>
              <a:pathLst>
                <a:path w="812800" h="812800">
                  <a:moveTo>
                    <a:pt x="533694" y="0"/>
                  </a:moveTo>
                  <a:lnTo>
                    <a:pt x="279106" y="0"/>
                  </a:lnTo>
                  <a:cubicBezTo>
                    <a:pt x="265240" y="0"/>
                    <a:pt x="254000" y="11240"/>
                    <a:pt x="254000" y="25106"/>
                  </a:cubicBezTo>
                  <a:lnTo>
                    <a:pt x="254000" y="228894"/>
                  </a:lnTo>
                  <a:cubicBezTo>
                    <a:pt x="254000" y="242760"/>
                    <a:pt x="242760" y="254000"/>
                    <a:pt x="228894" y="254000"/>
                  </a:cubicBezTo>
                  <a:lnTo>
                    <a:pt x="25106" y="254000"/>
                  </a:lnTo>
                  <a:cubicBezTo>
                    <a:pt x="11240" y="254000"/>
                    <a:pt x="0" y="265240"/>
                    <a:pt x="0" y="279106"/>
                  </a:cubicBezTo>
                  <a:lnTo>
                    <a:pt x="0" y="533694"/>
                  </a:lnTo>
                  <a:cubicBezTo>
                    <a:pt x="0" y="547560"/>
                    <a:pt x="11240" y="558800"/>
                    <a:pt x="25106" y="558800"/>
                  </a:cubicBezTo>
                  <a:lnTo>
                    <a:pt x="228894" y="558800"/>
                  </a:lnTo>
                  <a:cubicBezTo>
                    <a:pt x="242760" y="558800"/>
                    <a:pt x="254000" y="570040"/>
                    <a:pt x="254000" y="583906"/>
                  </a:cubicBezTo>
                  <a:lnTo>
                    <a:pt x="254000" y="787694"/>
                  </a:lnTo>
                  <a:cubicBezTo>
                    <a:pt x="254000" y="801560"/>
                    <a:pt x="265240" y="812800"/>
                    <a:pt x="279106" y="812800"/>
                  </a:cubicBezTo>
                  <a:lnTo>
                    <a:pt x="533694" y="812800"/>
                  </a:lnTo>
                  <a:cubicBezTo>
                    <a:pt x="547560" y="812800"/>
                    <a:pt x="558800" y="801560"/>
                    <a:pt x="558800" y="787694"/>
                  </a:cubicBezTo>
                  <a:lnTo>
                    <a:pt x="558800" y="583906"/>
                  </a:lnTo>
                  <a:cubicBezTo>
                    <a:pt x="558800" y="570040"/>
                    <a:pt x="570040" y="558800"/>
                    <a:pt x="583906" y="558800"/>
                  </a:cubicBezTo>
                  <a:lnTo>
                    <a:pt x="787694" y="558800"/>
                  </a:lnTo>
                  <a:cubicBezTo>
                    <a:pt x="801560" y="558800"/>
                    <a:pt x="812800" y="547560"/>
                    <a:pt x="812800" y="533694"/>
                  </a:cubicBezTo>
                  <a:lnTo>
                    <a:pt x="812800" y="279106"/>
                  </a:lnTo>
                  <a:cubicBezTo>
                    <a:pt x="812800" y="265240"/>
                    <a:pt x="801560" y="254000"/>
                    <a:pt x="787694" y="254000"/>
                  </a:cubicBezTo>
                  <a:lnTo>
                    <a:pt x="583906" y="254000"/>
                  </a:lnTo>
                  <a:cubicBezTo>
                    <a:pt x="570040" y="254000"/>
                    <a:pt x="558800" y="242760"/>
                    <a:pt x="558800" y="228894"/>
                  </a:cubicBezTo>
                  <a:lnTo>
                    <a:pt x="558800" y="25106"/>
                  </a:lnTo>
                  <a:cubicBezTo>
                    <a:pt x="558800" y="11240"/>
                    <a:pt x="547560" y="0"/>
                    <a:pt x="533694" y="0"/>
                  </a:cubicBezTo>
                  <a:close/>
                </a:path>
              </a:pathLst>
            </a:custGeom>
            <a:gradFill rotWithShape="1">
              <a:gsLst>
                <a:gs pos="0">
                  <a:srgbClr val="3BB6D7">
                    <a:alpha val="100000"/>
                  </a:srgbClr>
                </a:gs>
                <a:gs pos="100000">
                  <a:srgbClr val="005C75">
                    <a:alpha val="0"/>
                  </a:srgbClr>
                </a:gs>
              </a:gsLst>
              <a:lin ang="0"/>
            </a:gradFill>
          </p:spPr>
          <p:txBody>
            <a:bodyPr/>
            <a:lstStyle/>
            <a:p>
              <a:endParaRPr lang="en-US"/>
            </a:p>
          </p:txBody>
        </p:sp>
        <p:sp>
          <p:nvSpPr>
            <p:cNvPr id="6" name="TextBox 6"/>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7" name="Group 7"/>
          <p:cNvGrpSpPr/>
          <p:nvPr/>
        </p:nvGrpSpPr>
        <p:grpSpPr>
          <a:xfrm>
            <a:off x="8759466" y="-687187"/>
            <a:ext cx="11661375" cy="11661375"/>
            <a:chOff x="0" y="0"/>
            <a:chExt cx="10160000" cy="10160000"/>
          </a:xfrm>
        </p:grpSpPr>
        <p:sp>
          <p:nvSpPr>
            <p:cNvPr id="8" name="Freeform 8"/>
            <p:cNvSpPr/>
            <p:nvPr/>
          </p:nvSpPr>
          <p:spPr>
            <a:xfrm>
              <a:off x="0" y="0"/>
              <a:ext cx="10160000" cy="10160000"/>
            </a:xfrm>
            <a:custGeom>
              <a:avLst/>
              <a:gdLst/>
              <a:ahLst/>
              <a:cxnLst/>
              <a:rect l="l" t="t" r="r" b="b"/>
              <a:pathLst>
                <a:path w="10160000" h="10160000">
                  <a:moveTo>
                    <a:pt x="3289554" y="0"/>
                  </a:moveTo>
                  <a:cubicBezTo>
                    <a:pt x="3048000" y="0"/>
                    <a:pt x="2852166" y="195834"/>
                    <a:pt x="2852166" y="437388"/>
                  </a:cubicBezTo>
                  <a:lnTo>
                    <a:pt x="2852166" y="2414778"/>
                  </a:lnTo>
                  <a:cubicBezTo>
                    <a:pt x="2852166" y="2656332"/>
                    <a:pt x="2656332" y="2852166"/>
                    <a:pt x="2414778" y="2852166"/>
                  </a:cubicBezTo>
                  <a:lnTo>
                    <a:pt x="437388" y="2852166"/>
                  </a:lnTo>
                  <a:cubicBezTo>
                    <a:pt x="195834" y="2852166"/>
                    <a:pt x="0" y="3048000"/>
                    <a:pt x="0" y="3289554"/>
                  </a:cubicBezTo>
                  <a:lnTo>
                    <a:pt x="0" y="6870446"/>
                  </a:lnTo>
                  <a:cubicBezTo>
                    <a:pt x="0" y="7112000"/>
                    <a:pt x="195834" y="7307834"/>
                    <a:pt x="437388" y="7307834"/>
                  </a:cubicBezTo>
                  <a:lnTo>
                    <a:pt x="2414778" y="7307834"/>
                  </a:lnTo>
                  <a:cubicBezTo>
                    <a:pt x="2656332" y="7307834"/>
                    <a:pt x="2852166" y="7503668"/>
                    <a:pt x="2852166" y="7745222"/>
                  </a:cubicBezTo>
                  <a:lnTo>
                    <a:pt x="2852166" y="9722612"/>
                  </a:lnTo>
                  <a:cubicBezTo>
                    <a:pt x="2852166" y="9964166"/>
                    <a:pt x="3048000" y="10160000"/>
                    <a:pt x="3289554" y="10160000"/>
                  </a:cubicBezTo>
                  <a:lnTo>
                    <a:pt x="6870446" y="10160000"/>
                  </a:lnTo>
                  <a:cubicBezTo>
                    <a:pt x="7112000" y="10160000"/>
                    <a:pt x="7307707" y="9964166"/>
                    <a:pt x="7307707" y="9722612"/>
                  </a:cubicBezTo>
                  <a:lnTo>
                    <a:pt x="7307707" y="7745222"/>
                  </a:lnTo>
                  <a:cubicBezTo>
                    <a:pt x="7307707" y="7503668"/>
                    <a:pt x="7503540" y="7307834"/>
                    <a:pt x="7745095" y="7307834"/>
                  </a:cubicBezTo>
                  <a:lnTo>
                    <a:pt x="9722612" y="7307834"/>
                  </a:lnTo>
                  <a:cubicBezTo>
                    <a:pt x="9964166" y="7307834"/>
                    <a:pt x="10160000" y="7112000"/>
                    <a:pt x="10160000" y="6870446"/>
                  </a:cubicBezTo>
                  <a:lnTo>
                    <a:pt x="10160000" y="3289554"/>
                  </a:lnTo>
                  <a:cubicBezTo>
                    <a:pt x="10160000" y="3048000"/>
                    <a:pt x="9964166" y="2852166"/>
                    <a:pt x="9722612" y="2852166"/>
                  </a:cubicBezTo>
                  <a:lnTo>
                    <a:pt x="7745222" y="2852166"/>
                  </a:lnTo>
                  <a:cubicBezTo>
                    <a:pt x="7503668" y="2852166"/>
                    <a:pt x="7307834" y="2656332"/>
                    <a:pt x="7307834" y="2414778"/>
                  </a:cubicBezTo>
                  <a:lnTo>
                    <a:pt x="7307834" y="437388"/>
                  </a:lnTo>
                  <a:cubicBezTo>
                    <a:pt x="7307834" y="195834"/>
                    <a:pt x="7112000" y="0"/>
                    <a:pt x="6870446" y="0"/>
                  </a:cubicBezTo>
                  <a:close/>
                </a:path>
              </a:pathLst>
            </a:custGeom>
            <a:blipFill>
              <a:blip r:embed="rId5"/>
              <a:stretch>
                <a:fillRect l="-48482" r="-1517"/>
              </a:stretch>
            </a:blipFill>
          </p:spPr>
          <p:txBody>
            <a:bodyPr/>
            <a:lstStyle/>
            <a:p>
              <a:endParaRPr lang="en-US"/>
            </a:p>
          </p:txBody>
        </p:sp>
      </p:grpSp>
      <p:sp>
        <p:nvSpPr>
          <p:cNvPr id="9" name="TextBox 9"/>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FFFFFF"/>
                </a:solidFill>
                <a:latin typeface="Arimo"/>
                <a:ea typeface="Arimo"/>
                <a:cs typeface="Arimo"/>
                <a:sym typeface="Arimo"/>
              </a:rPr>
              <a:t>Morecambe Bay NHS</a:t>
            </a:r>
          </a:p>
        </p:txBody>
      </p:sp>
      <p:sp>
        <p:nvSpPr>
          <p:cNvPr id="11" name="TextBox 11"/>
          <p:cNvSpPr txBox="1"/>
          <p:nvPr/>
        </p:nvSpPr>
        <p:spPr>
          <a:xfrm>
            <a:off x="1596974" y="3804679"/>
            <a:ext cx="6538725" cy="4801314"/>
          </a:xfrm>
          <a:prstGeom prst="rect">
            <a:avLst/>
          </a:prstGeom>
        </p:spPr>
        <p:txBody>
          <a:bodyPr wrap="square" lIns="0" tIns="0" rIns="0" bIns="0" rtlCol="0" anchor="t">
            <a:spAutoFit/>
          </a:bodyPr>
          <a:lstStyle/>
          <a:p>
            <a:pPr algn="l">
              <a:spcBef>
                <a:spcPct val="0"/>
              </a:spcBef>
            </a:pPr>
            <a:r>
              <a:rPr lang="en-US" sz="2400" dirty="0">
                <a:solidFill>
                  <a:srgbClr val="FFFFFF"/>
                </a:solidFill>
                <a:latin typeface="Arimo"/>
                <a:ea typeface="Arimo"/>
                <a:cs typeface="Arimo"/>
                <a:sym typeface="Arimo"/>
              </a:rPr>
              <a:t>The human cost was devastating: 11 neonatal deaths and one maternal death were deemed avoidable.</a:t>
            </a:r>
          </a:p>
          <a:p>
            <a:pPr algn="l">
              <a:spcBef>
                <a:spcPct val="0"/>
              </a:spcBef>
            </a:pPr>
            <a:endParaRPr lang="en-US" sz="2400" dirty="0">
              <a:solidFill>
                <a:srgbClr val="FFFFFF"/>
              </a:solidFill>
              <a:latin typeface="Arimo"/>
              <a:ea typeface="Arimo"/>
              <a:cs typeface="Arimo"/>
              <a:sym typeface="Arimo"/>
            </a:endParaRPr>
          </a:p>
          <a:p>
            <a:pPr marL="342900" indent="-342900" algn="l">
              <a:spcBef>
                <a:spcPct val="0"/>
              </a:spcBef>
              <a:buFont typeface="Arial" panose="020B0604020202020204" pitchFamily="34" charset="0"/>
              <a:buChar char="•"/>
            </a:pPr>
            <a:r>
              <a:rPr lang="en-US" sz="2400" b="1" dirty="0">
                <a:solidFill>
                  <a:srgbClr val="FFFFFF"/>
                </a:solidFill>
                <a:latin typeface="Arimo"/>
                <a:ea typeface="Arimo"/>
                <a:cs typeface="Arimo"/>
                <a:sym typeface="Arimo"/>
              </a:rPr>
              <a:t>Clinical Outcomes: </a:t>
            </a:r>
            <a:r>
              <a:rPr lang="en-US" sz="2400" dirty="0">
                <a:solidFill>
                  <a:srgbClr val="FFFFFF"/>
                </a:solidFill>
                <a:latin typeface="Arimo"/>
                <a:ea typeface="Arimo"/>
                <a:cs typeface="Arimo"/>
                <a:sym typeface="Arimo"/>
              </a:rPr>
              <a:t>Substandard care led to long-term disabilities in surviving infants.</a:t>
            </a:r>
          </a:p>
          <a:p>
            <a:pPr marL="342900" indent="-342900" algn="l">
              <a:spcBef>
                <a:spcPct val="0"/>
              </a:spcBef>
              <a:buFont typeface="Arial" panose="020B0604020202020204" pitchFamily="34" charset="0"/>
              <a:buChar char="•"/>
            </a:pPr>
            <a:r>
              <a:rPr lang="en-US" sz="2400" b="1" dirty="0">
                <a:solidFill>
                  <a:srgbClr val="FFFFFF"/>
                </a:solidFill>
                <a:latin typeface="Arimo"/>
                <a:ea typeface="Arimo"/>
                <a:cs typeface="Arimo"/>
                <a:sym typeface="Arimo"/>
              </a:rPr>
              <a:t>Erosion of Trust: </a:t>
            </a:r>
            <a:r>
              <a:rPr lang="en-US" sz="2400" dirty="0">
                <a:solidFill>
                  <a:srgbClr val="FFFFFF"/>
                </a:solidFill>
                <a:latin typeface="Arimo"/>
                <a:ea typeface="Arimo"/>
                <a:cs typeface="Arimo"/>
                <a:sym typeface="Arimo"/>
              </a:rPr>
              <a:t>Local confidence in Furness General Hospital collapsed, requiring years of community outreach to rebuild.</a:t>
            </a:r>
          </a:p>
          <a:p>
            <a:pPr marL="342900" indent="-342900" algn="l">
              <a:spcBef>
                <a:spcPct val="0"/>
              </a:spcBef>
              <a:buFont typeface="Arial" panose="020B0604020202020204" pitchFamily="34" charset="0"/>
              <a:buChar char="•"/>
            </a:pPr>
            <a:r>
              <a:rPr lang="en-US" sz="2400" b="1" dirty="0">
                <a:solidFill>
                  <a:srgbClr val="FFFFFF"/>
                </a:solidFill>
                <a:latin typeface="Arimo"/>
                <a:ea typeface="Arimo"/>
                <a:cs typeface="Arimo"/>
                <a:sym typeface="Arimo"/>
              </a:rPr>
              <a:t>Systemic Morale: </a:t>
            </a:r>
            <a:r>
              <a:rPr lang="en-US" sz="2400" dirty="0">
                <a:solidFill>
                  <a:srgbClr val="FFFFFF"/>
                </a:solidFill>
                <a:latin typeface="Arimo"/>
                <a:ea typeface="Arimo"/>
                <a:cs typeface="Arimo"/>
                <a:sym typeface="Arimo"/>
              </a:rPr>
              <a:t>The scandal led to a "blame culture" across the wider NHS, making staff more risk-averse (Patient Safety Commissioner,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6400" y="-1823439"/>
            <a:ext cx="9337680" cy="7878681"/>
          </a:xfrm>
          <a:custGeom>
            <a:avLst/>
            <a:gdLst/>
            <a:ahLst/>
            <a:cxnLst/>
            <a:rect l="l" t="t" r="r" b="b"/>
            <a:pathLst>
              <a:path w="10319111" h="10037680">
                <a:moveTo>
                  <a:pt x="0" y="0"/>
                </a:moveTo>
                <a:lnTo>
                  <a:pt x="10319111" y="0"/>
                </a:lnTo>
                <a:lnTo>
                  <a:pt x="10319111" y="10037680"/>
                </a:lnTo>
                <a:lnTo>
                  <a:pt x="0" y="1003768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5" name="AutoShape 5"/>
          <p:cNvSpPr/>
          <p:nvPr/>
        </p:nvSpPr>
        <p:spPr>
          <a:xfrm>
            <a:off x="0" y="6057900"/>
            <a:ext cx="18288000" cy="0"/>
          </a:xfrm>
          <a:prstGeom prst="line">
            <a:avLst/>
          </a:prstGeom>
          <a:ln w="19050" cap="flat">
            <a:solidFill>
              <a:srgbClr val="000000"/>
            </a:solidFill>
            <a:prstDash val="solid"/>
            <a:headEnd type="none" w="sm" len="sm"/>
            <a:tailEnd type="none" w="sm" len="sm"/>
          </a:ln>
        </p:spPr>
      </p:sp>
      <p:sp>
        <p:nvSpPr>
          <p:cNvPr id="6" name="TextBox 6"/>
          <p:cNvSpPr txBox="1"/>
          <p:nvPr/>
        </p:nvSpPr>
        <p:spPr>
          <a:xfrm>
            <a:off x="1028700" y="1171575"/>
            <a:ext cx="5677242" cy="1935466"/>
          </a:xfrm>
          <a:prstGeom prst="rect">
            <a:avLst/>
          </a:prstGeom>
        </p:spPr>
        <p:txBody>
          <a:bodyPr wrap="square" lIns="0" tIns="0" rIns="0" bIns="0" rtlCol="0" anchor="t">
            <a:spAutoFit/>
          </a:bodyPr>
          <a:lstStyle/>
          <a:p>
            <a:pPr marL="0" lvl="0" indent="0" algn="just">
              <a:lnSpc>
                <a:spcPts val="8000"/>
              </a:lnSpc>
              <a:spcBef>
                <a:spcPct val="0"/>
              </a:spcBef>
            </a:pPr>
            <a:r>
              <a:rPr lang="en-US" sz="4800" u="none" strike="noStrike" spc="-600" dirty="0">
                <a:solidFill>
                  <a:srgbClr val="2E24C3"/>
                </a:solidFill>
                <a:latin typeface="Arial" panose="020B0604020202020204" pitchFamily="34" charset="0"/>
                <a:ea typeface="TT Marxiana Antigua"/>
                <a:cs typeface="Arial" panose="020B0604020202020204" pitchFamily="34" charset="0"/>
                <a:sym typeface="TT Marxiana Antigua"/>
              </a:rPr>
              <a:t>Impact on Efficiency and Equity</a:t>
            </a:r>
          </a:p>
        </p:txBody>
      </p:sp>
      <p:sp>
        <p:nvSpPr>
          <p:cNvPr id="7" name="TextBox 7"/>
          <p:cNvSpPr txBox="1"/>
          <p:nvPr/>
        </p:nvSpPr>
        <p:spPr>
          <a:xfrm>
            <a:off x="1028700" y="6743700"/>
            <a:ext cx="5905500" cy="1590179"/>
          </a:xfrm>
          <a:prstGeom prst="rect">
            <a:avLst/>
          </a:prstGeom>
        </p:spPr>
        <p:txBody>
          <a:bodyPr wrap="square" lIns="0" tIns="0" rIns="0" bIns="0" rtlCol="0" anchor="t">
            <a:spAutoFit/>
          </a:bodyPr>
          <a:lstStyle/>
          <a:p>
            <a:pPr marL="0" lvl="0" indent="0" algn="just">
              <a:lnSpc>
                <a:spcPts val="3099"/>
              </a:lnSpc>
            </a:pPr>
            <a:r>
              <a:rPr lang="en-US" sz="2800" b="1" u="none" strike="noStrike" spc="-169" dirty="0">
                <a:solidFill>
                  <a:srgbClr val="000000"/>
                </a:solidFill>
                <a:latin typeface="Arial" panose="020B0604020202020204" pitchFamily="34" charset="0"/>
                <a:ea typeface="Helios"/>
                <a:cs typeface="Arial" panose="020B0604020202020204" pitchFamily="34" charset="0"/>
                <a:sym typeface="Helios"/>
              </a:rPr>
              <a:t>Efficiency: </a:t>
            </a:r>
            <a:r>
              <a:rPr lang="en-US" sz="2800" u="none" strike="noStrike" spc="-169" dirty="0">
                <a:solidFill>
                  <a:srgbClr val="000000"/>
                </a:solidFill>
                <a:latin typeface="Arial" panose="020B0604020202020204" pitchFamily="34" charset="0"/>
                <a:ea typeface="Helios"/>
                <a:cs typeface="Arial" panose="020B0604020202020204" pitchFamily="34" charset="0"/>
                <a:sym typeface="Helios"/>
              </a:rPr>
              <a:t>The financial burden of the scandal included millions in litigation, the cost of the Kirkup Inquiry, and the expense of hiring external "turnaround" teams.</a:t>
            </a:r>
          </a:p>
        </p:txBody>
      </p:sp>
      <p:sp>
        <p:nvSpPr>
          <p:cNvPr id="8" name="TextBox 8"/>
          <p:cNvSpPr txBox="1"/>
          <p:nvPr/>
        </p:nvSpPr>
        <p:spPr>
          <a:xfrm>
            <a:off x="9499264" y="6667500"/>
            <a:ext cx="7786930" cy="2385268"/>
          </a:xfrm>
          <a:prstGeom prst="rect">
            <a:avLst/>
          </a:prstGeom>
        </p:spPr>
        <p:txBody>
          <a:bodyPr wrap="square" lIns="0" tIns="0" rIns="0" bIns="0" rtlCol="0" anchor="t">
            <a:spAutoFit/>
          </a:bodyPr>
          <a:lstStyle/>
          <a:p>
            <a:pPr marL="0" lvl="0" indent="0" algn="just">
              <a:lnSpc>
                <a:spcPts val="3099"/>
              </a:lnSpc>
            </a:pPr>
            <a:r>
              <a:rPr lang="en-US" sz="2800" b="1" u="none" strike="noStrike" spc="-169" dirty="0">
                <a:solidFill>
                  <a:srgbClr val="000000"/>
                </a:solidFill>
                <a:latin typeface="Arial" panose="020B0604020202020204" pitchFamily="34" charset="0"/>
                <a:ea typeface="Helios"/>
                <a:cs typeface="Arial" panose="020B0604020202020204" pitchFamily="34" charset="0"/>
                <a:sym typeface="Helios"/>
              </a:rPr>
              <a:t>Equity: </a:t>
            </a:r>
            <a:r>
              <a:rPr lang="en-US" sz="2800" u="none" strike="noStrike" spc="-169" dirty="0">
                <a:solidFill>
                  <a:srgbClr val="000000"/>
                </a:solidFill>
                <a:latin typeface="Arial" panose="020B0604020202020204" pitchFamily="34" charset="0"/>
                <a:ea typeface="Helios"/>
                <a:cs typeface="Arial" panose="020B0604020202020204" pitchFamily="34" charset="0"/>
                <a:sym typeface="Helios"/>
              </a:rPr>
              <a:t>The scandal revealed a "postcode lottery" in maternity safety. Patients in Barrow-in-Furness received significantly lower standards of care than those in more affluent or better-governed regions, highlighting a failure in the NHS's core mission of equitable care (Equality and Human Rights Commission, 2022).</a:t>
            </a:r>
          </a:p>
        </p:txBody>
      </p:sp>
      <p:pic>
        <p:nvPicPr>
          <p:cNvPr id="10" name="Picture 9">
            <a:extLst>
              <a:ext uri="{FF2B5EF4-FFF2-40B4-BE49-F238E27FC236}">
                <a16:creationId xmlns:a16="http://schemas.microsoft.com/office/drawing/2014/main" xmlns="" id="{1358D699-C3EC-191A-0426-A9B55D5AE711}"/>
              </a:ext>
            </a:extLst>
          </p:cNvPr>
          <p:cNvPicPr>
            <a:picLocks noChangeAspect="1"/>
          </p:cNvPicPr>
          <p:nvPr/>
        </p:nvPicPr>
        <p:blipFill>
          <a:blip r:embed="rId5"/>
          <a:stretch>
            <a:fillRect/>
          </a:stretch>
        </p:blipFill>
        <p:spPr>
          <a:xfrm>
            <a:off x="9753600" y="1450459"/>
            <a:ext cx="7162799" cy="39978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807318"/>
            <a:ext cx="442764" cy="442764"/>
          </a:xfrm>
          <a:custGeom>
            <a:avLst/>
            <a:gdLst/>
            <a:ahLst/>
            <a:cxnLst/>
            <a:rect l="l" t="t" r="r" b="b"/>
            <a:pathLst>
              <a:path w="442764" h="442764">
                <a:moveTo>
                  <a:pt x="0" y="0"/>
                </a:moveTo>
                <a:lnTo>
                  <a:pt x="442764" y="0"/>
                </a:lnTo>
                <a:lnTo>
                  <a:pt x="442764" y="442764"/>
                </a:lnTo>
                <a:lnTo>
                  <a:pt x="0" y="44276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sp>
        <p:nvSpPr>
          <p:cNvPr id="3" name="TextBox 3"/>
          <p:cNvSpPr txBox="1"/>
          <p:nvPr/>
        </p:nvSpPr>
        <p:spPr>
          <a:xfrm>
            <a:off x="1565598" y="834963"/>
            <a:ext cx="2301151" cy="292901"/>
          </a:xfrm>
          <a:prstGeom prst="rect">
            <a:avLst/>
          </a:prstGeom>
        </p:spPr>
        <p:txBody>
          <a:bodyPr lIns="0" tIns="0" rIns="0" bIns="0" rtlCol="0" anchor="t">
            <a:spAutoFit/>
          </a:bodyPr>
          <a:lstStyle/>
          <a:p>
            <a:pPr algn="l">
              <a:lnSpc>
                <a:spcPts val="2516"/>
              </a:lnSpc>
              <a:spcBef>
                <a:spcPct val="0"/>
              </a:spcBef>
            </a:pPr>
            <a:r>
              <a:rPr lang="en-US" sz="1797" dirty="0">
                <a:solidFill>
                  <a:srgbClr val="000000"/>
                </a:solidFill>
                <a:latin typeface="Arimo"/>
                <a:ea typeface="Arimo"/>
                <a:cs typeface="Arimo"/>
                <a:sym typeface="Arimo"/>
              </a:rPr>
              <a:t>Morecambe Bay NHS</a:t>
            </a:r>
          </a:p>
        </p:txBody>
      </p:sp>
      <p:sp>
        <p:nvSpPr>
          <p:cNvPr id="4" name="TextBox 4"/>
          <p:cNvSpPr txBox="1"/>
          <p:nvPr/>
        </p:nvSpPr>
        <p:spPr>
          <a:xfrm>
            <a:off x="3402652" y="1591509"/>
            <a:ext cx="11482696" cy="1186094"/>
          </a:xfrm>
          <a:prstGeom prst="rect">
            <a:avLst/>
          </a:prstGeom>
        </p:spPr>
        <p:txBody>
          <a:bodyPr lIns="0" tIns="0" rIns="0" bIns="0" rtlCol="0" anchor="t">
            <a:spAutoFit/>
          </a:bodyPr>
          <a:lstStyle/>
          <a:p>
            <a:pPr algn="ctr">
              <a:lnSpc>
                <a:spcPts val="10509"/>
              </a:lnSpc>
              <a:spcBef>
                <a:spcPct val="0"/>
              </a:spcBef>
            </a:pPr>
            <a:r>
              <a:rPr lang="en-US" sz="4800" b="1" dirty="0">
                <a:solidFill>
                  <a:srgbClr val="005C75"/>
                </a:solidFill>
                <a:latin typeface="Neue Montreal Medium"/>
                <a:ea typeface="Neue Montreal Medium"/>
                <a:cs typeface="Neue Montreal Medium"/>
                <a:sym typeface="Neue Montreal Medium"/>
              </a:rPr>
              <a:t>Lessons for Quality Improvement</a:t>
            </a:r>
          </a:p>
        </p:txBody>
      </p:sp>
      <p:grpSp>
        <p:nvGrpSpPr>
          <p:cNvPr id="5" name="Group 5"/>
          <p:cNvGrpSpPr/>
          <p:nvPr/>
        </p:nvGrpSpPr>
        <p:grpSpPr>
          <a:xfrm>
            <a:off x="2484125" y="3636280"/>
            <a:ext cx="6280568" cy="2548395"/>
            <a:chOff x="0" y="0"/>
            <a:chExt cx="1192559" cy="483891"/>
          </a:xfrm>
        </p:grpSpPr>
        <p:sp>
          <p:nvSpPr>
            <p:cNvPr id="6" name="Freeform 6"/>
            <p:cNvSpPr/>
            <p:nvPr/>
          </p:nvSpPr>
          <p:spPr>
            <a:xfrm>
              <a:off x="0" y="0"/>
              <a:ext cx="1192559" cy="483891"/>
            </a:xfrm>
            <a:custGeom>
              <a:avLst/>
              <a:gdLst/>
              <a:ahLst/>
              <a:cxnLst/>
              <a:rect l="l" t="t" r="r" b="b"/>
              <a:pathLst>
                <a:path w="1192559" h="483891">
                  <a:moveTo>
                    <a:pt x="30817" y="0"/>
                  </a:moveTo>
                  <a:lnTo>
                    <a:pt x="1161742" y="0"/>
                  </a:lnTo>
                  <a:cubicBezTo>
                    <a:pt x="1178762" y="0"/>
                    <a:pt x="1192559" y="13797"/>
                    <a:pt x="1192559" y="30817"/>
                  </a:cubicBezTo>
                  <a:lnTo>
                    <a:pt x="1192559" y="453074"/>
                  </a:lnTo>
                  <a:cubicBezTo>
                    <a:pt x="1192559" y="461247"/>
                    <a:pt x="1189312" y="469086"/>
                    <a:pt x="1183533" y="474865"/>
                  </a:cubicBezTo>
                  <a:cubicBezTo>
                    <a:pt x="1177754" y="480644"/>
                    <a:pt x="1169915" y="483891"/>
                    <a:pt x="1161742" y="483891"/>
                  </a:cubicBezTo>
                  <a:lnTo>
                    <a:pt x="30817" y="483891"/>
                  </a:lnTo>
                  <a:cubicBezTo>
                    <a:pt x="13797" y="483891"/>
                    <a:pt x="0" y="470094"/>
                    <a:pt x="0" y="453074"/>
                  </a:cubicBezTo>
                  <a:lnTo>
                    <a:pt x="0" y="30817"/>
                  </a:lnTo>
                  <a:cubicBezTo>
                    <a:pt x="0" y="22644"/>
                    <a:pt x="3247" y="14805"/>
                    <a:pt x="9026" y="9026"/>
                  </a:cubicBezTo>
                  <a:cubicBezTo>
                    <a:pt x="14805" y="3247"/>
                    <a:pt x="22644" y="0"/>
                    <a:pt x="30817" y="0"/>
                  </a:cubicBezTo>
                  <a:close/>
                </a:path>
              </a:pathLst>
            </a:custGeom>
            <a:ln w="19050" cap="rnd">
              <a:solidFill>
                <a:srgbClr val="66FFB2"/>
              </a:solidFill>
              <a:prstDash val="solid"/>
              <a:round/>
            </a:ln>
          </p:spPr>
          <p:txBody>
            <a:bodyPr/>
            <a:lstStyle/>
            <a:p>
              <a:endParaRPr lang="en-US"/>
            </a:p>
          </p:txBody>
        </p:sp>
        <p:sp>
          <p:nvSpPr>
            <p:cNvPr id="7" name="TextBox 7"/>
            <p:cNvSpPr txBox="1"/>
            <p:nvPr/>
          </p:nvSpPr>
          <p:spPr>
            <a:xfrm>
              <a:off x="0" y="-38100"/>
              <a:ext cx="1192559" cy="521991"/>
            </a:xfrm>
            <a:prstGeom prst="rect">
              <a:avLst/>
            </a:prstGeom>
          </p:spPr>
          <p:txBody>
            <a:bodyPr lIns="50800" tIns="50800" rIns="50800" bIns="50800" rtlCol="0" anchor="ctr"/>
            <a:lstStyle/>
            <a:p>
              <a:pPr algn="ctr">
                <a:lnSpc>
                  <a:spcPts val="2034"/>
                </a:lnSpc>
              </a:pPr>
              <a:endParaRPr/>
            </a:p>
          </p:txBody>
        </p:sp>
      </p:grpSp>
      <p:grpSp>
        <p:nvGrpSpPr>
          <p:cNvPr id="8" name="Group 8"/>
          <p:cNvGrpSpPr/>
          <p:nvPr/>
        </p:nvGrpSpPr>
        <p:grpSpPr>
          <a:xfrm>
            <a:off x="9523307" y="3636280"/>
            <a:ext cx="6280568" cy="2548395"/>
            <a:chOff x="0" y="0"/>
            <a:chExt cx="1192559" cy="483891"/>
          </a:xfrm>
        </p:grpSpPr>
        <p:sp>
          <p:nvSpPr>
            <p:cNvPr id="9" name="Freeform 9"/>
            <p:cNvSpPr/>
            <p:nvPr/>
          </p:nvSpPr>
          <p:spPr>
            <a:xfrm>
              <a:off x="0" y="0"/>
              <a:ext cx="1192559" cy="483891"/>
            </a:xfrm>
            <a:custGeom>
              <a:avLst/>
              <a:gdLst/>
              <a:ahLst/>
              <a:cxnLst/>
              <a:rect l="l" t="t" r="r" b="b"/>
              <a:pathLst>
                <a:path w="1192559" h="483891">
                  <a:moveTo>
                    <a:pt x="30817" y="0"/>
                  </a:moveTo>
                  <a:lnTo>
                    <a:pt x="1161742" y="0"/>
                  </a:lnTo>
                  <a:cubicBezTo>
                    <a:pt x="1178762" y="0"/>
                    <a:pt x="1192559" y="13797"/>
                    <a:pt x="1192559" y="30817"/>
                  </a:cubicBezTo>
                  <a:lnTo>
                    <a:pt x="1192559" y="453074"/>
                  </a:lnTo>
                  <a:cubicBezTo>
                    <a:pt x="1192559" y="461247"/>
                    <a:pt x="1189312" y="469086"/>
                    <a:pt x="1183533" y="474865"/>
                  </a:cubicBezTo>
                  <a:cubicBezTo>
                    <a:pt x="1177754" y="480644"/>
                    <a:pt x="1169915" y="483891"/>
                    <a:pt x="1161742" y="483891"/>
                  </a:cubicBezTo>
                  <a:lnTo>
                    <a:pt x="30817" y="483891"/>
                  </a:lnTo>
                  <a:cubicBezTo>
                    <a:pt x="13797" y="483891"/>
                    <a:pt x="0" y="470094"/>
                    <a:pt x="0" y="453074"/>
                  </a:cubicBezTo>
                  <a:lnTo>
                    <a:pt x="0" y="30817"/>
                  </a:lnTo>
                  <a:cubicBezTo>
                    <a:pt x="0" y="22644"/>
                    <a:pt x="3247" y="14805"/>
                    <a:pt x="9026" y="9026"/>
                  </a:cubicBezTo>
                  <a:cubicBezTo>
                    <a:pt x="14805" y="3247"/>
                    <a:pt x="22644" y="0"/>
                    <a:pt x="30817" y="0"/>
                  </a:cubicBezTo>
                  <a:close/>
                </a:path>
              </a:pathLst>
            </a:custGeom>
            <a:ln w="19050" cap="rnd">
              <a:solidFill>
                <a:srgbClr val="66FFB2"/>
              </a:solidFill>
              <a:prstDash val="solid"/>
              <a:round/>
            </a:ln>
          </p:spPr>
          <p:txBody>
            <a:bodyPr/>
            <a:lstStyle/>
            <a:p>
              <a:endParaRPr lang="en-US"/>
            </a:p>
          </p:txBody>
        </p:sp>
        <p:sp>
          <p:nvSpPr>
            <p:cNvPr id="10" name="TextBox 10"/>
            <p:cNvSpPr txBox="1"/>
            <p:nvPr/>
          </p:nvSpPr>
          <p:spPr>
            <a:xfrm>
              <a:off x="0" y="-38100"/>
              <a:ext cx="1192559" cy="521991"/>
            </a:xfrm>
            <a:prstGeom prst="rect">
              <a:avLst/>
            </a:prstGeom>
          </p:spPr>
          <p:txBody>
            <a:bodyPr lIns="50800" tIns="50800" rIns="50800" bIns="50800" rtlCol="0" anchor="ctr"/>
            <a:lstStyle/>
            <a:p>
              <a:pPr algn="ctr">
                <a:lnSpc>
                  <a:spcPts val="2034"/>
                </a:lnSpc>
              </a:pPr>
              <a:endParaRPr/>
            </a:p>
          </p:txBody>
        </p:sp>
      </p:grpSp>
      <p:grpSp>
        <p:nvGrpSpPr>
          <p:cNvPr id="11" name="Group 11"/>
          <p:cNvGrpSpPr/>
          <p:nvPr/>
        </p:nvGrpSpPr>
        <p:grpSpPr>
          <a:xfrm>
            <a:off x="2484125" y="6709905"/>
            <a:ext cx="6280568" cy="2548395"/>
            <a:chOff x="0" y="0"/>
            <a:chExt cx="1192559" cy="483891"/>
          </a:xfrm>
        </p:grpSpPr>
        <p:sp>
          <p:nvSpPr>
            <p:cNvPr id="12" name="Freeform 12"/>
            <p:cNvSpPr/>
            <p:nvPr/>
          </p:nvSpPr>
          <p:spPr>
            <a:xfrm>
              <a:off x="0" y="0"/>
              <a:ext cx="1192559" cy="483891"/>
            </a:xfrm>
            <a:custGeom>
              <a:avLst/>
              <a:gdLst/>
              <a:ahLst/>
              <a:cxnLst/>
              <a:rect l="l" t="t" r="r" b="b"/>
              <a:pathLst>
                <a:path w="1192559" h="483891">
                  <a:moveTo>
                    <a:pt x="30817" y="0"/>
                  </a:moveTo>
                  <a:lnTo>
                    <a:pt x="1161742" y="0"/>
                  </a:lnTo>
                  <a:cubicBezTo>
                    <a:pt x="1178762" y="0"/>
                    <a:pt x="1192559" y="13797"/>
                    <a:pt x="1192559" y="30817"/>
                  </a:cubicBezTo>
                  <a:lnTo>
                    <a:pt x="1192559" y="453074"/>
                  </a:lnTo>
                  <a:cubicBezTo>
                    <a:pt x="1192559" y="461247"/>
                    <a:pt x="1189312" y="469086"/>
                    <a:pt x="1183533" y="474865"/>
                  </a:cubicBezTo>
                  <a:cubicBezTo>
                    <a:pt x="1177754" y="480644"/>
                    <a:pt x="1169915" y="483891"/>
                    <a:pt x="1161742" y="483891"/>
                  </a:cubicBezTo>
                  <a:lnTo>
                    <a:pt x="30817" y="483891"/>
                  </a:lnTo>
                  <a:cubicBezTo>
                    <a:pt x="13797" y="483891"/>
                    <a:pt x="0" y="470094"/>
                    <a:pt x="0" y="453074"/>
                  </a:cubicBezTo>
                  <a:lnTo>
                    <a:pt x="0" y="30817"/>
                  </a:lnTo>
                  <a:cubicBezTo>
                    <a:pt x="0" y="22644"/>
                    <a:pt x="3247" y="14805"/>
                    <a:pt x="9026" y="9026"/>
                  </a:cubicBezTo>
                  <a:cubicBezTo>
                    <a:pt x="14805" y="3247"/>
                    <a:pt x="22644" y="0"/>
                    <a:pt x="30817" y="0"/>
                  </a:cubicBezTo>
                  <a:close/>
                </a:path>
              </a:pathLst>
            </a:custGeom>
            <a:ln w="19050" cap="rnd">
              <a:solidFill>
                <a:srgbClr val="66FFB2"/>
              </a:solidFill>
              <a:prstDash val="solid"/>
              <a:round/>
            </a:ln>
          </p:spPr>
          <p:txBody>
            <a:bodyPr/>
            <a:lstStyle/>
            <a:p>
              <a:endParaRPr lang="en-US"/>
            </a:p>
          </p:txBody>
        </p:sp>
        <p:sp>
          <p:nvSpPr>
            <p:cNvPr id="13" name="TextBox 13"/>
            <p:cNvSpPr txBox="1"/>
            <p:nvPr/>
          </p:nvSpPr>
          <p:spPr>
            <a:xfrm>
              <a:off x="0" y="-38100"/>
              <a:ext cx="1192559" cy="521991"/>
            </a:xfrm>
            <a:prstGeom prst="rect">
              <a:avLst/>
            </a:prstGeom>
          </p:spPr>
          <p:txBody>
            <a:bodyPr lIns="50800" tIns="50800" rIns="50800" bIns="50800" rtlCol="0" anchor="ctr"/>
            <a:lstStyle/>
            <a:p>
              <a:pPr algn="ctr">
                <a:lnSpc>
                  <a:spcPts val="2034"/>
                </a:lnSpc>
              </a:pPr>
              <a:endParaRPr/>
            </a:p>
          </p:txBody>
        </p:sp>
      </p:grpSp>
      <p:grpSp>
        <p:nvGrpSpPr>
          <p:cNvPr id="14" name="Group 14"/>
          <p:cNvGrpSpPr/>
          <p:nvPr/>
        </p:nvGrpSpPr>
        <p:grpSpPr>
          <a:xfrm>
            <a:off x="9523307" y="6709905"/>
            <a:ext cx="6280568" cy="2548395"/>
            <a:chOff x="0" y="0"/>
            <a:chExt cx="1192559" cy="483891"/>
          </a:xfrm>
        </p:grpSpPr>
        <p:sp>
          <p:nvSpPr>
            <p:cNvPr id="15" name="Freeform 15"/>
            <p:cNvSpPr/>
            <p:nvPr/>
          </p:nvSpPr>
          <p:spPr>
            <a:xfrm>
              <a:off x="0" y="0"/>
              <a:ext cx="1192559" cy="483891"/>
            </a:xfrm>
            <a:custGeom>
              <a:avLst/>
              <a:gdLst/>
              <a:ahLst/>
              <a:cxnLst/>
              <a:rect l="l" t="t" r="r" b="b"/>
              <a:pathLst>
                <a:path w="1192559" h="483891">
                  <a:moveTo>
                    <a:pt x="30817" y="0"/>
                  </a:moveTo>
                  <a:lnTo>
                    <a:pt x="1161742" y="0"/>
                  </a:lnTo>
                  <a:cubicBezTo>
                    <a:pt x="1178762" y="0"/>
                    <a:pt x="1192559" y="13797"/>
                    <a:pt x="1192559" y="30817"/>
                  </a:cubicBezTo>
                  <a:lnTo>
                    <a:pt x="1192559" y="453074"/>
                  </a:lnTo>
                  <a:cubicBezTo>
                    <a:pt x="1192559" y="461247"/>
                    <a:pt x="1189312" y="469086"/>
                    <a:pt x="1183533" y="474865"/>
                  </a:cubicBezTo>
                  <a:cubicBezTo>
                    <a:pt x="1177754" y="480644"/>
                    <a:pt x="1169915" y="483891"/>
                    <a:pt x="1161742" y="483891"/>
                  </a:cubicBezTo>
                  <a:lnTo>
                    <a:pt x="30817" y="483891"/>
                  </a:lnTo>
                  <a:cubicBezTo>
                    <a:pt x="13797" y="483891"/>
                    <a:pt x="0" y="470094"/>
                    <a:pt x="0" y="453074"/>
                  </a:cubicBezTo>
                  <a:lnTo>
                    <a:pt x="0" y="30817"/>
                  </a:lnTo>
                  <a:cubicBezTo>
                    <a:pt x="0" y="22644"/>
                    <a:pt x="3247" y="14805"/>
                    <a:pt x="9026" y="9026"/>
                  </a:cubicBezTo>
                  <a:cubicBezTo>
                    <a:pt x="14805" y="3247"/>
                    <a:pt x="22644" y="0"/>
                    <a:pt x="30817" y="0"/>
                  </a:cubicBezTo>
                  <a:close/>
                </a:path>
              </a:pathLst>
            </a:custGeom>
            <a:ln w="19050" cap="rnd">
              <a:solidFill>
                <a:srgbClr val="66FFB2"/>
              </a:solidFill>
              <a:prstDash val="solid"/>
              <a:round/>
            </a:ln>
          </p:spPr>
          <p:txBody>
            <a:bodyPr/>
            <a:lstStyle/>
            <a:p>
              <a:endParaRPr lang="en-US"/>
            </a:p>
          </p:txBody>
        </p:sp>
        <p:sp>
          <p:nvSpPr>
            <p:cNvPr id="16" name="TextBox 16"/>
            <p:cNvSpPr txBox="1"/>
            <p:nvPr/>
          </p:nvSpPr>
          <p:spPr>
            <a:xfrm>
              <a:off x="0" y="-38100"/>
              <a:ext cx="1192559" cy="521991"/>
            </a:xfrm>
            <a:prstGeom prst="rect">
              <a:avLst/>
            </a:prstGeom>
          </p:spPr>
          <p:txBody>
            <a:bodyPr lIns="50800" tIns="50800" rIns="50800" bIns="50800" rtlCol="0" anchor="ctr"/>
            <a:lstStyle/>
            <a:p>
              <a:pPr algn="ctr">
                <a:lnSpc>
                  <a:spcPts val="2034"/>
                </a:lnSpc>
              </a:pPr>
              <a:endParaRPr/>
            </a:p>
          </p:txBody>
        </p:sp>
      </p:grpSp>
      <p:grpSp>
        <p:nvGrpSpPr>
          <p:cNvPr id="17" name="Group 17"/>
          <p:cNvGrpSpPr/>
          <p:nvPr/>
        </p:nvGrpSpPr>
        <p:grpSpPr>
          <a:xfrm>
            <a:off x="2484125" y="3636280"/>
            <a:ext cx="6280568" cy="1110971"/>
            <a:chOff x="0" y="0"/>
            <a:chExt cx="1315852" cy="232761"/>
          </a:xfrm>
        </p:grpSpPr>
        <p:sp>
          <p:nvSpPr>
            <p:cNvPr id="18" name="Freeform 18"/>
            <p:cNvSpPr/>
            <p:nvPr/>
          </p:nvSpPr>
          <p:spPr>
            <a:xfrm>
              <a:off x="0" y="0"/>
              <a:ext cx="1315852" cy="232761"/>
            </a:xfrm>
            <a:custGeom>
              <a:avLst/>
              <a:gdLst/>
              <a:ahLst/>
              <a:cxnLst/>
              <a:rect l="l" t="t" r="r" b="b"/>
              <a:pathLst>
                <a:path w="1315852" h="232761">
                  <a:moveTo>
                    <a:pt x="29584" y="0"/>
                  </a:moveTo>
                  <a:lnTo>
                    <a:pt x="1286268" y="0"/>
                  </a:lnTo>
                  <a:cubicBezTo>
                    <a:pt x="1294114" y="0"/>
                    <a:pt x="1301639" y="3117"/>
                    <a:pt x="1307187" y="8665"/>
                  </a:cubicBezTo>
                  <a:cubicBezTo>
                    <a:pt x="1312735" y="14213"/>
                    <a:pt x="1315852" y="21738"/>
                    <a:pt x="1315852" y="29584"/>
                  </a:cubicBezTo>
                  <a:lnTo>
                    <a:pt x="1315852" y="203177"/>
                  </a:lnTo>
                  <a:cubicBezTo>
                    <a:pt x="1315852" y="211023"/>
                    <a:pt x="1312735" y="218548"/>
                    <a:pt x="1307187" y="224096"/>
                  </a:cubicBezTo>
                  <a:cubicBezTo>
                    <a:pt x="1301639" y="229644"/>
                    <a:pt x="1294114" y="232761"/>
                    <a:pt x="1286268" y="232761"/>
                  </a:cubicBezTo>
                  <a:lnTo>
                    <a:pt x="29584" y="232761"/>
                  </a:lnTo>
                  <a:cubicBezTo>
                    <a:pt x="21738" y="232761"/>
                    <a:pt x="14213" y="229644"/>
                    <a:pt x="8665" y="224096"/>
                  </a:cubicBezTo>
                  <a:cubicBezTo>
                    <a:pt x="3117" y="218548"/>
                    <a:pt x="0" y="211023"/>
                    <a:pt x="0" y="203177"/>
                  </a:cubicBezTo>
                  <a:lnTo>
                    <a:pt x="0" y="29584"/>
                  </a:lnTo>
                  <a:cubicBezTo>
                    <a:pt x="0" y="21738"/>
                    <a:pt x="3117" y="14213"/>
                    <a:pt x="8665" y="8665"/>
                  </a:cubicBezTo>
                  <a:cubicBezTo>
                    <a:pt x="14213" y="3117"/>
                    <a:pt x="21738" y="0"/>
                    <a:pt x="29584" y="0"/>
                  </a:cubicBezTo>
                  <a:close/>
                </a:path>
              </a:pathLst>
            </a:custGeom>
            <a:solidFill>
              <a:srgbClr val="66FFB2"/>
            </a:solidFill>
          </p:spPr>
          <p:txBody>
            <a:bodyPr/>
            <a:lstStyle/>
            <a:p>
              <a:endParaRPr lang="en-US"/>
            </a:p>
          </p:txBody>
        </p:sp>
        <p:sp>
          <p:nvSpPr>
            <p:cNvPr id="19" name="TextBox 19"/>
            <p:cNvSpPr txBox="1"/>
            <p:nvPr/>
          </p:nvSpPr>
          <p:spPr>
            <a:xfrm>
              <a:off x="0" y="-38100"/>
              <a:ext cx="1315852" cy="270861"/>
            </a:xfrm>
            <a:prstGeom prst="rect">
              <a:avLst/>
            </a:prstGeom>
          </p:spPr>
          <p:txBody>
            <a:bodyPr lIns="50800" tIns="50800" rIns="50800" bIns="50800" rtlCol="0" anchor="ctr"/>
            <a:lstStyle/>
            <a:p>
              <a:pPr algn="ctr">
                <a:lnSpc>
                  <a:spcPts val="2034"/>
                </a:lnSpc>
              </a:pPr>
              <a:endParaRPr/>
            </a:p>
          </p:txBody>
        </p:sp>
      </p:grpSp>
      <p:grpSp>
        <p:nvGrpSpPr>
          <p:cNvPr id="20" name="Group 20"/>
          <p:cNvGrpSpPr/>
          <p:nvPr/>
        </p:nvGrpSpPr>
        <p:grpSpPr>
          <a:xfrm>
            <a:off x="9523307" y="3636280"/>
            <a:ext cx="6280568" cy="1110971"/>
            <a:chOff x="0" y="0"/>
            <a:chExt cx="1315852" cy="232761"/>
          </a:xfrm>
        </p:grpSpPr>
        <p:sp>
          <p:nvSpPr>
            <p:cNvPr id="21" name="Freeform 21"/>
            <p:cNvSpPr/>
            <p:nvPr/>
          </p:nvSpPr>
          <p:spPr>
            <a:xfrm>
              <a:off x="0" y="0"/>
              <a:ext cx="1315852" cy="232761"/>
            </a:xfrm>
            <a:custGeom>
              <a:avLst/>
              <a:gdLst/>
              <a:ahLst/>
              <a:cxnLst/>
              <a:rect l="l" t="t" r="r" b="b"/>
              <a:pathLst>
                <a:path w="1315852" h="232761">
                  <a:moveTo>
                    <a:pt x="29584" y="0"/>
                  </a:moveTo>
                  <a:lnTo>
                    <a:pt x="1286268" y="0"/>
                  </a:lnTo>
                  <a:cubicBezTo>
                    <a:pt x="1294114" y="0"/>
                    <a:pt x="1301639" y="3117"/>
                    <a:pt x="1307187" y="8665"/>
                  </a:cubicBezTo>
                  <a:cubicBezTo>
                    <a:pt x="1312735" y="14213"/>
                    <a:pt x="1315852" y="21738"/>
                    <a:pt x="1315852" y="29584"/>
                  </a:cubicBezTo>
                  <a:lnTo>
                    <a:pt x="1315852" y="203177"/>
                  </a:lnTo>
                  <a:cubicBezTo>
                    <a:pt x="1315852" y="211023"/>
                    <a:pt x="1312735" y="218548"/>
                    <a:pt x="1307187" y="224096"/>
                  </a:cubicBezTo>
                  <a:cubicBezTo>
                    <a:pt x="1301639" y="229644"/>
                    <a:pt x="1294114" y="232761"/>
                    <a:pt x="1286268" y="232761"/>
                  </a:cubicBezTo>
                  <a:lnTo>
                    <a:pt x="29584" y="232761"/>
                  </a:lnTo>
                  <a:cubicBezTo>
                    <a:pt x="21738" y="232761"/>
                    <a:pt x="14213" y="229644"/>
                    <a:pt x="8665" y="224096"/>
                  </a:cubicBezTo>
                  <a:cubicBezTo>
                    <a:pt x="3117" y="218548"/>
                    <a:pt x="0" y="211023"/>
                    <a:pt x="0" y="203177"/>
                  </a:cubicBezTo>
                  <a:lnTo>
                    <a:pt x="0" y="29584"/>
                  </a:lnTo>
                  <a:cubicBezTo>
                    <a:pt x="0" y="21738"/>
                    <a:pt x="3117" y="14213"/>
                    <a:pt x="8665" y="8665"/>
                  </a:cubicBezTo>
                  <a:cubicBezTo>
                    <a:pt x="14213" y="3117"/>
                    <a:pt x="21738" y="0"/>
                    <a:pt x="29584" y="0"/>
                  </a:cubicBezTo>
                  <a:close/>
                </a:path>
              </a:pathLst>
            </a:custGeom>
            <a:solidFill>
              <a:srgbClr val="66FFB2"/>
            </a:solidFill>
          </p:spPr>
          <p:txBody>
            <a:bodyPr/>
            <a:lstStyle/>
            <a:p>
              <a:endParaRPr lang="en-US"/>
            </a:p>
          </p:txBody>
        </p:sp>
        <p:sp>
          <p:nvSpPr>
            <p:cNvPr id="22" name="TextBox 22"/>
            <p:cNvSpPr txBox="1"/>
            <p:nvPr/>
          </p:nvSpPr>
          <p:spPr>
            <a:xfrm>
              <a:off x="0" y="-38100"/>
              <a:ext cx="1315852" cy="270861"/>
            </a:xfrm>
            <a:prstGeom prst="rect">
              <a:avLst/>
            </a:prstGeom>
          </p:spPr>
          <p:txBody>
            <a:bodyPr lIns="50800" tIns="50800" rIns="50800" bIns="50800" rtlCol="0" anchor="ctr"/>
            <a:lstStyle/>
            <a:p>
              <a:pPr algn="ctr">
                <a:lnSpc>
                  <a:spcPts val="2034"/>
                </a:lnSpc>
              </a:pPr>
              <a:endParaRPr/>
            </a:p>
          </p:txBody>
        </p:sp>
      </p:grpSp>
      <p:grpSp>
        <p:nvGrpSpPr>
          <p:cNvPr id="23" name="Group 23"/>
          <p:cNvGrpSpPr/>
          <p:nvPr/>
        </p:nvGrpSpPr>
        <p:grpSpPr>
          <a:xfrm>
            <a:off x="2484125" y="6709905"/>
            <a:ext cx="6280568" cy="1110971"/>
            <a:chOff x="0" y="0"/>
            <a:chExt cx="1315852" cy="232761"/>
          </a:xfrm>
        </p:grpSpPr>
        <p:sp>
          <p:nvSpPr>
            <p:cNvPr id="24" name="Freeform 24"/>
            <p:cNvSpPr/>
            <p:nvPr/>
          </p:nvSpPr>
          <p:spPr>
            <a:xfrm>
              <a:off x="0" y="0"/>
              <a:ext cx="1315852" cy="232761"/>
            </a:xfrm>
            <a:custGeom>
              <a:avLst/>
              <a:gdLst/>
              <a:ahLst/>
              <a:cxnLst/>
              <a:rect l="l" t="t" r="r" b="b"/>
              <a:pathLst>
                <a:path w="1315852" h="232761">
                  <a:moveTo>
                    <a:pt x="29584" y="0"/>
                  </a:moveTo>
                  <a:lnTo>
                    <a:pt x="1286268" y="0"/>
                  </a:lnTo>
                  <a:cubicBezTo>
                    <a:pt x="1294114" y="0"/>
                    <a:pt x="1301639" y="3117"/>
                    <a:pt x="1307187" y="8665"/>
                  </a:cubicBezTo>
                  <a:cubicBezTo>
                    <a:pt x="1312735" y="14213"/>
                    <a:pt x="1315852" y="21738"/>
                    <a:pt x="1315852" y="29584"/>
                  </a:cubicBezTo>
                  <a:lnTo>
                    <a:pt x="1315852" y="203177"/>
                  </a:lnTo>
                  <a:cubicBezTo>
                    <a:pt x="1315852" y="211023"/>
                    <a:pt x="1312735" y="218548"/>
                    <a:pt x="1307187" y="224096"/>
                  </a:cubicBezTo>
                  <a:cubicBezTo>
                    <a:pt x="1301639" y="229644"/>
                    <a:pt x="1294114" y="232761"/>
                    <a:pt x="1286268" y="232761"/>
                  </a:cubicBezTo>
                  <a:lnTo>
                    <a:pt x="29584" y="232761"/>
                  </a:lnTo>
                  <a:cubicBezTo>
                    <a:pt x="21738" y="232761"/>
                    <a:pt x="14213" y="229644"/>
                    <a:pt x="8665" y="224096"/>
                  </a:cubicBezTo>
                  <a:cubicBezTo>
                    <a:pt x="3117" y="218548"/>
                    <a:pt x="0" y="211023"/>
                    <a:pt x="0" y="203177"/>
                  </a:cubicBezTo>
                  <a:lnTo>
                    <a:pt x="0" y="29584"/>
                  </a:lnTo>
                  <a:cubicBezTo>
                    <a:pt x="0" y="21738"/>
                    <a:pt x="3117" y="14213"/>
                    <a:pt x="8665" y="8665"/>
                  </a:cubicBezTo>
                  <a:cubicBezTo>
                    <a:pt x="14213" y="3117"/>
                    <a:pt x="21738" y="0"/>
                    <a:pt x="29584" y="0"/>
                  </a:cubicBezTo>
                  <a:close/>
                </a:path>
              </a:pathLst>
            </a:custGeom>
            <a:solidFill>
              <a:srgbClr val="66FFB2"/>
            </a:solidFill>
          </p:spPr>
          <p:txBody>
            <a:bodyPr/>
            <a:lstStyle/>
            <a:p>
              <a:endParaRPr lang="en-US"/>
            </a:p>
          </p:txBody>
        </p:sp>
        <p:sp>
          <p:nvSpPr>
            <p:cNvPr id="25" name="TextBox 25"/>
            <p:cNvSpPr txBox="1"/>
            <p:nvPr/>
          </p:nvSpPr>
          <p:spPr>
            <a:xfrm>
              <a:off x="0" y="-38100"/>
              <a:ext cx="1315852" cy="270861"/>
            </a:xfrm>
            <a:prstGeom prst="rect">
              <a:avLst/>
            </a:prstGeom>
          </p:spPr>
          <p:txBody>
            <a:bodyPr lIns="50800" tIns="50800" rIns="50800" bIns="50800" rtlCol="0" anchor="ctr"/>
            <a:lstStyle/>
            <a:p>
              <a:pPr algn="ctr">
                <a:lnSpc>
                  <a:spcPts val="2034"/>
                </a:lnSpc>
              </a:pPr>
              <a:endParaRPr/>
            </a:p>
          </p:txBody>
        </p:sp>
      </p:grpSp>
      <p:grpSp>
        <p:nvGrpSpPr>
          <p:cNvPr id="26" name="Group 26"/>
          <p:cNvGrpSpPr/>
          <p:nvPr/>
        </p:nvGrpSpPr>
        <p:grpSpPr>
          <a:xfrm>
            <a:off x="9523307" y="6709905"/>
            <a:ext cx="6280568" cy="1110971"/>
            <a:chOff x="0" y="0"/>
            <a:chExt cx="1315852" cy="232761"/>
          </a:xfrm>
        </p:grpSpPr>
        <p:sp>
          <p:nvSpPr>
            <p:cNvPr id="27" name="Freeform 27"/>
            <p:cNvSpPr/>
            <p:nvPr/>
          </p:nvSpPr>
          <p:spPr>
            <a:xfrm>
              <a:off x="0" y="0"/>
              <a:ext cx="1315852" cy="232761"/>
            </a:xfrm>
            <a:custGeom>
              <a:avLst/>
              <a:gdLst/>
              <a:ahLst/>
              <a:cxnLst/>
              <a:rect l="l" t="t" r="r" b="b"/>
              <a:pathLst>
                <a:path w="1315852" h="232761">
                  <a:moveTo>
                    <a:pt x="29584" y="0"/>
                  </a:moveTo>
                  <a:lnTo>
                    <a:pt x="1286268" y="0"/>
                  </a:lnTo>
                  <a:cubicBezTo>
                    <a:pt x="1294114" y="0"/>
                    <a:pt x="1301639" y="3117"/>
                    <a:pt x="1307187" y="8665"/>
                  </a:cubicBezTo>
                  <a:cubicBezTo>
                    <a:pt x="1312735" y="14213"/>
                    <a:pt x="1315852" y="21738"/>
                    <a:pt x="1315852" y="29584"/>
                  </a:cubicBezTo>
                  <a:lnTo>
                    <a:pt x="1315852" y="203177"/>
                  </a:lnTo>
                  <a:cubicBezTo>
                    <a:pt x="1315852" y="211023"/>
                    <a:pt x="1312735" y="218548"/>
                    <a:pt x="1307187" y="224096"/>
                  </a:cubicBezTo>
                  <a:cubicBezTo>
                    <a:pt x="1301639" y="229644"/>
                    <a:pt x="1294114" y="232761"/>
                    <a:pt x="1286268" y="232761"/>
                  </a:cubicBezTo>
                  <a:lnTo>
                    <a:pt x="29584" y="232761"/>
                  </a:lnTo>
                  <a:cubicBezTo>
                    <a:pt x="21738" y="232761"/>
                    <a:pt x="14213" y="229644"/>
                    <a:pt x="8665" y="224096"/>
                  </a:cubicBezTo>
                  <a:cubicBezTo>
                    <a:pt x="3117" y="218548"/>
                    <a:pt x="0" y="211023"/>
                    <a:pt x="0" y="203177"/>
                  </a:cubicBezTo>
                  <a:lnTo>
                    <a:pt x="0" y="29584"/>
                  </a:lnTo>
                  <a:cubicBezTo>
                    <a:pt x="0" y="21738"/>
                    <a:pt x="3117" y="14213"/>
                    <a:pt x="8665" y="8665"/>
                  </a:cubicBezTo>
                  <a:cubicBezTo>
                    <a:pt x="14213" y="3117"/>
                    <a:pt x="21738" y="0"/>
                    <a:pt x="29584" y="0"/>
                  </a:cubicBezTo>
                  <a:close/>
                </a:path>
              </a:pathLst>
            </a:custGeom>
            <a:solidFill>
              <a:srgbClr val="66FFB2"/>
            </a:solidFill>
          </p:spPr>
          <p:txBody>
            <a:bodyPr/>
            <a:lstStyle/>
            <a:p>
              <a:endParaRPr lang="en-US"/>
            </a:p>
          </p:txBody>
        </p:sp>
        <p:sp>
          <p:nvSpPr>
            <p:cNvPr id="28" name="TextBox 28"/>
            <p:cNvSpPr txBox="1"/>
            <p:nvPr/>
          </p:nvSpPr>
          <p:spPr>
            <a:xfrm>
              <a:off x="0" y="-38100"/>
              <a:ext cx="1315852" cy="270861"/>
            </a:xfrm>
            <a:prstGeom prst="rect">
              <a:avLst/>
            </a:prstGeom>
          </p:spPr>
          <p:txBody>
            <a:bodyPr lIns="50800" tIns="50800" rIns="50800" bIns="50800" rtlCol="0" anchor="ctr"/>
            <a:lstStyle/>
            <a:p>
              <a:pPr algn="ctr">
                <a:lnSpc>
                  <a:spcPts val="2034"/>
                </a:lnSpc>
              </a:pPr>
              <a:endParaRPr/>
            </a:p>
          </p:txBody>
        </p:sp>
      </p:grpSp>
      <p:sp>
        <p:nvSpPr>
          <p:cNvPr id="29" name="TextBox 29"/>
          <p:cNvSpPr txBox="1"/>
          <p:nvPr/>
        </p:nvSpPr>
        <p:spPr>
          <a:xfrm>
            <a:off x="3282835" y="5010150"/>
            <a:ext cx="4683148" cy="807913"/>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The creation of the Healthcare Services Safety Investigations Body to provide independent reviews.</a:t>
            </a:r>
          </a:p>
        </p:txBody>
      </p:sp>
      <p:sp>
        <p:nvSpPr>
          <p:cNvPr id="30" name="TextBox 30"/>
          <p:cNvSpPr txBox="1"/>
          <p:nvPr/>
        </p:nvSpPr>
        <p:spPr>
          <a:xfrm>
            <a:off x="10322017" y="5010150"/>
            <a:ext cx="4683148" cy="538609"/>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Standardizing fetal monitoring and neonatal safety (NHS England, 2023).</a:t>
            </a:r>
          </a:p>
        </p:txBody>
      </p:sp>
      <p:sp>
        <p:nvSpPr>
          <p:cNvPr id="31" name="TextBox 31"/>
          <p:cNvSpPr txBox="1"/>
          <p:nvPr/>
        </p:nvSpPr>
        <p:spPr>
          <a:xfrm>
            <a:off x="3282835" y="8083774"/>
            <a:ext cx="4683148" cy="807913"/>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Promoting a "Just Culture" where staff are encouraged to report errors without fear of retribution.</a:t>
            </a:r>
          </a:p>
        </p:txBody>
      </p:sp>
      <p:sp>
        <p:nvSpPr>
          <p:cNvPr id="32" name="TextBox 32"/>
          <p:cNvSpPr txBox="1"/>
          <p:nvPr/>
        </p:nvSpPr>
        <p:spPr>
          <a:xfrm>
            <a:off x="10322017" y="8083774"/>
            <a:ext cx="4683148" cy="807913"/>
          </a:xfrm>
          <a:prstGeom prst="rect">
            <a:avLst/>
          </a:prstGeom>
        </p:spPr>
        <p:txBody>
          <a:bodyPr lIns="0" tIns="0" rIns="0" bIns="0" rtlCol="0" anchor="t">
            <a:spAutoFit/>
          </a:bodyPr>
          <a:lstStyle/>
          <a:p>
            <a:pPr algn="l">
              <a:lnSpc>
                <a:spcPts val="2100"/>
              </a:lnSpc>
              <a:spcBef>
                <a:spcPct val="0"/>
              </a:spcBef>
            </a:pPr>
            <a:r>
              <a:rPr lang="en-US" sz="2000" dirty="0">
                <a:solidFill>
                  <a:srgbClr val="4A4A4A"/>
                </a:solidFill>
                <a:latin typeface="Arimo"/>
                <a:ea typeface="Arimo"/>
                <a:cs typeface="Arimo"/>
                <a:sym typeface="Arimo"/>
              </a:rPr>
              <a:t>Moving away from "professional silos" toward multidisciplinary team-based care (Williams, 2025).</a:t>
            </a:r>
          </a:p>
        </p:txBody>
      </p:sp>
      <p:sp>
        <p:nvSpPr>
          <p:cNvPr id="33" name="TextBox 33"/>
          <p:cNvSpPr txBox="1"/>
          <p:nvPr/>
        </p:nvSpPr>
        <p:spPr>
          <a:xfrm>
            <a:off x="4467400" y="3810766"/>
            <a:ext cx="2790268" cy="742950"/>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HSIB Investigations</a:t>
            </a:r>
          </a:p>
        </p:txBody>
      </p:sp>
      <p:sp>
        <p:nvSpPr>
          <p:cNvPr id="34" name="TextBox 34"/>
          <p:cNvSpPr txBox="1"/>
          <p:nvPr/>
        </p:nvSpPr>
        <p:spPr>
          <a:xfrm>
            <a:off x="11506581" y="3810766"/>
            <a:ext cx="4019755" cy="743793"/>
          </a:xfrm>
          <a:prstGeom prst="rect">
            <a:avLst/>
          </a:prstGeom>
        </p:spPr>
        <p:txBody>
          <a:bodyPr wrap="square"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Maternity Transformation </a:t>
            </a:r>
            <a:r>
              <a:rPr lang="en-US" sz="2429" b="1" dirty="0" err="1">
                <a:solidFill>
                  <a:srgbClr val="005C75"/>
                </a:solidFill>
                <a:latin typeface="Arimo Bold"/>
                <a:ea typeface="Arimo Bold"/>
                <a:cs typeface="Arimo Bold"/>
                <a:sym typeface="Arimo Bold"/>
              </a:rPr>
              <a:t>Programme</a:t>
            </a:r>
            <a:endParaRPr lang="en-US" sz="2429" b="1" dirty="0">
              <a:solidFill>
                <a:srgbClr val="005C75"/>
              </a:solidFill>
              <a:latin typeface="Arimo Bold"/>
              <a:ea typeface="Arimo Bold"/>
              <a:cs typeface="Arimo Bold"/>
              <a:sym typeface="Arimo Bold"/>
            </a:endParaRPr>
          </a:p>
        </p:txBody>
      </p:sp>
      <p:sp>
        <p:nvSpPr>
          <p:cNvPr id="35" name="TextBox 35"/>
          <p:cNvSpPr txBox="1"/>
          <p:nvPr/>
        </p:nvSpPr>
        <p:spPr>
          <a:xfrm>
            <a:off x="4467400" y="6884390"/>
            <a:ext cx="2790268" cy="371897"/>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Culture Change</a:t>
            </a:r>
          </a:p>
        </p:txBody>
      </p:sp>
      <p:sp>
        <p:nvSpPr>
          <p:cNvPr id="36" name="TextBox 36"/>
          <p:cNvSpPr txBox="1"/>
          <p:nvPr/>
        </p:nvSpPr>
        <p:spPr>
          <a:xfrm>
            <a:off x="11506582" y="6884390"/>
            <a:ext cx="2790268" cy="371897"/>
          </a:xfrm>
          <a:prstGeom prst="rect">
            <a:avLst/>
          </a:prstGeom>
        </p:spPr>
        <p:txBody>
          <a:bodyPr lIns="0" tIns="0" rIns="0" bIns="0" rtlCol="0" anchor="t">
            <a:spAutoFit/>
          </a:bodyPr>
          <a:lstStyle/>
          <a:p>
            <a:pPr algn="l">
              <a:lnSpc>
                <a:spcPts val="2915"/>
              </a:lnSpc>
            </a:pPr>
            <a:r>
              <a:rPr lang="en-US" sz="2429" b="1" dirty="0">
                <a:solidFill>
                  <a:srgbClr val="005C75"/>
                </a:solidFill>
                <a:latin typeface="Arimo Bold"/>
                <a:ea typeface="Arimo Bold"/>
                <a:cs typeface="Arimo Bold"/>
                <a:sym typeface="Arimo Bold"/>
              </a:rPr>
              <a:t>Integration</a:t>
            </a:r>
          </a:p>
        </p:txBody>
      </p:sp>
      <p:sp>
        <p:nvSpPr>
          <p:cNvPr id="37" name="TextBox 37"/>
          <p:cNvSpPr txBox="1"/>
          <p:nvPr/>
        </p:nvSpPr>
        <p:spPr>
          <a:xfrm>
            <a:off x="3282835" y="3801241"/>
            <a:ext cx="1184565" cy="762000"/>
          </a:xfrm>
          <a:prstGeom prst="rect">
            <a:avLst/>
          </a:prstGeom>
        </p:spPr>
        <p:txBody>
          <a:bodyPr lIns="0" tIns="0" rIns="0" bIns="0" rtlCol="0" anchor="t">
            <a:spAutoFit/>
          </a:bodyPr>
          <a:lstStyle/>
          <a:p>
            <a:pPr algn="l">
              <a:lnSpc>
                <a:spcPts val="5830"/>
              </a:lnSpc>
            </a:pPr>
            <a:r>
              <a:rPr lang="en-US" sz="4858">
                <a:solidFill>
                  <a:srgbClr val="005C75"/>
                </a:solidFill>
                <a:latin typeface="Arimo"/>
                <a:ea typeface="Arimo"/>
                <a:cs typeface="Arimo"/>
                <a:sym typeface="Arimo"/>
              </a:rPr>
              <a:t>01</a:t>
            </a:r>
          </a:p>
        </p:txBody>
      </p:sp>
      <p:sp>
        <p:nvSpPr>
          <p:cNvPr id="38" name="TextBox 38"/>
          <p:cNvSpPr txBox="1"/>
          <p:nvPr/>
        </p:nvSpPr>
        <p:spPr>
          <a:xfrm>
            <a:off x="10322017" y="3801241"/>
            <a:ext cx="1184565" cy="762000"/>
          </a:xfrm>
          <a:prstGeom prst="rect">
            <a:avLst/>
          </a:prstGeom>
        </p:spPr>
        <p:txBody>
          <a:bodyPr lIns="0" tIns="0" rIns="0" bIns="0" rtlCol="0" anchor="t">
            <a:spAutoFit/>
          </a:bodyPr>
          <a:lstStyle/>
          <a:p>
            <a:pPr algn="l">
              <a:lnSpc>
                <a:spcPts val="5830"/>
              </a:lnSpc>
            </a:pPr>
            <a:r>
              <a:rPr lang="en-US" sz="4858">
                <a:solidFill>
                  <a:srgbClr val="005C75"/>
                </a:solidFill>
                <a:latin typeface="Arimo"/>
                <a:ea typeface="Arimo"/>
                <a:cs typeface="Arimo"/>
                <a:sym typeface="Arimo"/>
              </a:rPr>
              <a:t>02</a:t>
            </a:r>
          </a:p>
        </p:txBody>
      </p:sp>
      <p:sp>
        <p:nvSpPr>
          <p:cNvPr id="39" name="TextBox 39"/>
          <p:cNvSpPr txBox="1"/>
          <p:nvPr/>
        </p:nvSpPr>
        <p:spPr>
          <a:xfrm>
            <a:off x="3282835" y="6874865"/>
            <a:ext cx="1184565" cy="762000"/>
          </a:xfrm>
          <a:prstGeom prst="rect">
            <a:avLst/>
          </a:prstGeom>
        </p:spPr>
        <p:txBody>
          <a:bodyPr lIns="0" tIns="0" rIns="0" bIns="0" rtlCol="0" anchor="t">
            <a:spAutoFit/>
          </a:bodyPr>
          <a:lstStyle/>
          <a:p>
            <a:pPr algn="l">
              <a:lnSpc>
                <a:spcPts val="5830"/>
              </a:lnSpc>
            </a:pPr>
            <a:r>
              <a:rPr lang="en-US" sz="4858">
                <a:solidFill>
                  <a:srgbClr val="005C75"/>
                </a:solidFill>
                <a:latin typeface="Arimo"/>
                <a:ea typeface="Arimo"/>
                <a:cs typeface="Arimo"/>
                <a:sym typeface="Arimo"/>
              </a:rPr>
              <a:t>03</a:t>
            </a:r>
          </a:p>
        </p:txBody>
      </p:sp>
      <p:sp>
        <p:nvSpPr>
          <p:cNvPr id="40" name="TextBox 40"/>
          <p:cNvSpPr txBox="1"/>
          <p:nvPr/>
        </p:nvSpPr>
        <p:spPr>
          <a:xfrm>
            <a:off x="10322017" y="6874865"/>
            <a:ext cx="1184565" cy="762000"/>
          </a:xfrm>
          <a:prstGeom prst="rect">
            <a:avLst/>
          </a:prstGeom>
        </p:spPr>
        <p:txBody>
          <a:bodyPr lIns="0" tIns="0" rIns="0" bIns="0" rtlCol="0" anchor="t">
            <a:spAutoFit/>
          </a:bodyPr>
          <a:lstStyle/>
          <a:p>
            <a:pPr algn="l">
              <a:lnSpc>
                <a:spcPts val="5830"/>
              </a:lnSpc>
            </a:pPr>
            <a:r>
              <a:rPr lang="en-US" sz="4858">
                <a:solidFill>
                  <a:srgbClr val="005C75"/>
                </a:solidFill>
                <a:latin typeface="Arimo"/>
                <a:ea typeface="Arimo"/>
                <a:cs typeface="Arimo"/>
                <a:sym typeface="Arimo"/>
              </a:rPr>
              <a:t>04</a:t>
            </a:r>
          </a:p>
        </p:txBody>
      </p:sp>
      <p:grpSp>
        <p:nvGrpSpPr>
          <p:cNvPr id="41" name="Group 41"/>
          <p:cNvGrpSpPr/>
          <p:nvPr/>
        </p:nvGrpSpPr>
        <p:grpSpPr>
          <a:xfrm>
            <a:off x="15526337" y="-2475913"/>
            <a:ext cx="4951825" cy="4951825"/>
            <a:chOff x="0" y="0"/>
            <a:chExt cx="812800" cy="812800"/>
          </a:xfrm>
        </p:grpSpPr>
        <p:sp>
          <p:nvSpPr>
            <p:cNvPr id="42" name="Freeform 42"/>
            <p:cNvSpPr/>
            <p:nvPr/>
          </p:nvSpPr>
          <p:spPr>
            <a:xfrm>
              <a:off x="0" y="0"/>
              <a:ext cx="812800" cy="812800"/>
            </a:xfrm>
            <a:custGeom>
              <a:avLst/>
              <a:gdLst/>
              <a:ahLst/>
              <a:cxnLst/>
              <a:rect l="l" t="t" r="r" b="b"/>
              <a:pathLst>
                <a:path w="812800" h="812800">
                  <a:moveTo>
                    <a:pt x="518150" y="0"/>
                  </a:moveTo>
                  <a:lnTo>
                    <a:pt x="294650" y="0"/>
                  </a:lnTo>
                  <a:cubicBezTo>
                    <a:pt x="272199" y="0"/>
                    <a:pt x="254000" y="18199"/>
                    <a:pt x="254000" y="40650"/>
                  </a:cubicBezTo>
                  <a:lnTo>
                    <a:pt x="254000" y="213350"/>
                  </a:lnTo>
                  <a:cubicBezTo>
                    <a:pt x="254000" y="235801"/>
                    <a:pt x="235801" y="254000"/>
                    <a:pt x="213350" y="254000"/>
                  </a:cubicBezTo>
                  <a:lnTo>
                    <a:pt x="40650" y="254000"/>
                  </a:lnTo>
                  <a:cubicBezTo>
                    <a:pt x="18199" y="254000"/>
                    <a:pt x="0" y="272199"/>
                    <a:pt x="0" y="294650"/>
                  </a:cubicBezTo>
                  <a:lnTo>
                    <a:pt x="0" y="518150"/>
                  </a:lnTo>
                  <a:cubicBezTo>
                    <a:pt x="0" y="540601"/>
                    <a:pt x="18199" y="558800"/>
                    <a:pt x="40650" y="558800"/>
                  </a:cubicBezTo>
                  <a:lnTo>
                    <a:pt x="213350" y="558800"/>
                  </a:lnTo>
                  <a:cubicBezTo>
                    <a:pt x="235801" y="558800"/>
                    <a:pt x="254000" y="576999"/>
                    <a:pt x="254000" y="599450"/>
                  </a:cubicBezTo>
                  <a:lnTo>
                    <a:pt x="254000" y="772150"/>
                  </a:lnTo>
                  <a:cubicBezTo>
                    <a:pt x="254000" y="794601"/>
                    <a:pt x="272199" y="812800"/>
                    <a:pt x="294650" y="812800"/>
                  </a:cubicBezTo>
                  <a:lnTo>
                    <a:pt x="518150" y="812800"/>
                  </a:lnTo>
                  <a:cubicBezTo>
                    <a:pt x="540601" y="812800"/>
                    <a:pt x="558800" y="794601"/>
                    <a:pt x="558800" y="772150"/>
                  </a:cubicBezTo>
                  <a:lnTo>
                    <a:pt x="558800" y="599450"/>
                  </a:lnTo>
                  <a:cubicBezTo>
                    <a:pt x="558800" y="576999"/>
                    <a:pt x="576999" y="558800"/>
                    <a:pt x="599450" y="558800"/>
                  </a:cubicBezTo>
                  <a:lnTo>
                    <a:pt x="772150" y="558800"/>
                  </a:lnTo>
                  <a:cubicBezTo>
                    <a:pt x="794601" y="558800"/>
                    <a:pt x="812800" y="540601"/>
                    <a:pt x="812800" y="518150"/>
                  </a:cubicBezTo>
                  <a:lnTo>
                    <a:pt x="812800" y="294650"/>
                  </a:lnTo>
                  <a:cubicBezTo>
                    <a:pt x="812800" y="272199"/>
                    <a:pt x="794601" y="254000"/>
                    <a:pt x="772150" y="254000"/>
                  </a:cubicBezTo>
                  <a:lnTo>
                    <a:pt x="599450" y="254000"/>
                  </a:lnTo>
                  <a:cubicBezTo>
                    <a:pt x="576999" y="254000"/>
                    <a:pt x="558800" y="235801"/>
                    <a:pt x="558800" y="213350"/>
                  </a:cubicBezTo>
                  <a:lnTo>
                    <a:pt x="558800" y="40650"/>
                  </a:lnTo>
                  <a:cubicBezTo>
                    <a:pt x="558800" y="18199"/>
                    <a:pt x="540601" y="0"/>
                    <a:pt x="518150" y="0"/>
                  </a:cubicBezTo>
                  <a:close/>
                </a:path>
              </a:pathLst>
            </a:custGeom>
            <a:gradFill rotWithShape="1">
              <a:gsLst>
                <a:gs pos="0">
                  <a:srgbClr val="FFFFFF">
                    <a:alpha val="0"/>
                  </a:srgbClr>
                </a:gs>
                <a:gs pos="100000">
                  <a:srgbClr val="3BB6D7">
                    <a:alpha val="100000"/>
                  </a:srgbClr>
                </a:gs>
              </a:gsLst>
              <a:lin ang="0"/>
            </a:gradFill>
            <a:ln cap="rnd">
              <a:noFill/>
              <a:prstDash val="solid"/>
              <a:round/>
            </a:ln>
          </p:spPr>
          <p:txBody>
            <a:bodyPr/>
            <a:lstStyle/>
            <a:p>
              <a:endParaRPr lang="en-US"/>
            </a:p>
          </p:txBody>
        </p:sp>
        <p:sp>
          <p:nvSpPr>
            <p:cNvPr id="43" name="TextBox 43"/>
            <p:cNvSpPr txBox="1"/>
            <p:nvPr/>
          </p:nvSpPr>
          <p:spPr>
            <a:xfrm>
              <a:off x="190500" y="152400"/>
              <a:ext cx="431800" cy="469900"/>
            </a:xfrm>
            <a:prstGeom prst="rect">
              <a:avLst/>
            </a:prstGeom>
          </p:spPr>
          <p:txBody>
            <a:bodyPr lIns="50800" tIns="50800" rIns="50800" bIns="50800" rtlCol="0" anchor="ctr"/>
            <a:lstStyle/>
            <a:p>
              <a:pPr marL="0" lvl="0" indent="0" algn="ctr">
                <a:lnSpc>
                  <a:spcPts val="2034"/>
                </a:lnSpc>
                <a:spcBef>
                  <a:spcPct val="0"/>
                </a:spcBef>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5C75"/>
        </a:solidFill>
        <a:effectLst/>
      </p:bgPr>
    </p:bg>
    <p:spTree>
      <p:nvGrpSpPr>
        <p:cNvPr id="1" name=""/>
        <p:cNvGrpSpPr/>
        <p:nvPr/>
      </p:nvGrpSpPr>
      <p:grpSpPr>
        <a:xfrm>
          <a:off x="0" y="0"/>
          <a:ext cx="0" cy="0"/>
          <a:chOff x="0" y="0"/>
          <a:chExt cx="0" cy="0"/>
        </a:xfrm>
      </p:grpSpPr>
      <p:grpSp>
        <p:nvGrpSpPr>
          <p:cNvPr id="3" name="Group 3"/>
          <p:cNvGrpSpPr/>
          <p:nvPr/>
        </p:nvGrpSpPr>
        <p:grpSpPr>
          <a:xfrm>
            <a:off x="2716173" y="611525"/>
            <a:ext cx="6572311" cy="6572311"/>
            <a:chOff x="0" y="0"/>
            <a:chExt cx="812800" cy="812800"/>
          </a:xfrm>
        </p:grpSpPr>
        <p:sp>
          <p:nvSpPr>
            <p:cNvPr id="4" name="Freeform 4"/>
            <p:cNvSpPr/>
            <p:nvPr/>
          </p:nvSpPr>
          <p:spPr>
            <a:xfrm>
              <a:off x="0" y="0"/>
              <a:ext cx="812800" cy="812800"/>
            </a:xfrm>
            <a:custGeom>
              <a:avLst/>
              <a:gdLst/>
              <a:ahLst/>
              <a:cxnLst/>
              <a:rect l="l" t="t" r="r" b="b"/>
              <a:pathLst>
                <a:path w="812800" h="812800">
                  <a:moveTo>
                    <a:pt x="535241" y="0"/>
                  </a:moveTo>
                  <a:lnTo>
                    <a:pt x="277559" y="0"/>
                  </a:lnTo>
                  <a:cubicBezTo>
                    <a:pt x="264548" y="0"/>
                    <a:pt x="254000" y="10548"/>
                    <a:pt x="254000" y="23559"/>
                  </a:cubicBezTo>
                  <a:lnTo>
                    <a:pt x="254000" y="230441"/>
                  </a:lnTo>
                  <a:cubicBezTo>
                    <a:pt x="254000" y="243452"/>
                    <a:pt x="243452" y="254000"/>
                    <a:pt x="230441" y="254000"/>
                  </a:cubicBezTo>
                  <a:lnTo>
                    <a:pt x="23559" y="254000"/>
                  </a:lnTo>
                  <a:cubicBezTo>
                    <a:pt x="10548" y="254000"/>
                    <a:pt x="0" y="264548"/>
                    <a:pt x="0" y="277559"/>
                  </a:cubicBezTo>
                  <a:lnTo>
                    <a:pt x="0" y="535241"/>
                  </a:lnTo>
                  <a:cubicBezTo>
                    <a:pt x="0" y="548252"/>
                    <a:pt x="10548" y="558800"/>
                    <a:pt x="23559" y="558800"/>
                  </a:cubicBezTo>
                  <a:lnTo>
                    <a:pt x="230441" y="558800"/>
                  </a:lnTo>
                  <a:cubicBezTo>
                    <a:pt x="243452" y="558800"/>
                    <a:pt x="254000" y="569348"/>
                    <a:pt x="254000" y="582359"/>
                  </a:cubicBezTo>
                  <a:lnTo>
                    <a:pt x="254000" y="789241"/>
                  </a:lnTo>
                  <a:cubicBezTo>
                    <a:pt x="254000" y="802252"/>
                    <a:pt x="264548" y="812800"/>
                    <a:pt x="277559" y="812800"/>
                  </a:cubicBezTo>
                  <a:lnTo>
                    <a:pt x="535241" y="812800"/>
                  </a:lnTo>
                  <a:cubicBezTo>
                    <a:pt x="548252" y="812800"/>
                    <a:pt x="558800" y="802252"/>
                    <a:pt x="558800" y="789241"/>
                  </a:cubicBezTo>
                  <a:lnTo>
                    <a:pt x="558800" y="582359"/>
                  </a:lnTo>
                  <a:cubicBezTo>
                    <a:pt x="558800" y="569348"/>
                    <a:pt x="569348" y="558800"/>
                    <a:pt x="582359" y="558800"/>
                  </a:cubicBezTo>
                  <a:lnTo>
                    <a:pt x="789241" y="558800"/>
                  </a:lnTo>
                  <a:cubicBezTo>
                    <a:pt x="802252" y="558800"/>
                    <a:pt x="812800" y="548252"/>
                    <a:pt x="812800" y="535241"/>
                  </a:cubicBezTo>
                  <a:lnTo>
                    <a:pt x="812800" y="277559"/>
                  </a:lnTo>
                  <a:cubicBezTo>
                    <a:pt x="812800" y="264548"/>
                    <a:pt x="802252" y="254000"/>
                    <a:pt x="789241" y="254000"/>
                  </a:cubicBezTo>
                  <a:lnTo>
                    <a:pt x="582359" y="254000"/>
                  </a:lnTo>
                  <a:cubicBezTo>
                    <a:pt x="569348" y="254000"/>
                    <a:pt x="558800" y="243452"/>
                    <a:pt x="558800" y="230441"/>
                  </a:cubicBezTo>
                  <a:lnTo>
                    <a:pt x="558800" y="23559"/>
                  </a:lnTo>
                  <a:cubicBezTo>
                    <a:pt x="558800" y="10548"/>
                    <a:pt x="548252" y="0"/>
                    <a:pt x="535241" y="0"/>
                  </a:cubicBezTo>
                  <a:close/>
                </a:path>
              </a:pathLst>
            </a:custGeom>
            <a:gradFill rotWithShape="1">
              <a:gsLst>
                <a:gs pos="0">
                  <a:srgbClr val="3BB6D7">
                    <a:alpha val="100000"/>
                  </a:srgbClr>
                </a:gs>
                <a:gs pos="100000">
                  <a:srgbClr val="005C75">
                    <a:alpha val="0"/>
                  </a:srgbClr>
                </a:gs>
              </a:gsLst>
              <a:lin ang="0"/>
            </a:gradFill>
          </p:spPr>
          <p:txBody>
            <a:bodyPr/>
            <a:lstStyle/>
            <a:p>
              <a:endParaRPr lang="en-US"/>
            </a:p>
          </p:txBody>
        </p:sp>
        <p:sp>
          <p:nvSpPr>
            <p:cNvPr id="5" name="TextBox 5"/>
            <p:cNvSpPr txBox="1"/>
            <p:nvPr/>
          </p:nvSpPr>
          <p:spPr>
            <a:xfrm>
              <a:off x="190500" y="152400"/>
              <a:ext cx="431800" cy="469900"/>
            </a:xfrm>
            <a:prstGeom prst="rect">
              <a:avLst/>
            </a:prstGeom>
          </p:spPr>
          <p:txBody>
            <a:bodyPr lIns="50800" tIns="50800" rIns="50800" bIns="50800" rtlCol="0" anchor="ctr"/>
            <a:lstStyle/>
            <a:p>
              <a:pPr algn="ctr">
                <a:lnSpc>
                  <a:spcPts val="2034"/>
                </a:lnSpc>
              </a:pPr>
              <a:endParaRPr/>
            </a:p>
          </p:txBody>
        </p:sp>
      </p:grpSp>
      <p:grpSp>
        <p:nvGrpSpPr>
          <p:cNvPr id="6" name="Group 6"/>
          <p:cNvGrpSpPr/>
          <p:nvPr/>
        </p:nvGrpSpPr>
        <p:grpSpPr>
          <a:xfrm>
            <a:off x="-1613303" y="3044343"/>
            <a:ext cx="10599672" cy="10599672"/>
            <a:chOff x="0" y="0"/>
            <a:chExt cx="10160000" cy="10160000"/>
          </a:xfrm>
        </p:grpSpPr>
        <p:sp>
          <p:nvSpPr>
            <p:cNvPr id="7" name="Freeform 7"/>
            <p:cNvSpPr/>
            <p:nvPr/>
          </p:nvSpPr>
          <p:spPr>
            <a:xfrm>
              <a:off x="0" y="0"/>
              <a:ext cx="10160000" cy="10160000"/>
            </a:xfrm>
            <a:custGeom>
              <a:avLst/>
              <a:gdLst/>
              <a:ahLst/>
              <a:cxnLst/>
              <a:rect l="l" t="t" r="r" b="b"/>
              <a:pathLst>
                <a:path w="10160000" h="10160000">
                  <a:moveTo>
                    <a:pt x="3289554" y="0"/>
                  </a:moveTo>
                  <a:cubicBezTo>
                    <a:pt x="3048000" y="0"/>
                    <a:pt x="2852166" y="195834"/>
                    <a:pt x="2852166" y="437388"/>
                  </a:cubicBezTo>
                  <a:lnTo>
                    <a:pt x="2852166" y="2414778"/>
                  </a:lnTo>
                  <a:cubicBezTo>
                    <a:pt x="2852166" y="2656332"/>
                    <a:pt x="2656332" y="2852166"/>
                    <a:pt x="2414778" y="2852166"/>
                  </a:cubicBezTo>
                  <a:lnTo>
                    <a:pt x="437388" y="2852166"/>
                  </a:lnTo>
                  <a:cubicBezTo>
                    <a:pt x="195834" y="2852166"/>
                    <a:pt x="0" y="3048000"/>
                    <a:pt x="0" y="3289554"/>
                  </a:cubicBezTo>
                  <a:lnTo>
                    <a:pt x="0" y="6870446"/>
                  </a:lnTo>
                  <a:cubicBezTo>
                    <a:pt x="0" y="7112000"/>
                    <a:pt x="195834" y="7307834"/>
                    <a:pt x="437388" y="7307834"/>
                  </a:cubicBezTo>
                  <a:lnTo>
                    <a:pt x="2414778" y="7307834"/>
                  </a:lnTo>
                  <a:cubicBezTo>
                    <a:pt x="2656332" y="7307834"/>
                    <a:pt x="2852166" y="7503668"/>
                    <a:pt x="2852166" y="7745222"/>
                  </a:cubicBezTo>
                  <a:lnTo>
                    <a:pt x="2852166" y="9722612"/>
                  </a:lnTo>
                  <a:cubicBezTo>
                    <a:pt x="2852166" y="9964166"/>
                    <a:pt x="3048000" y="10160000"/>
                    <a:pt x="3289554" y="10160000"/>
                  </a:cubicBezTo>
                  <a:lnTo>
                    <a:pt x="6870446" y="10160000"/>
                  </a:lnTo>
                  <a:cubicBezTo>
                    <a:pt x="7112000" y="10160000"/>
                    <a:pt x="7307707" y="9964166"/>
                    <a:pt x="7307707" y="9722612"/>
                  </a:cubicBezTo>
                  <a:lnTo>
                    <a:pt x="7307707" y="7745222"/>
                  </a:lnTo>
                  <a:cubicBezTo>
                    <a:pt x="7307707" y="7503668"/>
                    <a:pt x="7503540" y="7307834"/>
                    <a:pt x="7745095" y="7307834"/>
                  </a:cubicBezTo>
                  <a:lnTo>
                    <a:pt x="9722612" y="7307834"/>
                  </a:lnTo>
                  <a:cubicBezTo>
                    <a:pt x="9964166" y="7307834"/>
                    <a:pt x="10160000" y="7112000"/>
                    <a:pt x="10160000" y="6870446"/>
                  </a:cubicBezTo>
                  <a:lnTo>
                    <a:pt x="10160000" y="3289554"/>
                  </a:lnTo>
                  <a:cubicBezTo>
                    <a:pt x="10160000" y="3048000"/>
                    <a:pt x="9964166" y="2852166"/>
                    <a:pt x="9722612" y="2852166"/>
                  </a:cubicBezTo>
                  <a:lnTo>
                    <a:pt x="7745222" y="2852166"/>
                  </a:lnTo>
                  <a:cubicBezTo>
                    <a:pt x="7503668" y="2852166"/>
                    <a:pt x="7307834" y="2656332"/>
                    <a:pt x="7307834" y="2414778"/>
                  </a:cubicBezTo>
                  <a:lnTo>
                    <a:pt x="7307834" y="437388"/>
                  </a:lnTo>
                  <a:cubicBezTo>
                    <a:pt x="7307834" y="195834"/>
                    <a:pt x="7112000" y="0"/>
                    <a:pt x="6870446" y="0"/>
                  </a:cubicBezTo>
                  <a:close/>
                </a:path>
              </a:pathLst>
            </a:custGeom>
            <a:blipFill>
              <a:blip r:embed="rId3"/>
              <a:stretch>
                <a:fillRect l="-19655" r="-30438"/>
              </a:stretch>
            </a:blipFill>
          </p:spPr>
          <p:txBody>
            <a:bodyPr/>
            <a:lstStyle/>
            <a:p>
              <a:endParaRPr lang="en-US"/>
            </a:p>
          </p:txBody>
        </p:sp>
      </p:grpSp>
      <p:sp>
        <p:nvSpPr>
          <p:cNvPr id="9" name="TextBox 9"/>
          <p:cNvSpPr txBox="1"/>
          <p:nvPr/>
        </p:nvSpPr>
        <p:spPr>
          <a:xfrm>
            <a:off x="10237640" y="1467975"/>
            <a:ext cx="7021660" cy="1230337"/>
          </a:xfrm>
          <a:prstGeom prst="rect">
            <a:avLst/>
          </a:prstGeom>
        </p:spPr>
        <p:txBody>
          <a:bodyPr lIns="0" tIns="0" rIns="0" bIns="0" rtlCol="0" anchor="t">
            <a:spAutoFit/>
          </a:bodyPr>
          <a:lstStyle/>
          <a:p>
            <a:pPr algn="l">
              <a:lnSpc>
                <a:spcPts val="10509"/>
              </a:lnSpc>
              <a:spcBef>
                <a:spcPct val="0"/>
              </a:spcBef>
            </a:pPr>
            <a:r>
              <a:rPr lang="en-US" sz="7506" b="1" dirty="0">
                <a:solidFill>
                  <a:srgbClr val="66FFB2"/>
                </a:solidFill>
                <a:latin typeface="Neue Montreal Medium"/>
                <a:ea typeface="Neue Montreal Medium"/>
                <a:cs typeface="Neue Montreal Medium"/>
                <a:sym typeface="Neue Montreal Medium"/>
              </a:rPr>
              <a:t>Conclusion</a:t>
            </a:r>
          </a:p>
        </p:txBody>
      </p:sp>
      <p:sp>
        <p:nvSpPr>
          <p:cNvPr id="11" name="TextBox 11"/>
          <p:cNvSpPr txBox="1"/>
          <p:nvPr/>
        </p:nvSpPr>
        <p:spPr>
          <a:xfrm>
            <a:off x="10237640" y="3695700"/>
            <a:ext cx="5521654" cy="3949799"/>
          </a:xfrm>
          <a:prstGeom prst="rect">
            <a:avLst/>
          </a:prstGeom>
        </p:spPr>
        <p:txBody>
          <a:bodyPr lIns="0" tIns="0" rIns="0" bIns="0" rtlCol="0" anchor="t">
            <a:spAutoFit/>
          </a:bodyPr>
          <a:lstStyle/>
          <a:p>
            <a:pPr algn="l">
              <a:lnSpc>
                <a:spcPts val="2800"/>
              </a:lnSpc>
              <a:spcBef>
                <a:spcPct val="0"/>
              </a:spcBef>
            </a:pPr>
            <a:r>
              <a:rPr lang="en-US" sz="2400" dirty="0">
                <a:solidFill>
                  <a:srgbClr val="FFFFFF"/>
                </a:solidFill>
                <a:latin typeface="Arimo"/>
                <a:ea typeface="Arimo"/>
                <a:cs typeface="Arimo"/>
                <a:sym typeface="Arimo"/>
              </a:rPr>
              <a:t>The Morecambe Bay scandal underscores that quality management is a moral imperative, not just a regulatory requirement. It demonstrates how a toxic culture and systemic silos can neutralize safety protocols. Ultimately, sustainable transformation requires transparent leadership, robust incident learning, and a relentless focus on patient-centered accountability to prevent catastrophic organizational failure.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8F59D3A-ACC2-6AAB-5506-FC4E010D71F5}"/>
            </a:ext>
          </a:extLst>
        </p:cNvPr>
        <p:cNvGrpSpPr/>
        <p:nvPr/>
      </p:nvGrpSpPr>
      <p:grpSpPr>
        <a:xfrm>
          <a:off x="0" y="0"/>
          <a:ext cx="0" cy="0"/>
          <a:chOff x="0" y="0"/>
          <a:chExt cx="0" cy="0"/>
        </a:xfrm>
      </p:grpSpPr>
      <p:sp>
        <p:nvSpPr>
          <p:cNvPr id="9" name="TextBox 9">
            <a:extLst>
              <a:ext uri="{FF2B5EF4-FFF2-40B4-BE49-F238E27FC236}">
                <a16:creationId xmlns:a16="http://schemas.microsoft.com/office/drawing/2014/main" xmlns="" id="{AD034582-E81C-F65E-2F73-1459D39B26FB}"/>
              </a:ext>
            </a:extLst>
          </p:cNvPr>
          <p:cNvSpPr txBox="1"/>
          <p:nvPr/>
        </p:nvSpPr>
        <p:spPr>
          <a:xfrm>
            <a:off x="5633170" y="-7620"/>
            <a:ext cx="7021660" cy="1150828"/>
          </a:xfrm>
          <a:prstGeom prst="rect">
            <a:avLst/>
          </a:prstGeom>
        </p:spPr>
        <p:txBody>
          <a:bodyPr lIns="0" tIns="0" rIns="0" bIns="0" rtlCol="0" anchor="t">
            <a:spAutoFit/>
          </a:bodyPr>
          <a:lstStyle/>
          <a:p>
            <a:pPr algn="ctr">
              <a:lnSpc>
                <a:spcPts val="10509"/>
              </a:lnSpc>
              <a:spcBef>
                <a:spcPct val="0"/>
              </a:spcBef>
            </a:pPr>
            <a:r>
              <a:rPr lang="en-US" sz="4800" b="1" dirty="0">
                <a:solidFill>
                  <a:srgbClr val="66FFB2"/>
                </a:solidFill>
                <a:latin typeface="Neue Montreal Medium"/>
                <a:ea typeface="Neue Montreal Medium"/>
                <a:cs typeface="Neue Montreal Medium"/>
                <a:sym typeface="Neue Montreal Medium"/>
              </a:rPr>
              <a:t>Structure of the Report</a:t>
            </a:r>
          </a:p>
        </p:txBody>
      </p:sp>
      <p:pic>
        <p:nvPicPr>
          <p:cNvPr id="2" name="Picture 1">
            <a:extLst>
              <a:ext uri="{FF2B5EF4-FFF2-40B4-BE49-F238E27FC236}">
                <a16:creationId xmlns:a16="http://schemas.microsoft.com/office/drawing/2014/main" xmlns="" id="{CF317C48-F45E-2842-0B50-319B9D5F40A5}"/>
              </a:ext>
            </a:extLst>
          </p:cNvPr>
          <p:cNvPicPr>
            <a:picLocks noChangeAspect="1"/>
          </p:cNvPicPr>
          <p:nvPr/>
        </p:nvPicPr>
        <p:blipFill>
          <a:blip r:embed="rId3"/>
          <a:stretch>
            <a:fillRect/>
          </a:stretch>
        </p:blipFill>
        <p:spPr>
          <a:xfrm>
            <a:off x="0" y="1143208"/>
            <a:ext cx="18288000" cy="9143792"/>
          </a:xfrm>
          <a:prstGeom prst="rect">
            <a:avLst/>
          </a:prstGeom>
        </p:spPr>
      </p:pic>
    </p:spTree>
    <p:extLst>
      <p:ext uri="{BB962C8B-B14F-4D97-AF65-F5344CB8AC3E}">
        <p14:creationId xmlns:p14="http://schemas.microsoft.com/office/powerpoint/2010/main" val="2218890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45781" y="273360"/>
            <a:ext cx="4977438" cy="733534"/>
          </a:xfrm>
          <a:prstGeom prst="rect">
            <a:avLst/>
          </a:prstGeom>
          <a:noFill/>
        </p:spPr>
        <p:txBody>
          <a:bodyPr wrap="square" rtlCol="0">
            <a:spAutoFit/>
          </a:bodyPr>
          <a:lstStyle/>
          <a:p>
            <a:pPr algn="ctr">
              <a:lnSpc>
                <a:spcPts val="5003"/>
              </a:lnSpc>
            </a:pPr>
            <a:r>
              <a:rPr lang="en-US" sz="4800" b="1" dirty="0">
                <a:latin typeface="Arial" panose="020B0604020202020204" pitchFamily="34" charset="0"/>
                <a:cs typeface="Arial" panose="020B0604020202020204" pitchFamily="34" charset="0"/>
              </a:rPr>
              <a:t>References</a:t>
            </a:r>
          </a:p>
        </p:txBody>
      </p:sp>
      <p:sp>
        <p:nvSpPr>
          <p:cNvPr id="2" name="Rectangle 1">
            <a:extLst>
              <a:ext uri="{FF2B5EF4-FFF2-40B4-BE49-F238E27FC236}">
                <a16:creationId xmlns:a16="http://schemas.microsoft.com/office/drawing/2014/main" xmlns="" id="{29A2EB27-86C3-6EB8-7DB7-A0BC5C4262C1}"/>
              </a:ext>
            </a:extLst>
          </p:cNvPr>
          <p:cNvSpPr>
            <a:spLocks noChangeArrowheads="1"/>
          </p:cNvSpPr>
          <p:nvPr/>
        </p:nvSpPr>
        <p:spPr bwMode="auto">
          <a:xfrm>
            <a:off x="1219200" y="1307418"/>
            <a:ext cx="16230600" cy="7225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BROWN, A. (2024) </a:t>
            </a:r>
            <a:r>
              <a:rPr lang="en-US" altLang="en-US" sz="2400" i="1" dirty="0">
                <a:latin typeface="Arial" panose="020B0604020202020204" pitchFamily="34" charset="0"/>
              </a:rPr>
              <a:t>Quality Management in the NHS</a:t>
            </a:r>
            <a:r>
              <a:rPr lang="en-US" altLang="en-US" sz="2400" dirty="0">
                <a:latin typeface="Arial" panose="020B0604020202020204" pitchFamily="34" charset="0"/>
              </a:rPr>
              <a:t>. 3rd </a:t>
            </a:r>
            <a:r>
              <a:rPr lang="en-US" altLang="en-US" sz="2400" dirty="0" err="1">
                <a:latin typeface="Arial" panose="020B0604020202020204" pitchFamily="34" charset="0"/>
              </a:rPr>
              <a:t>edn</a:t>
            </a:r>
            <a:r>
              <a:rPr lang="en-US" altLang="en-US" sz="2400" dirty="0">
                <a:latin typeface="Arial" panose="020B0604020202020204" pitchFamily="34" charset="0"/>
              </a:rPr>
              <a:t>. London: Palgrave Macmillan.</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DEPARTMENT OF HEALTH AND SOCIAL CARE (2021) </a:t>
            </a:r>
            <a:r>
              <a:rPr lang="en-US" altLang="en-US" sz="2400" i="1" dirty="0">
                <a:latin typeface="Arial" panose="020B0604020202020204" pitchFamily="34" charset="0"/>
              </a:rPr>
              <a:t>Patient Safety Strategy Update</a:t>
            </a:r>
            <a:r>
              <a:rPr lang="en-US" altLang="en-US" sz="2400" dirty="0">
                <a:latin typeface="Arial" panose="020B0604020202020204" pitchFamily="34" charset="0"/>
              </a:rPr>
              <a:t>. London: HMSO.</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FOSTER, R. (2020) 'The Duty of </a:t>
            </a:r>
            <a:r>
              <a:rPr lang="en-US" altLang="en-US" sz="2400" dirty="0" err="1">
                <a:latin typeface="Arial" panose="020B0604020202020204" pitchFamily="34" charset="0"/>
              </a:rPr>
              <a:t>Candour</a:t>
            </a:r>
            <a:r>
              <a:rPr lang="en-US" altLang="en-US" sz="2400" dirty="0">
                <a:latin typeface="Arial" panose="020B0604020202020204" pitchFamily="34" charset="0"/>
              </a:rPr>
              <a:t> and its impact on clinical governance', </a:t>
            </a:r>
            <a:r>
              <a:rPr lang="en-US" altLang="en-US" sz="2400" i="1" dirty="0">
                <a:latin typeface="Arial" panose="020B0604020202020204" pitchFamily="34" charset="0"/>
              </a:rPr>
              <a:t>Journal of Patient Safety and Risk Management</a:t>
            </a:r>
            <a:r>
              <a:rPr lang="en-US" altLang="en-US" sz="2400" dirty="0">
                <a:latin typeface="Arial" panose="020B0604020202020204" pitchFamily="34" charset="0"/>
              </a:rPr>
              <a:t>, 25(2), pp. 45-52.</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KIRKUP, B. (2015) </a:t>
            </a:r>
            <a:r>
              <a:rPr lang="en-US" altLang="en-US" sz="2400" i="1" dirty="0">
                <a:latin typeface="Arial" panose="020B0604020202020204" pitchFamily="34" charset="0"/>
              </a:rPr>
              <a:t>The Report of the Morecambe Bay Investigation</a:t>
            </a:r>
            <a:r>
              <a:rPr lang="en-US" altLang="en-US" sz="2400" dirty="0">
                <a:latin typeface="Arial" panose="020B0604020202020204" pitchFamily="34" charset="0"/>
              </a:rPr>
              <a:t>. London: The Stationery Office.</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NHS ENGLAND (2023) </a:t>
            </a:r>
            <a:r>
              <a:rPr lang="en-US" altLang="en-US" sz="2400" i="1" dirty="0">
                <a:latin typeface="Arial" panose="020B0604020202020204" pitchFamily="34" charset="0"/>
              </a:rPr>
              <a:t>Maternity Transformation </a:t>
            </a:r>
            <a:r>
              <a:rPr lang="en-US" altLang="en-US" sz="2400" i="1" dirty="0" err="1">
                <a:latin typeface="Arial" panose="020B0604020202020204" pitchFamily="34" charset="0"/>
              </a:rPr>
              <a:t>Programme</a:t>
            </a:r>
            <a:r>
              <a:rPr lang="en-US" altLang="en-US" sz="2400" i="1" dirty="0">
                <a:latin typeface="Arial" panose="020B0604020202020204" pitchFamily="34" charset="0"/>
              </a:rPr>
              <a:t>: Progress Report</a:t>
            </a:r>
            <a:r>
              <a:rPr lang="en-US" altLang="en-US" sz="2400" dirty="0">
                <a:latin typeface="Arial" panose="020B0604020202020204" pitchFamily="34" charset="0"/>
              </a:rPr>
              <a:t>. [Online]. Available at: [URL] (Accessed: 10 March 2026).</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REASON, J. and CARTHEY, J. (2020) </a:t>
            </a:r>
            <a:r>
              <a:rPr lang="en-US" altLang="en-US" sz="2400" i="1" dirty="0">
                <a:latin typeface="Arial" panose="020B0604020202020204" pitchFamily="34" charset="0"/>
              </a:rPr>
              <a:t>Managing the Risks of Organizational Accidents</a:t>
            </a:r>
            <a:r>
              <a:rPr lang="en-US" altLang="en-US" sz="2400" dirty="0">
                <a:latin typeface="Arial" panose="020B0604020202020204" pitchFamily="34" charset="0"/>
              </a:rPr>
              <a:t>. 2nd </a:t>
            </a:r>
            <a:r>
              <a:rPr lang="en-US" altLang="en-US" sz="2400" dirty="0" err="1">
                <a:latin typeface="Arial" panose="020B0604020202020204" pitchFamily="34" charset="0"/>
              </a:rPr>
              <a:t>edn</a:t>
            </a:r>
            <a:r>
              <a:rPr lang="en-US" altLang="en-US" sz="2400" dirty="0">
                <a:latin typeface="Arial" panose="020B0604020202020204" pitchFamily="34" charset="0"/>
              </a:rPr>
              <a:t>. London: Routledge.</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Francis, R. (2018) Healthcare Governance and Patient Safety. London: NHS Publishing.</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Walshe, K. and Smith, J. (2016) Healthcare Management. 3rd </a:t>
            </a:r>
            <a:r>
              <a:rPr lang="en-US" altLang="en-US" sz="2400" dirty="0" err="1">
                <a:latin typeface="Arial" panose="020B0604020202020204" pitchFamily="34" charset="0"/>
              </a:rPr>
              <a:t>edn</a:t>
            </a:r>
            <a:r>
              <a:rPr lang="en-US" altLang="en-US" sz="2400" dirty="0">
                <a:latin typeface="Arial" panose="020B0604020202020204" pitchFamily="34" charset="0"/>
              </a:rPr>
              <a:t>. London: McGraw Hill.</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Kirkup, B. (2015) The Report of the Morecambe Bay Investigation. London: The Stationery Office.</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NHS Improvement (2018) Root Cause Analysis Investigation Guide. London: NHS Improvement.</a:t>
            </a:r>
          </a:p>
        </p:txBody>
      </p:sp>
      <p:sp>
        <p:nvSpPr>
          <p:cNvPr id="4" name="Freeform 11">
            <a:extLst>
              <a:ext uri="{FF2B5EF4-FFF2-40B4-BE49-F238E27FC236}">
                <a16:creationId xmlns:a16="http://schemas.microsoft.com/office/drawing/2014/main" xmlns="" id="{68456A21-72D2-D85C-6E9F-644D7FE467AB}"/>
              </a:ext>
            </a:extLst>
          </p:cNvPr>
          <p:cNvSpPr/>
          <p:nvPr/>
        </p:nvSpPr>
        <p:spPr>
          <a:xfrm>
            <a:off x="-229134" y="8633949"/>
            <a:ext cx="3981947" cy="1995951"/>
          </a:xfrm>
          <a:custGeom>
            <a:avLst/>
            <a:gdLst/>
            <a:ahLst/>
            <a:cxnLst/>
            <a:rect l="l" t="t" r="r" b="b"/>
            <a:pathLst>
              <a:path w="3981947" h="1995951">
                <a:moveTo>
                  <a:pt x="0" y="0"/>
                </a:moveTo>
                <a:lnTo>
                  <a:pt x="3981947" y="0"/>
                </a:lnTo>
                <a:lnTo>
                  <a:pt x="3981947" y="1995951"/>
                </a:lnTo>
                <a:lnTo>
                  <a:pt x="0" y="199595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10">
            <a:extLst>
              <a:ext uri="{FF2B5EF4-FFF2-40B4-BE49-F238E27FC236}">
                <a16:creationId xmlns:a16="http://schemas.microsoft.com/office/drawing/2014/main" xmlns="" id="{ADE68B82-CDC9-B458-ABA7-8F6101325D31}"/>
              </a:ext>
            </a:extLst>
          </p:cNvPr>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extLst>
      <p:ext uri="{BB962C8B-B14F-4D97-AF65-F5344CB8AC3E}">
        <p14:creationId xmlns:p14="http://schemas.microsoft.com/office/powerpoint/2010/main" val="2554196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8836309" y="-4714190"/>
            <a:ext cx="8991336" cy="8991336"/>
            <a:chOff x="0" y="0"/>
            <a:chExt cx="812800" cy="812800"/>
          </a:xfrm>
        </p:grpSpPr>
        <p:sp>
          <p:nvSpPr>
            <p:cNvPr id="7" name="Freeform 7"/>
            <p:cNvSpPr/>
            <p:nvPr/>
          </p:nvSpPr>
          <p:spPr>
            <a:xfrm>
              <a:off x="0" y="0"/>
              <a:ext cx="812800" cy="812800"/>
            </a:xfrm>
            <a:custGeom>
              <a:avLst/>
              <a:gdLst/>
              <a:ahLst/>
              <a:cxnLst/>
              <a:rect l="l" t="t" r="r" b="b"/>
              <a:pathLst>
                <a:path w="812800" h="812800">
                  <a:moveTo>
                    <a:pt x="520914" y="0"/>
                  </a:moveTo>
                  <a:lnTo>
                    <a:pt x="291886" y="0"/>
                  </a:lnTo>
                  <a:cubicBezTo>
                    <a:pt x="281838" y="0"/>
                    <a:pt x="272201" y="3992"/>
                    <a:pt x="265097" y="11097"/>
                  </a:cubicBezTo>
                  <a:cubicBezTo>
                    <a:pt x="257992" y="18201"/>
                    <a:pt x="254000" y="27838"/>
                    <a:pt x="254000" y="37886"/>
                  </a:cubicBezTo>
                  <a:lnTo>
                    <a:pt x="254000" y="216114"/>
                  </a:lnTo>
                  <a:cubicBezTo>
                    <a:pt x="254000" y="226162"/>
                    <a:pt x="250008" y="235799"/>
                    <a:pt x="242903" y="242903"/>
                  </a:cubicBezTo>
                  <a:cubicBezTo>
                    <a:pt x="235799" y="250008"/>
                    <a:pt x="226162" y="254000"/>
                    <a:pt x="216114" y="254000"/>
                  </a:cubicBezTo>
                  <a:lnTo>
                    <a:pt x="37886" y="254000"/>
                  </a:lnTo>
                  <a:cubicBezTo>
                    <a:pt x="27838" y="254000"/>
                    <a:pt x="18201" y="257992"/>
                    <a:pt x="11097" y="265097"/>
                  </a:cubicBezTo>
                  <a:cubicBezTo>
                    <a:pt x="3992" y="272201"/>
                    <a:pt x="0" y="281838"/>
                    <a:pt x="0" y="291886"/>
                  </a:cubicBezTo>
                  <a:lnTo>
                    <a:pt x="0" y="520914"/>
                  </a:lnTo>
                  <a:cubicBezTo>
                    <a:pt x="0" y="530962"/>
                    <a:pt x="3992" y="540598"/>
                    <a:pt x="11097" y="547703"/>
                  </a:cubicBezTo>
                  <a:cubicBezTo>
                    <a:pt x="18201" y="554808"/>
                    <a:pt x="27838" y="558800"/>
                    <a:pt x="37886" y="558800"/>
                  </a:cubicBezTo>
                  <a:lnTo>
                    <a:pt x="216114" y="558800"/>
                  </a:lnTo>
                  <a:cubicBezTo>
                    <a:pt x="226162" y="558800"/>
                    <a:pt x="235799" y="562792"/>
                    <a:pt x="242903" y="569897"/>
                  </a:cubicBezTo>
                  <a:cubicBezTo>
                    <a:pt x="250008" y="577002"/>
                    <a:pt x="254000" y="586638"/>
                    <a:pt x="254000" y="596686"/>
                  </a:cubicBezTo>
                  <a:lnTo>
                    <a:pt x="254000" y="774914"/>
                  </a:lnTo>
                  <a:cubicBezTo>
                    <a:pt x="254000" y="784962"/>
                    <a:pt x="257992" y="794598"/>
                    <a:pt x="265097" y="801703"/>
                  </a:cubicBezTo>
                  <a:cubicBezTo>
                    <a:pt x="272201" y="808808"/>
                    <a:pt x="281838" y="812800"/>
                    <a:pt x="291886" y="812800"/>
                  </a:cubicBezTo>
                  <a:lnTo>
                    <a:pt x="520914" y="812800"/>
                  </a:lnTo>
                  <a:cubicBezTo>
                    <a:pt x="530962" y="812800"/>
                    <a:pt x="540598" y="808808"/>
                    <a:pt x="547703" y="801703"/>
                  </a:cubicBezTo>
                  <a:cubicBezTo>
                    <a:pt x="554808" y="794598"/>
                    <a:pt x="558800" y="784962"/>
                    <a:pt x="558800" y="774914"/>
                  </a:cubicBezTo>
                  <a:lnTo>
                    <a:pt x="558800" y="596686"/>
                  </a:lnTo>
                  <a:cubicBezTo>
                    <a:pt x="558800" y="586638"/>
                    <a:pt x="562792" y="577002"/>
                    <a:pt x="569897" y="569897"/>
                  </a:cubicBezTo>
                  <a:cubicBezTo>
                    <a:pt x="577002" y="562792"/>
                    <a:pt x="586638" y="558800"/>
                    <a:pt x="596686" y="558800"/>
                  </a:cubicBezTo>
                  <a:lnTo>
                    <a:pt x="774914" y="558800"/>
                  </a:lnTo>
                  <a:cubicBezTo>
                    <a:pt x="784962" y="558800"/>
                    <a:pt x="794598" y="554808"/>
                    <a:pt x="801703" y="547703"/>
                  </a:cubicBezTo>
                  <a:cubicBezTo>
                    <a:pt x="808808" y="540598"/>
                    <a:pt x="812800" y="530962"/>
                    <a:pt x="812800" y="520914"/>
                  </a:cubicBezTo>
                  <a:lnTo>
                    <a:pt x="812800" y="291886"/>
                  </a:lnTo>
                  <a:cubicBezTo>
                    <a:pt x="812800" y="281838"/>
                    <a:pt x="808808" y="272201"/>
                    <a:pt x="801703" y="265097"/>
                  </a:cubicBezTo>
                  <a:cubicBezTo>
                    <a:pt x="794598" y="257992"/>
                    <a:pt x="784962" y="254000"/>
                    <a:pt x="774914" y="254000"/>
                  </a:cubicBezTo>
                  <a:lnTo>
                    <a:pt x="596686" y="254000"/>
                  </a:lnTo>
                  <a:cubicBezTo>
                    <a:pt x="586638" y="254000"/>
                    <a:pt x="577002" y="250008"/>
                    <a:pt x="569897" y="242903"/>
                  </a:cubicBezTo>
                  <a:cubicBezTo>
                    <a:pt x="562792" y="235799"/>
                    <a:pt x="558800" y="226162"/>
                    <a:pt x="558800" y="216114"/>
                  </a:cubicBezTo>
                  <a:lnTo>
                    <a:pt x="558800" y="37886"/>
                  </a:lnTo>
                  <a:cubicBezTo>
                    <a:pt x="558800" y="27838"/>
                    <a:pt x="554808" y="18201"/>
                    <a:pt x="547703" y="11097"/>
                  </a:cubicBezTo>
                  <a:cubicBezTo>
                    <a:pt x="540598" y="3992"/>
                    <a:pt x="530962" y="0"/>
                    <a:pt x="520914" y="0"/>
                  </a:cubicBezTo>
                  <a:close/>
                </a:path>
              </a:pathLst>
            </a:custGeom>
            <a:gradFill rotWithShape="1">
              <a:gsLst>
                <a:gs pos="0">
                  <a:srgbClr val="3BB6D7">
                    <a:alpha val="100000"/>
                  </a:srgbClr>
                </a:gs>
                <a:gs pos="100000">
                  <a:srgbClr val="FFFFFF">
                    <a:alpha val="0"/>
                  </a:srgbClr>
                </a:gs>
              </a:gsLst>
              <a:lin ang="0"/>
            </a:gradFill>
            <a:ln cap="rnd">
              <a:noFill/>
              <a:prstDash val="solid"/>
              <a:round/>
            </a:ln>
          </p:spPr>
          <p:txBody>
            <a:bodyPr/>
            <a:lstStyle/>
            <a:p>
              <a:endParaRPr lang="en-US"/>
            </a:p>
          </p:txBody>
        </p:sp>
        <p:sp>
          <p:nvSpPr>
            <p:cNvPr id="8" name="TextBox 8"/>
            <p:cNvSpPr txBox="1"/>
            <p:nvPr/>
          </p:nvSpPr>
          <p:spPr>
            <a:xfrm>
              <a:off x="190500" y="152400"/>
              <a:ext cx="431800" cy="469900"/>
            </a:xfrm>
            <a:prstGeom prst="rect">
              <a:avLst/>
            </a:prstGeom>
          </p:spPr>
          <p:txBody>
            <a:bodyPr lIns="50800" tIns="50800" rIns="50800" bIns="50800" rtlCol="0" anchor="ctr"/>
            <a:lstStyle/>
            <a:p>
              <a:pPr marL="0" lvl="0" indent="0" algn="ctr">
                <a:lnSpc>
                  <a:spcPts val="2034"/>
                </a:lnSpc>
                <a:spcBef>
                  <a:spcPct val="0"/>
                </a:spcBef>
              </a:pPr>
              <a:endParaRPr/>
            </a:p>
          </p:txBody>
        </p:sp>
      </p:grpSp>
      <p:grpSp>
        <p:nvGrpSpPr>
          <p:cNvPr id="9" name="Group 9"/>
          <p:cNvGrpSpPr/>
          <p:nvPr/>
        </p:nvGrpSpPr>
        <p:grpSpPr>
          <a:xfrm>
            <a:off x="9871091" y="1028700"/>
            <a:ext cx="9979362" cy="9979362"/>
            <a:chOff x="0" y="0"/>
            <a:chExt cx="10160000" cy="10160000"/>
          </a:xfrm>
        </p:grpSpPr>
        <p:sp>
          <p:nvSpPr>
            <p:cNvPr id="10" name="Freeform 10"/>
            <p:cNvSpPr/>
            <p:nvPr/>
          </p:nvSpPr>
          <p:spPr>
            <a:xfrm flipH="1">
              <a:off x="0" y="0"/>
              <a:ext cx="10160000" cy="10160000"/>
            </a:xfrm>
            <a:custGeom>
              <a:avLst/>
              <a:gdLst/>
              <a:ahLst/>
              <a:cxnLst/>
              <a:rect l="l" t="t" r="r" b="b"/>
              <a:pathLst>
                <a:path w="10160000" h="10160000">
                  <a:moveTo>
                    <a:pt x="6870446" y="0"/>
                  </a:moveTo>
                  <a:cubicBezTo>
                    <a:pt x="7112000" y="0"/>
                    <a:pt x="7307834" y="195834"/>
                    <a:pt x="7307834" y="437388"/>
                  </a:cubicBezTo>
                  <a:lnTo>
                    <a:pt x="7307834" y="2414778"/>
                  </a:lnTo>
                  <a:cubicBezTo>
                    <a:pt x="7307834" y="2656332"/>
                    <a:pt x="7503668" y="2852166"/>
                    <a:pt x="7745222" y="2852166"/>
                  </a:cubicBezTo>
                  <a:lnTo>
                    <a:pt x="9722612" y="2852166"/>
                  </a:lnTo>
                  <a:cubicBezTo>
                    <a:pt x="9964166" y="2852166"/>
                    <a:pt x="10160000" y="3048000"/>
                    <a:pt x="10160000" y="3289554"/>
                  </a:cubicBezTo>
                  <a:lnTo>
                    <a:pt x="10160000" y="6870446"/>
                  </a:lnTo>
                  <a:cubicBezTo>
                    <a:pt x="10160000" y="7112000"/>
                    <a:pt x="9964166" y="7307834"/>
                    <a:pt x="9722612" y="7307834"/>
                  </a:cubicBezTo>
                  <a:lnTo>
                    <a:pt x="7745222" y="7307834"/>
                  </a:lnTo>
                  <a:cubicBezTo>
                    <a:pt x="7503668" y="7307834"/>
                    <a:pt x="7307834" y="7503668"/>
                    <a:pt x="7307834" y="7745222"/>
                  </a:cubicBezTo>
                  <a:lnTo>
                    <a:pt x="7307834" y="9722612"/>
                  </a:lnTo>
                  <a:cubicBezTo>
                    <a:pt x="7307834" y="9964166"/>
                    <a:pt x="7112000" y="10160000"/>
                    <a:pt x="6870446" y="10160000"/>
                  </a:cubicBezTo>
                  <a:lnTo>
                    <a:pt x="3289554" y="10160000"/>
                  </a:lnTo>
                  <a:cubicBezTo>
                    <a:pt x="3048000" y="10160000"/>
                    <a:pt x="2852293" y="9964166"/>
                    <a:pt x="2852293" y="9722612"/>
                  </a:cubicBezTo>
                  <a:lnTo>
                    <a:pt x="2852293" y="7745222"/>
                  </a:lnTo>
                  <a:cubicBezTo>
                    <a:pt x="2852293" y="7503668"/>
                    <a:pt x="2656460" y="7307834"/>
                    <a:pt x="2414905" y="7307834"/>
                  </a:cubicBezTo>
                  <a:lnTo>
                    <a:pt x="437388" y="7307834"/>
                  </a:lnTo>
                  <a:cubicBezTo>
                    <a:pt x="195834" y="7307834"/>
                    <a:pt x="0" y="7112000"/>
                    <a:pt x="0" y="6870446"/>
                  </a:cubicBezTo>
                  <a:lnTo>
                    <a:pt x="0" y="3289554"/>
                  </a:lnTo>
                  <a:cubicBezTo>
                    <a:pt x="0" y="3048000"/>
                    <a:pt x="195834" y="2852166"/>
                    <a:pt x="437388" y="2852166"/>
                  </a:cubicBezTo>
                  <a:lnTo>
                    <a:pt x="2414778" y="2852166"/>
                  </a:lnTo>
                  <a:cubicBezTo>
                    <a:pt x="2656332" y="2852166"/>
                    <a:pt x="2852166" y="2656332"/>
                    <a:pt x="2852166" y="2414778"/>
                  </a:cubicBezTo>
                  <a:lnTo>
                    <a:pt x="2852166" y="437388"/>
                  </a:lnTo>
                  <a:cubicBezTo>
                    <a:pt x="2852166" y="195834"/>
                    <a:pt x="3048000" y="0"/>
                    <a:pt x="3289554" y="0"/>
                  </a:cubicBezTo>
                  <a:close/>
                </a:path>
              </a:pathLst>
            </a:custGeom>
            <a:blipFill>
              <a:blip r:embed="rId2"/>
              <a:stretch>
                <a:fillRect l="-2953" r="-46859"/>
              </a:stretch>
            </a:blipFill>
          </p:spPr>
          <p:txBody>
            <a:bodyPr/>
            <a:lstStyle/>
            <a:p>
              <a:endParaRPr lang="en-US"/>
            </a:p>
          </p:txBody>
        </p:sp>
      </p:grpSp>
      <p:sp>
        <p:nvSpPr>
          <p:cNvPr id="14" name="TextBox 14"/>
          <p:cNvSpPr txBox="1"/>
          <p:nvPr/>
        </p:nvSpPr>
        <p:spPr>
          <a:xfrm>
            <a:off x="2037688" y="2537895"/>
            <a:ext cx="6440050" cy="1565176"/>
          </a:xfrm>
          <a:prstGeom prst="rect">
            <a:avLst/>
          </a:prstGeom>
        </p:spPr>
        <p:txBody>
          <a:bodyPr lIns="0" tIns="0" rIns="0" bIns="0" rtlCol="0" anchor="t">
            <a:spAutoFit/>
          </a:bodyPr>
          <a:lstStyle/>
          <a:p>
            <a:pPr algn="l">
              <a:lnSpc>
                <a:spcPts val="12845"/>
              </a:lnSpc>
              <a:spcBef>
                <a:spcPct val="0"/>
              </a:spcBef>
            </a:pPr>
            <a:r>
              <a:rPr lang="en-US" sz="9175" b="1">
                <a:solidFill>
                  <a:srgbClr val="005C75"/>
                </a:solidFill>
                <a:latin typeface="Neue Montreal Medium"/>
                <a:ea typeface="Neue Montreal Medium"/>
                <a:cs typeface="Neue Montreal Medium"/>
                <a:sym typeface="Neue Montreal Medium"/>
              </a:rPr>
              <a:t>Thank You</a:t>
            </a:r>
          </a:p>
        </p:txBody>
      </p:sp>
      <p:sp>
        <p:nvSpPr>
          <p:cNvPr id="15" name="TextBox 15"/>
          <p:cNvSpPr txBox="1"/>
          <p:nvPr/>
        </p:nvSpPr>
        <p:spPr>
          <a:xfrm>
            <a:off x="2037688" y="3932810"/>
            <a:ext cx="6440050" cy="1565176"/>
          </a:xfrm>
          <a:prstGeom prst="rect">
            <a:avLst/>
          </a:prstGeom>
        </p:spPr>
        <p:txBody>
          <a:bodyPr lIns="0" tIns="0" rIns="0" bIns="0" rtlCol="0" anchor="t">
            <a:spAutoFit/>
          </a:bodyPr>
          <a:lstStyle/>
          <a:p>
            <a:pPr algn="l">
              <a:lnSpc>
                <a:spcPts val="12845"/>
              </a:lnSpc>
              <a:spcBef>
                <a:spcPct val="0"/>
              </a:spcBef>
            </a:pPr>
            <a:r>
              <a:rPr lang="en-US" sz="9175" b="1">
                <a:solidFill>
                  <a:srgbClr val="005C75"/>
                </a:solidFill>
                <a:latin typeface="Neue Montreal Medium"/>
                <a:ea typeface="Neue Montreal Medium"/>
                <a:cs typeface="Neue Montreal Medium"/>
                <a:sym typeface="Neue Montreal Medium"/>
              </a:rPr>
              <a:t>For Your</a:t>
            </a:r>
          </a:p>
        </p:txBody>
      </p:sp>
      <p:sp>
        <p:nvSpPr>
          <p:cNvPr id="16" name="TextBox 16"/>
          <p:cNvSpPr txBox="1"/>
          <p:nvPr/>
        </p:nvSpPr>
        <p:spPr>
          <a:xfrm>
            <a:off x="2037688" y="5322476"/>
            <a:ext cx="6440050" cy="1565176"/>
          </a:xfrm>
          <a:prstGeom prst="rect">
            <a:avLst/>
          </a:prstGeom>
        </p:spPr>
        <p:txBody>
          <a:bodyPr lIns="0" tIns="0" rIns="0" bIns="0" rtlCol="0" anchor="t">
            <a:spAutoFit/>
          </a:bodyPr>
          <a:lstStyle/>
          <a:p>
            <a:pPr algn="l">
              <a:lnSpc>
                <a:spcPts val="12845"/>
              </a:lnSpc>
              <a:spcBef>
                <a:spcPct val="0"/>
              </a:spcBef>
            </a:pPr>
            <a:r>
              <a:rPr lang="en-US" sz="9175" b="1">
                <a:solidFill>
                  <a:srgbClr val="005C75"/>
                </a:solidFill>
                <a:latin typeface="Neue Montreal Medium"/>
                <a:ea typeface="Neue Montreal Medium"/>
                <a:cs typeface="Neue Montreal Medium"/>
                <a:sym typeface="Neue Montreal Medium"/>
              </a:rPr>
              <a:t>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TotalTime>
  <Words>3527</Words>
  <Application>Microsoft Office PowerPoint</Application>
  <PresentationFormat>Custom</PresentationFormat>
  <Paragraphs>196</Paragraphs>
  <Slides>18</Slides>
  <Notes>16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18</vt:i4>
      </vt:variant>
    </vt:vector>
  </HeadingPairs>
  <TitlesOfParts>
    <vt:vector size="32" baseType="lpstr">
      <vt:lpstr>Arial</vt:lpstr>
      <vt:lpstr>Montserrat Semi-Bold</vt:lpstr>
      <vt:lpstr>Poppins</vt:lpstr>
      <vt:lpstr>Montserrat Medium</vt:lpstr>
      <vt:lpstr>Arimo Bold</vt:lpstr>
      <vt:lpstr>Calibri</vt:lpstr>
      <vt:lpstr>TT Marxiana Antigua</vt:lpstr>
      <vt:lpstr>Times New Roman</vt:lpstr>
      <vt:lpstr>Helios</vt:lpstr>
      <vt:lpstr>Neue Montreal Medium</vt:lpstr>
      <vt:lpstr>Montserrat Bold</vt:lpstr>
      <vt:lpstr>Arimo</vt:lpstr>
      <vt:lpstr>Montserrat Ultra-Bold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Teal and Blue Modern Healthcare Trends and Challenges Presentation</dc:title>
  <cp:lastModifiedBy>Microsoft account</cp:lastModifiedBy>
  <cp:revision>20</cp:revision>
  <dcterms:created xsi:type="dcterms:W3CDTF">2006-08-16T00:00:00Z</dcterms:created>
  <dcterms:modified xsi:type="dcterms:W3CDTF">2026-03-23T16:50:04Z</dcterms:modified>
  <dc:identifier>DAHDeFiFR0Y</dc:identifier>
</cp:coreProperties>
</file>