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367"/>
    <p:restoredTop sz="94753"/>
  </p:normalViewPr>
  <p:slideViewPr>
    <p:cSldViewPr>
      <p:cViewPr varScale="1">
        <p:scale>
          <a:sx n="106" d="100"/>
          <a:sy n="106" d="100"/>
        </p:scale>
        <p:origin x="1592" y="1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2C5E5-C94C-4211-A5BE-25BE326454B7}" type="datetimeFigureOut">
              <a:rPr lang="en-US" smtClean="0"/>
              <a:t>9/15/26</a:t>
            </a:fld>
            <a:endParaRPr lang="en-US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a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FEB71E9-E4CA-4589-8154-B56977E505F6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2C5E5-C94C-4211-A5BE-25BE326454B7}" type="datetimeFigureOut">
              <a:rPr lang="en-US" smtClean="0"/>
              <a:t>9/15/26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1FEB71E9-E4CA-4589-8154-B56977E505F6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Rectangle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2C5E5-C94C-4211-A5BE-25BE326454B7}" type="datetimeFigureOut">
              <a:rPr lang="en-US" smtClean="0"/>
              <a:t>9/15/26</a:t>
            </a:fld>
            <a:endParaRPr lang="en-US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FEB71E9-E4CA-4589-8154-B56977E505F6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DF72C5E5-C94C-4211-A5BE-25BE326454B7}" type="datetimeFigureOut">
              <a:rPr lang="en-US" smtClean="0"/>
              <a:t>9/15/26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EB71E9-E4CA-4589-8154-B56977E505F6}" type="slidenum">
              <a:rPr lang="en-US" smtClean="0"/>
              <a:t>‹#›</a:t>
            </a:fld>
            <a:endParaRPr lang="en-US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Content Placeholder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2" name="Content Placeholder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2C5E5-C94C-4211-A5BE-25BE326454B7}" type="datetimeFigureOut">
              <a:rPr lang="en-US" smtClean="0"/>
              <a:t>9/15/26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Content Placeholder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6" name="Content Placeholder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5" name="Ova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a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1FEB71E9-E4CA-4589-8154-B56977E505F6}" type="slidenum">
              <a:rPr lang="en-US" smtClean="0"/>
              <a:t>‹#›</a:t>
            </a:fld>
            <a:endParaRPr lang="en-US"/>
          </a:p>
        </p:txBody>
      </p:sp>
      <p:sp>
        <p:nvSpPr>
          <p:cNvPr id="23" name="Title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2C5E5-C94C-4211-A5BE-25BE326454B7}" type="datetimeFigureOut">
              <a:rPr lang="en-US" smtClean="0"/>
              <a:t>9/15/26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1FEB71E9-E4CA-4589-8154-B56977E505F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2C5E5-C94C-4211-A5BE-25BE326454B7}" type="datetimeFigureOut">
              <a:rPr lang="en-US" smtClean="0"/>
              <a:t>9/15/26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1FEB71E9-E4CA-4589-8154-B56977E505F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Rectangle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Content Placeholder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FEB71E9-E4CA-4589-8154-B56977E505F6}" type="slidenum">
              <a:rPr lang="en-US" smtClean="0"/>
              <a:t>‹#›</a:t>
            </a:fld>
            <a:endParaRPr lang="en-US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2C5E5-C94C-4211-A5BE-25BE326454B7}" type="datetimeFigureOut">
              <a:rPr lang="en-US" smtClean="0"/>
              <a:t>9/15/26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traight Connector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a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a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1FEB71E9-E4CA-4589-8154-B56977E505F6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DF72C5E5-C94C-4211-A5BE-25BE326454B7}" type="datetimeFigureOut">
              <a:rPr lang="en-US" smtClean="0"/>
              <a:t>9/15/26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2C5E5-C94C-4211-A5BE-25BE326454B7}" type="datetimeFigureOut">
              <a:rPr lang="en-US" smtClean="0"/>
              <a:t>9/15/26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EB71E9-E4CA-4589-8154-B56977E505F6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1FEB71E9-E4CA-4589-8154-B56977E505F6}" type="slidenum">
              <a:rPr lang="en-US" smtClean="0"/>
              <a:t>‹#›</a:t>
            </a:fld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2C5E5-C94C-4211-A5BE-25BE326454B7}" type="datetimeFigureOut">
              <a:rPr lang="en-US" smtClean="0"/>
              <a:t>9/15/26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DF72C5E5-C94C-4211-A5BE-25BE326454B7}" type="datetimeFigureOut">
              <a:rPr lang="en-US" smtClean="0"/>
              <a:t>9/15/26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a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FEB71E9-E4CA-4589-8154-B56977E505F6}" type="slidenum">
              <a:rPr lang="en-US" smtClean="0"/>
              <a:t>‹#›</a:t>
            </a:fld>
            <a:endParaRPr lang="en-US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03350" y="3357563"/>
            <a:ext cx="6400800" cy="1752600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 typeface="Wingdings" charset="0"/>
              <a:buNone/>
              <a:defRPr/>
            </a:pPr>
            <a:r>
              <a:rPr lang="en-GB" sz="2800" dirty="0">
                <a:ea typeface="ＭＳ Ｐゴシック" charset="0"/>
              </a:rPr>
              <a:t>BMSS6007/ BMST6003</a:t>
            </a:r>
            <a:endParaRPr lang="en-GB" sz="2800" dirty="0">
              <a:ea typeface="ＭＳ Ｐゴシック" charset="0"/>
              <a:cs typeface="+mn-cs"/>
            </a:endParaRPr>
          </a:p>
          <a:p>
            <a:pPr eaLnBrk="1" hangingPunct="1">
              <a:lnSpc>
                <a:spcPct val="80000"/>
              </a:lnSpc>
              <a:buFont typeface="Wingdings" charset="0"/>
              <a:buNone/>
              <a:defRPr/>
            </a:pPr>
            <a:endParaRPr lang="en-GB" sz="2400" dirty="0">
              <a:solidFill>
                <a:srgbClr val="FFFF00"/>
              </a:solidFill>
              <a:ea typeface="ＭＳ Ｐゴシック" charset="0"/>
              <a:cs typeface="+mn-cs"/>
            </a:endParaRPr>
          </a:p>
          <a:p>
            <a:pPr eaLnBrk="1" hangingPunct="1">
              <a:lnSpc>
                <a:spcPct val="80000"/>
              </a:lnSpc>
              <a:buFont typeface="Wingdings" charset="0"/>
              <a:buNone/>
              <a:defRPr/>
            </a:pPr>
            <a:r>
              <a:rPr lang="en-GB" sz="2400" dirty="0">
                <a:solidFill>
                  <a:srgbClr val="FFFF00"/>
                </a:solidFill>
                <a:ea typeface="ＭＳ Ｐゴシック" charset="0"/>
                <a:cs typeface="+mn-cs"/>
              </a:rPr>
              <a:t>Alison Connaughton</a:t>
            </a:r>
          </a:p>
          <a:p>
            <a:pPr eaLnBrk="1" hangingPunct="1">
              <a:lnSpc>
                <a:spcPct val="80000"/>
              </a:lnSpc>
              <a:buFont typeface="Wingdings" charset="0"/>
              <a:buNone/>
              <a:defRPr/>
            </a:pPr>
            <a:r>
              <a:rPr lang="en-GB" sz="2400">
                <a:solidFill>
                  <a:srgbClr val="FFFF00"/>
                </a:solidFill>
                <a:ea typeface="ＭＳ Ｐゴシック" charset="0"/>
                <a:cs typeface="+mn-cs"/>
              </a:rPr>
              <a:t>Week 10 </a:t>
            </a:r>
            <a:endParaRPr lang="en-GB" sz="2400" dirty="0">
              <a:solidFill>
                <a:srgbClr val="FFFF00"/>
              </a:solidFill>
              <a:ea typeface="ＭＳ Ｐゴシック" charset="0"/>
              <a:cs typeface="+mn-cs"/>
            </a:endParaRPr>
          </a:p>
        </p:txBody>
      </p:sp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762000"/>
            <a:ext cx="7772400" cy="1470025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sz="4800" dirty="0">
                <a:solidFill>
                  <a:schemeClr val="bg2">
                    <a:lumMod val="50000"/>
                  </a:schemeClr>
                </a:solidFill>
              </a:rPr>
              <a:t>Writing Your Method Section:</a:t>
            </a:r>
            <a:br>
              <a:rPr lang="en-GB" sz="4800" dirty="0">
                <a:solidFill>
                  <a:schemeClr val="bg2">
                    <a:lumMod val="50000"/>
                  </a:schemeClr>
                </a:solidFill>
              </a:rPr>
            </a:br>
            <a:r>
              <a:rPr lang="en-GB" sz="4800" dirty="0">
                <a:solidFill>
                  <a:schemeClr val="bg2">
                    <a:lumMod val="50000"/>
                  </a:schemeClr>
                </a:solidFill>
              </a:rPr>
              <a:t>Putting Together a Plan</a:t>
            </a:r>
          </a:p>
        </p:txBody>
      </p:sp>
    </p:spTree>
    <p:extLst>
      <p:ext uri="{BB962C8B-B14F-4D97-AF65-F5344CB8AC3E}">
        <p14:creationId xmlns:p14="http://schemas.microsoft.com/office/powerpoint/2010/main" val="9218388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/>
              <a:t>What is a </a:t>
            </a:r>
            <a:r>
              <a:rPr lang="ja-JP" altLang="en-GB"/>
              <a:t>‘</a:t>
            </a:r>
            <a:r>
              <a:rPr lang="en-GB" altLang="ja-JP"/>
              <a:t>Method Section</a:t>
            </a:r>
            <a:r>
              <a:rPr lang="ja-JP" altLang="en-GB"/>
              <a:t>’</a:t>
            </a:r>
            <a:r>
              <a:rPr lang="en-GB" altLang="ja-JP"/>
              <a:t>?</a:t>
            </a:r>
            <a:endParaRPr lang="en-GB"/>
          </a:p>
        </p:txBody>
      </p:sp>
      <p:sp>
        <p:nvSpPr>
          <p:cNvPr id="29699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457200" y="1600200"/>
            <a:ext cx="8229600" cy="4997450"/>
          </a:xfrm>
        </p:spPr>
        <p:txBody>
          <a:bodyPr/>
          <a:lstStyle/>
          <a:p>
            <a:pPr eaLnBrk="1" hangingPunct="1">
              <a:lnSpc>
                <a:spcPct val="80000"/>
              </a:lnSpc>
              <a:defRPr/>
            </a:pPr>
            <a:r>
              <a:rPr lang="en-US" sz="2400" dirty="0"/>
              <a:t>Precise details of what was done are presented.  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US" sz="2400" dirty="0"/>
              <a:t>Descriptive in nature, but must be </a:t>
            </a:r>
            <a:r>
              <a:rPr lang="en-US" sz="2400" u="sng" dirty="0"/>
              <a:t>precise</a:t>
            </a:r>
            <a:r>
              <a:rPr lang="en-US" sz="2400" dirty="0"/>
              <a:t>.  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US" sz="2400" dirty="0"/>
              <a:t>You must leave nothing out and state all variations as clearly and accurately as you can.  </a:t>
            </a:r>
          </a:p>
          <a:p>
            <a:pPr marL="0" indent="0" eaLnBrk="1" hangingPunct="1">
              <a:lnSpc>
                <a:spcPct val="80000"/>
              </a:lnSpc>
              <a:buNone/>
              <a:defRPr/>
            </a:pPr>
            <a:endParaRPr lang="en-US" sz="2400" dirty="0"/>
          </a:p>
          <a:p>
            <a:pPr eaLnBrk="1" hangingPunct="1">
              <a:lnSpc>
                <a:spcPct val="80000"/>
              </a:lnSpc>
              <a:defRPr/>
            </a:pPr>
            <a:r>
              <a:rPr lang="en-US" sz="2400" b="1" dirty="0">
                <a:solidFill>
                  <a:schemeClr val="bg2">
                    <a:lumMod val="50000"/>
                  </a:schemeClr>
                </a:solidFill>
              </a:rPr>
              <a:t>You should present the information in enough detail to permit someone else to replicate your research.</a:t>
            </a:r>
            <a:r>
              <a:rPr lang="en-US" sz="2400" dirty="0">
                <a:solidFill>
                  <a:schemeClr val="bg2">
                    <a:lumMod val="50000"/>
                  </a:schemeClr>
                </a:solidFill>
              </a:rPr>
              <a:t>  </a:t>
            </a:r>
          </a:p>
          <a:p>
            <a:pPr eaLnBrk="1" hangingPunct="1">
              <a:lnSpc>
                <a:spcPct val="80000"/>
              </a:lnSpc>
              <a:defRPr/>
            </a:pPr>
            <a:endParaRPr lang="en-US" sz="2400" i="1" dirty="0"/>
          </a:p>
          <a:p>
            <a:pPr eaLnBrk="1" hangingPunct="1">
              <a:lnSpc>
                <a:spcPct val="80000"/>
              </a:lnSpc>
              <a:defRPr/>
            </a:pPr>
            <a:r>
              <a:rPr lang="en-US" sz="2400" i="1" dirty="0"/>
              <a:t>Remember to write in the third person past tense.</a:t>
            </a:r>
            <a:r>
              <a:rPr lang="en-US" sz="24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8334496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457200"/>
            <a:ext cx="8534400" cy="758952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sz="4000" dirty="0"/>
              <a:t>What Should The Method Section  Contain?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457200" y="1600200"/>
            <a:ext cx="8229600" cy="4852988"/>
          </a:xfrm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US" sz="2000" dirty="0">
                <a:ea typeface="+mn-ea"/>
                <a:cs typeface="+mn-cs"/>
              </a:rPr>
              <a:t>Use sub-headings.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sz="2000" dirty="0">
                <a:ea typeface="+mn-ea"/>
                <a:cs typeface="+mn-cs"/>
              </a:rPr>
              <a:t>These sub headings can include: 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US" sz="2000" dirty="0">
                <a:solidFill>
                  <a:schemeClr val="bg2">
                    <a:lumMod val="50000"/>
                  </a:schemeClr>
                </a:solidFill>
                <a:ea typeface="ＭＳ Ｐゴシック" charset="0"/>
              </a:rPr>
              <a:t>Rationale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US" sz="2000" dirty="0">
                <a:solidFill>
                  <a:schemeClr val="bg2">
                    <a:lumMod val="50000"/>
                  </a:schemeClr>
                </a:solidFill>
                <a:ea typeface="ＭＳ Ｐゴシック" charset="0"/>
              </a:rPr>
              <a:t>Participants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US" sz="2000" dirty="0">
                <a:solidFill>
                  <a:schemeClr val="bg2">
                    <a:lumMod val="50000"/>
                  </a:schemeClr>
                </a:solidFill>
                <a:ea typeface="ＭＳ Ｐゴシック" charset="0"/>
              </a:rPr>
              <a:t>Design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US" sz="2000" dirty="0">
                <a:solidFill>
                  <a:schemeClr val="bg2">
                    <a:lumMod val="50000"/>
                  </a:schemeClr>
                </a:solidFill>
                <a:ea typeface="ＭＳ Ｐゴシック" charset="0"/>
              </a:rPr>
              <a:t>Instrumentation 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US" sz="2000" dirty="0">
                <a:solidFill>
                  <a:schemeClr val="bg2">
                    <a:lumMod val="50000"/>
                  </a:schemeClr>
                </a:solidFill>
                <a:ea typeface="ＭＳ Ｐゴシック" charset="0"/>
              </a:rPr>
              <a:t>Procedures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US" sz="2000" dirty="0">
                <a:solidFill>
                  <a:schemeClr val="bg2">
                    <a:lumMod val="50000"/>
                  </a:schemeClr>
                </a:solidFill>
                <a:ea typeface="ＭＳ Ｐゴシック" charset="0"/>
              </a:rPr>
              <a:t>Reliability &amp; Validity (Credibility &amp; Trustworthiness)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US" sz="2000" dirty="0">
                <a:solidFill>
                  <a:schemeClr val="bg2">
                    <a:lumMod val="50000"/>
                  </a:schemeClr>
                </a:solidFill>
                <a:ea typeface="ＭＳ Ｐゴシック" charset="0"/>
              </a:rPr>
              <a:t>Data Analysis 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US" sz="2000" dirty="0">
                <a:solidFill>
                  <a:schemeClr val="bg2">
                    <a:lumMod val="50000"/>
                  </a:schemeClr>
                </a:solidFill>
                <a:ea typeface="ＭＳ Ｐゴシック" charset="0"/>
              </a:rPr>
              <a:t>Any other sections determined by the type of dissertation that you are doing!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sz="2000" dirty="0">
                <a:ea typeface="+mn-ea"/>
                <a:cs typeface="+mn-cs"/>
              </a:rPr>
              <a:t>Your tutor will be able to assist you in deciding which sections are relevant for your study. </a:t>
            </a:r>
            <a:endParaRPr lang="en-GB" sz="2000" dirty="0">
              <a:ea typeface="+mn-ea"/>
              <a:cs typeface="+mn-cs"/>
            </a:endParaRPr>
          </a:p>
          <a:p>
            <a:pPr eaLnBrk="1" hangingPunct="1">
              <a:lnSpc>
                <a:spcPct val="90000"/>
              </a:lnSpc>
              <a:defRPr/>
            </a:pPr>
            <a:endParaRPr lang="en-GB" sz="1400" dirty="0"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14411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sz="4000"/>
              <a:t>What Makes a Good Method Section?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b="1"/>
              <a:t>Classification:	1 (70-100%)</a:t>
            </a:r>
            <a:endParaRPr lang="en-GB"/>
          </a:p>
          <a:p>
            <a:pPr eaLnBrk="1" hangingPunct="1">
              <a:lnSpc>
                <a:spcPct val="90000"/>
              </a:lnSpc>
              <a:defRPr/>
            </a:pPr>
            <a:r>
              <a:rPr lang="en-GB"/>
              <a:t>Clear and concise statement of the problem. </a:t>
            </a:r>
            <a:r>
              <a:rPr lang="en-GB" i="1">
                <a:solidFill>
                  <a:srgbClr val="FFFF00"/>
                </a:solidFill>
              </a:rPr>
              <a:t>Fully justified, detailed and </a:t>
            </a:r>
            <a:r>
              <a:rPr lang="en-GB" b="1" i="1">
                <a:solidFill>
                  <a:srgbClr val="FFFF00"/>
                </a:solidFill>
              </a:rPr>
              <a:t>well-argued</a:t>
            </a:r>
            <a:r>
              <a:rPr lang="en-GB" i="1">
                <a:solidFill>
                  <a:srgbClr val="FFFF00"/>
                </a:solidFill>
              </a:rPr>
              <a:t> methodology</a:t>
            </a:r>
            <a:r>
              <a:rPr lang="en-GB"/>
              <a:t>, with full acknowledgement of any limitations. </a:t>
            </a:r>
            <a:r>
              <a:rPr lang="en-GB" i="1">
                <a:solidFill>
                  <a:srgbClr val="FFFF00"/>
                </a:solidFill>
              </a:rPr>
              <a:t>Due consideration of internal validity, external validity and reliability.</a:t>
            </a:r>
            <a:r>
              <a:rPr lang="en-GB"/>
              <a:t> Clear reflective analysis of all the processes of the enquiry</a:t>
            </a:r>
          </a:p>
        </p:txBody>
      </p:sp>
    </p:spTree>
    <p:extLst>
      <p:ext uri="{BB962C8B-B14F-4D97-AF65-F5344CB8AC3E}">
        <p14:creationId xmlns:p14="http://schemas.microsoft.com/office/powerpoint/2010/main" val="6133512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4000"/>
              <a:t>Rationale (for your chosen method)</a:t>
            </a:r>
          </a:p>
        </p:txBody>
      </p:sp>
      <p:sp>
        <p:nvSpPr>
          <p:cNvPr id="41987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eaLnBrk="1" hangingPunct="1">
              <a:lnSpc>
                <a:spcPct val="80000"/>
              </a:lnSpc>
              <a:defRPr/>
            </a:pPr>
            <a:r>
              <a:rPr lang="en-GB" sz="2800" dirty="0">
                <a:solidFill>
                  <a:schemeClr val="bg2">
                    <a:lumMod val="50000"/>
                  </a:schemeClr>
                </a:solidFill>
              </a:rPr>
              <a:t>Has been previously identified by EE as something that was lacking!!!</a:t>
            </a:r>
          </a:p>
          <a:p>
            <a:pPr marL="0" indent="0" eaLnBrk="1" hangingPunct="1">
              <a:lnSpc>
                <a:spcPct val="80000"/>
              </a:lnSpc>
              <a:buNone/>
              <a:defRPr/>
            </a:pPr>
            <a:endParaRPr lang="en-GB" sz="2800" dirty="0">
              <a:solidFill>
                <a:schemeClr val="bg2">
                  <a:lumMod val="50000"/>
                </a:schemeClr>
              </a:solidFill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>
                <a:solidFill>
                  <a:schemeClr val="bg2">
                    <a:lumMod val="50000"/>
                  </a:schemeClr>
                </a:solidFill>
              </a:rPr>
              <a:t>Present an argument why you have used questionnaires / interviews / observations….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>
                <a:solidFill>
                  <a:schemeClr val="bg2">
                    <a:lumMod val="50000"/>
                  </a:schemeClr>
                </a:solidFill>
              </a:rPr>
              <a:t>Why are you interviewing? Is there plenty of quantitative information but a lack of rich descriptive information?</a:t>
            </a:r>
          </a:p>
          <a:p>
            <a:pPr marL="0" indent="0" eaLnBrk="1" hangingPunct="1">
              <a:lnSpc>
                <a:spcPct val="80000"/>
              </a:lnSpc>
              <a:buNone/>
              <a:defRPr/>
            </a:pPr>
            <a:endParaRPr lang="en-GB" sz="2800" dirty="0">
              <a:solidFill>
                <a:schemeClr val="bg2">
                  <a:lumMod val="50000"/>
                </a:schemeClr>
              </a:solidFill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>
                <a:solidFill>
                  <a:schemeClr val="bg2">
                    <a:lumMod val="50000"/>
                  </a:schemeClr>
                </a:solidFill>
              </a:rPr>
              <a:t>Presenting a strong rationale shows you have clearly thought about why you are doing what you are. Additional marks! </a:t>
            </a:r>
          </a:p>
          <a:p>
            <a:pPr eaLnBrk="1" hangingPunct="1">
              <a:lnSpc>
                <a:spcPct val="80000"/>
              </a:lnSpc>
              <a:defRPr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1808641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457200"/>
            <a:ext cx="8534400" cy="758952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sz="4000" dirty="0"/>
              <a:t>Rationale for qualitative / quantitative methods</a:t>
            </a:r>
          </a:p>
        </p:txBody>
      </p:sp>
      <p:sp>
        <p:nvSpPr>
          <p:cNvPr id="44035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dirty="0"/>
              <a:t>E.g. Patton / </a:t>
            </a:r>
            <a:r>
              <a:rPr lang="en-GB" dirty="0" err="1"/>
              <a:t>Coolican</a:t>
            </a:r>
            <a:r>
              <a:rPr lang="en-GB" dirty="0"/>
              <a:t> – rationale for qualitative research.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dirty="0"/>
              <a:t>Why is this the most appropriate approach?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dirty="0"/>
              <a:t>Gaps in the research?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dirty="0"/>
          </a:p>
          <a:p>
            <a:pPr eaLnBrk="1" hangingPunct="1">
              <a:lnSpc>
                <a:spcPct val="90000"/>
              </a:lnSpc>
              <a:defRPr/>
            </a:pPr>
            <a:r>
              <a:rPr lang="en-GB" dirty="0"/>
              <a:t>Adding to existing qualitative / quantitative research?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dirty="0"/>
              <a:t>Why mixed methods (if app.) – triangulation of methods…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dirty="0"/>
          </a:p>
          <a:p>
            <a:pPr eaLnBrk="1" hangingPunct="1">
              <a:lnSpc>
                <a:spcPct val="90000"/>
              </a:lnSpc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8811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/>
              <a:t>Participants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457200" y="1600200"/>
            <a:ext cx="8229600" cy="4997450"/>
          </a:xfrm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z="2400" dirty="0">
                <a:solidFill>
                  <a:schemeClr val="bg2">
                    <a:lumMod val="50000"/>
                  </a:schemeClr>
                </a:solidFill>
              </a:rPr>
              <a:t>Not subjects!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sz="2400" dirty="0"/>
              <a:t>Describe the sample…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sz="2400" dirty="0"/>
              <a:t>Demographic information? Where are they from? Students, leisure </a:t>
            </a:r>
            <a:r>
              <a:rPr lang="en-US" sz="2400" dirty="0" err="1"/>
              <a:t>centre</a:t>
            </a:r>
            <a:r>
              <a:rPr lang="en-US" sz="2400" dirty="0"/>
              <a:t> users in West Wales? Say what population they come from, e.g. mothers with children under 2 years of age, Outdoor Ed. students, unemployed, full time students.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sz="2400" dirty="0"/>
              <a:t>Remember anonymity – don</a:t>
            </a:r>
            <a:r>
              <a:rPr lang="en-US" altLang="en-US" sz="2400" dirty="0"/>
              <a:t>’</a:t>
            </a:r>
            <a:r>
              <a:rPr lang="en-US" sz="2400" dirty="0"/>
              <a:t>t make it easy to identify individuals / teams / schools / </a:t>
            </a:r>
            <a:r>
              <a:rPr lang="en-US" sz="2400" dirty="0" err="1"/>
              <a:t>organisations</a:t>
            </a:r>
            <a:r>
              <a:rPr lang="en-US" sz="2400" dirty="0"/>
              <a:t> </a:t>
            </a:r>
          </a:p>
          <a:p>
            <a:pPr eaLnBrk="1" hangingPunct="1">
              <a:lnSpc>
                <a:spcPct val="90000"/>
              </a:lnSpc>
              <a:defRPr/>
            </a:pPr>
            <a:endParaRPr lang="en-US" sz="2400" dirty="0"/>
          </a:p>
          <a:p>
            <a:pPr eaLnBrk="1" hangingPunct="1">
              <a:lnSpc>
                <a:spcPct val="90000"/>
              </a:lnSpc>
              <a:defRPr/>
            </a:pPr>
            <a:r>
              <a:rPr lang="en-US" sz="2400" dirty="0"/>
              <a:t>Task: How did you get your sample? – random sample / purposive sample / convenience sample?</a:t>
            </a:r>
          </a:p>
        </p:txBody>
      </p:sp>
    </p:spTree>
    <p:extLst>
      <p:ext uri="{BB962C8B-B14F-4D97-AF65-F5344CB8AC3E}">
        <p14:creationId xmlns:p14="http://schemas.microsoft.com/office/powerpoint/2010/main" val="3654305315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0" grpId="0"/>
      <p:bldP spid="12291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/>
              <a:t>Participants Continued…</a:t>
            </a:r>
          </a:p>
        </p:txBody>
      </p:sp>
      <p:sp>
        <p:nvSpPr>
          <p:cNvPr id="36867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US" sz="2800" dirty="0">
                <a:solidFill>
                  <a:schemeClr val="bg2">
                    <a:lumMod val="50000"/>
                  </a:schemeClr>
                </a:solidFill>
              </a:rPr>
              <a:t>Groups</a:t>
            </a:r>
            <a:r>
              <a:rPr lang="en-US" sz="2800" dirty="0">
                <a:solidFill>
                  <a:srgbClr val="FFFF00"/>
                </a:solidFill>
              </a:rPr>
              <a:t> </a:t>
            </a:r>
            <a:r>
              <a:rPr lang="en-US" sz="2800" dirty="0"/>
              <a:t>– how many people in each group?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sz="2800" dirty="0">
                <a:solidFill>
                  <a:schemeClr val="folHlink"/>
                </a:solidFill>
              </a:rPr>
              <a:t>Males / females</a:t>
            </a:r>
            <a:r>
              <a:rPr lang="en-US" sz="2800" dirty="0"/>
              <a:t> – how many of each?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sz="2800" dirty="0">
                <a:solidFill>
                  <a:schemeClr val="bg2">
                    <a:lumMod val="50000"/>
                  </a:schemeClr>
                </a:solidFill>
              </a:rPr>
              <a:t>Age</a:t>
            </a:r>
            <a:r>
              <a:rPr lang="en-US" sz="2800" dirty="0"/>
              <a:t> (Range, mean &amp; standard deviation)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sz="2800" dirty="0"/>
              <a:t>What other characteristics </a:t>
            </a:r>
            <a:r>
              <a:rPr lang="en-US" sz="2800" b="1" dirty="0"/>
              <a:t>were considered in selection</a:t>
            </a:r>
            <a:r>
              <a:rPr lang="en-US" sz="2800" dirty="0"/>
              <a:t>, e.g. sport studies students, sedentary females, coaches with 10 years of experience, years playing their sport (</a:t>
            </a:r>
            <a:r>
              <a:rPr lang="en-US" sz="2800" dirty="0">
                <a:solidFill>
                  <a:schemeClr val="bg2">
                    <a:lumMod val="50000"/>
                  </a:schemeClr>
                </a:solidFill>
              </a:rPr>
              <a:t>put in mean years and standard deviation</a:t>
            </a:r>
            <a:r>
              <a:rPr lang="en-US" sz="2800" dirty="0"/>
              <a:t>) – information included needs to be relevant to the study!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sz="2800" dirty="0"/>
          </a:p>
          <a:p>
            <a:pPr eaLnBrk="1" hangingPunct="1">
              <a:lnSpc>
                <a:spcPct val="90000"/>
              </a:lnSpc>
              <a:defRPr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5781487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b="1">
                <a:ea typeface="+mj-ea"/>
                <a:cs typeface="+mj-cs"/>
              </a:rPr>
              <a:t>Instrumentation</a:t>
            </a:r>
            <a:endParaRPr lang="en-GB" b="1">
              <a:ea typeface="+mj-ea"/>
              <a:cs typeface="+mj-cs"/>
            </a:endParaRPr>
          </a:p>
        </p:txBody>
      </p:sp>
      <p:sp>
        <p:nvSpPr>
          <p:cNvPr id="13315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457200" y="1268413"/>
            <a:ext cx="8229600" cy="5589587"/>
          </a:xfrm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US" sz="2400" dirty="0"/>
              <a:t>Next describe the apparatus/questionnaire used in the study.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sz="2400" dirty="0"/>
              <a:t>Title of questionnaire, reference, year of publication, validation information, type of scale (</a:t>
            </a:r>
            <a:r>
              <a:rPr lang="en-US" sz="2400" dirty="0">
                <a:solidFill>
                  <a:schemeClr val="bg2">
                    <a:lumMod val="50000"/>
                  </a:schemeClr>
                </a:solidFill>
              </a:rPr>
              <a:t>rank order / </a:t>
            </a:r>
            <a:r>
              <a:rPr lang="en-US" sz="2400" dirty="0" err="1">
                <a:solidFill>
                  <a:schemeClr val="bg2">
                    <a:lumMod val="50000"/>
                  </a:schemeClr>
                </a:solidFill>
              </a:rPr>
              <a:t>likert</a:t>
            </a:r>
            <a:r>
              <a:rPr lang="en-US" sz="2400" dirty="0">
                <a:solidFill>
                  <a:schemeClr val="bg2">
                    <a:lumMod val="50000"/>
                  </a:schemeClr>
                </a:solidFill>
              </a:rPr>
              <a:t> scale</a:t>
            </a:r>
            <a:r>
              <a:rPr lang="en-US" sz="2400" dirty="0"/>
              <a:t>)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sz="2400" i="1" dirty="0">
                <a:solidFill>
                  <a:schemeClr val="bg2">
                    <a:lumMod val="25000"/>
                  </a:schemeClr>
                </a:solidFill>
              </a:rPr>
              <a:t>Use common-sense</a:t>
            </a:r>
            <a:r>
              <a:rPr lang="en-US" sz="2400" dirty="0">
                <a:solidFill>
                  <a:schemeClr val="accent1"/>
                </a:solidFill>
              </a:rPr>
              <a:t>.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sz="2400" dirty="0"/>
              <a:t>A diagram of the experimental set-up is often a great help (physiological testing – treadmill, online gas analysis system etc…)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sz="2400" dirty="0">
                <a:solidFill>
                  <a:schemeClr val="bg2">
                    <a:lumMod val="50000"/>
                  </a:schemeClr>
                </a:solidFill>
              </a:rPr>
              <a:t>Use pictures to avoid difficult verbal description (only</a:t>
            </a:r>
            <a:r>
              <a:rPr lang="en-US" sz="2400" i="1" dirty="0">
                <a:solidFill>
                  <a:schemeClr val="bg2">
                    <a:lumMod val="50000"/>
                  </a:schemeClr>
                </a:solidFill>
              </a:rPr>
              <a:t> if verbal description is problematic)</a:t>
            </a:r>
            <a:r>
              <a:rPr lang="en-US" sz="2400" dirty="0">
                <a:solidFill>
                  <a:schemeClr val="bg2">
                    <a:lumMod val="50000"/>
                  </a:schemeClr>
                </a:solidFill>
              </a:rPr>
              <a:t>. 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sz="2400" dirty="0"/>
              <a:t>If you have any visually or verbally presented material such as detailed instructions, photographs, lists of items to choose from, present them in an </a:t>
            </a:r>
            <a:r>
              <a:rPr lang="en-US" sz="2400" u="sng" dirty="0"/>
              <a:t>Appendix</a:t>
            </a:r>
            <a:r>
              <a:rPr lang="en-US" sz="2400" dirty="0"/>
              <a:t>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314000376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4" grpId="0"/>
      <p:bldP spid="13315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0"/>
            <a:ext cx="8229600" cy="1139825"/>
          </a:xfrm>
        </p:spPr>
        <p:txBody>
          <a:bodyPr/>
          <a:lstStyle/>
          <a:p>
            <a:pPr eaLnBrk="1" hangingPunct="1">
              <a:defRPr/>
            </a:pPr>
            <a:r>
              <a:rPr lang="en-GB"/>
              <a:t>Instrumentation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395288" y="1341438"/>
            <a:ext cx="8229600" cy="5516562"/>
          </a:xfrm>
        </p:spPr>
        <p:txBody>
          <a:bodyPr/>
          <a:lstStyle/>
          <a:p>
            <a:pPr eaLnBrk="1" hangingPunct="1">
              <a:defRPr/>
            </a:pPr>
            <a:r>
              <a:rPr lang="en-GB" sz="2400" dirty="0">
                <a:solidFill>
                  <a:schemeClr val="bg2">
                    <a:lumMod val="25000"/>
                  </a:schemeClr>
                </a:solidFill>
              </a:rPr>
              <a:t>Questionnaire / interview / testing </a:t>
            </a:r>
          </a:p>
          <a:p>
            <a:pPr eaLnBrk="1" hangingPunct="1">
              <a:defRPr/>
            </a:pPr>
            <a:r>
              <a:rPr lang="en-GB" sz="2400" dirty="0">
                <a:solidFill>
                  <a:schemeClr val="bg2">
                    <a:lumMod val="25000"/>
                  </a:schemeClr>
                </a:solidFill>
              </a:rPr>
              <a:t>Why structured / semi structured / open interview?</a:t>
            </a:r>
          </a:p>
          <a:p>
            <a:pPr eaLnBrk="1" hangingPunct="1">
              <a:defRPr/>
            </a:pPr>
            <a:r>
              <a:rPr lang="en-GB" sz="2400" dirty="0"/>
              <a:t>Why have you chosen the questionnaire that you have?</a:t>
            </a:r>
          </a:p>
          <a:p>
            <a:pPr eaLnBrk="1" hangingPunct="1">
              <a:defRPr/>
            </a:pPr>
            <a:r>
              <a:rPr lang="en-GB" sz="2400" i="1" dirty="0">
                <a:solidFill>
                  <a:srgbClr val="FFFF00"/>
                </a:solidFill>
              </a:rPr>
              <a:t>You will be on ‘dodgy ground’ if you have devised a questionnaire of your own and there is already a validated one available for use!</a:t>
            </a:r>
          </a:p>
          <a:p>
            <a:pPr eaLnBrk="1" hangingPunct="1">
              <a:defRPr/>
            </a:pPr>
            <a:r>
              <a:rPr lang="en-GB" sz="4000" i="1" dirty="0">
                <a:solidFill>
                  <a:srgbClr val="FFFF00"/>
                </a:solidFill>
              </a:rPr>
              <a:t>Why is this a problem?</a:t>
            </a:r>
            <a:endParaRPr lang="en-GB" sz="2400" i="1" dirty="0">
              <a:solidFill>
                <a:srgbClr val="FFFF00"/>
              </a:solidFill>
            </a:endParaRPr>
          </a:p>
          <a:p>
            <a:pPr eaLnBrk="1" hangingPunct="1">
              <a:defRPr/>
            </a:pPr>
            <a:r>
              <a:rPr lang="en-GB" sz="2400" dirty="0"/>
              <a:t>Use of appendices – place questionnaire / interview guide in the back / example of data recording sheet</a:t>
            </a:r>
          </a:p>
        </p:txBody>
      </p:sp>
    </p:spTree>
    <p:extLst>
      <p:ext uri="{BB962C8B-B14F-4D97-AF65-F5344CB8AC3E}">
        <p14:creationId xmlns:p14="http://schemas.microsoft.com/office/powerpoint/2010/main" val="2665180762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4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4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4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8" grpId="0"/>
      <p:bldP spid="14339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0"/>
            <a:ext cx="8229600" cy="1139825"/>
          </a:xfrm>
        </p:spPr>
        <p:txBody>
          <a:bodyPr/>
          <a:lstStyle/>
          <a:p>
            <a:pPr eaLnBrk="1" hangingPunct="1">
              <a:defRPr/>
            </a:pPr>
            <a:r>
              <a:rPr lang="en-GB"/>
              <a:t>Design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457200" y="1268413"/>
            <a:ext cx="8229600" cy="5184775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en-GB" sz="2800" dirty="0"/>
              <a:t>Conduct a pilot study</a:t>
            </a:r>
          </a:p>
          <a:p>
            <a:pPr algn="ctr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en-GB" sz="2800" b="1" dirty="0">
                <a:solidFill>
                  <a:schemeClr val="bg2">
                    <a:lumMod val="25000"/>
                  </a:schemeClr>
                </a:solidFill>
              </a:rPr>
              <a:t>What is a pilot study &amp; why would you conduct one?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dirty="0"/>
              <a:t>What did you do?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dirty="0"/>
              <a:t>How many participants?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dirty="0"/>
              <a:t>Was it successful?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dirty="0"/>
              <a:t>What changes were made as a result (if any)?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dirty="0"/>
              <a:t>Were the results included in the main study? Only if it went well and no changes had to be made…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dirty="0"/>
              <a:t>Task: </a:t>
            </a:r>
            <a:r>
              <a:rPr lang="en-GB" sz="2800" dirty="0" err="1"/>
              <a:t>Wh</a:t>
            </a:r>
            <a:r>
              <a:rPr lang="en-US" sz="2800" dirty="0"/>
              <a:t>at</a:t>
            </a:r>
            <a:r>
              <a:rPr lang="en-GB" sz="2800" dirty="0"/>
              <a:t> is your plan for a pilot study?</a:t>
            </a:r>
          </a:p>
        </p:txBody>
      </p:sp>
    </p:spTree>
    <p:extLst>
      <p:ext uri="{BB962C8B-B14F-4D97-AF65-F5344CB8AC3E}">
        <p14:creationId xmlns:p14="http://schemas.microsoft.com/office/powerpoint/2010/main" val="402013828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/>
              <a:t>Data Collection: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457200" y="1412875"/>
            <a:ext cx="8229600" cy="5111750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en-US" sz="2400" dirty="0">
                <a:ea typeface="+mn-ea"/>
                <a:cs typeface="+mn-cs"/>
              </a:rPr>
              <a:t>You are now in a position to describe the design of the experiment and the specific conditions (selection criteria – systematic review / narrative review).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US" sz="2400" dirty="0">
                <a:solidFill>
                  <a:srgbClr val="7030A0"/>
                </a:solidFill>
                <a:ea typeface="+mn-ea"/>
                <a:cs typeface="+mn-cs"/>
              </a:rPr>
              <a:t>Was the nature of the study explained to participants?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US" sz="2400" dirty="0">
                <a:solidFill>
                  <a:srgbClr val="7030A0"/>
                </a:solidFill>
                <a:ea typeface="+mn-ea"/>
                <a:cs typeface="+mn-cs"/>
              </a:rPr>
              <a:t>When were questionnaires handed out?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US" sz="2400" dirty="0">
                <a:solidFill>
                  <a:srgbClr val="7030A0"/>
                </a:solidFill>
                <a:ea typeface="+mn-ea"/>
                <a:cs typeface="+mn-cs"/>
              </a:rPr>
              <a:t>By whom?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US" sz="2400" dirty="0">
                <a:solidFill>
                  <a:srgbClr val="7030A0"/>
                </a:solidFill>
                <a:ea typeface="+mn-ea"/>
                <a:cs typeface="+mn-cs"/>
              </a:rPr>
              <a:t>What instructions were given?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US" sz="2400" dirty="0">
                <a:solidFill>
                  <a:schemeClr val="bg2">
                    <a:lumMod val="50000"/>
                  </a:schemeClr>
                </a:solidFill>
                <a:ea typeface="+mn-ea"/>
                <a:cs typeface="+mn-cs"/>
              </a:rPr>
              <a:t>Where did the interviews take place?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US" sz="2400" dirty="0">
                <a:solidFill>
                  <a:schemeClr val="bg2">
                    <a:lumMod val="50000"/>
                  </a:schemeClr>
                </a:solidFill>
                <a:ea typeface="+mn-ea"/>
                <a:cs typeface="+mn-cs"/>
              </a:rPr>
              <a:t>How long did they last? E.g. 40 minutes long and yielded 30 A4 pages of typed transcript.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US" sz="2400" dirty="0">
                <a:solidFill>
                  <a:schemeClr val="bg2">
                    <a:lumMod val="50000"/>
                  </a:schemeClr>
                </a:solidFill>
                <a:ea typeface="+mn-ea"/>
                <a:cs typeface="+mn-cs"/>
              </a:rPr>
              <a:t>Were the interviews recorded?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US" sz="2400" dirty="0">
                <a:solidFill>
                  <a:schemeClr val="bg2">
                    <a:lumMod val="50000"/>
                  </a:schemeClr>
                </a:solidFill>
                <a:ea typeface="+mn-ea"/>
                <a:cs typeface="+mn-cs"/>
              </a:rPr>
              <a:t>Did you obtain consent &amp; ensure confidentiality?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US" sz="2400" dirty="0">
                <a:ea typeface="+mn-ea"/>
                <a:cs typeface="+mn-cs"/>
              </a:rPr>
              <a:t>Completed questionnaire (example) or completed interview transcript in the back (delete any identifying information).</a:t>
            </a:r>
            <a:endParaRPr lang="en-GB" sz="2400" dirty="0"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4936122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/>
              <a:t>Validity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457200" y="1447800"/>
            <a:ext cx="8229600" cy="4862512"/>
          </a:xfrm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z="2400" dirty="0"/>
              <a:t>How do you know what </a:t>
            </a:r>
            <a:r>
              <a:rPr lang="en-GB" sz="2400" b="1" i="1" dirty="0">
                <a:solidFill>
                  <a:schemeClr val="bg2">
                    <a:lumMod val="50000"/>
                  </a:schemeClr>
                </a:solidFill>
              </a:rPr>
              <a:t>you say</a:t>
            </a:r>
            <a:r>
              <a:rPr lang="en-GB" sz="2400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sz="2400" dirty="0"/>
              <a:t>you are measuring is what </a:t>
            </a:r>
            <a:r>
              <a:rPr lang="en-GB" sz="2400" b="1" i="1" dirty="0">
                <a:solidFill>
                  <a:schemeClr val="bg2">
                    <a:lumMod val="50000"/>
                  </a:schemeClr>
                </a:solidFill>
              </a:rPr>
              <a:t>you are actually</a:t>
            </a:r>
            <a:r>
              <a:rPr lang="en-GB" sz="2400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sz="2400" dirty="0"/>
              <a:t>measuring?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dirty="0">
                <a:solidFill>
                  <a:schemeClr val="bg2">
                    <a:lumMod val="50000"/>
                  </a:schemeClr>
                </a:solidFill>
              </a:rPr>
              <a:t>Internal Validity (credibility) </a:t>
            </a:r>
            <a:r>
              <a:rPr lang="en-GB" sz="2400" dirty="0"/>
              <a:t>– The findings must accurately describe the phenomena being researched.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sz="2400" dirty="0"/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dirty="0"/>
              <a:t>Choice of questionnaire – e.g. validated measure of motivation.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dirty="0"/>
              <a:t>Lincoln &amp; </a:t>
            </a:r>
            <a:r>
              <a:rPr lang="en-GB" sz="2400" dirty="0" err="1"/>
              <a:t>Guba</a:t>
            </a:r>
            <a:r>
              <a:rPr lang="en-GB" sz="2400" dirty="0"/>
              <a:t> (1985) qualitative research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dirty="0">
                <a:solidFill>
                  <a:schemeClr val="bg2">
                    <a:lumMod val="50000"/>
                  </a:schemeClr>
                </a:solidFill>
              </a:rPr>
              <a:t>Triangulation</a:t>
            </a:r>
            <a:r>
              <a:rPr lang="en-GB" sz="2400" dirty="0"/>
              <a:t> – would other people have interpreted the results in the same way?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dirty="0">
                <a:solidFill>
                  <a:schemeClr val="bg2">
                    <a:lumMod val="50000"/>
                  </a:schemeClr>
                </a:solidFill>
              </a:rPr>
              <a:t>Member checking </a:t>
            </a:r>
            <a:r>
              <a:rPr lang="en-GB" sz="2400" dirty="0"/>
              <a:t>– do they agree with your interpretation?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sz="2400" dirty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18820045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>
                <a:solidFill>
                  <a:schemeClr val="tx1"/>
                </a:solidFill>
              </a:rPr>
              <a:t>External Validity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z="2400" dirty="0"/>
              <a:t>Refers to the extent to which the results can be generalised to the wider population.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b="1" i="1" dirty="0">
                <a:solidFill>
                  <a:srgbClr val="FFFF00"/>
                </a:solidFill>
              </a:rPr>
              <a:t>Take care when generalising!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dirty="0"/>
              <a:t>Lincoln &amp; </a:t>
            </a:r>
            <a:r>
              <a:rPr lang="en-GB" sz="2400" dirty="0" err="1"/>
              <a:t>Guba</a:t>
            </a:r>
            <a:r>
              <a:rPr lang="en-GB" sz="2400" dirty="0"/>
              <a:t> (1985) suggest that thick description of results should be provided.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dirty="0"/>
              <a:t>Allows the reader to decide if transferability is possible.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dirty="0">
                <a:solidFill>
                  <a:schemeClr val="bg2">
                    <a:lumMod val="50000"/>
                  </a:schemeClr>
                </a:solidFill>
              </a:rPr>
              <a:t>Threats to external validity: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sz="2000" dirty="0">
                <a:solidFill>
                  <a:schemeClr val="bg2">
                    <a:lumMod val="50000"/>
                  </a:schemeClr>
                </a:solidFill>
              </a:rPr>
              <a:t>Selection effects </a:t>
            </a:r>
            <a:r>
              <a:rPr lang="en-GB" sz="2000" dirty="0"/>
              <a:t>– constructs selected only relevant to a certain group (pupils taught by a particular PE teacher from 1986-1990).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sz="2000" dirty="0">
                <a:solidFill>
                  <a:schemeClr val="bg2">
                    <a:lumMod val="50000"/>
                  </a:schemeClr>
                </a:solidFill>
              </a:rPr>
              <a:t>Setting effects </a:t>
            </a:r>
            <a:r>
              <a:rPr lang="en-GB" sz="2000" dirty="0"/>
              <a:t>– where the results are largely a function of their context (field trip).</a:t>
            </a:r>
          </a:p>
          <a:p>
            <a:pPr lvl="1" eaLnBrk="1" hangingPunct="1">
              <a:lnSpc>
                <a:spcPct val="90000"/>
              </a:lnSpc>
              <a:buFontTx/>
              <a:buNone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20338604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/>
              <a:t>Ensuring Validity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pPr eaLnBrk="1" hangingPunct="1">
              <a:lnSpc>
                <a:spcPct val="80000"/>
              </a:lnSpc>
              <a:defRPr/>
            </a:pPr>
            <a:r>
              <a:rPr lang="en-GB" sz="2400" dirty="0"/>
              <a:t>Select an </a:t>
            </a:r>
            <a:r>
              <a:rPr lang="en-GB" sz="2400" dirty="0">
                <a:solidFill>
                  <a:srgbClr val="FFFF00"/>
                </a:solidFill>
              </a:rPr>
              <a:t>appropriate methodology</a:t>
            </a:r>
            <a:r>
              <a:rPr lang="en-GB" sz="2400" dirty="0"/>
              <a:t> for answering the research questions.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400" dirty="0"/>
              <a:t>Select </a:t>
            </a:r>
            <a:r>
              <a:rPr lang="en-GB" sz="2400" dirty="0">
                <a:solidFill>
                  <a:srgbClr val="FFFF00"/>
                </a:solidFill>
              </a:rPr>
              <a:t>appropriate instrumentation</a:t>
            </a:r>
            <a:r>
              <a:rPr lang="en-GB" sz="2400" dirty="0"/>
              <a:t> for gathering the type of data required.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400" dirty="0"/>
              <a:t>Ensure the instrumentation is at </a:t>
            </a:r>
            <a:r>
              <a:rPr lang="en-GB" sz="2400" dirty="0">
                <a:solidFill>
                  <a:srgbClr val="FFFF00"/>
                </a:solidFill>
              </a:rPr>
              <a:t>appropriate level</a:t>
            </a:r>
            <a:r>
              <a:rPr lang="en-GB" sz="2400" dirty="0"/>
              <a:t> for the participants – modified for children etc...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400" dirty="0"/>
              <a:t>Use an </a:t>
            </a:r>
            <a:r>
              <a:rPr lang="en-GB" sz="2400" dirty="0">
                <a:solidFill>
                  <a:srgbClr val="FFFF00"/>
                </a:solidFill>
              </a:rPr>
              <a:t>appropriate sample</a:t>
            </a:r>
            <a:r>
              <a:rPr lang="en-GB" sz="2400" dirty="0"/>
              <a:t>.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400" dirty="0"/>
              <a:t>Choose an </a:t>
            </a:r>
            <a:r>
              <a:rPr lang="en-GB" sz="2400" dirty="0">
                <a:solidFill>
                  <a:srgbClr val="FFFF00"/>
                </a:solidFill>
              </a:rPr>
              <a:t>appropriate timescale</a:t>
            </a:r>
            <a:r>
              <a:rPr lang="en-GB" sz="2400" dirty="0"/>
              <a:t>.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400" dirty="0"/>
              <a:t>Reduce Hawthorne effect where possible.</a:t>
            </a:r>
          </a:p>
          <a:p>
            <a:pPr lvl="1" eaLnBrk="1" hangingPunct="1">
              <a:lnSpc>
                <a:spcPct val="80000"/>
              </a:lnSpc>
              <a:defRPr/>
            </a:pPr>
            <a:r>
              <a:rPr lang="en-GB" sz="2000" dirty="0"/>
              <a:t>Social desirability 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400" dirty="0"/>
              <a:t>Try to avoid participant dropout.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400" dirty="0"/>
              <a:t>Take steps to avoid non-return of questionnaires.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400" dirty="0"/>
              <a:t>Ensuring standardised procedures for gathering of data.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b="1" dirty="0"/>
              <a:t>Task: What are you doing to ensure validity</a:t>
            </a:r>
            <a:r>
              <a:rPr lang="en-GB" sz="2400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323405801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27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27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327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2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2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2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2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2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2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2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2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2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27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27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27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27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27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27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27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27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327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327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27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27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327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27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327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 nodeType="clickPar">
                      <p:stCondLst>
                        <p:cond delay="indefinite"/>
                      </p:stCondLst>
                      <p:childTnLst>
                        <p:par>
                          <p:cTn id="6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6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327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327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327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 nodeType="clickPar">
                      <p:stCondLst>
                        <p:cond delay="indefinite"/>
                      </p:stCondLst>
                      <p:childTnLst>
                        <p:par>
                          <p:cTn id="7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3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3277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3277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3277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3277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3277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3277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0" grpId="0"/>
      <p:bldP spid="32771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/>
              <a:t>Reliability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457200" y="1341438"/>
            <a:ext cx="8229600" cy="4789487"/>
          </a:xfrm>
        </p:spPr>
        <p:txBody>
          <a:bodyPr>
            <a:normAutofit lnSpcReduction="10000"/>
          </a:bodyPr>
          <a:lstStyle/>
          <a:p>
            <a:pPr eaLnBrk="1" hangingPunct="1">
              <a:defRPr/>
            </a:pPr>
            <a:r>
              <a:rPr lang="en-GB" sz="2800" dirty="0">
                <a:ea typeface="+mn-ea"/>
                <a:cs typeface="+mn-cs"/>
              </a:rPr>
              <a:t>If you were to do the study again with the same people, how do you know that you would get the same results?</a:t>
            </a:r>
          </a:p>
          <a:p>
            <a:pPr algn="ctr" eaLnBrk="1" hangingPunct="1">
              <a:defRPr/>
            </a:pPr>
            <a:r>
              <a:rPr lang="en-GB" sz="2800" dirty="0">
                <a:solidFill>
                  <a:schemeClr val="bg2">
                    <a:lumMod val="50000"/>
                  </a:schemeClr>
                </a:solidFill>
                <a:ea typeface="+mn-ea"/>
                <a:cs typeface="+mn-cs"/>
              </a:rPr>
              <a:t>Consistency and </a:t>
            </a:r>
            <a:r>
              <a:rPr lang="en-GB" sz="2800" dirty="0" err="1">
                <a:solidFill>
                  <a:schemeClr val="bg2">
                    <a:lumMod val="50000"/>
                  </a:schemeClr>
                </a:solidFill>
                <a:ea typeface="+mn-ea"/>
                <a:cs typeface="+mn-cs"/>
              </a:rPr>
              <a:t>replicability</a:t>
            </a:r>
            <a:r>
              <a:rPr lang="en-GB" sz="2800" dirty="0">
                <a:solidFill>
                  <a:schemeClr val="bg2">
                    <a:lumMod val="50000"/>
                  </a:schemeClr>
                </a:solidFill>
                <a:ea typeface="+mn-ea"/>
                <a:cs typeface="+mn-cs"/>
              </a:rPr>
              <a:t>.</a:t>
            </a:r>
          </a:p>
          <a:p>
            <a:pPr algn="ctr" eaLnBrk="1" hangingPunct="1">
              <a:defRPr/>
            </a:pPr>
            <a:r>
              <a:rPr lang="en-GB" sz="2800" dirty="0">
                <a:solidFill>
                  <a:schemeClr val="bg2">
                    <a:lumMod val="50000"/>
                  </a:schemeClr>
                </a:solidFill>
                <a:ea typeface="+mn-ea"/>
                <a:cs typeface="+mn-cs"/>
              </a:rPr>
              <a:t>Same researcher.</a:t>
            </a:r>
          </a:p>
          <a:p>
            <a:pPr algn="ctr" eaLnBrk="1" hangingPunct="1">
              <a:defRPr/>
            </a:pPr>
            <a:r>
              <a:rPr lang="en-GB" sz="2800" dirty="0">
                <a:solidFill>
                  <a:schemeClr val="bg2">
                    <a:lumMod val="50000"/>
                  </a:schemeClr>
                </a:solidFill>
                <a:ea typeface="+mn-ea"/>
                <a:cs typeface="+mn-cs"/>
              </a:rPr>
              <a:t>Same time and place of testing.</a:t>
            </a:r>
          </a:p>
          <a:p>
            <a:pPr algn="ctr" eaLnBrk="1" hangingPunct="1">
              <a:defRPr/>
            </a:pPr>
            <a:r>
              <a:rPr lang="en-GB" sz="2800" dirty="0">
                <a:solidFill>
                  <a:schemeClr val="bg2">
                    <a:lumMod val="50000"/>
                  </a:schemeClr>
                </a:solidFill>
                <a:ea typeface="+mn-ea"/>
                <a:cs typeface="+mn-cs"/>
              </a:rPr>
              <a:t>Multiple methods.</a:t>
            </a:r>
          </a:p>
          <a:p>
            <a:pPr algn="ctr" eaLnBrk="1" hangingPunct="1">
              <a:defRPr/>
            </a:pPr>
            <a:r>
              <a:rPr lang="en-GB" sz="2800" dirty="0">
                <a:solidFill>
                  <a:schemeClr val="bg2">
                    <a:lumMod val="50000"/>
                  </a:schemeClr>
                </a:solidFill>
                <a:ea typeface="+mn-ea"/>
                <a:cs typeface="+mn-cs"/>
              </a:rPr>
              <a:t>Clear and precise description of procedures.</a:t>
            </a:r>
          </a:p>
          <a:p>
            <a:pPr algn="ctr" eaLnBrk="1" hangingPunct="1">
              <a:defRPr/>
            </a:pPr>
            <a:endParaRPr lang="en-GB" sz="2800" dirty="0">
              <a:solidFill>
                <a:schemeClr val="bg2">
                  <a:lumMod val="50000"/>
                </a:schemeClr>
              </a:solidFill>
            </a:endParaRPr>
          </a:p>
          <a:p>
            <a:pPr algn="ctr" eaLnBrk="1" hangingPunct="1">
              <a:defRPr/>
            </a:pPr>
            <a:r>
              <a:rPr lang="en-GB" sz="2800" dirty="0">
                <a:solidFill>
                  <a:schemeClr val="bg2">
                    <a:lumMod val="50000"/>
                  </a:schemeClr>
                </a:solidFill>
              </a:rPr>
              <a:t>Task: Which of these apply to your dissertation?</a:t>
            </a:r>
            <a:endParaRPr lang="en-GB" sz="2800" dirty="0">
              <a:solidFill>
                <a:schemeClr val="bg2">
                  <a:lumMod val="50000"/>
                </a:schemeClr>
              </a:solidFill>
              <a:ea typeface="+mn-ea"/>
              <a:cs typeface="+mn-cs"/>
            </a:endParaRPr>
          </a:p>
          <a:p>
            <a:pPr eaLnBrk="1" hangingPunct="1">
              <a:buFont typeface="Wingdings" pitchFamily="2" charset="2"/>
              <a:buNone/>
              <a:defRPr/>
            </a:pPr>
            <a:endParaRPr lang="en-GB" sz="2800" dirty="0">
              <a:solidFill>
                <a:schemeClr val="bg2">
                  <a:lumMod val="50000"/>
                </a:schemeClr>
              </a:solidFill>
              <a:ea typeface="+mn-ea"/>
              <a:cs typeface="+mn-cs"/>
            </a:endParaRPr>
          </a:p>
          <a:p>
            <a:pPr eaLnBrk="1" hangingPunct="1">
              <a:defRPr/>
            </a:pPr>
            <a:endParaRPr lang="en-GB" sz="2800" dirty="0"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0934120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/>
              <a:t>Data Analysis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  <a:defRPr/>
            </a:pPr>
            <a:r>
              <a:rPr lang="en-GB" sz="2400" dirty="0">
                <a:solidFill>
                  <a:schemeClr val="bg2">
                    <a:lumMod val="50000"/>
                  </a:schemeClr>
                </a:solidFill>
              </a:rPr>
              <a:t>Quantitative </a:t>
            </a:r>
            <a:r>
              <a:rPr lang="en-GB" sz="2400" dirty="0"/>
              <a:t>– Statistical package used (SPSS / Excel)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4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Statistical tests used:</a:t>
            </a:r>
          </a:p>
          <a:p>
            <a:pPr lvl="1" eaLnBrk="1" hangingPunct="1">
              <a:lnSpc>
                <a:spcPct val="80000"/>
              </a:lnSpc>
              <a:defRPr/>
            </a:pPr>
            <a:r>
              <a:rPr lang="en-GB" sz="2000" dirty="0">
                <a:solidFill>
                  <a:schemeClr val="bg2">
                    <a:lumMod val="50000"/>
                  </a:schemeClr>
                </a:solidFill>
              </a:rPr>
              <a:t>Correlation</a:t>
            </a:r>
          </a:p>
          <a:p>
            <a:pPr lvl="1" eaLnBrk="1" hangingPunct="1">
              <a:lnSpc>
                <a:spcPct val="80000"/>
              </a:lnSpc>
              <a:defRPr/>
            </a:pPr>
            <a:r>
              <a:rPr lang="en-GB" sz="2000" dirty="0">
                <a:solidFill>
                  <a:schemeClr val="bg2">
                    <a:lumMod val="50000"/>
                  </a:schemeClr>
                </a:solidFill>
              </a:rPr>
              <a:t>T-Test</a:t>
            </a:r>
          </a:p>
          <a:p>
            <a:pPr lvl="1" eaLnBrk="1" hangingPunct="1">
              <a:lnSpc>
                <a:spcPct val="80000"/>
              </a:lnSpc>
              <a:defRPr/>
            </a:pPr>
            <a:r>
              <a:rPr lang="en-GB" sz="2000" dirty="0">
                <a:solidFill>
                  <a:schemeClr val="bg2">
                    <a:lumMod val="50000"/>
                  </a:schemeClr>
                </a:solidFill>
              </a:rPr>
              <a:t>ANOVA</a:t>
            </a:r>
          </a:p>
          <a:p>
            <a:pPr lvl="1" eaLnBrk="1" hangingPunct="1">
              <a:lnSpc>
                <a:spcPct val="80000"/>
              </a:lnSpc>
              <a:defRPr/>
            </a:pPr>
            <a:r>
              <a:rPr lang="en-GB" sz="2000" dirty="0">
                <a:solidFill>
                  <a:schemeClr val="bg2">
                    <a:lumMod val="50000"/>
                  </a:schemeClr>
                </a:solidFill>
              </a:rPr>
              <a:t>Chi Squared</a:t>
            </a:r>
          </a:p>
          <a:p>
            <a:pPr marL="274320" lvl="1" indent="0" eaLnBrk="1" hangingPunct="1">
              <a:lnSpc>
                <a:spcPct val="80000"/>
              </a:lnSpc>
              <a:buNone/>
              <a:defRPr/>
            </a:pPr>
            <a:endParaRPr lang="en-GB" sz="2000" dirty="0">
              <a:solidFill>
                <a:schemeClr val="bg2">
                  <a:lumMod val="50000"/>
                </a:schemeClr>
              </a:solidFill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en-GB" sz="2400" dirty="0"/>
              <a:t>Remember if people want to replicate your work they will need to know exactly what you did with the data.</a:t>
            </a:r>
          </a:p>
          <a:p>
            <a:pPr marL="0" indent="0" eaLnBrk="1" hangingPunct="1">
              <a:lnSpc>
                <a:spcPct val="80000"/>
              </a:lnSpc>
              <a:buNone/>
              <a:defRPr/>
            </a:pPr>
            <a:endParaRPr lang="en-GB" sz="2400" dirty="0"/>
          </a:p>
          <a:p>
            <a:pPr eaLnBrk="1" hangingPunct="1">
              <a:lnSpc>
                <a:spcPct val="80000"/>
              </a:lnSpc>
              <a:defRPr/>
            </a:pPr>
            <a:r>
              <a:rPr lang="en-GB" sz="2400" dirty="0">
                <a:solidFill>
                  <a:schemeClr val="bg2">
                    <a:lumMod val="50000"/>
                  </a:schemeClr>
                </a:solidFill>
              </a:rPr>
              <a:t>Qualitative methods </a:t>
            </a:r>
            <a:r>
              <a:rPr lang="en-GB" sz="2400" dirty="0"/>
              <a:t>– coding of interview data, data presentation – inductive analysis / matrices / networks?</a:t>
            </a:r>
          </a:p>
        </p:txBody>
      </p:sp>
    </p:spTree>
    <p:extLst>
      <p:ext uri="{BB962C8B-B14F-4D97-AF65-F5344CB8AC3E}">
        <p14:creationId xmlns:p14="http://schemas.microsoft.com/office/powerpoint/2010/main" val="193131066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381000"/>
            <a:ext cx="8534400" cy="758952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sz="4000" dirty="0"/>
              <a:t>What about the strengths and limitations of my methodology?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457200" y="1600200"/>
            <a:ext cx="8229600" cy="4852988"/>
          </a:xfrm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z="2800" dirty="0"/>
              <a:t>This does </a:t>
            </a:r>
            <a:r>
              <a:rPr lang="en-GB" sz="2800" dirty="0">
                <a:solidFill>
                  <a:srgbClr val="FFFF00"/>
                </a:solidFill>
              </a:rPr>
              <a:t>NOT</a:t>
            </a:r>
            <a:r>
              <a:rPr lang="en-GB" sz="2800" dirty="0"/>
              <a:t> go in your method section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dirty="0"/>
              <a:t>Strengths and limitations of the methodology should </a:t>
            </a:r>
            <a:r>
              <a:rPr lang="en-GB" sz="2800" dirty="0">
                <a:solidFill>
                  <a:srgbClr val="FFFF00"/>
                </a:solidFill>
              </a:rPr>
              <a:t>form a section of your discussion</a:t>
            </a:r>
            <a:r>
              <a:rPr lang="en-GB" sz="2800" dirty="0"/>
              <a:t> (towards the end).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dirty="0"/>
              <a:t>It is not a </a:t>
            </a:r>
            <a:r>
              <a:rPr lang="ja-JP" altLang="en-GB" sz="2800" dirty="0">
                <a:solidFill>
                  <a:srgbClr val="FFFF00"/>
                </a:solidFill>
              </a:rPr>
              <a:t>‘</a:t>
            </a:r>
            <a:r>
              <a:rPr lang="en-GB" altLang="ja-JP" sz="2800" dirty="0">
                <a:solidFill>
                  <a:srgbClr val="FFFF00"/>
                </a:solidFill>
              </a:rPr>
              <a:t>bad thing</a:t>
            </a:r>
            <a:r>
              <a:rPr lang="ja-JP" altLang="en-GB" sz="2800" dirty="0">
                <a:solidFill>
                  <a:srgbClr val="FFFF00"/>
                </a:solidFill>
              </a:rPr>
              <a:t>’</a:t>
            </a:r>
            <a:r>
              <a:rPr lang="en-GB" altLang="ja-JP" sz="2800" dirty="0"/>
              <a:t> to highlight methodological flaws.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dirty="0"/>
              <a:t>Don</a:t>
            </a:r>
            <a:r>
              <a:rPr lang="ja-JP" altLang="en-GB" sz="2800" dirty="0"/>
              <a:t>’</a:t>
            </a:r>
            <a:r>
              <a:rPr lang="en-GB" altLang="ja-JP" sz="2800" dirty="0"/>
              <a:t>t be afraid to highlight </a:t>
            </a:r>
            <a:r>
              <a:rPr lang="en-GB" altLang="ja-JP" sz="2800" dirty="0">
                <a:solidFill>
                  <a:schemeClr val="bg2">
                    <a:lumMod val="50000"/>
                  </a:schemeClr>
                </a:solidFill>
              </a:rPr>
              <a:t>strengths </a:t>
            </a:r>
            <a:r>
              <a:rPr lang="en-GB" altLang="ja-JP" sz="2800" dirty="0"/>
              <a:t>of your work!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dirty="0"/>
              <a:t>Demonstrates awareness of methodological issues.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dirty="0">
                <a:solidFill>
                  <a:schemeClr val="bg2">
                    <a:lumMod val="50000"/>
                  </a:schemeClr>
                </a:solidFill>
              </a:rPr>
              <a:t>Should lead to future research directions.</a:t>
            </a:r>
          </a:p>
        </p:txBody>
      </p:sp>
    </p:spTree>
    <p:extLst>
      <p:ext uri="{BB962C8B-B14F-4D97-AF65-F5344CB8AC3E}">
        <p14:creationId xmlns:p14="http://schemas.microsoft.com/office/powerpoint/2010/main" val="143191838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r>
              <a:rPr lang="en-GB">
                <a:effectLst/>
              </a:rPr>
              <a:t>Task:</a:t>
            </a:r>
            <a:endParaRPr lang="en-US">
              <a:effectLst/>
            </a:endParaRPr>
          </a:p>
        </p:txBody>
      </p:sp>
      <p:sp>
        <p:nvSpPr>
          <p:cNvPr id="32770" name="Rectangle 3"/>
          <p:cNvSpPr>
            <a:spLocks noGrp="1" noChangeArrowheads="1"/>
          </p:cNvSpPr>
          <p:nvPr>
            <p:ph sz="quarter" idx="1"/>
          </p:nvPr>
        </p:nvSpPr>
        <p:spPr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pPr>
              <a:defRPr/>
            </a:pPr>
            <a:endParaRPr lang="en-GB" dirty="0">
              <a:effectLst/>
            </a:endParaRPr>
          </a:p>
          <a:p>
            <a:pPr>
              <a:defRPr/>
            </a:pPr>
            <a:r>
              <a:rPr lang="en-GB" dirty="0">
                <a:effectLst/>
              </a:rPr>
              <a:t>Put together a plan of all the sections that you will need within your method section…</a:t>
            </a:r>
          </a:p>
          <a:p>
            <a:pPr marL="0" indent="0">
              <a:buFont typeface="Wingdings" pitchFamily="2" charset="2"/>
              <a:buNone/>
              <a:defRPr/>
            </a:pPr>
            <a:endParaRPr lang="en-GB" dirty="0">
              <a:effectLst/>
            </a:endParaRPr>
          </a:p>
          <a:p>
            <a:pPr>
              <a:defRPr/>
            </a:pPr>
            <a:r>
              <a:rPr lang="en-GB" dirty="0">
                <a:effectLst/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348509418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vic">
  <a:themeElements>
    <a:clrScheme name="Elemental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Civic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Civic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99</TotalTime>
  <Words>1351</Words>
  <Application>Microsoft Macintosh PowerPoint</Application>
  <PresentationFormat>On-screen Show (4:3)</PresentationFormat>
  <Paragraphs>148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4" baseType="lpstr">
      <vt:lpstr>Georgia</vt:lpstr>
      <vt:lpstr>MS PGothic</vt:lpstr>
      <vt:lpstr>Wingdings</vt:lpstr>
      <vt:lpstr>Wingdings 2</vt:lpstr>
      <vt:lpstr>Civic</vt:lpstr>
      <vt:lpstr>Writing Your Method Section: Putting Together a Plan</vt:lpstr>
      <vt:lpstr>What is a ‘Method Section’?</vt:lpstr>
      <vt:lpstr>What Should The Method Section  Contain?</vt:lpstr>
      <vt:lpstr>What Makes a Good Method Section?</vt:lpstr>
      <vt:lpstr>Rationale (for your chosen method)</vt:lpstr>
      <vt:lpstr>Rationale for qualitative / quantitative methods</vt:lpstr>
      <vt:lpstr>Participants</vt:lpstr>
      <vt:lpstr>Participants Continued…</vt:lpstr>
      <vt:lpstr>Instrumentation</vt:lpstr>
      <vt:lpstr>Instrumentation</vt:lpstr>
      <vt:lpstr>Design</vt:lpstr>
      <vt:lpstr>Data Collection:</vt:lpstr>
      <vt:lpstr>Validity</vt:lpstr>
      <vt:lpstr>External Validity</vt:lpstr>
      <vt:lpstr>Ensuring Validity</vt:lpstr>
      <vt:lpstr>Reliability</vt:lpstr>
      <vt:lpstr>Data Analysis</vt:lpstr>
      <vt:lpstr>What about the strengths and limitations of my methodology?</vt:lpstr>
      <vt:lpstr>Task: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Writing Your Method Section</dc:title>
  <dc:creator>Administrator</dc:creator>
  <cp:lastModifiedBy>Alison Connaughton</cp:lastModifiedBy>
  <cp:revision>11</cp:revision>
  <dcterms:created xsi:type="dcterms:W3CDTF">2015-11-17T15:20:34Z</dcterms:created>
  <dcterms:modified xsi:type="dcterms:W3CDTF">2026-09-15T14:50:10Z</dcterms:modified>
</cp:coreProperties>
</file>