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0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6E9A899-7450-64D2-4076-8A5CD131013B}" v="120" dt="2023-02-28T12:32:19.011"/>
    <p1510:client id="{08859525-75C2-03B8-1B0B-92B57264278D}" v="725" dt="2023-02-15T21:55:55.620"/>
    <p1510:client id="{1AC8CD2D-B1F0-EA38-B72E-C5D7C4B0FBB9}" v="70" dt="2023-02-16T15:03:57.459"/>
    <p1510:client id="{56A20D17-2869-91CA-902D-D8FCE27EAC22}" v="85" dt="2023-02-28T11:42:16.402"/>
    <p1510:client id="{6C8E8420-72B4-8ACF-3108-6C891BD30E7A}" v="425" dt="2023-02-21T11:56:00.230"/>
    <p1510:client id="{7E036C04-5D97-B768-6B5F-255AFFDBBC94}" v="578" dt="2023-02-16T18:33:58.141"/>
    <p1510:client id="{DD71A81E-FFAD-4D97-93AD-B33B2DA99603}" v="78" dt="2023-02-07T13:49:58.04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80C4F9-5EE7-47B7-B965-368EB53A435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7700" y="1181099"/>
            <a:ext cx="6864724" cy="3581399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A4A1F1-374F-4FC8-89F7-83065EA4F5D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7700" y="5075227"/>
            <a:ext cx="6864724" cy="868374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B5CB5F-AE9B-4C02-B16F-C462CAFC19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14B1CC-830B-4695-B174-D9E9100A86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DCD43F-E516-4123-A6D8-DB72C3CC50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38343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0FF197-4D72-4945-8068-57D52018E6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C81FA8-039D-4BAF-8AAB-7B6616AFEE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27357F-46A1-493A-A5E4-1D7FAE5B99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7277BC-26F9-4B14-A2DC-C7575C5A63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7BC3FF-EE25-45FB-A7A8-AAA522F707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51829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5596BE-9AF9-4E97-9204-5B672D7973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362200"/>
            <a:ext cx="7696200" cy="2400300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5EDF98A-E8AE-4443-9A8C-CB35DEB2CE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981200" y="5067300"/>
            <a:ext cx="7696200" cy="876300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B7114B-35CB-40C5-BCC8-C5039524FF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1AA324-982E-42C4-8002-5F236877CF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401596-9353-4C1A-972E-6522F2B420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95119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BF0BC9-7469-437A-B92B-0A2627E4B9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B7D887-595C-4649-AF8E-E78307000D4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14400" y="1825625"/>
            <a:ext cx="49911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39FE29C-ED37-4DD9-949F-0024342619E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48400" y="1825625"/>
            <a:ext cx="5029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6F6AA34-8CC0-4E5B-8396-0AC7563314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DF7398-73FE-4D27-AFF9-91BEBFED32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1700880-10EE-4115-8BBB-13DDF270DB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53298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FF3C9B-D20D-43FA-BA18-D50F86A912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371" y="647699"/>
            <a:ext cx="10625229" cy="1150621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D52F00A-F4EE-40FC-9325-373840422D5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55863" y="1879599"/>
            <a:ext cx="5157787" cy="675641"/>
          </a:xfrm>
        </p:spPr>
        <p:txBody>
          <a:bodyPr anchor="b">
            <a:no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75DD90-A306-4A8B-A54C-8033B7F7F0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5863" y="2560955"/>
            <a:ext cx="5157787" cy="364934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040E0AA-F8F8-4862-B27B-50FAF2F34DE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094412" y="1879599"/>
            <a:ext cx="5183188" cy="675641"/>
          </a:xfrm>
        </p:spPr>
        <p:txBody>
          <a:bodyPr anchor="b">
            <a:no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9FEBDD6-EDA1-4CE7-9DDC-9D977E12DDA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094412" y="2560955"/>
            <a:ext cx="5183188" cy="364934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0044487-D350-4434-A5C7-A96942FFC9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389DC43-E591-42BF-82EE-E4887E4BC5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68CD421-2D00-41DD-A393-4739E389D9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23555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239A8B-0FAF-431C-9657-9003FA0373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1BBA2A1-331D-40F8-867B-CE15011360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50995C1-5121-47B6-AC6D-F60C0FF663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EDBE022-9B54-431C-80D5-5D8F2AFCB9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69297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015B6E5-6347-41F6-85FC-3BF3652D1B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C6A93F6-45F8-4453-B5DC-B2F3D5D0B5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EE364E1-213B-4AF0-80D7-8101EFD5E4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05583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290B5D-E76D-4797-AD77-15625D675F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372" y="647700"/>
            <a:ext cx="4119654" cy="1714500"/>
          </a:xfrm>
        </p:spPr>
        <p:txBody>
          <a:bodyPr anchor="b">
            <a:no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744D8D-C9CF-43B2-905D-2368B17A53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40188" y="914400"/>
            <a:ext cx="5737412" cy="5029199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B4BF0C-D14C-46D7-ACDD-1885DDD883F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52372" y="2697479"/>
            <a:ext cx="4119654" cy="3246119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FD7D8D-72E7-4ABD-BB87-80BB490031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D9C1CE-C8CE-4364-A021-ADC2D64726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E6FA33-09EF-495A-853E-63750CA37A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78310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EF023E-952E-40DF-A101-74D22789D5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372" y="647700"/>
            <a:ext cx="4119654" cy="1714500"/>
          </a:xfrm>
        </p:spPr>
        <p:txBody>
          <a:bodyPr anchor="b">
            <a:no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41E98DD-BF5D-4CCA-8C66-F2A6CE11271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486400" y="914400"/>
            <a:ext cx="5791200" cy="502919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0EC22A6-F2C2-4A88-BEE5-2D6CEB520EB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52372" y="2697480"/>
            <a:ext cx="4119654" cy="317150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A1F755-C7AF-4C50-8CA8-828612A767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1EDE175-E818-477C-A3F6-7DD65C1268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D0B8E3-DB91-440B-818F-71E4248BB1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01631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08C0AF-44D0-4830-AF13-49B8522BE6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61B4D8C-6045-47B3-9A0C-F2215A904C5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19A9F1-F398-416A-A8C0-0A36D838DD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37F801-C9FB-4A34-8386-BA9FBACCBC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E05176-F6E9-4997-8355-74F2A4560A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16492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BEBC807-13E1-4F3F-83FA-FD9BD24F3B1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986520" y="647699"/>
            <a:ext cx="2291080" cy="52959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B7E2EAA-155E-482E-A2B8-547653B253E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52371" y="647699"/>
            <a:ext cx="8120789" cy="52959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4A4BDC-BDD0-417D-AF7C-516EE556D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F663EC-23F9-4202-80F3-F8E550884F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C8402D-7367-485B-AEA6-5AB2B8209D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77431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55EB7D6-B8CB-49E3-874F-2255BEE824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371" y="647700"/>
            <a:ext cx="10625229" cy="114705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BEEAC5-A8AB-4FE8-A270-D70F7DED4A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52371" y="2095500"/>
            <a:ext cx="10620855" cy="38481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B6506C-52BF-4C05-AD31-7C08B80151C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52371" y="6332538"/>
            <a:ext cx="300649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spc="100" baseline="0">
                <a:solidFill>
                  <a:schemeClr val="tx1"/>
                </a:solidFill>
              </a:defRPr>
            </a:lvl1pPr>
          </a:lstStyle>
          <a:p>
            <a:fld id="{D341B595-366B-43E2-A22E-EA6A78C03F06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534630-6C67-4A40-A499-CB025B2438C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034169" y="6332538"/>
            <a:ext cx="35054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spc="100" baseline="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64E14B-0EE8-4015-809C-DD36B5459B8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44747" y="6332538"/>
            <a:ext cx="53980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spc="100" baseline="0">
                <a:solidFill>
                  <a:schemeClr val="tx1"/>
                </a:solidFill>
              </a:defRPr>
            </a:lvl1pPr>
          </a:lstStyle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38386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43" r:id="rId6"/>
    <p:sldLayoutId id="2147483739" r:id="rId7"/>
    <p:sldLayoutId id="2147483740" r:id="rId8"/>
    <p:sldLayoutId id="2147483741" r:id="rId9"/>
    <p:sldLayoutId id="2147483742" r:id="rId10"/>
    <p:sldLayoutId id="2147483744" r:id="rId11"/>
  </p:sldLayoutIdLst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3600" kern="1200" cap="all" spc="300" baseline="0">
          <a:solidFill>
            <a:srgbClr val="FFFFFF"/>
          </a:solidFill>
          <a:highlight>
            <a:srgbClr val="000000"/>
          </a:highligh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SzPct val="7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SzPct val="7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SzPct val="7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SzPct val="7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SzPct val="7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istorycrunch.com/living-conditions-in-industrial-towns.html#/" TargetMode="External"/><Relationship Id="rId7" Type="http://schemas.openxmlformats.org/officeDocument/2006/relationships/hyperlink" Target="https://www.investopedia.com/terms/i/industrial-revolution.asp#:~:text=The%20Industrial%20Revolution%20shifted%20from" TargetMode="External"/><Relationship Id="rId2" Type="http://schemas.openxmlformats.org/officeDocument/2006/relationships/hyperlink" Target="https://cepr.org/voxeu/columns/why-was-industrial-revolution-british#:~:text=Success%20in%20international%20trade%20created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ardiffmummysays.com/cardiff/welsh-coal-mining-history-rhondda-heritage-park/" TargetMode="External"/><Relationship Id="rId5" Type="http://schemas.openxmlformats.org/officeDocument/2006/relationships/hyperlink" Target="https://cadw.gov.wales/learn/sites-through-centuries/industrial-wales" TargetMode="External"/><Relationship Id="rId4" Type="http://schemas.openxmlformats.org/officeDocument/2006/relationships/hyperlink" Target="https://brewminate.com/industrial-revolution-left-a-damaging-psychological-imprint-on-todays-populations-of-england-and-wales/" TargetMode="Externa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mylearning.org/stories/police-protests-and-public-order/932#:~:text=The%20Miners" TargetMode="External"/><Relationship Id="rId3" Type="http://schemas.openxmlformats.org/officeDocument/2006/relationships/hyperlink" Target="https://www.thecollector.com/environmental-impact-industrial-revolution-pollution/" TargetMode="External"/><Relationship Id="rId7" Type="http://schemas.openxmlformats.org/officeDocument/2006/relationships/hyperlink" Target="http://Www.mylearning.org" TargetMode="External"/><Relationship Id="rId2" Type="http://schemas.openxmlformats.org/officeDocument/2006/relationships/hyperlink" Target="https://theconversation.com/coal-and-industrial-relations-how-miners-secured-workers-rights-53371#:~:text=following%20coal%20seams.-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britishheritage.com/history/coal-mining-wales-rhondda-valley" TargetMode="External"/><Relationship Id="rId5" Type="http://schemas.openxmlformats.org/officeDocument/2006/relationships/hyperlink" Target="https://historica.fandom.com/wiki/Thomas_Newcomen" TargetMode="External"/><Relationship Id="rId10" Type="http://schemas.openxmlformats.org/officeDocument/2006/relationships/hyperlink" Target="https://doi.org/10.1017/s0956793317000164" TargetMode="External"/><Relationship Id="rId4" Type="http://schemas.openxmlformats.org/officeDocument/2006/relationships/hyperlink" Target="https://link.springer.com/referenceworkentry/10.1007/978-1-4020-4497-7_193#:~:text=The%20first%20national%20legislation%20for,industrial%20waste%20and%20mining%20waste" TargetMode="External"/><Relationship Id="rId9" Type="http://schemas.openxmlformats.org/officeDocument/2006/relationships/hyperlink" Target="https://www.walesonline.co.uk/lifestyle/nostalgia/pictures-show-remarkable-transformation-cardiff-1035395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F886182-3ADC-447F-B077-24411DB565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E7D5067-0158-7C1E-0A3F-6C64339D680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2702" r="-2" b="7738"/>
          <a:stretch/>
        </p:blipFill>
        <p:spPr>
          <a:xfrm>
            <a:off x="-4" y="10"/>
            <a:ext cx="1219200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67F1335F-97CE-4842-9A57-2B6A3F459D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3265714"/>
            <a:ext cx="12192002" cy="359228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84000">
                <a:srgbClr val="000000">
                  <a:alpha val="58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44793" y="647700"/>
            <a:ext cx="8999507" cy="4005320"/>
          </a:xfrm>
        </p:spPr>
        <p:txBody>
          <a:bodyPr anchor="t">
            <a:normAutofit/>
          </a:bodyPr>
          <a:lstStyle/>
          <a:p>
            <a:pPr algn="r">
              <a:lnSpc>
                <a:spcPct val="110000"/>
              </a:lnSpc>
            </a:pPr>
            <a:r>
              <a:rPr lang="en-GB" sz="4400">
                <a:cs typeface="Calibri Light"/>
              </a:rPr>
              <a:t>What made the Rhondda Valley area </a:t>
            </a:r>
            <a:r>
              <a:rPr lang="en-GB" sz="4400">
                <a:ea typeface="+mj-lt"/>
                <a:cs typeface="+mj-lt"/>
              </a:rPr>
              <a:t>distinctly</a:t>
            </a:r>
            <a:r>
              <a:rPr lang="en-GB" sz="4400">
                <a:cs typeface="Calibri Light"/>
              </a:rPr>
              <a:t> prosperous during the industrial revolution?</a:t>
            </a:r>
            <a:endParaRPr lang="en-GB" sz="44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096001" y="5075227"/>
            <a:ext cx="5448300" cy="9064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GB" sz="3600">
                <a:solidFill>
                  <a:srgbClr val="FFFFFF"/>
                </a:solidFill>
              </a:rPr>
              <a:t>Kayleigh Thieme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picture containing text, person, standing, posing&#10;&#10;Description automatically generated">
            <a:extLst>
              <a:ext uri="{FF2B5EF4-FFF2-40B4-BE49-F238E27FC236}">
                <a16:creationId xmlns:a16="http://schemas.microsoft.com/office/drawing/2014/main" id="{B146AF43-FAC5-510C-0B48-EE8A06E903C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7438" b="-1"/>
          <a:stretch/>
        </p:blipFill>
        <p:spPr>
          <a:xfrm>
            <a:off x="20" y="10"/>
            <a:ext cx="7353280" cy="6857990"/>
          </a:xfrm>
          <a:prstGeom prst="rect">
            <a:avLst/>
          </a:prstGeom>
          <a:noFill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49180F1-1423-0DD6-2F02-F5D764D98F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701" y="2362201"/>
            <a:ext cx="4413532" cy="3848100"/>
          </a:xfrm>
        </p:spPr>
        <p:txBody>
          <a:bodyPr anchor="b">
            <a:normAutofit/>
          </a:bodyPr>
          <a:lstStyle/>
          <a:p>
            <a:r>
              <a:rPr lang="en-GB"/>
              <a:t>What was the Industrial Revolution?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02D08F-3FCD-C8D4-121C-93429955A2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15301" y="914400"/>
            <a:ext cx="3162300" cy="50292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/>
              <a:t>First: 1750 – 1840</a:t>
            </a:r>
          </a:p>
          <a:p>
            <a:r>
              <a:rPr lang="en-GB" sz="1800"/>
              <a:t>Second: 1870 – 1914 </a:t>
            </a:r>
          </a:p>
          <a:p>
            <a:r>
              <a:rPr lang="en-GB" sz="1800"/>
              <a:t>19th century:  selling to other countries </a:t>
            </a:r>
          </a:p>
          <a:p>
            <a:pPr marL="0" indent="0">
              <a:buNone/>
            </a:pPr>
            <a:r>
              <a:rPr lang="en-GB" sz="1800"/>
              <a:t>    such as Russia and South   America</a:t>
            </a:r>
          </a:p>
          <a:p>
            <a:pPr marL="0" indent="0">
              <a:buNone/>
            </a:pPr>
            <a:endParaRPr lang="en-GB" sz="1800"/>
          </a:p>
        </p:txBody>
      </p:sp>
      <p:sp>
        <p:nvSpPr>
          <p:cNvPr id="9" name="Date Placeholder 5">
            <a:extLst>
              <a:ext uri="{FF2B5EF4-FFF2-40B4-BE49-F238E27FC236}">
                <a16:creationId xmlns:a16="http://schemas.microsoft.com/office/drawing/2014/main" id="{A9483B01-3D08-4B25-91EA-456B29BB2BD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52371" y="6332538"/>
            <a:ext cx="3006492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B8DED8ED-8F31-468F-AEE3-83AA769F2FC4}" type="datetime1">
              <a:rPr lang="en-US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pPr>
                <a:spcAft>
                  <a:spcPts val="600"/>
                </a:spcAft>
              </a:pPr>
              <a:t>2/28/2023</a:t>
            </a:fld>
            <a:endParaRPr lang="en-US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Footer Placeholder 6">
            <a:extLst>
              <a:ext uri="{FF2B5EF4-FFF2-40B4-BE49-F238E27FC236}">
                <a16:creationId xmlns:a16="http://schemas.microsoft.com/office/drawing/2014/main" id="{404A6FB0-C4C4-40E5-BB62-E4A7BEB1CE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677829" y="6332538"/>
            <a:ext cx="3505459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 sz="2000">
                <a:solidFill>
                  <a:schemeClr val="bg1"/>
                </a:solidFill>
              </a:rPr>
              <a:t>Huntley, D. (2022)</a:t>
            </a:r>
          </a:p>
        </p:txBody>
      </p:sp>
      <p:sp>
        <p:nvSpPr>
          <p:cNvPr id="13" name="Slide Number Placeholder 8">
            <a:extLst>
              <a:ext uri="{FF2B5EF4-FFF2-40B4-BE49-F238E27FC236}">
                <a16:creationId xmlns:a16="http://schemas.microsoft.com/office/drawing/2014/main" id="{4703DF00-2EC1-47AA-99E2-71CE9A4939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44747" y="6332538"/>
            <a:ext cx="539808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45C5C030-0550-4584-9C82-E35DF7DBC581}" type="slidenum">
              <a:rPr lang="en-US" smtClean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4536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4">
            <a:extLst>
              <a:ext uri="{FF2B5EF4-FFF2-40B4-BE49-F238E27FC236}">
                <a16:creationId xmlns:a16="http://schemas.microsoft.com/office/drawing/2014/main" id="{8D18FD4F-7911-F275-D172-638E9C94E2C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619" r="13104" b="1"/>
          <a:stretch/>
        </p:blipFill>
        <p:spPr>
          <a:xfrm>
            <a:off x="20" y="914400"/>
            <a:ext cx="7353280" cy="5029200"/>
          </a:xfrm>
          <a:prstGeom prst="rect">
            <a:avLst/>
          </a:prstGeom>
          <a:noFill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69102B3-75FE-B716-28EB-EB6B77C54B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372" y="1485133"/>
            <a:ext cx="4986428" cy="2626599"/>
          </a:xfrm>
        </p:spPr>
        <p:txBody>
          <a:bodyPr anchor="t">
            <a:normAutofit/>
          </a:bodyPr>
          <a:lstStyle/>
          <a:p>
            <a:r>
              <a:rPr lang="en-GB"/>
              <a:t>Environment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5BA906-610A-9BFA-B7D6-CF1E306775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15300" y="834620"/>
            <a:ext cx="3424328" cy="537568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Font typeface="Arial,Sans-Serif" panose="020B0604020202020204" pitchFamily="34" charset="0"/>
            </a:pPr>
            <a:r>
              <a:rPr lang="en-GB" sz="1700"/>
              <a:t>Mass amounts of pollution, created by the coal-powered steam engines in factories, released into the environment. (Hayes, 2022)</a:t>
            </a:r>
            <a:endParaRPr lang="en-US" sz="1700"/>
          </a:p>
          <a:p>
            <a:pPr marL="285750" indent="-28575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Font typeface="Arial,Sans-Serif" panose="020B0604020202020204" pitchFamily="34" charset="0"/>
            </a:pPr>
            <a:r>
              <a:rPr lang="en-GB" sz="1700"/>
              <a:t>1860's – rivers were the most industrially polluted. (Waddington, 2018)</a:t>
            </a:r>
            <a:endParaRPr lang="en-US" sz="1700"/>
          </a:p>
          <a:p>
            <a:pPr marL="285750" indent="-28575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Font typeface="Arial,Sans-Serif" panose="020B0604020202020204" pitchFamily="34" charset="0"/>
            </a:pPr>
            <a:r>
              <a:rPr lang="en-GB" sz="1700">
                <a:ea typeface="+mn-lt"/>
                <a:cs typeface="+mn-lt"/>
              </a:rPr>
              <a:t>1876 Rivers Pollution Prevention Act  (</a:t>
            </a:r>
            <a:r>
              <a:rPr lang="en-GB" sz="1700" err="1">
                <a:ea typeface="+mn-lt"/>
                <a:cs typeface="+mn-lt"/>
              </a:rPr>
              <a:t>Herschy</a:t>
            </a:r>
            <a:r>
              <a:rPr lang="en-GB" sz="1700">
                <a:ea typeface="+mn-lt"/>
                <a:cs typeface="+mn-lt"/>
              </a:rPr>
              <a:t>,. 1998)</a:t>
            </a:r>
            <a:endParaRPr lang="en-GB" sz="1700"/>
          </a:p>
          <a:p>
            <a:pPr marL="285750" indent="-28575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Font typeface="Arial,Sans-Serif" panose="020B0604020202020204" pitchFamily="34" charset="0"/>
            </a:pPr>
            <a:r>
              <a:rPr lang="en-GB" sz="1700"/>
              <a:t>1879, Poor Law guardian, E.M. David – rivers were a 'little better than sewers' ( Waddington, 2018)</a:t>
            </a:r>
            <a:endParaRPr lang="en-US" sz="1700"/>
          </a:p>
          <a:p>
            <a:pPr marL="285750" indent="-28575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Font typeface="Arial,Sans-Serif" panose="020B0604020202020204" pitchFamily="34" charset="0"/>
            </a:pPr>
            <a:endParaRPr lang="en-GB" sz="1700"/>
          </a:p>
        </p:txBody>
      </p:sp>
      <p:sp>
        <p:nvSpPr>
          <p:cNvPr id="11" name="Date Placeholder 5">
            <a:extLst>
              <a:ext uri="{FF2B5EF4-FFF2-40B4-BE49-F238E27FC236}">
                <a16:creationId xmlns:a16="http://schemas.microsoft.com/office/drawing/2014/main" id="{14BA508E-6BD0-47E0-90EA-A626B673A5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52371" y="6332538"/>
            <a:ext cx="3006492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B88192DA-8156-43E6-8ACA-FF1A84EA1465}" type="datetime1">
              <a:rPr lang="en-US" smtClean="0"/>
              <a:pPr>
                <a:spcAft>
                  <a:spcPts val="600"/>
                </a:spcAft>
              </a:pPr>
              <a:t>2/28/2023</a:t>
            </a:fld>
            <a:endParaRPr lang="en-US"/>
          </a:p>
        </p:txBody>
      </p:sp>
      <p:sp>
        <p:nvSpPr>
          <p:cNvPr id="15" name="Slide Number Placeholder 8">
            <a:extLst>
              <a:ext uri="{FF2B5EF4-FFF2-40B4-BE49-F238E27FC236}">
                <a16:creationId xmlns:a16="http://schemas.microsoft.com/office/drawing/2014/main" id="{F8766146-3F5E-4648-A5C2-4B92438D6E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44747" y="6332538"/>
            <a:ext cx="539808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EF6A1F5-3546-4CF4-3B07-9D27FD2CB5A5}"/>
              </a:ext>
            </a:extLst>
          </p:cNvPr>
          <p:cNvSpPr txBox="1"/>
          <p:nvPr/>
        </p:nvSpPr>
        <p:spPr>
          <a:xfrm>
            <a:off x="-5751" y="603274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(Brewminate, 2017)​</a:t>
            </a:r>
          </a:p>
        </p:txBody>
      </p:sp>
    </p:spTree>
    <p:extLst>
      <p:ext uri="{BB962C8B-B14F-4D97-AF65-F5344CB8AC3E}">
        <p14:creationId xmlns:p14="http://schemas.microsoft.com/office/powerpoint/2010/main" val="28029253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D1B67F-3429-74D5-68EF-68C969F5CD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465" y="317021"/>
            <a:ext cx="10625229" cy="1147053"/>
          </a:xfrm>
        </p:spPr>
        <p:txBody>
          <a:bodyPr>
            <a:normAutofit fontScale="90000"/>
          </a:bodyPr>
          <a:lstStyle/>
          <a:p>
            <a:r>
              <a:rPr lang="en-GB"/>
              <a:t>Technology/Nearby areas connected to the processes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616D9F-4242-9AA2-3EA3-C6830419E3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68702" y="1710607"/>
            <a:ext cx="5077365" cy="4897676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/>
              <a:t>Taff Vale Railway (TVR) steam trains </a:t>
            </a:r>
          </a:p>
          <a:p>
            <a:r>
              <a:rPr lang="en-GB"/>
              <a:t>Canals</a:t>
            </a:r>
          </a:p>
          <a:p>
            <a:r>
              <a:rPr lang="en-GB"/>
              <a:t>Roads</a:t>
            </a:r>
          </a:p>
          <a:p>
            <a:r>
              <a:rPr lang="en-GB"/>
              <a:t>"Cardiff broke all records as the world's busiest coal-exporting port" (Cadw,2021)</a:t>
            </a:r>
          </a:p>
          <a:p>
            <a:r>
              <a:rPr lang="en-GB"/>
              <a:t>Steam Pumps – increase mines by digging more – more money (Burns, 2023)</a:t>
            </a:r>
          </a:p>
          <a:p>
            <a:r>
              <a:rPr lang="en-GB"/>
              <a:t>Population growth, created new tightly packed terraced houses, destruction of natural and beautiful landscapes. (Cadw,2021)</a:t>
            </a:r>
          </a:p>
        </p:txBody>
      </p:sp>
      <p:pic>
        <p:nvPicPr>
          <p:cNvPr id="5" name="Picture 5" descr="A picture containing building, outdoor, bridge&#10;&#10;Description automatically generated">
            <a:extLst>
              <a:ext uri="{FF2B5EF4-FFF2-40B4-BE49-F238E27FC236}">
                <a16:creationId xmlns:a16="http://schemas.microsoft.com/office/drawing/2014/main" id="{7E256B04-07E9-3EBD-BE13-B3EFB70288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29381" y="794169"/>
            <a:ext cx="3329616" cy="249483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5081D64-5DEA-D501-9016-585DB2E107AF}"/>
              </a:ext>
            </a:extLst>
          </p:cNvPr>
          <p:cNvSpPr txBox="1"/>
          <p:nvPr/>
        </p:nvSpPr>
        <p:spPr>
          <a:xfrm>
            <a:off x="8490966" y="3394947"/>
            <a:ext cx="362649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(Cardiff Mummy Says, 2017)</a:t>
            </a:r>
          </a:p>
        </p:txBody>
      </p:sp>
      <p:pic>
        <p:nvPicPr>
          <p:cNvPr id="7" name="Picture 7" descr="A picture containing text, boat, outdoor, factory&#10;&#10;Description automatically generated">
            <a:extLst>
              <a:ext uri="{FF2B5EF4-FFF2-40B4-BE49-F238E27FC236}">
                <a16:creationId xmlns:a16="http://schemas.microsoft.com/office/drawing/2014/main" id="{03E18A64-CA82-4A6B-DC67-8F91906C1D8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01418" y="3767618"/>
            <a:ext cx="4065916" cy="232763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8278D0F-92A1-9F88-F971-3C2FFE3B40C0}"/>
              </a:ext>
            </a:extLst>
          </p:cNvPr>
          <p:cNvSpPr txBox="1"/>
          <p:nvPr/>
        </p:nvSpPr>
        <p:spPr>
          <a:xfrm>
            <a:off x="5544742" y="6239394"/>
            <a:ext cx="447173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(Rhys, 2015)</a:t>
            </a:r>
          </a:p>
        </p:txBody>
      </p:sp>
    </p:spTree>
    <p:extLst>
      <p:ext uri="{BB962C8B-B14F-4D97-AF65-F5344CB8AC3E}">
        <p14:creationId xmlns:p14="http://schemas.microsoft.com/office/powerpoint/2010/main" val="22840961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A48F11-564C-7C51-D212-46F7C30699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66558" y="2294627"/>
            <a:ext cx="8191500" cy="1447800"/>
          </a:xfrm>
        </p:spPr>
        <p:txBody>
          <a:bodyPr>
            <a:normAutofit/>
          </a:bodyPr>
          <a:lstStyle/>
          <a:p>
            <a:r>
              <a:rPr lang="en-GB"/>
              <a:t>Economy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B4C210-D3BB-8257-513F-CC75D03202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089" y="4090464"/>
            <a:ext cx="11512669" cy="328440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/>
              <a:t>"shifted from an agrarian economy to a manufacturing economy" (Chen, 2022)</a:t>
            </a:r>
          </a:p>
          <a:p>
            <a:r>
              <a:rPr lang="en-GB" sz="2400"/>
              <a:t>Increased efficiency and production, improved wages, lower prices, more goods. </a:t>
            </a:r>
          </a:p>
          <a:p>
            <a:r>
              <a:rPr lang="en-GB" sz="2400"/>
              <a:t>International trade was a success, created "Britain's high wage, cheap energy economy". (Allen,2009)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E2AC9EA-C20D-4BEC-9C4E-81879B38C1C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52371" y="6332538"/>
            <a:ext cx="3006492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04D94147-C65C-4E9A-B6E4-A5994ECE90DD}" type="datetime1">
              <a:rPr lang="en-US" smtClean="0"/>
              <a:pPr>
                <a:spcAft>
                  <a:spcPts val="600"/>
                </a:spcAft>
              </a:pPr>
              <a:t>2/28/2023</a:t>
            </a:fld>
            <a:endParaRPr lang="en-US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0FC7C0B9-AEC3-4A15-A9F1-715C53416C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034169" y="6332538"/>
            <a:ext cx="3505459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A5382351-A9C6-4F58-9E38-AB08D3F6FE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44747" y="6332538"/>
            <a:ext cx="539808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45C5C030-0550-4584-9C82-E35DF7DBC581}" type="slidenum">
              <a:rPr lang="en-US" smtClean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E813A24-750E-FF29-873E-36C8AFC306A8}"/>
              </a:ext>
            </a:extLst>
          </p:cNvPr>
          <p:cNvSpPr txBox="1"/>
          <p:nvPr/>
        </p:nvSpPr>
        <p:spPr>
          <a:xfrm>
            <a:off x="2668438" y="1288210"/>
            <a:ext cx="6725728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buChar char="•"/>
            </a:pPr>
            <a:r>
              <a:rPr lang="en-GB" sz="2400">
                <a:cs typeface="Arial"/>
              </a:rPr>
              <a:t>Early 1710's: Thomas Newcomen – first modern steam engine </a:t>
            </a:r>
            <a:r>
              <a:rPr lang="en-US" sz="2400">
                <a:cs typeface="Arial"/>
              </a:rPr>
              <a:t>​</a:t>
            </a:r>
          </a:p>
          <a:p>
            <a:pPr>
              <a:buChar char="•"/>
            </a:pPr>
            <a:r>
              <a:rPr lang="en-GB" sz="2400">
                <a:cs typeface="Arial"/>
              </a:rPr>
              <a:t>1760's: James Watt – began modernising some of Newcomen's models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10FF14D-248A-6A92-1C62-C9F476FEDCEE}"/>
              </a:ext>
            </a:extLst>
          </p:cNvPr>
          <p:cNvSpPr txBox="1"/>
          <p:nvPr/>
        </p:nvSpPr>
        <p:spPr>
          <a:xfrm>
            <a:off x="3991155" y="641230"/>
            <a:ext cx="3821501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cap="all">
                <a:solidFill>
                  <a:schemeClr val="bg1"/>
                </a:solidFill>
                <a:highlight>
                  <a:srgbClr val="000000"/>
                </a:highlight>
                <a:latin typeface="Grandview"/>
              </a:rPr>
              <a:t>Technology</a:t>
            </a:r>
            <a:endParaRPr lang="en-GB" sz="3600">
              <a:solidFill>
                <a:schemeClr val="bg1"/>
              </a:solidFill>
              <a:highlight>
                <a:srgbClr val="000000"/>
              </a:highlight>
            </a:endParaRPr>
          </a:p>
        </p:txBody>
      </p:sp>
      <p:pic>
        <p:nvPicPr>
          <p:cNvPr id="19" name="Picture 19">
            <a:extLst>
              <a:ext uri="{FF2B5EF4-FFF2-40B4-BE49-F238E27FC236}">
                <a16:creationId xmlns:a16="http://schemas.microsoft.com/office/drawing/2014/main" id="{68707300-65FC-E517-A4B2-844BE726BE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8023" y="123781"/>
            <a:ext cx="2541917" cy="3519305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9DA356AC-F279-3740-38C1-9576FDCFA28D}"/>
              </a:ext>
            </a:extLst>
          </p:cNvPr>
          <p:cNvSpPr txBox="1"/>
          <p:nvPr/>
        </p:nvSpPr>
        <p:spPr>
          <a:xfrm>
            <a:off x="264903" y="3628845"/>
            <a:ext cx="310515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(</a:t>
            </a:r>
            <a:r>
              <a:rPr lang="en-GB" err="1"/>
              <a:t>Historica</a:t>
            </a:r>
            <a:r>
              <a:rPr lang="en-GB"/>
              <a:t>, 2019)</a:t>
            </a:r>
          </a:p>
        </p:txBody>
      </p:sp>
      <p:pic>
        <p:nvPicPr>
          <p:cNvPr id="21" name="Picture 21" descr="A picture containing person, person&#10;&#10;Description automatically generated">
            <a:extLst>
              <a:ext uri="{FF2B5EF4-FFF2-40B4-BE49-F238E27FC236}">
                <a16:creationId xmlns:a16="http://schemas.microsoft.com/office/drawing/2014/main" id="{C5BDFE8F-626B-750D-1C87-AE5FA92A049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67646" y="328600"/>
            <a:ext cx="2728822" cy="3109666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43E73CEE-BCC1-E0A4-5E51-8846E2328F8F}"/>
              </a:ext>
            </a:extLst>
          </p:cNvPr>
          <p:cNvSpPr txBox="1"/>
          <p:nvPr/>
        </p:nvSpPr>
        <p:spPr>
          <a:xfrm>
            <a:off x="9539018" y="3544019"/>
            <a:ext cx="35814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(Kingsford, 2018)</a:t>
            </a:r>
          </a:p>
        </p:txBody>
      </p:sp>
    </p:spTree>
    <p:extLst>
      <p:ext uri="{BB962C8B-B14F-4D97-AF65-F5344CB8AC3E}">
        <p14:creationId xmlns:p14="http://schemas.microsoft.com/office/powerpoint/2010/main" val="8604836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2BB25E-E481-F977-EB1F-3C6AE6D4D4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9" y="339306"/>
            <a:ext cx="5181601" cy="145103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kern="1200" cap="all" spc="300" baseline="0">
                <a:highlight>
                  <a:srgbClr val="000000"/>
                </a:highlight>
                <a:latin typeface="+mj-lt"/>
                <a:ea typeface="+mj-ea"/>
                <a:cs typeface="+mj-cs"/>
              </a:rPr>
              <a:t>Social Issues</a:t>
            </a:r>
          </a:p>
        </p:txBody>
      </p:sp>
      <p:pic>
        <p:nvPicPr>
          <p:cNvPr id="5" name="Picture 9">
            <a:extLst>
              <a:ext uri="{FF2B5EF4-FFF2-40B4-BE49-F238E27FC236}">
                <a16:creationId xmlns:a16="http://schemas.microsoft.com/office/drawing/2014/main" id="{4766AD51-0F7D-4FA3-A010-E86C3A0304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7700" y="1929607"/>
            <a:ext cx="4759978" cy="2998786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D8D5A8-DF31-EBEC-1CA9-8D6069C83A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926659"/>
            <a:ext cx="5181600" cy="3082413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en-US" sz="1800"/>
              <a:t>Overcrowding lead to unhealthy living conditions. </a:t>
            </a:r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en-US" sz="1800"/>
              <a:t>Since the beginning of the industrial revolution the amount of carbon dioxide released into the atmosphere has been increasing. (Hayes, 2022)</a:t>
            </a:r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en-US" sz="1800"/>
              <a:t>The Miners' Strike of 1984-1985 (My Learning, 2017)</a:t>
            </a:r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en-US" sz="1800"/>
              <a:t>11,000 arrested</a:t>
            </a:r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en-US" sz="1800"/>
              <a:t>Over 8,000 charged</a:t>
            </a:r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en-US" sz="1800"/>
              <a:t>150-200 given prison sentences</a:t>
            </a:r>
          </a:p>
          <a:p>
            <a:pPr marL="0">
              <a:lnSpc>
                <a:spcPct val="110000"/>
              </a:lnSpc>
              <a:spcBef>
                <a:spcPts val="0"/>
              </a:spcBef>
            </a:pPr>
            <a:r>
              <a:rPr lang="en-US" sz="1800"/>
              <a:t> (My Learning,2017)</a:t>
            </a:r>
          </a:p>
          <a:p>
            <a:pPr>
              <a:lnSpc>
                <a:spcPct val="110000"/>
              </a:lnSpc>
              <a:spcBef>
                <a:spcPts val="0"/>
              </a:spcBef>
            </a:pPr>
            <a:endParaRPr lang="en-US" sz="1600"/>
          </a:p>
          <a:p>
            <a:pPr>
              <a:lnSpc>
                <a:spcPct val="110000"/>
              </a:lnSpc>
            </a:pPr>
            <a:endParaRPr lang="en-US" sz="1600"/>
          </a:p>
        </p:txBody>
      </p:sp>
      <p:sp>
        <p:nvSpPr>
          <p:cNvPr id="11" name="Date Placeholder 5">
            <a:extLst>
              <a:ext uri="{FF2B5EF4-FFF2-40B4-BE49-F238E27FC236}">
                <a16:creationId xmlns:a16="http://schemas.microsoft.com/office/drawing/2014/main" id="{9685E2DE-C367-4196-9494-7803215E481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52371" y="6332538"/>
            <a:ext cx="3006492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D15D50BD-7FAD-4208-A604-F83E692E6FF8}" type="datetime1">
              <a:rPr lang="en-US" smtClean="0"/>
              <a:pPr>
                <a:spcAft>
                  <a:spcPts val="600"/>
                </a:spcAft>
              </a:pPr>
              <a:t>2/28/2023</a:t>
            </a:fld>
            <a:endParaRPr lang="en-US"/>
          </a:p>
        </p:txBody>
      </p:sp>
      <p:sp>
        <p:nvSpPr>
          <p:cNvPr id="15" name="Slide Number Placeholder 8">
            <a:extLst>
              <a:ext uri="{FF2B5EF4-FFF2-40B4-BE49-F238E27FC236}">
                <a16:creationId xmlns:a16="http://schemas.microsoft.com/office/drawing/2014/main" id="{9137F78D-732D-4CB5-869F-966A92C9C2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44747" y="6332538"/>
            <a:ext cx="539808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45C5C030-0550-4584-9C82-E35DF7DBC581}" type="slidenum">
              <a:rPr lang="en-US" smtClean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31C086D-D968-AD8D-C4F8-90AED5646D0C}"/>
              </a:ext>
            </a:extLst>
          </p:cNvPr>
          <p:cNvSpPr txBox="1"/>
          <p:nvPr/>
        </p:nvSpPr>
        <p:spPr>
          <a:xfrm>
            <a:off x="8333116" y="6794739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/>
              <a:t>(Beck, 2016)</a:t>
            </a:r>
          </a:p>
        </p:txBody>
      </p:sp>
    </p:spTree>
    <p:extLst>
      <p:ext uri="{BB962C8B-B14F-4D97-AF65-F5344CB8AC3E}">
        <p14:creationId xmlns:p14="http://schemas.microsoft.com/office/powerpoint/2010/main" val="1046126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74F5AD-F2EE-7949-F02C-74B7BD54E2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02937" y="-243696"/>
            <a:ext cx="10625229" cy="1147053"/>
          </a:xfrm>
        </p:spPr>
        <p:txBody>
          <a:bodyPr/>
          <a:lstStyle/>
          <a:p>
            <a:r>
              <a:rPr lang="en-GB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9DFECF-0D0B-1924-398A-3DD4015F3E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algn="ctr">
              <a:buNone/>
            </a:pPr>
            <a:endParaRPr lang="en-GB"/>
          </a:p>
          <a:p>
            <a:pPr marL="0" indent="0">
              <a:buNone/>
            </a:pPr>
            <a:br>
              <a:rPr lang="en-US"/>
            </a:br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9460C78-4692-6E9A-4379-5D8C58F140A7}"/>
              </a:ext>
            </a:extLst>
          </p:cNvPr>
          <p:cNvSpPr txBox="1"/>
          <p:nvPr/>
        </p:nvSpPr>
        <p:spPr>
          <a:xfrm>
            <a:off x="271373" y="903257"/>
            <a:ext cx="11658600" cy="646330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Allen, R. (2009, May 15). </a:t>
            </a:r>
            <a:r>
              <a:rPr lang="en-GB" i="1">
                <a:ea typeface="+mn-lt"/>
                <a:cs typeface="+mn-lt"/>
              </a:rPr>
              <a:t>Why was the Industrial Revolution British?</a:t>
            </a:r>
            <a:r>
              <a:rPr lang="en-GB">
                <a:ea typeface="+mn-lt"/>
                <a:cs typeface="+mn-lt"/>
              </a:rPr>
              <a:t> CEPR. </a:t>
            </a:r>
            <a:r>
              <a:rPr lang="en-GB">
                <a:ea typeface="+mn-lt"/>
                <a:cs typeface="+mn-lt"/>
                <a:hlinkClick r:id="rId2"/>
              </a:rPr>
              <a:t>https://cepr.org/voxeu/columns/why-was-industrial-revolution-british#:~:text=Success%20in%20international%20trade%20created</a:t>
            </a:r>
            <a:endParaRPr lang="en-US"/>
          </a:p>
          <a:p>
            <a:endParaRPr lang="en-GB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Back, E. (2016). Overcrowded streets during the Industrial Revolution. In </a:t>
            </a:r>
            <a:r>
              <a:rPr lang="en-GB" i="1">
                <a:ea typeface="+mn-lt"/>
                <a:cs typeface="+mn-lt"/>
              </a:rPr>
              <a:t>History Crunch</a:t>
            </a:r>
            <a:r>
              <a:rPr lang="en-GB">
                <a:ea typeface="+mn-lt"/>
                <a:cs typeface="+mn-lt"/>
              </a:rPr>
              <a:t>. </a:t>
            </a:r>
            <a:r>
              <a:rPr lang="en-GB">
                <a:ea typeface="+mn-lt"/>
                <a:cs typeface="+mn-lt"/>
                <a:hlinkClick r:id="rId3"/>
              </a:rPr>
              <a:t>https://www.historycrunch.com/living-conditions-in-industrial-towns.html#/</a:t>
            </a:r>
            <a:endParaRPr lang="en-GB"/>
          </a:p>
          <a:p>
            <a:endParaRPr lang="en-GB">
              <a:ea typeface="+mn-lt"/>
              <a:cs typeface="+mn-lt"/>
            </a:endParaRPr>
          </a:p>
          <a:p>
            <a:r>
              <a:rPr lang="en-GB" err="1">
                <a:ea typeface="+mn-lt"/>
                <a:cs typeface="+mn-lt"/>
              </a:rPr>
              <a:t>Brewminate</a:t>
            </a:r>
            <a:r>
              <a:rPr lang="en-GB">
                <a:ea typeface="+mn-lt"/>
                <a:cs typeface="+mn-lt"/>
              </a:rPr>
              <a:t>. (2017). Pollution being pumped into the air in overpopulated town. In </a:t>
            </a:r>
            <a:r>
              <a:rPr lang="en-GB" i="1" err="1">
                <a:ea typeface="+mn-lt"/>
                <a:cs typeface="+mn-lt"/>
              </a:rPr>
              <a:t>Brewminate</a:t>
            </a:r>
            <a:r>
              <a:rPr lang="en-GB">
                <a:ea typeface="+mn-lt"/>
                <a:cs typeface="+mn-lt"/>
              </a:rPr>
              <a:t>. </a:t>
            </a:r>
            <a:r>
              <a:rPr lang="en-GB">
                <a:ea typeface="+mn-lt"/>
                <a:cs typeface="+mn-lt"/>
                <a:hlinkClick r:id="rId4"/>
              </a:rPr>
              <a:t>https://brewminate.com/industrial-revolution-left-a-damaging-psychological-imprint-on-todays-populations-of-england-and-wales/</a:t>
            </a:r>
            <a:endParaRPr lang="en-GB"/>
          </a:p>
          <a:p>
            <a:endParaRPr lang="en-GB">
              <a:ea typeface="+mn-lt"/>
              <a:cs typeface="+mn-lt"/>
            </a:endParaRPr>
          </a:p>
          <a:p>
            <a:r>
              <a:rPr lang="en-GB" err="1">
                <a:ea typeface="+mn-lt"/>
                <a:cs typeface="+mn-lt"/>
              </a:rPr>
              <a:t>Cadw</a:t>
            </a:r>
            <a:r>
              <a:rPr lang="en-GB">
                <a:ea typeface="+mn-lt"/>
                <a:cs typeface="+mn-lt"/>
              </a:rPr>
              <a:t>. (2021). </a:t>
            </a:r>
            <a:r>
              <a:rPr lang="en-GB" i="1">
                <a:ea typeface="+mn-lt"/>
                <a:cs typeface="+mn-lt"/>
              </a:rPr>
              <a:t>Industrial Wales | </a:t>
            </a:r>
            <a:r>
              <a:rPr lang="en-GB" i="1" err="1">
                <a:ea typeface="+mn-lt"/>
                <a:cs typeface="+mn-lt"/>
              </a:rPr>
              <a:t>Cadw</a:t>
            </a:r>
            <a:r>
              <a:rPr lang="en-GB">
                <a:ea typeface="+mn-lt"/>
                <a:cs typeface="+mn-lt"/>
              </a:rPr>
              <a:t>. </a:t>
            </a:r>
            <a:r>
              <a:rPr lang="en-GB" err="1">
                <a:ea typeface="+mn-lt"/>
                <a:cs typeface="+mn-lt"/>
              </a:rPr>
              <a:t>Cadw.gov.wales</a:t>
            </a:r>
            <a:r>
              <a:rPr lang="en-GB">
                <a:ea typeface="+mn-lt"/>
                <a:cs typeface="+mn-lt"/>
              </a:rPr>
              <a:t>. </a:t>
            </a:r>
            <a:r>
              <a:rPr lang="en-GB">
                <a:ea typeface="+mn-lt"/>
                <a:cs typeface="+mn-lt"/>
                <a:hlinkClick r:id="rId5"/>
              </a:rPr>
              <a:t>https://cadw.gov.wales/learn/sites-through-centuries/industrial-wales</a:t>
            </a:r>
            <a:endParaRPr lang="en-GB"/>
          </a:p>
          <a:p>
            <a:endParaRPr lang="en-GB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Cardiff Mummy Says. (2017). Steam Engine Pump for Coal mine. In </a:t>
            </a:r>
            <a:r>
              <a:rPr lang="en-GB" i="1">
                <a:ea typeface="+mn-lt"/>
                <a:cs typeface="+mn-lt"/>
              </a:rPr>
              <a:t>Steam Engine Pump</a:t>
            </a:r>
            <a:r>
              <a:rPr lang="en-GB">
                <a:ea typeface="+mn-lt"/>
                <a:cs typeface="+mn-lt"/>
              </a:rPr>
              <a:t>. </a:t>
            </a:r>
            <a:r>
              <a:rPr lang="en-GB">
                <a:ea typeface="+mn-lt"/>
                <a:cs typeface="+mn-lt"/>
                <a:hlinkClick r:id="rId6"/>
              </a:rPr>
              <a:t>http://cardiffmummysays.com/cardiff/welsh-coal-mining-history-rhondda-heritage-park/</a:t>
            </a:r>
            <a:endParaRPr lang="en-GB"/>
          </a:p>
          <a:p>
            <a:endParaRPr lang="en-GB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Chen, J. (2022, March 2). </a:t>
            </a:r>
            <a:r>
              <a:rPr lang="en-GB" i="1">
                <a:ea typeface="+mn-lt"/>
                <a:cs typeface="+mn-lt"/>
              </a:rPr>
              <a:t>How the Industrial Revolution Changed Business and Society</a:t>
            </a:r>
            <a:r>
              <a:rPr lang="en-GB">
                <a:ea typeface="+mn-lt"/>
                <a:cs typeface="+mn-lt"/>
              </a:rPr>
              <a:t>. Investopedia. </a:t>
            </a:r>
            <a:r>
              <a:rPr lang="en-GB">
                <a:ea typeface="+mn-lt"/>
                <a:cs typeface="+mn-lt"/>
                <a:hlinkClick r:id="rId7"/>
              </a:rPr>
              <a:t>https://www.investopedia.com/terms/i/industrial-revolution.asp#:~:text=The%20Industrial%20Revolution%20shifted%20from</a:t>
            </a:r>
            <a:endParaRPr lang="en-GB"/>
          </a:p>
          <a:p>
            <a:br>
              <a:rPr lang="en-US"/>
            </a:br>
            <a:endParaRPr lang="en-US"/>
          </a:p>
          <a:p>
            <a:br>
              <a:rPr lang="en-US"/>
            </a:b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83231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CB5556F-B627-959C-25E4-D80983EA940E}"/>
              </a:ext>
            </a:extLst>
          </p:cNvPr>
          <p:cNvSpPr txBox="1"/>
          <p:nvPr/>
        </p:nvSpPr>
        <p:spPr>
          <a:xfrm>
            <a:off x="47086" y="127600"/>
            <a:ext cx="12097827" cy="704808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>
                <a:ea typeface="+mn-lt"/>
                <a:cs typeface="+mn-lt"/>
              </a:rPr>
              <a:t>Eklund, E. (2019). </a:t>
            </a:r>
            <a:r>
              <a:rPr lang="en-GB" sz="1600" i="1">
                <a:ea typeface="+mn-lt"/>
                <a:cs typeface="+mn-lt"/>
              </a:rPr>
              <a:t>Coal and industrial relations: how miners secured workers’ rights</a:t>
            </a:r>
            <a:r>
              <a:rPr lang="en-GB" sz="1600">
                <a:ea typeface="+mn-lt"/>
                <a:cs typeface="+mn-lt"/>
              </a:rPr>
              <a:t>. The Conversation. </a:t>
            </a:r>
            <a:r>
              <a:rPr lang="en-GB" sz="1600">
                <a:ea typeface="+mn-lt"/>
                <a:cs typeface="+mn-lt"/>
                <a:hlinkClick r:id="rId2"/>
              </a:rPr>
              <a:t>https://theconversation.com/coal-and-industrial-relations-how-miners-secured-workers-rights-53371#:~:text=following%20coal%20seams.-</a:t>
            </a:r>
            <a:endParaRPr lang="en-GB" sz="1600"/>
          </a:p>
          <a:p>
            <a:endParaRPr lang="en-GB" sz="1600">
              <a:ea typeface="+mn-lt"/>
              <a:cs typeface="+mn-lt"/>
            </a:endParaRPr>
          </a:p>
          <a:p>
            <a:r>
              <a:rPr lang="en-GB" sz="1600">
                <a:ea typeface="+mn-lt"/>
                <a:cs typeface="+mn-lt"/>
              </a:rPr>
              <a:t>Hayes, A. (2022, November 11). </a:t>
            </a:r>
            <a:r>
              <a:rPr lang="en-GB" sz="1600" i="1">
                <a:ea typeface="+mn-lt"/>
                <a:cs typeface="+mn-lt"/>
              </a:rPr>
              <a:t>The Troubles of Pollution: Environmental Impact of Industrialization</a:t>
            </a:r>
            <a:r>
              <a:rPr lang="en-GB" sz="1600">
                <a:ea typeface="+mn-lt"/>
                <a:cs typeface="+mn-lt"/>
              </a:rPr>
              <a:t>. </a:t>
            </a:r>
            <a:r>
              <a:rPr lang="en-GB" sz="1600" err="1">
                <a:ea typeface="+mn-lt"/>
                <a:cs typeface="+mn-lt"/>
              </a:rPr>
              <a:t>TheCollector</a:t>
            </a:r>
            <a:r>
              <a:rPr lang="en-GB" sz="1600">
                <a:ea typeface="+mn-lt"/>
                <a:cs typeface="+mn-lt"/>
              </a:rPr>
              <a:t>. </a:t>
            </a:r>
            <a:r>
              <a:rPr lang="en-GB" sz="1600">
                <a:ea typeface="+mn-lt"/>
                <a:cs typeface="+mn-lt"/>
                <a:hlinkClick r:id="rId3"/>
              </a:rPr>
              <a:t>https://www.thecollector.com/environmental-impact-industrial-revolution-pollution/</a:t>
            </a:r>
            <a:endParaRPr lang="en-GB" sz="1600"/>
          </a:p>
          <a:p>
            <a:endParaRPr lang="en-GB" sz="1600">
              <a:ea typeface="+mn-lt"/>
              <a:cs typeface="+mn-lt"/>
            </a:endParaRPr>
          </a:p>
          <a:p>
            <a:r>
              <a:rPr lang="en-GB" sz="1600" err="1">
                <a:ea typeface="+mn-lt"/>
                <a:cs typeface="+mn-lt"/>
              </a:rPr>
              <a:t>Herschy</a:t>
            </a:r>
            <a:r>
              <a:rPr lang="en-GB" sz="1600">
                <a:ea typeface="+mn-lt"/>
                <a:cs typeface="+mn-lt"/>
              </a:rPr>
              <a:t>, W. R. (1998). </a:t>
            </a:r>
            <a:r>
              <a:rPr lang="en-GB" sz="1600" i="1">
                <a:ea typeface="+mn-lt"/>
                <a:cs typeface="+mn-lt"/>
              </a:rPr>
              <a:t>River Pollution prevention: Historical</a:t>
            </a:r>
            <a:r>
              <a:rPr lang="en-GB" sz="1600">
                <a:ea typeface="+mn-lt"/>
                <a:cs typeface="+mn-lt"/>
              </a:rPr>
              <a:t>. Springer, Dordrecht. </a:t>
            </a:r>
            <a:r>
              <a:rPr lang="en-GB" sz="1600">
                <a:ea typeface="+mn-lt"/>
                <a:cs typeface="+mn-lt"/>
                <a:hlinkClick r:id="rId4"/>
              </a:rPr>
              <a:t>https://link.springer.com/referenceworkentry/10.1007/978-1-4020-4497-7_193#:~:text=The%20first%20national%20legislation%20for,industrial%20waste%20and%20mining%20waste</a:t>
            </a:r>
            <a:r>
              <a:rPr lang="en-GB" sz="1600">
                <a:ea typeface="+mn-lt"/>
                <a:cs typeface="+mn-lt"/>
              </a:rPr>
              <a:t>.</a:t>
            </a:r>
            <a:endParaRPr lang="en-GB" sz="1600"/>
          </a:p>
          <a:p>
            <a:endParaRPr lang="en-GB" sz="1600">
              <a:ea typeface="+mn-lt"/>
              <a:cs typeface="+mn-lt"/>
            </a:endParaRPr>
          </a:p>
          <a:p>
            <a:r>
              <a:rPr lang="en-GB" sz="1600" err="1">
                <a:ea typeface="+mn-lt"/>
                <a:cs typeface="+mn-lt"/>
              </a:rPr>
              <a:t>Historica</a:t>
            </a:r>
            <a:r>
              <a:rPr lang="en-GB" sz="1600">
                <a:ea typeface="+mn-lt"/>
                <a:cs typeface="+mn-lt"/>
              </a:rPr>
              <a:t>. (2019). Photo of Thomas Newcomen. In </a:t>
            </a:r>
            <a:r>
              <a:rPr lang="en-GB" sz="1600" i="1" err="1">
                <a:ea typeface="+mn-lt"/>
                <a:cs typeface="+mn-lt"/>
              </a:rPr>
              <a:t>Historica</a:t>
            </a:r>
            <a:r>
              <a:rPr lang="en-GB" sz="1600">
                <a:ea typeface="+mn-lt"/>
                <a:cs typeface="+mn-lt"/>
              </a:rPr>
              <a:t>. </a:t>
            </a:r>
            <a:r>
              <a:rPr lang="en-GB" sz="1600">
                <a:ea typeface="+mn-lt"/>
                <a:cs typeface="+mn-lt"/>
                <a:hlinkClick r:id="rId5"/>
              </a:rPr>
              <a:t>https://historica.fandom.com/wiki/Thomas_Newcomen</a:t>
            </a:r>
            <a:endParaRPr lang="en-GB" sz="1600"/>
          </a:p>
          <a:p>
            <a:endParaRPr lang="en-GB" sz="1600">
              <a:ea typeface="+mn-lt"/>
              <a:cs typeface="+mn-lt"/>
            </a:endParaRPr>
          </a:p>
          <a:p>
            <a:r>
              <a:rPr lang="en-GB" sz="1600">
                <a:ea typeface="+mn-lt"/>
                <a:cs typeface="+mn-lt"/>
              </a:rPr>
              <a:t>Huntley, D. (2022). The blackened faces of the hardworking Welsh coal miners. In </a:t>
            </a:r>
            <a:r>
              <a:rPr lang="en-GB" sz="1600" i="1">
                <a:ea typeface="+mn-lt"/>
                <a:cs typeface="+mn-lt"/>
              </a:rPr>
              <a:t>British Heritage</a:t>
            </a:r>
            <a:r>
              <a:rPr lang="en-GB" sz="1600">
                <a:ea typeface="+mn-lt"/>
                <a:cs typeface="+mn-lt"/>
              </a:rPr>
              <a:t>. </a:t>
            </a:r>
            <a:r>
              <a:rPr lang="en-GB" sz="1600">
                <a:ea typeface="+mn-lt"/>
                <a:cs typeface="+mn-lt"/>
                <a:hlinkClick r:id="rId6"/>
              </a:rPr>
              <a:t>https://britishheritage.com/history/coal-mining-wales-rhondda-valley</a:t>
            </a:r>
            <a:endParaRPr lang="en-GB" sz="1600"/>
          </a:p>
          <a:p>
            <a:endParaRPr lang="en-GB" sz="1600">
              <a:ea typeface="+mn-lt"/>
              <a:cs typeface="+mn-lt"/>
            </a:endParaRPr>
          </a:p>
          <a:p>
            <a:r>
              <a:rPr lang="en-GB" sz="1600">
                <a:ea typeface="+mn-lt"/>
                <a:cs typeface="+mn-lt"/>
              </a:rPr>
              <a:t>Kingsford, P. W. (2018). Photo of James Watt. In </a:t>
            </a:r>
            <a:r>
              <a:rPr lang="en-GB" sz="1600" i="1">
                <a:ea typeface="+mn-lt"/>
                <a:cs typeface="+mn-lt"/>
              </a:rPr>
              <a:t>Britannica</a:t>
            </a:r>
            <a:r>
              <a:rPr lang="en-GB" sz="1600">
                <a:ea typeface="+mn-lt"/>
                <a:cs typeface="+mn-lt"/>
              </a:rPr>
              <a:t>.</a:t>
            </a:r>
            <a:endParaRPr lang="en-GB" sz="1600"/>
          </a:p>
          <a:p>
            <a:endParaRPr lang="en-GB" sz="1600">
              <a:ea typeface="+mn-lt"/>
              <a:cs typeface="+mn-lt"/>
            </a:endParaRPr>
          </a:p>
          <a:p>
            <a:r>
              <a:rPr lang="en-GB" sz="1600">
                <a:ea typeface="+mn-lt"/>
                <a:cs typeface="+mn-lt"/>
              </a:rPr>
              <a:t>My Learning. (2017). </a:t>
            </a:r>
            <a:r>
              <a:rPr lang="en-GB" sz="1600" i="1">
                <a:ea typeface="+mn-lt"/>
                <a:cs typeface="+mn-lt"/>
              </a:rPr>
              <a:t>The Miners’ Strike 1984-85 • Police, Protests and Public Order • MyLearning</a:t>
            </a:r>
            <a:r>
              <a:rPr lang="en-GB" sz="1600">
                <a:ea typeface="+mn-lt"/>
                <a:cs typeface="+mn-lt"/>
              </a:rPr>
              <a:t>. </a:t>
            </a:r>
            <a:r>
              <a:rPr lang="en-GB" sz="1600">
                <a:ea typeface="+mn-lt"/>
                <a:cs typeface="+mn-lt"/>
                <a:hlinkClick r:id="rId7"/>
              </a:rPr>
              <a:t>Www.mylearning.org</a:t>
            </a:r>
            <a:r>
              <a:rPr lang="en-GB" sz="1600">
                <a:ea typeface="+mn-lt"/>
                <a:cs typeface="+mn-lt"/>
              </a:rPr>
              <a:t>. </a:t>
            </a:r>
            <a:r>
              <a:rPr lang="en-GB" sz="1600">
                <a:ea typeface="+mn-lt"/>
                <a:cs typeface="+mn-lt"/>
                <a:hlinkClick r:id="rId8"/>
              </a:rPr>
              <a:t>https://www.mylearning.org/stories/police-protests-and-public-order/932#:~:text=The%20Miners</a:t>
            </a:r>
            <a:endParaRPr lang="en-GB" sz="1600"/>
          </a:p>
          <a:p>
            <a:endParaRPr lang="en-GB" sz="1600">
              <a:ea typeface="+mn-lt"/>
              <a:cs typeface="+mn-lt"/>
            </a:endParaRPr>
          </a:p>
          <a:p>
            <a:r>
              <a:rPr lang="en-GB" sz="1600">
                <a:ea typeface="+mn-lt"/>
                <a:cs typeface="+mn-lt"/>
              </a:rPr>
              <a:t>Rhys, S. (2015). Cardiff Bay in the 20th Century. In </a:t>
            </a:r>
            <a:r>
              <a:rPr lang="en-GB" sz="1600" i="1">
                <a:ea typeface="+mn-lt"/>
                <a:cs typeface="+mn-lt"/>
              </a:rPr>
              <a:t>Wales Online</a:t>
            </a:r>
            <a:r>
              <a:rPr lang="en-GB" sz="1600">
                <a:ea typeface="+mn-lt"/>
                <a:cs typeface="+mn-lt"/>
              </a:rPr>
              <a:t>. </a:t>
            </a:r>
            <a:r>
              <a:rPr lang="en-GB" sz="1600">
                <a:ea typeface="+mn-lt"/>
                <a:cs typeface="+mn-lt"/>
                <a:hlinkClick r:id="rId9"/>
              </a:rPr>
              <a:t>https://www.walesonline.co.uk/lifestyle/nostalgia/pictures-show-remarkable-transformation-cardiff-10353953</a:t>
            </a:r>
            <a:endParaRPr lang="en-GB" sz="1600"/>
          </a:p>
          <a:p>
            <a:endParaRPr lang="en-GB" sz="1600">
              <a:ea typeface="+mn-lt"/>
              <a:cs typeface="+mn-lt"/>
            </a:endParaRPr>
          </a:p>
          <a:p>
            <a:r>
              <a:rPr lang="en-GB" sz="1600">
                <a:ea typeface="+mn-lt"/>
                <a:cs typeface="+mn-lt"/>
              </a:rPr>
              <a:t>Waddington, K. (2018). Vitriol in the Taff: River Pollution, Industrial Waste, and the Politics of Control in late Nineteenth-Century Rural Wales. </a:t>
            </a:r>
            <a:r>
              <a:rPr lang="en-GB" sz="1600" i="1">
                <a:ea typeface="+mn-lt"/>
                <a:cs typeface="+mn-lt"/>
              </a:rPr>
              <a:t>Rural History</a:t>
            </a:r>
            <a:r>
              <a:rPr lang="en-GB" sz="1600">
                <a:ea typeface="+mn-lt"/>
                <a:cs typeface="+mn-lt"/>
              </a:rPr>
              <a:t>, </a:t>
            </a:r>
            <a:r>
              <a:rPr lang="en-GB" sz="1600" i="1">
                <a:ea typeface="+mn-lt"/>
                <a:cs typeface="+mn-lt"/>
              </a:rPr>
              <a:t>29</a:t>
            </a:r>
            <a:r>
              <a:rPr lang="en-GB" sz="1600">
                <a:ea typeface="+mn-lt"/>
                <a:cs typeface="+mn-lt"/>
              </a:rPr>
              <a:t>(1), 23–44. </a:t>
            </a:r>
            <a:r>
              <a:rPr lang="en-GB" sz="1600">
                <a:ea typeface="+mn-lt"/>
                <a:cs typeface="+mn-lt"/>
                <a:hlinkClick r:id="rId10"/>
              </a:rPr>
              <a:t>https://doi.org/10.1017/s0956793317000164</a:t>
            </a:r>
            <a:endParaRPr lang="en-GB" sz="1600"/>
          </a:p>
          <a:p>
            <a:br>
              <a:rPr lang="en-US"/>
            </a:b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4104747"/>
      </p:ext>
    </p:extLst>
  </p:cSld>
  <p:clrMapOvr>
    <a:masterClrMapping/>
  </p:clrMapOvr>
</p:sld>
</file>

<file path=ppt/theme/theme1.xml><?xml version="1.0" encoding="utf-8"?>
<a:theme xmlns:a="http://schemas.openxmlformats.org/drawingml/2006/main" name="CitationVTI">
  <a:themeElements>
    <a:clrScheme name="AnalogousFromRegularSeedLeftStep">
      <a:dk1>
        <a:srgbClr val="000000"/>
      </a:dk1>
      <a:lt1>
        <a:srgbClr val="FFFFFF"/>
      </a:lt1>
      <a:dk2>
        <a:srgbClr val="271D33"/>
      </a:dk2>
      <a:lt2>
        <a:srgbClr val="E2E8E7"/>
      </a:lt2>
      <a:accent1>
        <a:srgbClr val="E52B55"/>
      </a:accent1>
      <a:accent2>
        <a:srgbClr val="D31990"/>
      </a:accent2>
      <a:accent3>
        <a:srgbClr val="DA2BE5"/>
      </a:accent3>
      <a:accent4>
        <a:srgbClr val="7B19D3"/>
      </a:accent4>
      <a:accent5>
        <a:srgbClr val="3F2BE5"/>
      </a:accent5>
      <a:accent6>
        <a:srgbClr val="1952D3"/>
      </a:accent6>
      <a:hlink>
        <a:srgbClr val="31937D"/>
      </a:hlink>
      <a:folHlink>
        <a:srgbClr val="7F7F7F"/>
      </a:folHlink>
    </a:clrScheme>
    <a:fontScheme name="Grandview">
      <a:majorFont>
        <a:latin typeface="Grandview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tationVTI" id="{4899D957-8B31-4AB5-A19D-CB0353FFB667}" vid="{430294D6-2412-4BD3-B567-F0976EA49313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CitationVTI</vt:lpstr>
      <vt:lpstr>What made the Rhondda Valley area distinctly prosperous during the industrial revolution?</vt:lpstr>
      <vt:lpstr>What was the Industrial Revolution?</vt:lpstr>
      <vt:lpstr>Environment</vt:lpstr>
      <vt:lpstr>Technology/Nearby areas connected to the processes</vt:lpstr>
      <vt:lpstr>Economy</vt:lpstr>
      <vt:lpstr>Social Issues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2</cp:revision>
  <dcterms:created xsi:type="dcterms:W3CDTF">2023-02-07T13:45:20Z</dcterms:created>
  <dcterms:modified xsi:type="dcterms:W3CDTF">2023-02-28T15:02:10Z</dcterms:modified>
</cp:coreProperties>
</file>