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423" r:id="rId3"/>
    <p:sldId id="424" r:id="rId4"/>
    <p:sldId id="425" r:id="rId5"/>
    <p:sldId id="426" r:id="rId6"/>
    <p:sldId id="427" r:id="rId7"/>
    <p:sldId id="428" r:id="rId8"/>
    <p:sldId id="429" r:id="rId9"/>
    <p:sldId id="430" r:id="rId10"/>
    <p:sldId id="431" r:id="rId11"/>
    <p:sldId id="432" r:id="rId12"/>
    <p:sldId id="433" r:id="rId13"/>
    <p:sldId id="434" r:id="rId14"/>
    <p:sldId id="397" r:id="rId15"/>
    <p:sldId id="435" r:id="rId16"/>
    <p:sldId id="436" r:id="rId17"/>
    <p:sldId id="438" r:id="rId18"/>
    <p:sldId id="439" r:id="rId19"/>
    <p:sldId id="440" r:id="rId20"/>
    <p:sldId id="441" r:id="rId21"/>
    <p:sldId id="442" r:id="rId22"/>
    <p:sldId id="443" r:id="rId23"/>
    <p:sldId id="444" r:id="rId24"/>
    <p:sldId id="445" r:id="rId25"/>
    <p:sldId id="447" r:id="rId26"/>
    <p:sldId id="448" r:id="rId27"/>
    <p:sldId id="449" r:id="rId28"/>
    <p:sldId id="450" r:id="rId29"/>
    <p:sldId id="451" r:id="rId30"/>
    <p:sldId id="452" r:id="rId31"/>
    <p:sldId id="453" r:id="rId32"/>
    <p:sldId id="454" r:id="rId33"/>
    <p:sldId id="455" r:id="rId34"/>
    <p:sldId id="456" r:id="rId35"/>
    <p:sldId id="457" r:id="rId36"/>
    <p:sldId id="458" r:id="rId37"/>
    <p:sldId id="460" r:id="rId38"/>
    <p:sldId id="461" r:id="rId39"/>
    <p:sldId id="462" r:id="rId40"/>
    <p:sldId id="463" r:id="rId41"/>
    <p:sldId id="46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6" d="100"/>
          <a:sy n="76" d="100"/>
        </p:scale>
        <p:origin x="228" y="-3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0AA8C-8F5E-4635-81EC-6A14ED48EE15}"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B53FC-932B-4265-81BB-F0AE29A2139A}" type="slidenum">
              <a:rPr lang="en-GB" smtClean="0"/>
              <a:t>‹#›</a:t>
            </a:fld>
            <a:endParaRPr lang="en-GB"/>
          </a:p>
        </p:txBody>
      </p:sp>
    </p:spTree>
    <p:extLst>
      <p:ext uri="{BB962C8B-B14F-4D97-AF65-F5344CB8AC3E}">
        <p14:creationId xmlns:p14="http://schemas.microsoft.com/office/powerpoint/2010/main" val="29570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5B89-4556-ACDD-8427-3924067DD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95823-AF50-585C-DC87-1A648C41F4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19F1EE-35CA-9555-8224-325728263322}"/>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E86314F2-142E-ED02-C87C-9E7E1B4BD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65F7E-F4BB-6E6C-0308-326032C5E3FB}"/>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907144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F965-E686-D8B8-F2C8-2CD2B92354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49B1F4-2187-C89F-FB12-0A626E80FF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B407B9-FE8D-E2D5-6A8B-976634C4E019}"/>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F4307503-68BD-4CB0-F3BA-1E7CE144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FE1C3-2BCC-C36A-94A7-FB0100C98F7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69792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C40A-D570-FBC4-28EC-6B547F6FF2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36823F-F6A6-68FA-17E9-F945AA6093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371B02-9E93-4DBC-02EB-1ACC43AB30AC}"/>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018E6416-BFDC-6814-1072-149056CF2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ECD01-17A0-6910-4F77-030515ADCA09}"/>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15044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C559-D31E-4BD9-7CE1-FB322BE409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91329A-67C0-8B32-24D4-615EE8B26C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E71001-3D14-9C8A-4277-D1CF10F62C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A36497-6B3D-9142-2C55-5AB75FDB753A}"/>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6" name="Footer Placeholder 5">
            <a:extLst>
              <a:ext uri="{FF2B5EF4-FFF2-40B4-BE49-F238E27FC236}">
                <a16:creationId xmlns:a16="http://schemas.microsoft.com/office/drawing/2014/main" id="{1990A120-4E47-6A19-1689-D11248A4C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C696D-EACD-3B30-60CA-2A044E7B57F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02257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5547-1400-4A29-D074-E2D434C063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2CA335-0549-7CB9-CFF0-6CE9BAC27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6A8F6-B2D0-5D84-AB3B-8B3C24D856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A44119-C702-CBC3-0777-0E5855DBE3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4B11DB-381E-A908-3A9E-E933EC205F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D58CDA-A7E8-729C-D041-FF50F739CBB7}"/>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8" name="Footer Placeholder 7">
            <a:extLst>
              <a:ext uri="{FF2B5EF4-FFF2-40B4-BE49-F238E27FC236}">
                <a16:creationId xmlns:a16="http://schemas.microsoft.com/office/drawing/2014/main" id="{994A3787-B739-9B84-0DB8-4479D2BF45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88791E-E205-C45F-83B7-4041EA659AFA}"/>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737956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8D22-2027-2EA8-765E-23BCFA9E1B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1A0FF1-11C6-FB29-97F4-C6D051BC0F75}"/>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4" name="Footer Placeholder 3">
            <a:extLst>
              <a:ext uri="{FF2B5EF4-FFF2-40B4-BE49-F238E27FC236}">
                <a16:creationId xmlns:a16="http://schemas.microsoft.com/office/drawing/2014/main" id="{B891D6CC-865B-30D2-5CC9-8EEA8A7FB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D4D100-F7FC-12D0-D4FA-E581F33EC265}"/>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3091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3326F6-87AD-422F-80E9-181622EB7BC2}"/>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3" name="Footer Placeholder 2">
            <a:extLst>
              <a:ext uri="{FF2B5EF4-FFF2-40B4-BE49-F238E27FC236}">
                <a16:creationId xmlns:a16="http://schemas.microsoft.com/office/drawing/2014/main" id="{7ACA4F60-3AF7-E1F8-5A59-1D348D1AF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B79689-94C2-83B5-1DE0-32BA1C9CD57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35989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C1A6-18C1-A88C-DFE4-36FC65875F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DE540-DC9F-390F-1869-EA4320A99B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E81ED4-4E7B-6F88-9AD3-313BD0AB9E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47E24B-2563-4588-16BB-87CFB49E65D9}"/>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6" name="Footer Placeholder 5">
            <a:extLst>
              <a:ext uri="{FF2B5EF4-FFF2-40B4-BE49-F238E27FC236}">
                <a16:creationId xmlns:a16="http://schemas.microsoft.com/office/drawing/2014/main" id="{BF916FB5-762C-5D00-595C-85ABA0540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56580A-6E1E-F173-1D3A-358965BAF75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27110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AC94-75AB-0215-FCAD-826228C9E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E3D642-DF72-225C-69B1-51E5791933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DF2917-9286-F3E0-5075-76D27E12F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12098-FFD8-1C23-3D83-440158146957}"/>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6" name="Footer Placeholder 5">
            <a:extLst>
              <a:ext uri="{FF2B5EF4-FFF2-40B4-BE49-F238E27FC236}">
                <a16:creationId xmlns:a16="http://schemas.microsoft.com/office/drawing/2014/main" id="{D2675031-675D-E75C-1215-BF38DB3F4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553BC-AB98-3667-7281-57D7FA625460}"/>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95241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7440-BC94-C6FF-42E6-EA5AEC2BB6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7ABD2D7-4F77-ACCD-0A3F-5230670B26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D88DC-A5E4-5A05-26A9-68D8A2D5EA14}"/>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9CA9F7DA-EECA-5371-EBCB-964073E42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A8C9D-17F5-9B97-99B7-9E3F6D0C34A3}"/>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429102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EE0697-D201-E1E2-1BC2-17AA6A82B9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E431F8-B97D-7212-5261-1BBA154CEF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5EEC49-7067-F01A-F2B4-DC3228AB1E65}"/>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42ADD009-279C-894F-03EE-03EA5962B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AD141B-35F1-88B3-8072-59A9109E5827}"/>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85184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28FB4-671A-50EF-A8B3-A4F95CEBC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E39F177-D6DD-4EAB-63A7-69770E3F5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0F186-DE12-6653-B2A3-575EE7D6EC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8662E7EE-5DA9-33E1-B2FB-8BD7F0877C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42ECA2-AC52-A17B-98A7-88E1C3B00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2A7AB0-149E-4DBB-A1DD-CBBE59D3B1BF}" type="slidenum">
              <a:rPr lang="en-GB" smtClean="0"/>
              <a:t>‹#›</a:t>
            </a:fld>
            <a:endParaRPr lang="en-GB"/>
          </a:p>
        </p:txBody>
      </p:sp>
    </p:spTree>
    <p:extLst>
      <p:ext uri="{BB962C8B-B14F-4D97-AF65-F5344CB8AC3E}">
        <p14:creationId xmlns:p14="http://schemas.microsoft.com/office/powerpoint/2010/main" val="2557325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7: The Formation of Post-Colonial States</a:t>
            </a:r>
          </a:p>
          <a:p>
            <a:endParaRPr lang="en-GB" sz="3200" dirty="0"/>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5137-9C3F-6D1A-C348-C986CE074B2F}"/>
              </a:ext>
            </a:extLst>
          </p:cNvPr>
          <p:cNvSpPr>
            <a:spLocks noGrp="1"/>
          </p:cNvSpPr>
          <p:nvPr>
            <p:ph type="title"/>
          </p:nvPr>
        </p:nvSpPr>
        <p:spPr/>
        <p:txBody>
          <a:bodyPr/>
          <a:lstStyle/>
          <a:p>
            <a:pPr algn="ctr"/>
            <a:r>
              <a:rPr lang="en-GB" dirty="0"/>
              <a:t>Nationalism in the early 20</a:t>
            </a:r>
            <a:r>
              <a:rPr lang="en-GB" baseline="30000" dirty="0"/>
              <a:t>th</a:t>
            </a:r>
            <a:r>
              <a:rPr lang="en-GB" dirty="0"/>
              <a:t> century</a:t>
            </a:r>
          </a:p>
        </p:txBody>
      </p:sp>
      <p:sp>
        <p:nvSpPr>
          <p:cNvPr id="3" name="Content Placeholder 2">
            <a:extLst>
              <a:ext uri="{FF2B5EF4-FFF2-40B4-BE49-F238E27FC236}">
                <a16:creationId xmlns:a16="http://schemas.microsoft.com/office/drawing/2014/main" id="{F4AAE5B7-9C79-E688-1C33-3F2663BF4FEE}"/>
              </a:ext>
            </a:extLst>
          </p:cNvPr>
          <p:cNvSpPr>
            <a:spLocks noGrp="1"/>
          </p:cNvSpPr>
          <p:nvPr>
            <p:ph idx="1"/>
          </p:nvPr>
        </p:nvSpPr>
        <p:spPr/>
        <p:txBody>
          <a:bodyPr>
            <a:normAutofit fontScale="77500" lnSpcReduction="20000"/>
          </a:bodyPr>
          <a:lstStyle/>
          <a:p>
            <a:r>
              <a:rPr lang="en-GB" dirty="0"/>
              <a:t>Nationalism was swelling in the early twentieth century, not just among  Koreans and Japanese but among other peoples who had been mute in earlier  times. Mass movements that made the nation a primary reference point were taking shape in Mexico, Egypt, Turkey, India, China, and elsewhere. </a:t>
            </a:r>
          </a:p>
          <a:p>
            <a:r>
              <a:rPr lang="en-GB" dirty="0"/>
              <a:t>These movements differed greatly but all reflected trends that had begun in the late  nineteenth century: the spread of literacy, the extension of railroads and modern  forms of communication, and the integration of larger and larger regions into the  global economy.  </a:t>
            </a:r>
          </a:p>
          <a:p>
            <a:r>
              <a:rPr lang="en-GB" dirty="0"/>
              <a:t>Most of these movements also benefited from the war. Wartime propaganda  had relentlessly celebrated the nation as the hub of human loyalty and hopes.  That message, confirmed by the spectacle of collective self-sacrifice, reached audiences around the world, including peoples whose nations had not as yet been  formed.</a:t>
            </a:r>
          </a:p>
          <a:p>
            <a:r>
              <a:rPr lang="en-GB" dirty="0"/>
              <a:t> Not only had the war glorified nationhood, it had loosened the grip  of the European powers on their colonies and informal empires. The war had  consumed Europe’s wealth, demoralized its citizens, and vacated its claims to  superior civilization.  </a:t>
            </a:r>
          </a:p>
          <a:p>
            <a:endParaRPr lang="en-GB" dirty="0"/>
          </a:p>
        </p:txBody>
      </p:sp>
    </p:spTree>
    <p:extLst>
      <p:ext uri="{BB962C8B-B14F-4D97-AF65-F5344CB8AC3E}">
        <p14:creationId xmlns:p14="http://schemas.microsoft.com/office/powerpoint/2010/main" val="2561634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F40C6-38B0-0DEA-893C-E89069317E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5B0141-2154-4D1C-ECAA-533C9D7129E3}"/>
              </a:ext>
            </a:extLst>
          </p:cNvPr>
          <p:cNvSpPr>
            <a:spLocks noGrp="1"/>
          </p:cNvSpPr>
          <p:nvPr>
            <p:ph type="title"/>
          </p:nvPr>
        </p:nvSpPr>
        <p:spPr/>
        <p:txBody>
          <a:bodyPr/>
          <a:lstStyle/>
          <a:p>
            <a:pPr algn="ctr"/>
            <a:r>
              <a:rPr lang="en-GB" dirty="0"/>
              <a:t>The Impact of WWI</a:t>
            </a:r>
          </a:p>
        </p:txBody>
      </p:sp>
      <p:sp>
        <p:nvSpPr>
          <p:cNvPr id="3" name="Content Placeholder 2">
            <a:extLst>
              <a:ext uri="{FF2B5EF4-FFF2-40B4-BE49-F238E27FC236}">
                <a16:creationId xmlns:a16="http://schemas.microsoft.com/office/drawing/2014/main" id="{EC8AAB24-5076-52AC-58DE-9C2B1D08867E}"/>
              </a:ext>
            </a:extLst>
          </p:cNvPr>
          <p:cNvSpPr>
            <a:spLocks noGrp="1"/>
          </p:cNvSpPr>
          <p:nvPr>
            <p:ph idx="1"/>
          </p:nvPr>
        </p:nvSpPr>
        <p:spPr/>
        <p:txBody>
          <a:bodyPr>
            <a:normAutofit fontScale="77500" lnSpcReduction="20000"/>
          </a:bodyPr>
          <a:lstStyle/>
          <a:p>
            <a:r>
              <a:rPr lang="en-GB" dirty="0"/>
              <a:t>The enormous suffering and waste of the war stimulated expressions of internationalism other than the League of Nations, most notably pacifist organizations  and political movements such as international communism. </a:t>
            </a:r>
          </a:p>
          <a:p>
            <a:r>
              <a:rPr lang="en-GB" dirty="0"/>
              <a:t>Pacifist groups, which  were especially popular in Britain and the United States, tended to view weapons  themselves as a spur to militarism. They </a:t>
            </a:r>
            <a:r>
              <a:rPr lang="en-GB" dirty="0" err="1"/>
              <a:t>labeled</a:t>
            </a:r>
            <a:r>
              <a:rPr lang="en-GB" dirty="0"/>
              <a:t> arms manufacturers “merchants of  death” who prospered by promoting conflict among nations and maintained that politicians engaged in provocative </a:t>
            </a:r>
            <a:r>
              <a:rPr lang="en-GB" dirty="0" err="1"/>
              <a:t>behavior</a:t>
            </a:r>
            <a:r>
              <a:rPr lang="en-GB" dirty="0"/>
              <a:t> because they had the means to wage  war. For pacifists, disarmament was the key to ending war, and public pressure  was the way to bring governments behind this goal. </a:t>
            </a:r>
          </a:p>
          <a:p>
            <a:r>
              <a:rPr lang="en-GB" dirty="0"/>
              <a:t>Communist groups, organized  into a Russian-sponsored Communist International, or Comintern, in 1919,  expressed many of the same ideas, although they saw little hope of disarmament in  a world dominated by capitalism. Communists thought that states organized  around capitalist systems of production would inevitably fall into conflict with  one another over resources and markets. An end to war, in their view, would  await a social revolution that struck down both arms makers and all privately held  industry. </a:t>
            </a:r>
          </a:p>
          <a:p>
            <a:endParaRPr lang="en-GB" dirty="0"/>
          </a:p>
        </p:txBody>
      </p:sp>
    </p:spTree>
    <p:extLst>
      <p:ext uri="{BB962C8B-B14F-4D97-AF65-F5344CB8AC3E}">
        <p14:creationId xmlns:p14="http://schemas.microsoft.com/office/powerpoint/2010/main" val="3128591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993E6-B364-9509-D1AA-74C0946B0F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C85F95-EE48-3B40-951F-F80B6D199098}"/>
              </a:ext>
            </a:extLst>
          </p:cNvPr>
          <p:cNvSpPr>
            <a:spLocks noGrp="1"/>
          </p:cNvSpPr>
          <p:nvPr>
            <p:ph type="title"/>
          </p:nvPr>
        </p:nvSpPr>
        <p:spPr/>
        <p:txBody>
          <a:bodyPr/>
          <a:lstStyle/>
          <a:p>
            <a:pPr algn="ctr"/>
            <a:r>
              <a:rPr lang="en-GB"/>
              <a:t>The Impact of WWI</a:t>
            </a:r>
            <a:endParaRPr lang="en-GB" dirty="0"/>
          </a:p>
        </p:txBody>
      </p:sp>
      <p:sp>
        <p:nvSpPr>
          <p:cNvPr id="3" name="Content Placeholder 2">
            <a:extLst>
              <a:ext uri="{FF2B5EF4-FFF2-40B4-BE49-F238E27FC236}">
                <a16:creationId xmlns:a16="http://schemas.microsoft.com/office/drawing/2014/main" id="{859727CF-8914-4E09-1556-E3B02C34ED1F}"/>
              </a:ext>
            </a:extLst>
          </p:cNvPr>
          <p:cNvSpPr>
            <a:spLocks noGrp="1"/>
          </p:cNvSpPr>
          <p:nvPr>
            <p:ph idx="1"/>
          </p:nvPr>
        </p:nvSpPr>
        <p:spPr/>
        <p:txBody>
          <a:bodyPr>
            <a:normAutofit fontScale="77500" lnSpcReduction="20000"/>
          </a:bodyPr>
          <a:lstStyle/>
          <a:p>
            <a:r>
              <a:rPr lang="en-GB" dirty="0"/>
              <a:t>The great powers repeatedly compromised the principles of democracy and self-determination in arranging the postwar borders of Eastern Europe. The gap between their rhetoric and </a:t>
            </a:r>
            <a:r>
              <a:rPr lang="en-GB" dirty="0" err="1"/>
              <a:t>behavior</a:t>
            </a:r>
            <a:r>
              <a:rPr lang="en-GB" dirty="0"/>
              <a:t> was even greater in their colonial policies.  </a:t>
            </a:r>
          </a:p>
          <a:p>
            <a:r>
              <a:rPr lang="en-GB" dirty="0"/>
              <a:t>Phrases about the sacred rights of peoples to govern themselves through institutions of their own choosing clashed directly with imperial and trade interests. The  contradiction was not lost on critics of empire, who gleefully turned these phrases,  which had originally been aimed at adversaries in war, into tools for exposing the  hypocrisy of imperialism.  </a:t>
            </a:r>
          </a:p>
          <a:p>
            <a:r>
              <a:rPr lang="en-GB" dirty="0"/>
              <a:t>But the war exposed the hypocrisy of empire in more than just words. The  colonial troops that were dispatched to Europe saw firsthand a side of European  civilization that had long been veiled from its colonial subjects. The imperial  states were not lands of enormous wealth and enlightenment but rather places  with poverty, injustice, and violence. </a:t>
            </a:r>
          </a:p>
          <a:p>
            <a:r>
              <a:rPr lang="en-GB" dirty="0"/>
              <a:t>The imperial powers drew heavily on their colonies in the war, and many  subjects believed that those powers had an obligation to make good on their debts  after the war was over.  </a:t>
            </a:r>
          </a:p>
        </p:txBody>
      </p:sp>
    </p:spTree>
    <p:extLst>
      <p:ext uri="{BB962C8B-B14F-4D97-AF65-F5344CB8AC3E}">
        <p14:creationId xmlns:p14="http://schemas.microsoft.com/office/powerpoint/2010/main" val="2423762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57F7B-64CB-5A0E-ADE7-175423D86D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FEBEE3-394E-8BAE-860F-7FC715ECB149}"/>
              </a:ext>
            </a:extLst>
          </p:cNvPr>
          <p:cNvSpPr>
            <a:spLocks noGrp="1"/>
          </p:cNvSpPr>
          <p:nvPr>
            <p:ph type="title"/>
          </p:nvPr>
        </p:nvSpPr>
        <p:spPr/>
        <p:txBody>
          <a:bodyPr/>
          <a:lstStyle/>
          <a:p>
            <a:pPr algn="ctr"/>
            <a:r>
              <a:rPr lang="en-GB"/>
              <a:t>The Impact of WWI</a:t>
            </a:r>
            <a:endParaRPr lang="en-GB" dirty="0"/>
          </a:p>
        </p:txBody>
      </p:sp>
      <p:sp>
        <p:nvSpPr>
          <p:cNvPr id="3" name="Content Placeholder 2">
            <a:extLst>
              <a:ext uri="{FF2B5EF4-FFF2-40B4-BE49-F238E27FC236}">
                <a16:creationId xmlns:a16="http://schemas.microsoft.com/office/drawing/2014/main" id="{B4419E6E-7343-6AAC-EC6A-E20F728BCE8A}"/>
              </a:ext>
            </a:extLst>
          </p:cNvPr>
          <p:cNvSpPr>
            <a:spLocks noGrp="1"/>
          </p:cNvSpPr>
          <p:nvPr>
            <p:ph idx="1"/>
          </p:nvPr>
        </p:nvSpPr>
        <p:spPr/>
        <p:txBody>
          <a:bodyPr>
            <a:normAutofit fontScale="77500" lnSpcReduction="20000"/>
          </a:bodyPr>
          <a:lstStyle/>
          <a:p>
            <a:r>
              <a:rPr lang="en-GB" dirty="0"/>
              <a:t>World War I stimulated independence movements in other ways as well. In the  colonies, the war exacerbated social tensions between the agents of empire and their  subjects. The expansion of industry and the high demand for commodities fed  inflation, which in turn generated labour militancy. </a:t>
            </a:r>
          </a:p>
          <a:p>
            <a:r>
              <a:rPr lang="en-GB" dirty="0"/>
              <a:t>Businessmen, whose factories had expanded to satisfy demands that could no longer be met from abroad, sought  to protect their enterprises from imports after the war was over. Their interest in nurturing colonial industries threw them into conflict with imperial administrators  and importers, who were eager to restore the prewar order. </a:t>
            </a:r>
          </a:p>
          <a:p>
            <a:r>
              <a:rPr lang="en-GB" dirty="0"/>
              <a:t>Taxes rose, putting new  pressures on many members of colonial societies, but especially on the peasants,  who paid the land taxes upon which most colonial governments subsisted. And  the departure of European administrators, called away for service at home or in  the field, threw open the doors of the civil service to natives and gave them a taste  for authority. </a:t>
            </a:r>
          </a:p>
          <a:p>
            <a:r>
              <a:rPr lang="en-GB" dirty="0"/>
              <a:t>The net effect was the growth of coalitions united by a common  interest in winning control over tax, tariff, land, and labour policies.</a:t>
            </a:r>
          </a:p>
        </p:txBody>
      </p:sp>
    </p:spTree>
    <p:extLst>
      <p:ext uri="{BB962C8B-B14F-4D97-AF65-F5344CB8AC3E}">
        <p14:creationId xmlns:p14="http://schemas.microsoft.com/office/powerpoint/2010/main" val="2364077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6C8DC-0A3F-731E-C238-A7E168ACCD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D2EFBC-533E-FFF8-B623-41488452FC60}"/>
              </a:ext>
            </a:extLst>
          </p:cNvPr>
          <p:cNvSpPr>
            <a:spLocks noGrp="1"/>
          </p:cNvSpPr>
          <p:nvPr>
            <p:ph type="title"/>
          </p:nvPr>
        </p:nvSpPr>
        <p:spPr/>
        <p:txBody>
          <a:bodyPr/>
          <a:lstStyle/>
          <a:p>
            <a:pPr algn="ctr"/>
            <a:r>
              <a:rPr lang="en-GB" dirty="0"/>
              <a:t>The British Empire in the wake of WWI</a:t>
            </a:r>
          </a:p>
        </p:txBody>
      </p:sp>
      <p:sp>
        <p:nvSpPr>
          <p:cNvPr id="3" name="Content Placeholder 2">
            <a:extLst>
              <a:ext uri="{FF2B5EF4-FFF2-40B4-BE49-F238E27FC236}">
                <a16:creationId xmlns:a16="http://schemas.microsoft.com/office/drawing/2014/main" id="{5E51DA21-A4D6-98A8-4FB4-C03B35297459}"/>
              </a:ext>
            </a:extLst>
          </p:cNvPr>
          <p:cNvSpPr>
            <a:spLocks noGrp="1"/>
          </p:cNvSpPr>
          <p:nvPr>
            <p:ph idx="1"/>
          </p:nvPr>
        </p:nvSpPr>
        <p:spPr/>
        <p:txBody>
          <a:bodyPr>
            <a:normAutofit/>
          </a:bodyPr>
          <a:lstStyle/>
          <a:p>
            <a:r>
              <a:rPr lang="en-GB" dirty="0"/>
              <a:t>Britain and its colonies proved especially vulnerable to these tensions. Its  empire was larger than any other, and its investments abroad, although shrunken by the war, remained deep and extensive. </a:t>
            </a:r>
          </a:p>
          <a:p>
            <a:r>
              <a:rPr lang="en-GB" dirty="0"/>
              <a:t>Some of its colonies, most notably  Egypt and India, had the resources to sustain independence, and elites in those  colonies had already been eyeing such a goal before the war. </a:t>
            </a:r>
          </a:p>
        </p:txBody>
      </p:sp>
    </p:spTree>
    <p:extLst>
      <p:ext uri="{BB962C8B-B14F-4D97-AF65-F5344CB8AC3E}">
        <p14:creationId xmlns:p14="http://schemas.microsoft.com/office/powerpoint/2010/main" val="1885132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711A3-3547-B981-87BB-5688FCDFD5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006DE-C549-A4FE-0C35-93CB4BEE42F9}"/>
              </a:ext>
            </a:extLst>
          </p:cNvPr>
          <p:cNvSpPr>
            <a:spLocks noGrp="1"/>
          </p:cNvSpPr>
          <p:nvPr>
            <p:ph type="title"/>
          </p:nvPr>
        </p:nvSpPr>
        <p:spPr/>
        <p:txBody>
          <a:bodyPr/>
          <a:lstStyle/>
          <a:p>
            <a:pPr algn="ctr"/>
            <a:r>
              <a:rPr lang="en-GB" dirty="0"/>
              <a:t>The British Empire in the wake of WWI</a:t>
            </a:r>
          </a:p>
        </p:txBody>
      </p:sp>
      <p:sp>
        <p:nvSpPr>
          <p:cNvPr id="3" name="Content Placeholder 2">
            <a:extLst>
              <a:ext uri="{FF2B5EF4-FFF2-40B4-BE49-F238E27FC236}">
                <a16:creationId xmlns:a16="http://schemas.microsoft.com/office/drawing/2014/main" id="{84CE07E6-150D-85BF-C1EF-D7D0794131C9}"/>
              </a:ext>
            </a:extLst>
          </p:cNvPr>
          <p:cNvSpPr>
            <a:spLocks noGrp="1"/>
          </p:cNvSpPr>
          <p:nvPr>
            <p:ph idx="1"/>
          </p:nvPr>
        </p:nvSpPr>
        <p:spPr/>
        <p:txBody>
          <a:bodyPr>
            <a:normAutofit fontScale="92500" lnSpcReduction="10000"/>
          </a:bodyPr>
          <a:lstStyle/>
          <a:p>
            <a:r>
              <a:rPr lang="en-GB" sz="2400" dirty="0"/>
              <a:t>Britain’s investments  in colonial infrastructure, which tended to be more intensive than those of other  imperial powers, inadvertently fostered such ambitions. </a:t>
            </a:r>
          </a:p>
          <a:p>
            <a:r>
              <a:rPr lang="en-GB" sz="2400" dirty="0"/>
              <a:t>Railroads built to transport goods and soldiers could also carry political organizers from one district to  another. </a:t>
            </a:r>
          </a:p>
          <a:p>
            <a:r>
              <a:rPr lang="en-GB" sz="2400" dirty="0"/>
              <a:t>Laws and courts, established to preserve order and symbolize British power, also afforded some protection to journalists and political activists. </a:t>
            </a:r>
          </a:p>
          <a:p>
            <a:r>
              <a:rPr lang="en-GB" sz="2400" dirty="0"/>
              <a:t>Schools  established to train clerks, surveyors, and lawyers exposed colonial subjects to ideas that were subversive of imperial authority. History books, for example,  glowingly described the growth of individual liberties in England, America, and  France, and the rights of individuals and nations to rise up against oppression.  </a:t>
            </a:r>
          </a:p>
          <a:p>
            <a:r>
              <a:rPr lang="en-GB" sz="2400" dirty="0"/>
              <a:t>British notions of democratic government, fair play, and the rule of law, often  deployed for propaganda purposes, could also become rallying cries for reformers  who were conscious of the gap between their rulers’ words and their actions. </a:t>
            </a:r>
          </a:p>
        </p:txBody>
      </p:sp>
    </p:spTree>
    <p:extLst>
      <p:ext uri="{BB962C8B-B14F-4D97-AF65-F5344CB8AC3E}">
        <p14:creationId xmlns:p14="http://schemas.microsoft.com/office/powerpoint/2010/main" val="965537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A6FA4-2696-83F3-2C7E-371EF13786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DD206A-77AC-8649-7D90-0FD65FC5DAE8}"/>
              </a:ext>
            </a:extLst>
          </p:cNvPr>
          <p:cNvSpPr>
            <a:spLocks noGrp="1"/>
          </p:cNvSpPr>
          <p:nvPr>
            <p:ph type="title"/>
          </p:nvPr>
        </p:nvSpPr>
        <p:spPr/>
        <p:txBody>
          <a:bodyPr/>
          <a:lstStyle/>
          <a:p>
            <a:pPr algn="ctr"/>
            <a:r>
              <a:rPr lang="en-GB" dirty="0"/>
              <a:t>The British Empire in the wake of WWI</a:t>
            </a:r>
          </a:p>
        </p:txBody>
      </p:sp>
      <p:sp>
        <p:nvSpPr>
          <p:cNvPr id="3" name="Content Placeholder 2">
            <a:extLst>
              <a:ext uri="{FF2B5EF4-FFF2-40B4-BE49-F238E27FC236}">
                <a16:creationId xmlns:a16="http://schemas.microsoft.com/office/drawing/2014/main" id="{ABCCEA4C-E7FF-F5C6-012E-4794E24D748E}"/>
              </a:ext>
            </a:extLst>
          </p:cNvPr>
          <p:cNvSpPr>
            <a:spLocks noGrp="1"/>
          </p:cNvSpPr>
          <p:nvPr>
            <p:ph idx="1"/>
          </p:nvPr>
        </p:nvSpPr>
        <p:spPr/>
        <p:txBody>
          <a:bodyPr>
            <a:normAutofit/>
          </a:bodyPr>
          <a:lstStyle/>
          <a:p>
            <a:r>
              <a:rPr lang="en-GB" dirty="0"/>
              <a:t>By the time Britain went to war in 1914, independence or home rule movements not only were crystallizing in the colonies but had also found support in  Britain itself. </a:t>
            </a:r>
          </a:p>
          <a:p>
            <a:r>
              <a:rPr lang="en-GB" dirty="0"/>
              <a:t>Idealists recognized the hypocrisy in denying liberties abroad that  were deemed natural rights at home. Pragmatists saw little profit in retaining colonies by force against determined opposition, especially when that opposition was  well organized and carried modern weapons. </a:t>
            </a:r>
          </a:p>
        </p:txBody>
      </p:sp>
    </p:spTree>
    <p:extLst>
      <p:ext uri="{BB962C8B-B14F-4D97-AF65-F5344CB8AC3E}">
        <p14:creationId xmlns:p14="http://schemas.microsoft.com/office/powerpoint/2010/main" val="136629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2A88D-DC4D-D89A-A328-E5411CC10B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BE437E-9822-0475-045B-EEE4599D72EA}"/>
              </a:ext>
            </a:extLst>
          </p:cNvPr>
          <p:cNvSpPr>
            <a:spLocks noGrp="1"/>
          </p:cNvSpPr>
          <p:nvPr>
            <p:ph type="title"/>
          </p:nvPr>
        </p:nvSpPr>
        <p:spPr/>
        <p:txBody>
          <a:bodyPr/>
          <a:lstStyle/>
          <a:p>
            <a:pPr algn="ctr"/>
            <a:r>
              <a:rPr lang="en-GB" dirty="0"/>
              <a:t>The British Empire in the wake of WWI</a:t>
            </a:r>
          </a:p>
        </p:txBody>
      </p:sp>
      <p:sp>
        <p:nvSpPr>
          <p:cNvPr id="3" name="Content Placeholder 2">
            <a:extLst>
              <a:ext uri="{FF2B5EF4-FFF2-40B4-BE49-F238E27FC236}">
                <a16:creationId xmlns:a16="http://schemas.microsoft.com/office/drawing/2014/main" id="{6B521D9E-77C3-F08E-1085-DFCE40B5FA45}"/>
              </a:ext>
            </a:extLst>
          </p:cNvPr>
          <p:cNvSpPr>
            <a:spLocks noGrp="1"/>
          </p:cNvSpPr>
          <p:nvPr>
            <p:ph idx="1"/>
          </p:nvPr>
        </p:nvSpPr>
        <p:spPr/>
        <p:txBody>
          <a:bodyPr>
            <a:normAutofit fontScale="85000" lnSpcReduction="20000"/>
          </a:bodyPr>
          <a:lstStyle/>
          <a:p>
            <a:r>
              <a:rPr lang="en-GB" dirty="0"/>
              <a:t>The war against the Boers of South  Africa, concluded in 1902 after three years of intense fighting, had illustrated  both the moral and the material hazards of imperialism. British armies had subdued the Boers, the descendants of Dutch settlers who had arrived in South  Africa in the seventeenth century, but only after forcing tens of thousands of civilians into concentration camps and expending more wealth and lives than in any  other colonial war in British history, with the possible exception of the American  War of Independence. </a:t>
            </a:r>
          </a:p>
          <a:p>
            <a:r>
              <a:rPr lang="en-GB" dirty="0"/>
              <a:t>Despite the military victory, Britain ended up negotiating  away much of its authority in the agreement of 1910 that established the Union of  South Africa. That agreement, while preserving Britain’s control of South Africa’s  ports and foreign policy, granted white South Africans control of South Africa’s internal affairs. Ultimately this gave the Boers, who outnumbered the English settlers,  political authority over a larger region than they had defended against Britain.  </a:t>
            </a:r>
          </a:p>
        </p:txBody>
      </p:sp>
    </p:spTree>
    <p:extLst>
      <p:ext uri="{BB962C8B-B14F-4D97-AF65-F5344CB8AC3E}">
        <p14:creationId xmlns:p14="http://schemas.microsoft.com/office/powerpoint/2010/main" val="3240103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C732E-7763-1455-2E77-9BB6B1EF93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EE545D-147D-D413-D205-28251572417C}"/>
              </a:ext>
            </a:extLst>
          </p:cNvPr>
          <p:cNvSpPr>
            <a:spLocks noGrp="1"/>
          </p:cNvSpPr>
          <p:nvPr>
            <p:ph type="title"/>
          </p:nvPr>
        </p:nvSpPr>
        <p:spPr/>
        <p:txBody>
          <a:bodyPr/>
          <a:lstStyle/>
          <a:p>
            <a:pPr algn="ctr"/>
            <a:r>
              <a:rPr lang="en-GB" dirty="0"/>
              <a:t>The British Empire in the wake of WWI</a:t>
            </a:r>
          </a:p>
        </p:txBody>
      </p:sp>
      <p:sp>
        <p:nvSpPr>
          <p:cNvPr id="3" name="Content Placeholder 2">
            <a:extLst>
              <a:ext uri="{FF2B5EF4-FFF2-40B4-BE49-F238E27FC236}">
                <a16:creationId xmlns:a16="http://schemas.microsoft.com/office/drawing/2014/main" id="{C3CA4CF0-0A3B-DD85-F254-7682DF6A99FA}"/>
              </a:ext>
            </a:extLst>
          </p:cNvPr>
          <p:cNvSpPr>
            <a:spLocks noGrp="1"/>
          </p:cNvSpPr>
          <p:nvPr>
            <p:ph idx="1"/>
          </p:nvPr>
        </p:nvSpPr>
        <p:spPr/>
        <p:txBody>
          <a:bodyPr>
            <a:normAutofit lnSpcReduction="10000"/>
          </a:bodyPr>
          <a:lstStyle/>
          <a:p>
            <a:r>
              <a:rPr lang="en-GB" dirty="0"/>
              <a:t>And so, much the same cycle occurred in a number of British colonies after  World War I: Coalitions of local interests demanded greater autonomy; opposition to imperial rule found expression in strikes, boycotts of British goods, and  street protests; British efforts to suppress the disorder provoked bloodshed, which,  in turn, intensified opposition in the colony and polarized public opinion at  home; negotiations brought concessions, including home rule or the promise of  such in the not-too-distant future. </a:t>
            </a:r>
          </a:p>
          <a:p>
            <a:r>
              <a:rPr lang="en-GB" dirty="0"/>
              <a:t>This was the pattern in Ireland, Egypt, and  India, and in some of the Ottoman provinces that fell under a British mandate  after the war, such as Iraq and Palestine.  </a:t>
            </a:r>
          </a:p>
        </p:txBody>
      </p:sp>
    </p:spTree>
    <p:extLst>
      <p:ext uri="{BB962C8B-B14F-4D97-AF65-F5344CB8AC3E}">
        <p14:creationId xmlns:p14="http://schemas.microsoft.com/office/powerpoint/2010/main" val="449348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2887B-A59E-6B3D-1ABD-F6CC2C6D59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78055F-8571-0A77-5699-FE38CB1833D2}"/>
              </a:ext>
            </a:extLst>
          </p:cNvPr>
          <p:cNvSpPr>
            <a:spLocks noGrp="1"/>
          </p:cNvSpPr>
          <p:nvPr>
            <p:ph type="title"/>
          </p:nvPr>
        </p:nvSpPr>
        <p:spPr/>
        <p:txBody>
          <a:bodyPr/>
          <a:lstStyle/>
          <a:p>
            <a:pPr algn="ctr"/>
            <a:r>
              <a:rPr lang="en-GB" dirty="0"/>
              <a:t>The British Empire in the wake of WWI</a:t>
            </a:r>
          </a:p>
        </p:txBody>
      </p:sp>
      <p:sp>
        <p:nvSpPr>
          <p:cNvPr id="3" name="Content Placeholder 2">
            <a:extLst>
              <a:ext uri="{FF2B5EF4-FFF2-40B4-BE49-F238E27FC236}">
                <a16:creationId xmlns:a16="http://schemas.microsoft.com/office/drawing/2014/main" id="{69DB5FC3-7144-CC15-D139-8E95C02023E0}"/>
              </a:ext>
            </a:extLst>
          </p:cNvPr>
          <p:cNvSpPr>
            <a:spLocks noGrp="1"/>
          </p:cNvSpPr>
          <p:nvPr>
            <p:ph idx="1"/>
          </p:nvPr>
        </p:nvSpPr>
        <p:spPr/>
        <p:txBody>
          <a:bodyPr>
            <a:normAutofit fontScale="92500" lnSpcReduction="10000"/>
          </a:bodyPr>
          <a:lstStyle/>
          <a:p>
            <a:r>
              <a:rPr lang="en-GB" sz="2400" dirty="0"/>
              <a:t>The independence movements in Egypt and India were the most vigorous challenges to Britain’s empire in the aftermath of the war, but there were others. </a:t>
            </a:r>
          </a:p>
          <a:p>
            <a:r>
              <a:rPr lang="en-GB" sz="2400" dirty="0"/>
              <a:t>In  Iraq, Britain defended its League mandate by waging war against Kurdish tribesmen who were seeking their own nation. </a:t>
            </a:r>
          </a:p>
          <a:p>
            <a:r>
              <a:rPr lang="en-GB" sz="2400" dirty="0"/>
              <a:t>In Palestine, another League mandate,  Jews pressed Britain to fulfil its wartime promise to create a Jewish homeland, while Arabs assailed the British for permitting thousands of European Jews to  settle on their land. </a:t>
            </a:r>
          </a:p>
          <a:p>
            <a:r>
              <a:rPr lang="en-GB" sz="2400" dirty="0"/>
              <a:t>Headlines about skirmishes in the mountains of Iraq and  the alleys of Jerusalem competed for space in London’s newspapers with stories  about bombings in Ireland, riots in Cairo, and demonstrations in India. </a:t>
            </a:r>
          </a:p>
          <a:p>
            <a:r>
              <a:rPr lang="en-GB" sz="2400" dirty="0"/>
              <a:t>Taken  together with reports about anti-imperialist movements in China, the outspoken  nationalism of Kemal Atatürk in Turkey, and the anti-imperialist tirades of  Russia’s Bolsheviks, readers could easily imagine that the entire globe was rising.  </a:t>
            </a:r>
          </a:p>
        </p:txBody>
      </p:sp>
    </p:spTree>
    <p:extLst>
      <p:ext uri="{BB962C8B-B14F-4D97-AF65-F5344CB8AC3E}">
        <p14:creationId xmlns:p14="http://schemas.microsoft.com/office/powerpoint/2010/main" val="537769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9C8D5-6112-A04E-7C4D-52355E4ACE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B35A04-A640-2BA4-C8FE-49547BEAC6DA}"/>
              </a:ext>
            </a:extLst>
          </p:cNvPr>
          <p:cNvSpPr>
            <a:spLocks noGrp="1"/>
          </p:cNvSpPr>
          <p:nvPr>
            <p:ph type="title"/>
          </p:nvPr>
        </p:nvSpPr>
        <p:spPr/>
        <p:txBody>
          <a:bodyPr/>
          <a:lstStyle/>
          <a:p>
            <a:pPr algn="ctr"/>
            <a:r>
              <a:rPr lang="en-GB" dirty="0"/>
              <a:t>Colonialism in the wake of WWI</a:t>
            </a:r>
          </a:p>
        </p:txBody>
      </p:sp>
      <p:sp>
        <p:nvSpPr>
          <p:cNvPr id="3" name="Content Placeholder 2">
            <a:extLst>
              <a:ext uri="{FF2B5EF4-FFF2-40B4-BE49-F238E27FC236}">
                <a16:creationId xmlns:a16="http://schemas.microsoft.com/office/drawing/2014/main" id="{9837B21A-A9E0-FF27-12E0-82FD69125408}"/>
              </a:ext>
            </a:extLst>
          </p:cNvPr>
          <p:cNvSpPr>
            <a:spLocks noGrp="1"/>
          </p:cNvSpPr>
          <p:nvPr>
            <p:ph idx="1"/>
          </p:nvPr>
        </p:nvSpPr>
        <p:spPr/>
        <p:txBody>
          <a:bodyPr>
            <a:normAutofit fontScale="85000" lnSpcReduction="20000"/>
          </a:bodyPr>
          <a:lstStyle/>
          <a:p>
            <a:r>
              <a:rPr lang="en-GB" dirty="0"/>
              <a:t>But this was not so. The independence movements that flourished in India  and Egypt after the war found few analogues elsewhere among Europe’s colonies.  </a:t>
            </a:r>
          </a:p>
          <a:p>
            <a:r>
              <a:rPr lang="en-GB" dirty="0"/>
              <a:t>Sub-Saharan Africa, despite the economic dislocations caused by the war,  remained generally quiescent. </a:t>
            </a:r>
          </a:p>
          <a:p>
            <a:r>
              <a:rPr lang="en-GB" dirty="0"/>
              <a:t>So, too, did the extensive Dutch and French colonies in Southeast Asia, despite sporadic outbursts of nationalist rhetoric from students and urban professionals. </a:t>
            </a:r>
          </a:p>
          <a:p>
            <a:r>
              <a:rPr lang="en-GB" dirty="0"/>
              <a:t>The Philippine Islands, an American possession  since the Spanish-American War, saw no recurrence of the guerrilla warfare of  the early years of the century. </a:t>
            </a:r>
          </a:p>
          <a:p>
            <a:r>
              <a:rPr lang="en-GB" dirty="0"/>
              <a:t>And the United States continued to intervene  frequently in the affairs of its </a:t>
            </a:r>
            <a:r>
              <a:rPr lang="en-GB" dirty="0" err="1"/>
              <a:t>neighbors</a:t>
            </a:r>
            <a:r>
              <a:rPr lang="en-GB" dirty="0"/>
              <a:t> in the Caribbean and Central America,  much as it had done before the war. </a:t>
            </a:r>
          </a:p>
        </p:txBody>
      </p:sp>
    </p:spTree>
    <p:extLst>
      <p:ext uri="{BB962C8B-B14F-4D97-AF65-F5344CB8AC3E}">
        <p14:creationId xmlns:p14="http://schemas.microsoft.com/office/powerpoint/2010/main" val="3222838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29241-F42B-A153-2E16-2BF4159530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3A31EF-B77E-6412-4948-98A8101E358C}"/>
              </a:ext>
            </a:extLst>
          </p:cNvPr>
          <p:cNvSpPr>
            <a:spLocks noGrp="1"/>
          </p:cNvSpPr>
          <p:nvPr>
            <p:ph type="title"/>
          </p:nvPr>
        </p:nvSpPr>
        <p:spPr/>
        <p:txBody>
          <a:bodyPr/>
          <a:lstStyle/>
          <a:p>
            <a:pPr algn="ctr"/>
            <a:r>
              <a:rPr lang="en-GB" dirty="0"/>
              <a:t>Colonialism in the wake of WWI</a:t>
            </a:r>
          </a:p>
        </p:txBody>
      </p:sp>
      <p:sp>
        <p:nvSpPr>
          <p:cNvPr id="3" name="Content Placeholder 2">
            <a:extLst>
              <a:ext uri="{FF2B5EF4-FFF2-40B4-BE49-F238E27FC236}">
                <a16:creationId xmlns:a16="http://schemas.microsoft.com/office/drawing/2014/main" id="{6E5691AD-659C-6D73-3498-E84883F55088}"/>
              </a:ext>
            </a:extLst>
          </p:cNvPr>
          <p:cNvSpPr>
            <a:spLocks noGrp="1"/>
          </p:cNvSpPr>
          <p:nvPr>
            <p:ph idx="1"/>
          </p:nvPr>
        </p:nvSpPr>
        <p:spPr/>
        <p:txBody>
          <a:bodyPr>
            <a:normAutofit/>
          </a:bodyPr>
          <a:lstStyle/>
          <a:p>
            <a:r>
              <a:rPr lang="en-GB" dirty="0"/>
              <a:t>The contrast between the colonial areas that caught the fire of nationalism and  those that did not underlines the importance of certain internal factors in the formation of popular anti-imperialism. </a:t>
            </a:r>
          </a:p>
          <a:p>
            <a:r>
              <a:rPr lang="en-GB" dirty="0"/>
              <a:t>A history of exploitation and abuse of  authority was not, in itself, sufficient to generate mass movements. </a:t>
            </a:r>
          </a:p>
          <a:p>
            <a:r>
              <a:rPr lang="en-GB" dirty="0"/>
              <a:t>Independence movements such as those that appeared in Egypt, India, and Korea required leadership, an audience receptive to a nationalist message, and means by which leaders and followers could make connections with each other. </a:t>
            </a:r>
          </a:p>
        </p:txBody>
      </p:sp>
    </p:spTree>
    <p:extLst>
      <p:ext uri="{BB962C8B-B14F-4D97-AF65-F5344CB8AC3E}">
        <p14:creationId xmlns:p14="http://schemas.microsoft.com/office/powerpoint/2010/main" val="122553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A19A2-42A3-D969-37B2-17FC5E0458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6551DC-EE48-74DD-8E8A-CAD992AB91C9}"/>
              </a:ext>
            </a:extLst>
          </p:cNvPr>
          <p:cNvSpPr>
            <a:spLocks noGrp="1"/>
          </p:cNvSpPr>
          <p:nvPr>
            <p:ph type="title"/>
          </p:nvPr>
        </p:nvSpPr>
        <p:spPr/>
        <p:txBody>
          <a:bodyPr/>
          <a:lstStyle/>
          <a:p>
            <a:pPr algn="ctr"/>
            <a:r>
              <a:rPr lang="en-GB" dirty="0"/>
              <a:t>Woodrow Wilson’s Vision for a Postwar World Order</a:t>
            </a:r>
          </a:p>
        </p:txBody>
      </p:sp>
      <p:sp>
        <p:nvSpPr>
          <p:cNvPr id="3" name="Content Placeholder 2">
            <a:extLst>
              <a:ext uri="{FF2B5EF4-FFF2-40B4-BE49-F238E27FC236}">
                <a16:creationId xmlns:a16="http://schemas.microsoft.com/office/drawing/2014/main" id="{77198B0A-1905-93B9-9C0A-9BA086FCE441}"/>
              </a:ext>
            </a:extLst>
          </p:cNvPr>
          <p:cNvSpPr>
            <a:spLocks noGrp="1"/>
          </p:cNvSpPr>
          <p:nvPr>
            <p:ph idx="1"/>
          </p:nvPr>
        </p:nvSpPr>
        <p:spPr/>
        <p:txBody>
          <a:bodyPr>
            <a:normAutofit fontScale="92500" lnSpcReduction="20000"/>
          </a:bodyPr>
          <a:lstStyle/>
          <a:p>
            <a:r>
              <a:rPr lang="en-GB" dirty="0"/>
              <a:t>On March 5, 1917, in the inaugural address of his second term in office, Woodrow Wilson once more articulated a vision for the postwar world order. The plan he outlined then included all of the practical elements that have since come to be associated with the Wilsonian, or liberal internationalist, prescription for the conduct of international relations: institutions of collective security, the reduction of armaments, free trade. </a:t>
            </a:r>
          </a:p>
          <a:p>
            <a:r>
              <a:rPr lang="en-GB" dirty="0"/>
              <a:t>International order and cooperation, he declared once again, could not last long unless it stood on the principles of the equality of nations and of government by consent, and the United States would insist both on “the actual equality of nations in all matters of right and privilege” and on the principle that “governments derive all their just powers from the consent of the governed.”</a:t>
            </a:r>
          </a:p>
        </p:txBody>
      </p:sp>
    </p:spTree>
    <p:extLst>
      <p:ext uri="{BB962C8B-B14F-4D97-AF65-F5344CB8AC3E}">
        <p14:creationId xmlns:p14="http://schemas.microsoft.com/office/powerpoint/2010/main" val="2215191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7506F-02DE-599F-DA99-01239D2867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7AA621-0EBD-D7ED-F8FC-80628D451925}"/>
              </a:ext>
            </a:extLst>
          </p:cNvPr>
          <p:cNvSpPr>
            <a:spLocks noGrp="1"/>
          </p:cNvSpPr>
          <p:nvPr>
            <p:ph type="title"/>
          </p:nvPr>
        </p:nvSpPr>
        <p:spPr/>
        <p:txBody>
          <a:bodyPr/>
          <a:lstStyle/>
          <a:p>
            <a:pPr algn="ctr"/>
            <a:r>
              <a:rPr lang="en-GB" dirty="0"/>
              <a:t>Woodrow Wilson’s Vision for a Postwar World Order</a:t>
            </a:r>
          </a:p>
        </p:txBody>
      </p:sp>
      <p:sp>
        <p:nvSpPr>
          <p:cNvPr id="3" name="Content Placeholder 2">
            <a:extLst>
              <a:ext uri="{FF2B5EF4-FFF2-40B4-BE49-F238E27FC236}">
                <a16:creationId xmlns:a16="http://schemas.microsoft.com/office/drawing/2014/main" id="{C26A2D5E-4C02-6AA4-0A93-D17226444F90}"/>
              </a:ext>
            </a:extLst>
          </p:cNvPr>
          <p:cNvSpPr>
            <a:spLocks noGrp="1"/>
          </p:cNvSpPr>
          <p:nvPr>
            <p:ph idx="1"/>
          </p:nvPr>
        </p:nvSpPr>
        <p:spPr/>
        <p:txBody>
          <a:bodyPr>
            <a:normAutofit fontScale="92500" lnSpcReduction="10000"/>
          </a:bodyPr>
          <a:lstStyle/>
          <a:p>
            <a:r>
              <a:rPr lang="en-GB" dirty="0"/>
              <a:t>A week after Wilson’s inaugural address, the most obviously autocratic regime fighting on the Allied side of the war—the Russian empire under Czar Nikolai II—succumbed to the revolution of March 1917, making it easier for the president both to imagine and to portray the war in Europe as one of democracy against autocracy. </a:t>
            </a:r>
          </a:p>
          <a:p>
            <a:r>
              <a:rPr lang="en-GB" dirty="0"/>
              <a:t>Soon after, on April 6, the United States officially declared war on Germany, joining the conflict on the Allied side, and Wilson’s peace plan now became part of the war aims of the United States. </a:t>
            </a:r>
          </a:p>
          <a:p>
            <a:r>
              <a:rPr lang="en-GB" dirty="0"/>
              <a:t>Though its details evolved over the course of the war, the essential vision did not change much: the establishment of postwar international relations based on equality among legitimate polities governed by popular consent.</a:t>
            </a:r>
          </a:p>
        </p:txBody>
      </p:sp>
    </p:spTree>
    <p:extLst>
      <p:ext uri="{BB962C8B-B14F-4D97-AF65-F5344CB8AC3E}">
        <p14:creationId xmlns:p14="http://schemas.microsoft.com/office/powerpoint/2010/main" val="4143100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5B214-55BE-0BA3-F1C3-0CA7DB869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BFB5FA-795A-5FA0-A75B-D175EA2E0B62}"/>
              </a:ext>
            </a:extLst>
          </p:cNvPr>
          <p:cNvSpPr>
            <a:spLocks noGrp="1"/>
          </p:cNvSpPr>
          <p:nvPr>
            <p:ph type="title"/>
          </p:nvPr>
        </p:nvSpPr>
        <p:spPr/>
        <p:txBody>
          <a:bodyPr/>
          <a:lstStyle/>
          <a:p>
            <a:pPr algn="ctr"/>
            <a:r>
              <a:rPr lang="en-GB" dirty="0"/>
              <a:t>Woodrow Wilson’s Vision for a Postwar World Order</a:t>
            </a:r>
          </a:p>
        </p:txBody>
      </p:sp>
      <p:sp>
        <p:nvSpPr>
          <p:cNvPr id="3" name="Content Placeholder 2">
            <a:extLst>
              <a:ext uri="{FF2B5EF4-FFF2-40B4-BE49-F238E27FC236}">
                <a16:creationId xmlns:a16="http://schemas.microsoft.com/office/drawing/2014/main" id="{A44F65BE-2F06-45F6-DF90-FCB8EE8C7134}"/>
              </a:ext>
            </a:extLst>
          </p:cNvPr>
          <p:cNvSpPr>
            <a:spLocks noGrp="1"/>
          </p:cNvSpPr>
          <p:nvPr>
            <p:ph idx="1"/>
          </p:nvPr>
        </p:nvSpPr>
        <p:spPr/>
        <p:txBody>
          <a:bodyPr>
            <a:normAutofit fontScale="85000" lnSpcReduction="20000"/>
          </a:bodyPr>
          <a:lstStyle/>
          <a:p>
            <a:r>
              <a:rPr lang="en-GB" dirty="0"/>
              <a:t>In the address he gave on April 2 asking Congress for a declaration of war against Germany, Wilson said that the kaiser’s government, lacking the demonstrated consent of its own people, was illegitimate, and that the people of Germany were little more than “pawns and tools” in Berlin’s hands. </a:t>
            </a:r>
          </a:p>
          <a:p>
            <a:r>
              <a:rPr lang="en-GB" dirty="0"/>
              <a:t>The American people </a:t>
            </a:r>
            <a:r>
              <a:rPr lang="en-GB" dirty="0" err="1"/>
              <a:t>harbored</a:t>
            </a:r>
            <a:r>
              <a:rPr lang="en-GB" dirty="0"/>
              <a:t> no ill will toward them, only feelings of “sympathy and friendship,” and had Germany been a self-governing nation there would have been no war. </a:t>
            </a:r>
          </a:p>
          <a:p>
            <a:r>
              <a:rPr lang="en-GB" dirty="0"/>
              <a:t>Now, the United States had to enter the fray to fight for its long-time fundamental values: “for democracy, for the right of those who submit to authority to have a voice in their own governments, for the rights and liberties of small nations.”</a:t>
            </a:r>
          </a:p>
          <a:p>
            <a:r>
              <a:rPr lang="en-GB" dirty="0"/>
              <a:t>Again, Wilson explicitly cast himself and America as defenders of the weak against the powerful, of common folk against autocratic regimes, of small nations against great powers.</a:t>
            </a:r>
          </a:p>
        </p:txBody>
      </p:sp>
    </p:spTree>
    <p:extLst>
      <p:ext uri="{BB962C8B-B14F-4D97-AF65-F5344CB8AC3E}">
        <p14:creationId xmlns:p14="http://schemas.microsoft.com/office/powerpoint/2010/main" val="605657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58A26-84B9-E3B3-5A50-B529CE22DB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D0A9A3-EE24-D595-3C8E-73DB2A1EE2E8}"/>
              </a:ext>
            </a:extLst>
          </p:cNvPr>
          <p:cNvSpPr>
            <a:spLocks noGrp="1"/>
          </p:cNvSpPr>
          <p:nvPr>
            <p:ph type="title"/>
          </p:nvPr>
        </p:nvSpPr>
        <p:spPr/>
        <p:txBody>
          <a:bodyPr/>
          <a:lstStyle/>
          <a:p>
            <a:pPr algn="ctr"/>
            <a:r>
              <a:rPr lang="en-GB" dirty="0"/>
              <a:t>A Convergence of Contrarian Movements</a:t>
            </a:r>
          </a:p>
        </p:txBody>
      </p:sp>
      <p:sp>
        <p:nvSpPr>
          <p:cNvPr id="3" name="Content Placeholder 2">
            <a:extLst>
              <a:ext uri="{FF2B5EF4-FFF2-40B4-BE49-F238E27FC236}">
                <a16:creationId xmlns:a16="http://schemas.microsoft.com/office/drawing/2014/main" id="{663C0DD2-6FBE-1A3C-7A94-89D9A02CB9A9}"/>
              </a:ext>
            </a:extLst>
          </p:cNvPr>
          <p:cNvSpPr>
            <a:spLocks noGrp="1"/>
          </p:cNvSpPr>
          <p:nvPr>
            <p:ph idx="1"/>
          </p:nvPr>
        </p:nvSpPr>
        <p:spPr/>
        <p:txBody>
          <a:bodyPr>
            <a:normAutofit fontScale="85000" lnSpcReduction="20000"/>
          </a:bodyPr>
          <a:lstStyle/>
          <a:p>
            <a:r>
              <a:rPr lang="en-GB" dirty="0"/>
              <a:t>The president devoted special praise in his message to the recent democratic revolution in Russia, speaking in glowing terms of the Russian people’s toppling of the Romanov autocracy and the establishment of a democratic government. </a:t>
            </a:r>
          </a:p>
          <a:p>
            <a:r>
              <a:rPr lang="en-GB" dirty="0"/>
              <a:t>The Russian people, “in all their naïve majesty and might,” had joined the forces that were “fighting for freedom in the world, for justice, and for peace” and could now assume their rightful place in the international partnership of self-governing peoples.</a:t>
            </a:r>
          </a:p>
          <a:p>
            <a:r>
              <a:rPr lang="en-GB" dirty="0"/>
              <a:t>In a note he sent in late May to the provisional government of Russia, Wilson reiterated that message, assuring the new government that the United States was “fighting for the liberty, the self-government, and the undictated development of all peoples.”</a:t>
            </a:r>
          </a:p>
          <a:p>
            <a:r>
              <a:rPr lang="en-GB" dirty="0"/>
              <a:t>By mid-1917, Wilson had clearly emerged on the world stage as the champion of the new diplomacy of liberal internationalism.</a:t>
            </a:r>
          </a:p>
        </p:txBody>
      </p:sp>
    </p:spTree>
    <p:extLst>
      <p:ext uri="{BB962C8B-B14F-4D97-AF65-F5344CB8AC3E}">
        <p14:creationId xmlns:p14="http://schemas.microsoft.com/office/powerpoint/2010/main" val="267407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F96AA-602B-06AE-FDD9-05A69DE8A3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88A9BB-6728-E90D-575C-0D72D0D85CDE}"/>
              </a:ext>
            </a:extLst>
          </p:cNvPr>
          <p:cNvSpPr>
            <a:spLocks noGrp="1"/>
          </p:cNvSpPr>
          <p:nvPr>
            <p:ph type="title"/>
          </p:nvPr>
        </p:nvSpPr>
        <p:spPr/>
        <p:txBody>
          <a:bodyPr/>
          <a:lstStyle/>
          <a:p>
            <a:pPr algn="ctr"/>
            <a:r>
              <a:rPr lang="en-GB" dirty="0"/>
              <a:t>A Convergence of Contrarian Movements</a:t>
            </a:r>
          </a:p>
        </p:txBody>
      </p:sp>
      <p:sp>
        <p:nvSpPr>
          <p:cNvPr id="3" name="Content Placeholder 2">
            <a:extLst>
              <a:ext uri="{FF2B5EF4-FFF2-40B4-BE49-F238E27FC236}">
                <a16:creationId xmlns:a16="http://schemas.microsoft.com/office/drawing/2014/main" id="{CAFBB0F5-0D44-CADA-51C8-2CD4B7E4DBF9}"/>
              </a:ext>
            </a:extLst>
          </p:cNvPr>
          <p:cNvSpPr>
            <a:spLocks noGrp="1"/>
          </p:cNvSpPr>
          <p:nvPr>
            <p:ph idx="1"/>
          </p:nvPr>
        </p:nvSpPr>
        <p:spPr/>
        <p:txBody>
          <a:bodyPr>
            <a:normAutofit fontScale="85000" lnSpcReduction="10000"/>
          </a:bodyPr>
          <a:lstStyle/>
          <a:p>
            <a:r>
              <a:rPr lang="en-GB" dirty="0"/>
              <a:t>In the meantime, the revolutionary events in Russia seemed to confirm Wilson’s contention that the age of autocracy was at an end. </a:t>
            </a:r>
          </a:p>
          <a:p>
            <a:r>
              <a:rPr lang="en-GB" dirty="0"/>
              <a:t>Unlike the old imperial regime, the new, democratic Russia would no longer seek to dominate foreign peoples or occupy their territories, but rather would promote and support “the establishment of permanent peace on the basis of the self-determination of peoples.” </a:t>
            </a:r>
          </a:p>
          <a:p>
            <a:r>
              <a:rPr lang="en-GB" dirty="0"/>
              <a:t>That statement, composed under the influence of the Bolshevik-controlled Petrograd Soviet, represented the first instance that a belligerent government invoked the term “self-determination” as a basis for its war aims and called explicitly for a peace settlement based on that principle. </a:t>
            </a:r>
          </a:p>
          <a:p>
            <a:r>
              <a:rPr lang="en-GB" dirty="0"/>
              <a:t>For the Russian Bolsheviks, who were influential in the provisional government even before they overthrew it in November, the use of the term both made perfect sense and carried a specific meaning.</a:t>
            </a:r>
          </a:p>
        </p:txBody>
      </p:sp>
    </p:spTree>
    <p:extLst>
      <p:ext uri="{BB962C8B-B14F-4D97-AF65-F5344CB8AC3E}">
        <p14:creationId xmlns:p14="http://schemas.microsoft.com/office/powerpoint/2010/main" val="8492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D0B2C-661D-540C-1390-87248C72EE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9EF7A-90EF-CE0A-9C44-98DAA8D98282}"/>
              </a:ext>
            </a:extLst>
          </p:cNvPr>
          <p:cNvSpPr>
            <a:spLocks noGrp="1"/>
          </p:cNvSpPr>
          <p:nvPr>
            <p:ph type="title"/>
          </p:nvPr>
        </p:nvSpPr>
        <p:spPr/>
        <p:txBody>
          <a:bodyPr/>
          <a:lstStyle/>
          <a:p>
            <a:pPr algn="ctr"/>
            <a:r>
              <a:rPr lang="en-GB" dirty="0"/>
              <a:t>A Convergence of Contrarian Movements</a:t>
            </a:r>
          </a:p>
        </p:txBody>
      </p:sp>
      <p:sp>
        <p:nvSpPr>
          <p:cNvPr id="3" name="Content Placeholder 2">
            <a:extLst>
              <a:ext uri="{FF2B5EF4-FFF2-40B4-BE49-F238E27FC236}">
                <a16:creationId xmlns:a16="http://schemas.microsoft.com/office/drawing/2014/main" id="{48B27771-D8EA-AE48-5C69-8BA32EC2283B}"/>
              </a:ext>
            </a:extLst>
          </p:cNvPr>
          <p:cNvSpPr>
            <a:spLocks noGrp="1"/>
          </p:cNvSpPr>
          <p:nvPr>
            <p:ph idx="1"/>
          </p:nvPr>
        </p:nvSpPr>
        <p:spPr/>
        <p:txBody>
          <a:bodyPr>
            <a:normAutofit fontScale="70000" lnSpcReduction="20000"/>
          </a:bodyPr>
          <a:lstStyle/>
          <a:p>
            <a:r>
              <a:rPr lang="en-GB" dirty="0"/>
              <a:t>For V. I. Lenin, the Bolshevik leader, the term implied the dismantling of colonial empires that was a crucial stage in the progress he envisioned toward world revolution. Lenin held this process to be particularly important, and the Bolsheviks issued scathing denunciations of the suppression of self-determination under imperialism. </a:t>
            </a:r>
          </a:p>
          <a:p>
            <a:r>
              <a:rPr lang="en-GB" dirty="0"/>
              <a:t>The question of national self-determination and its proper relationship to proletarian revolution had long been a topic of debate in European socialist circles, and Lenin’s ideas on the subject crystallized in 1915–1916, while he was composing his major work, Imperialism: The Highest Stage of Capitalism, and were summarized in an article on “The Socialist Revolution and the Right of Nations to Self-Determination,” which he completed in March 1916. </a:t>
            </a:r>
          </a:p>
          <a:p>
            <a:r>
              <a:rPr lang="en-GB" dirty="0"/>
              <a:t>For Lenin, the principle of national self-determination, which he defined as the right of peoples to secede from oppressive regimes, was an important tool for undermining the capitalist-imperialist world order and, more specifically, for destabilizing the old regime in Russia and gaining the support of non-Russian minorities for the revolution. </a:t>
            </a:r>
          </a:p>
          <a:p>
            <a:r>
              <a:rPr lang="en-GB" dirty="0"/>
              <a:t>As early as March 1917, Lenin declared publicly that when the Bolsheviks took power in Russia, their peace plan would include “the liberation of all colonies; the liberation of all dependent, oppressed, and non-sovereign peoples.”</a:t>
            </a:r>
          </a:p>
        </p:txBody>
      </p:sp>
    </p:spTree>
    <p:extLst>
      <p:ext uri="{BB962C8B-B14F-4D97-AF65-F5344CB8AC3E}">
        <p14:creationId xmlns:p14="http://schemas.microsoft.com/office/powerpoint/2010/main" val="2790992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78F86-7069-B219-E48D-772F7C536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74D4F3-E395-897B-3CB3-F9E54A813E7C}"/>
              </a:ext>
            </a:extLst>
          </p:cNvPr>
          <p:cNvSpPr>
            <a:spLocks noGrp="1"/>
          </p:cNvSpPr>
          <p:nvPr>
            <p:ph type="title"/>
          </p:nvPr>
        </p:nvSpPr>
        <p:spPr/>
        <p:txBody>
          <a:bodyPr/>
          <a:lstStyle/>
          <a:p>
            <a:pPr algn="ctr"/>
            <a:r>
              <a:rPr lang="en-GB" dirty="0"/>
              <a:t>A Convergence of Contrarian Movements</a:t>
            </a:r>
          </a:p>
        </p:txBody>
      </p:sp>
      <p:sp>
        <p:nvSpPr>
          <p:cNvPr id="3" name="Content Placeholder 2">
            <a:extLst>
              <a:ext uri="{FF2B5EF4-FFF2-40B4-BE49-F238E27FC236}">
                <a16:creationId xmlns:a16="http://schemas.microsoft.com/office/drawing/2014/main" id="{489E7389-66EC-3259-7325-DD8CC7DCF36B}"/>
              </a:ext>
            </a:extLst>
          </p:cNvPr>
          <p:cNvSpPr>
            <a:spLocks noGrp="1"/>
          </p:cNvSpPr>
          <p:nvPr>
            <p:ph idx="1"/>
          </p:nvPr>
        </p:nvSpPr>
        <p:spPr/>
        <p:txBody>
          <a:bodyPr>
            <a:normAutofit/>
          </a:bodyPr>
          <a:lstStyle/>
          <a:p>
            <a:r>
              <a:rPr lang="en-GB" sz="2400" dirty="0"/>
              <a:t>The dual challenge of Lenin and Wilson to the old ways of European politics and the growing appeal of their proclamations for large segments of the British and French publics increased the pressure on leaders in London and Paris to announce their support for more progressive, enlightened war aims. </a:t>
            </a:r>
          </a:p>
          <a:p>
            <a:r>
              <a:rPr lang="en-GB" sz="2400" dirty="0"/>
              <a:t>While the Allied leaders could dismiss Lenin’s critique as that of a dangerous radical, they could not so easily ignore the president of the United States, an indispensable ally on whose supplies, credit, and arms the European Allies depended. </a:t>
            </a:r>
          </a:p>
          <a:p>
            <a:r>
              <a:rPr lang="en-GB" sz="2400" dirty="0"/>
              <a:t>Though the British and the French leaders, the president told his long-time close aide and confidant, “Colonel” Edward Mandell House, did not share his views on the peace, their dependence on American capital and supplies would compel them in the end to accept “our way of thinking.”</a:t>
            </a:r>
          </a:p>
        </p:txBody>
      </p:sp>
    </p:spTree>
    <p:extLst>
      <p:ext uri="{BB962C8B-B14F-4D97-AF65-F5344CB8AC3E}">
        <p14:creationId xmlns:p14="http://schemas.microsoft.com/office/powerpoint/2010/main" val="2543212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57081-3E26-C9D1-638A-D5C8C086C0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59938E-B928-D4F1-B274-F03CDC5BDEE5}"/>
              </a:ext>
            </a:extLst>
          </p:cNvPr>
          <p:cNvSpPr>
            <a:spLocks noGrp="1"/>
          </p:cNvSpPr>
          <p:nvPr>
            <p:ph type="title"/>
          </p:nvPr>
        </p:nvSpPr>
        <p:spPr/>
        <p:txBody>
          <a:bodyPr/>
          <a:lstStyle/>
          <a:p>
            <a:pPr algn="ctr"/>
            <a:r>
              <a:rPr lang="en-GB" dirty="0"/>
              <a:t>A Convergence of Contrarian Movements</a:t>
            </a:r>
          </a:p>
        </p:txBody>
      </p:sp>
      <p:sp>
        <p:nvSpPr>
          <p:cNvPr id="3" name="Content Placeholder 2">
            <a:extLst>
              <a:ext uri="{FF2B5EF4-FFF2-40B4-BE49-F238E27FC236}">
                <a16:creationId xmlns:a16="http://schemas.microsoft.com/office/drawing/2014/main" id="{976A7E17-2DE0-E2BB-3A90-3A8A83F9B4DF}"/>
              </a:ext>
            </a:extLst>
          </p:cNvPr>
          <p:cNvSpPr>
            <a:spLocks noGrp="1"/>
          </p:cNvSpPr>
          <p:nvPr>
            <p:ph idx="1"/>
          </p:nvPr>
        </p:nvSpPr>
        <p:spPr/>
        <p:txBody>
          <a:bodyPr>
            <a:normAutofit/>
          </a:bodyPr>
          <a:lstStyle/>
          <a:p>
            <a:r>
              <a:rPr lang="en-GB" sz="2400" dirty="0"/>
              <a:t>By late 1917, the pressure on the British government, a coalition of Liberals and Conservatives headed after December 1916 by the leader of the Liberal party, David Lloyd George, was mounting to accommodate “the development of American thinking and the public pronouncements of President Wilson” and to adopt more Wilsonian war aims.</a:t>
            </a:r>
          </a:p>
          <a:p>
            <a:r>
              <a:rPr lang="en-GB" sz="2400" dirty="0"/>
              <a:t>On December 28, the British Labour party issued a public statement that echoed Wilson’s pronouncements, declaring that the war could no longer be justified unless it would make the world “safe for democracy,” and that Labour would withdraw its support for the war effort unless the government redefined its aims clearly in those terms.</a:t>
            </a:r>
          </a:p>
        </p:txBody>
      </p:sp>
    </p:spTree>
    <p:extLst>
      <p:ext uri="{BB962C8B-B14F-4D97-AF65-F5344CB8AC3E}">
        <p14:creationId xmlns:p14="http://schemas.microsoft.com/office/powerpoint/2010/main" val="3301700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E7812-A24F-8A54-AD34-850FABCC66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AD433A-36E9-4397-386D-AE4E24E3EE54}"/>
              </a:ext>
            </a:extLst>
          </p:cNvPr>
          <p:cNvSpPr>
            <a:spLocks noGrp="1"/>
          </p:cNvSpPr>
          <p:nvPr>
            <p:ph type="title"/>
          </p:nvPr>
        </p:nvSpPr>
        <p:spPr/>
        <p:txBody>
          <a:bodyPr/>
          <a:lstStyle/>
          <a:p>
            <a:pPr algn="ctr"/>
            <a:r>
              <a:rPr lang="en-GB" dirty="0"/>
              <a:t>Wilson’s Fourteen Points</a:t>
            </a:r>
          </a:p>
        </p:txBody>
      </p:sp>
      <p:sp>
        <p:nvSpPr>
          <p:cNvPr id="3" name="Content Placeholder 2">
            <a:extLst>
              <a:ext uri="{FF2B5EF4-FFF2-40B4-BE49-F238E27FC236}">
                <a16:creationId xmlns:a16="http://schemas.microsoft.com/office/drawing/2014/main" id="{C07302D6-49CD-0487-19D9-7F08167CBA10}"/>
              </a:ext>
            </a:extLst>
          </p:cNvPr>
          <p:cNvSpPr>
            <a:spLocks noGrp="1"/>
          </p:cNvSpPr>
          <p:nvPr>
            <p:ph idx="1"/>
          </p:nvPr>
        </p:nvSpPr>
        <p:spPr/>
        <p:txBody>
          <a:bodyPr>
            <a:normAutofit fontScale="70000" lnSpcReduction="20000"/>
          </a:bodyPr>
          <a:lstStyle/>
          <a:p>
            <a:r>
              <a:rPr lang="en-GB" dirty="0"/>
              <a:t>On January 8, 1918, Wilson came before Congress to give the most detailed exposition to date of the United States’ war aims and his vision for the postwar world. The address, which quickly became famous worldwide as the Fourteen Points, enumerated fourteen points on which peace must be based. </a:t>
            </a:r>
          </a:p>
          <a:p>
            <a:r>
              <a:rPr lang="en-GB" dirty="0"/>
              <a:t>These included the general principles of open diplomacy rather than secret treaties, freedom of the seas and of trade, the reduction of armaments, and the establishment of an “association of nations” that would guarantee the “political independence and territorial integrity” of “great and small states alike.” </a:t>
            </a:r>
          </a:p>
          <a:p>
            <a:r>
              <a:rPr lang="en-GB" dirty="0"/>
              <a:t>Most of the points, however, were geographically specific: They called for the evacuation and restoration of all Russian, Belgian, and French territories and supported the “autonomous development” of the peoples of the Austrian and Ottoman empires. </a:t>
            </a:r>
          </a:p>
          <a:p>
            <a:r>
              <a:rPr lang="en-GB" dirty="0"/>
              <a:t>Contrary to popular perceptions both at the time and later, the term “self-determination” itself was nowhere to be found in the text of the address, though several of the points—the call for a “readjustment of the frontiers of Italy” along “clearly recognizable lines of nationality” and for reconstituting a Polish state along similar lines—seemed to imply Wilson’s support for that principle, at least in some instances. </a:t>
            </a:r>
          </a:p>
        </p:txBody>
      </p:sp>
    </p:spTree>
    <p:extLst>
      <p:ext uri="{BB962C8B-B14F-4D97-AF65-F5344CB8AC3E}">
        <p14:creationId xmlns:p14="http://schemas.microsoft.com/office/powerpoint/2010/main" val="2490380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65E710-4565-7E7F-D468-91788D8DC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793BA9-10BE-1560-D974-DD104EF8B32F}"/>
              </a:ext>
            </a:extLst>
          </p:cNvPr>
          <p:cNvSpPr>
            <a:spLocks noGrp="1"/>
          </p:cNvSpPr>
          <p:nvPr>
            <p:ph type="title"/>
          </p:nvPr>
        </p:nvSpPr>
        <p:spPr/>
        <p:txBody>
          <a:bodyPr/>
          <a:lstStyle/>
          <a:p>
            <a:pPr algn="ctr"/>
            <a:r>
              <a:rPr lang="en-GB" dirty="0"/>
              <a:t>Wilson’s Fourteen Points</a:t>
            </a:r>
          </a:p>
        </p:txBody>
      </p:sp>
      <p:sp>
        <p:nvSpPr>
          <p:cNvPr id="3" name="Content Placeholder 2">
            <a:extLst>
              <a:ext uri="{FF2B5EF4-FFF2-40B4-BE49-F238E27FC236}">
                <a16:creationId xmlns:a16="http://schemas.microsoft.com/office/drawing/2014/main" id="{7390304D-BA3C-6CA4-EA7B-1EB77D4AD8E7}"/>
              </a:ext>
            </a:extLst>
          </p:cNvPr>
          <p:cNvSpPr>
            <a:spLocks noGrp="1"/>
          </p:cNvSpPr>
          <p:nvPr>
            <p:ph idx="1"/>
          </p:nvPr>
        </p:nvSpPr>
        <p:spPr/>
        <p:txBody>
          <a:bodyPr>
            <a:normAutofit fontScale="85000" lnSpcReduction="10000"/>
          </a:bodyPr>
          <a:lstStyle/>
          <a:p>
            <a:r>
              <a:rPr lang="en-GB" sz="2400" dirty="0"/>
              <a:t>The general outline of the peace plan proposed in the Fourteen Points address was similar to that of Wilson’s previous addresses. For the first time, however, the president made an explicit reference to colonial questions, calling for any settlement of colonial issues to take into account the interests of colonial populations. </a:t>
            </a:r>
          </a:p>
          <a:p>
            <a:r>
              <a:rPr lang="en-GB" sz="2400" dirty="0"/>
              <a:t>Colonial claims, said point five of the fourteen, would have to be resolved in a “free, open minded, and absolutely impartial” manner, and their resolution would be “based upon a strict observance of the principle that in determining all such questions of sovereignty the interests of the populations concerned must have equal weight with the equitable claims of the government whose title is to be determined.” </a:t>
            </a:r>
          </a:p>
          <a:p>
            <a:r>
              <a:rPr lang="en-GB" sz="2400" dirty="0"/>
              <a:t>Point five was hardly an unambiguous endorsement of colonial self-determination. First, it called for the “interests” of colonial peoples to be taken into account rather than their express wishes or preferences, and so left open the question of just who would decide what those interests were: the people themselves or the colonial powers? In addition, Wilson also balanced those interests, however determined, against the “equitable claims” of the colonial governments, which would receive equal consideration. </a:t>
            </a:r>
          </a:p>
        </p:txBody>
      </p:sp>
    </p:spTree>
    <p:extLst>
      <p:ext uri="{BB962C8B-B14F-4D97-AF65-F5344CB8AC3E}">
        <p14:creationId xmlns:p14="http://schemas.microsoft.com/office/powerpoint/2010/main" val="2682651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297AB-FB54-82C3-A745-9211FCB059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A9CE5A-0B25-9677-08AF-F2E28DEC4919}"/>
              </a:ext>
            </a:extLst>
          </p:cNvPr>
          <p:cNvSpPr>
            <a:spLocks noGrp="1"/>
          </p:cNvSpPr>
          <p:nvPr>
            <p:ph type="title"/>
          </p:nvPr>
        </p:nvSpPr>
        <p:spPr/>
        <p:txBody>
          <a:bodyPr/>
          <a:lstStyle/>
          <a:p>
            <a:pPr algn="ctr"/>
            <a:r>
              <a:rPr lang="en-GB" dirty="0"/>
              <a:t>Wilson’s Fourteen Points</a:t>
            </a:r>
          </a:p>
        </p:txBody>
      </p:sp>
      <p:sp>
        <p:nvSpPr>
          <p:cNvPr id="3" name="Content Placeholder 2">
            <a:extLst>
              <a:ext uri="{FF2B5EF4-FFF2-40B4-BE49-F238E27FC236}">
                <a16:creationId xmlns:a16="http://schemas.microsoft.com/office/drawing/2014/main" id="{95EADA78-F31B-0FA8-FEB6-ED70BA755978}"/>
              </a:ext>
            </a:extLst>
          </p:cNvPr>
          <p:cNvSpPr>
            <a:spLocks noGrp="1"/>
          </p:cNvSpPr>
          <p:nvPr>
            <p:ph idx="1"/>
          </p:nvPr>
        </p:nvSpPr>
        <p:spPr/>
        <p:txBody>
          <a:bodyPr>
            <a:normAutofit fontScale="85000" lnSpcReduction="20000"/>
          </a:bodyPr>
          <a:lstStyle/>
          <a:p>
            <a:r>
              <a:rPr lang="en-GB" dirty="0"/>
              <a:t>Most of the fourteen points were based on the recommendations included in the memorandum that was submitted a few days earlier by members of the Inquiry, a group of experts gathered by Colonel House to advise the government on issues related to the peace settlement.</a:t>
            </a:r>
          </a:p>
          <a:p>
            <a:r>
              <a:rPr lang="en-GB" dirty="0"/>
              <a:t>But the Inquiry memorandum made no reference to colonial issues, and it was Wilson himself who added point five to the text of the address.</a:t>
            </a:r>
          </a:p>
          <a:p>
            <a:r>
              <a:rPr lang="en-GB" dirty="0"/>
              <a:t>House himself testified that “at first it was thought we might have to evade this [colonial question] entirely,” but “the President began to try his hand on it and presently the paragraph which was adopted was acceptable to us both, and we hoped would be to Great Britain.”</a:t>
            </a:r>
          </a:p>
          <a:p>
            <a:r>
              <a:rPr lang="en-GB" dirty="0"/>
              <a:t> Wilson did not consult the Allies on this question, so germane to their interests, and House was clearly concerned about their reaction. The decision to refer in the Fourteen Points address to the colonial question and to the interests of colonial peoples was Wilson’s alone. </a:t>
            </a:r>
          </a:p>
        </p:txBody>
      </p:sp>
    </p:spTree>
    <p:extLst>
      <p:ext uri="{BB962C8B-B14F-4D97-AF65-F5344CB8AC3E}">
        <p14:creationId xmlns:p14="http://schemas.microsoft.com/office/powerpoint/2010/main" val="4280047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326BC-ECFA-216E-0008-8E7994F8F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DE789-11DE-CB83-5899-296CBDA3772B}"/>
              </a:ext>
            </a:extLst>
          </p:cNvPr>
          <p:cNvSpPr>
            <a:spLocks noGrp="1"/>
          </p:cNvSpPr>
          <p:nvPr>
            <p:ph type="title"/>
          </p:nvPr>
        </p:nvSpPr>
        <p:spPr/>
        <p:txBody>
          <a:bodyPr/>
          <a:lstStyle/>
          <a:p>
            <a:pPr algn="ctr"/>
            <a:r>
              <a:rPr lang="en-GB" dirty="0"/>
              <a:t>Wilson and Self-Determination</a:t>
            </a:r>
          </a:p>
        </p:txBody>
      </p:sp>
      <p:sp>
        <p:nvSpPr>
          <p:cNvPr id="3" name="Content Placeholder 2">
            <a:extLst>
              <a:ext uri="{FF2B5EF4-FFF2-40B4-BE49-F238E27FC236}">
                <a16:creationId xmlns:a16="http://schemas.microsoft.com/office/drawing/2014/main" id="{227102D2-A709-4E44-133D-97D8FAC28662}"/>
              </a:ext>
            </a:extLst>
          </p:cNvPr>
          <p:cNvSpPr>
            <a:spLocks noGrp="1"/>
          </p:cNvSpPr>
          <p:nvPr>
            <p:ph idx="1"/>
          </p:nvPr>
        </p:nvSpPr>
        <p:spPr/>
        <p:txBody>
          <a:bodyPr>
            <a:normAutofit fontScale="70000" lnSpcReduction="20000"/>
          </a:bodyPr>
          <a:lstStyle/>
          <a:p>
            <a:r>
              <a:rPr lang="en-GB" dirty="0"/>
              <a:t>Within weeks of that address, on February 11, 1918, the president came before Congress again and delivered another speech, known as the Four Points address, outlining once more his plan for the peace. </a:t>
            </a:r>
          </a:p>
          <a:p>
            <a:r>
              <a:rPr lang="en-GB" dirty="0"/>
              <a:t>It was in this speech that he first publicly uttered the phrase “self-determination.” In the coming settlement, he intoned, “national aspirations must be respected,” and people may be “dominated and governed only by their own consent.” </a:t>
            </a:r>
          </a:p>
          <a:p>
            <a:r>
              <a:rPr lang="en-GB" dirty="0"/>
              <a:t>Self-determination was not “a mere phrase” but rather “an imperative principle of action, which statesmen will henceforth ignore at their peril,” and “every territorial settlement involved in this war must be made in the interest and for the benefit of the populations concerned.” </a:t>
            </a:r>
          </a:p>
          <a:p>
            <a:r>
              <a:rPr lang="en-GB" dirty="0"/>
              <a:t>Again, as he did in point five of the Fourteen Points, he spoke of the population’s “benefit,” not necessarily its wishes, and there were other qualifications on the unfettered exercise of the right to self-determination. Only “well-defined national aspirations” would receive consideration and only to the extent that they would not create or perpetuate “elements of discord.”</a:t>
            </a:r>
          </a:p>
          <a:p>
            <a:r>
              <a:rPr lang="en-GB" dirty="0"/>
              <a:t>To Wilson, the advocacy of “self-determination” was simply synonymous with calling for “self-government” and lecturing on the importance of “government by consent.”</a:t>
            </a:r>
          </a:p>
        </p:txBody>
      </p:sp>
    </p:spTree>
    <p:extLst>
      <p:ext uri="{BB962C8B-B14F-4D97-AF65-F5344CB8AC3E}">
        <p14:creationId xmlns:p14="http://schemas.microsoft.com/office/powerpoint/2010/main" val="37798283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EDB3D-5CC1-B8F8-3329-31C06B479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359407-EBF4-A70C-C329-DEEE31A7DF34}"/>
              </a:ext>
            </a:extLst>
          </p:cNvPr>
          <p:cNvSpPr>
            <a:spLocks noGrp="1"/>
          </p:cNvSpPr>
          <p:nvPr>
            <p:ph type="title"/>
          </p:nvPr>
        </p:nvSpPr>
        <p:spPr/>
        <p:txBody>
          <a:bodyPr/>
          <a:lstStyle/>
          <a:p>
            <a:pPr algn="ctr"/>
            <a:r>
              <a:rPr lang="en-GB" dirty="0"/>
              <a:t>Wilson vs Lenin on Self-Determination</a:t>
            </a:r>
          </a:p>
        </p:txBody>
      </p:sp>
      <p:sp>
        <p:nvSpPr>
          <p:cNvPr id="3" name="Content Placeholder 2">
            <a:extLst>
              <a:ext uri="{FF2B5EF4-FFF2-40B4-BE49-F238E27FC236}">
                <a16:creationId xmlns:a16="http://schemas.microsoft.com/office/drawing/2014/main" id="{02FA34EC-901C-3542-C5DB-651B8249574B}"/>
              </a:ext>
            </a:extLst>
          </p:cNvPr>
          <p:cNvSpPr>
            <a:spLocks noGrp="1"/>
          </p:cNvSpPr>
          <p:nvPr>
            <p:ph idx="1"/>
          </p:nvPr>
        </p:nvSpPr>
        <p:spPr/>
        <p:txBody>
          <a:bodyPr>
            <a:normAutofit/>
          </a:bodyPr>
          <a:lstStyle/>
          <a:p>
            <a:r>
              <a:rPr lang="en-GB" dirty="0"/>
              <a:t>For the Bolsheviks, who always talked specifically about “national” self-determination, it was a call for the revolutionary overthrow of colonial and imperial rule through an appeal to the national identity and aspirations of subject peoples. </a:t>
            </a:r>
          </a:p>
          <a:p>
            <a:r>
              <a:rPr lang="en-GB" dirty="0"/>
              <a:t>Wilson, on the other hand, rarely if ever qualified self-determination as specifically national. Rather, he used it in a more general, vaguer sense and usually equated the term with popular sovereignty, conjuring an international order based on democratic forms of government. </a:t>
            </a:r>
            <a:endParaRPr lang="en-GB" sz="2400" dirty="0"/>
          </a:p>
        </p:txBody>
      </p:sp>
    </p:spTree>
    <p:extLst>
      <p:ext uri="{BB962C8B-B14F-4D97-AF65-F5344CB8AC3E}">
        <p14:creationId xmlns:p14="http://schemas.microsoft.com/office/powerpoint/2010/main" val="10906096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36167-B6F3-75AC-6AA3-F0B63BA9E8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5377EC-81D9-2EB4-AC7A-29278D7B52A6}"/>
              </a:ext>
            </a:extLst>
          </p:cNvPr>
          <p:cNvSpPr>
            <a:spLocks noGrp="1"/>
          </p:cNvSpPr>
          <p:nvPr>
            <p:ph type="title"/>
          </p:nvPr>
        </p:nvSpPr>
        <p:spPr/>
        <p:txBody>
          <a:bodyPr/>
          <a:lstStyle/>
          <a:p>
            <a:pPr algn="ctr"/>
            <a:r>
              <a:rPr lang="en-GB" dirty="0"/>
              <a:t>Wilson vs Lenin on Self-Determination</a:t>
            </a:r>
          </a:p>
        </p:txBody>
      </p:sp>
      <p:sp>
        <p:nvSpPr>
          <p:cNvPr id="3" name="Content Placeholder 2">
            <a:extLst>
              <a:ext uri="{FF2B5EF4-FFF2-40B4-BE49-F238E27FC236}">
                <a16:creationId xmlns:a16="http://schemas.microsoft.com/office/drawing/2014/main" id="{BA0965E5-333E-6E05-5299-A24826726DD3}"/>
              </a:ext>
            </a:extLst>
          </p:cNvPr>
          <p:cNvSpPr>
            <a:spLocks noGrp="1"/>
          </p:cNvSpPr>
          <p:nvPr>
            <p:ph idx="1"/>
          </p:nvPr>
        </p:nvSpPr>
        <p:spPr/>
        <p:txBody>
          <a:bodyPr>
            <a:normAutofit fontScale="85000" lnSpcReduction="20000"/>
          </a:bodyPr>
          <a:lstStyle/>
          <a:p>
            <a:r>
              <a:rPr lang="en-GB" dirty="0"/>
              <a:t>In addition, while Lenin saw self-determination as a revolutionary principle and sought to use it as a wrecking ball against the reactionary multiethnic empires of Europe, Wilson hoped that self-determination would serve precisely in the opposite role, as a bulwark against radical, revolutionary challenges to existing orders, such as those he saw in the Russian and Mexican revolutions. </a:t>
            </a:r>
          </a:p>
          <a:p>
            <a:r>
              <a:rPr lang="en-GB" dirty="0"/>
              <a:t>If revolution, as Wilson and other progressives believed, was a reaction to oppression by autocratic, unaccountable regimes, then the application of self-determination, defined as government by consent, would help remove the revolutionary impulse and promote change through rational, gradual reforms. </a:t>
            </a:r>
          </a:p>
          <a:p>
            <a:r>
              <a:rPr lang="en-GB" dirty="0"/>
              <a:t>In the case of colonialism, as already noted, Wilson envisioned that self-determination would emerge through gradual processes of reform carried out with the cooperation of the colonial powers, rather than through the abrupt overthrow of colonial rule.</a:t>
            </a:r>
          </a:p>
        </p:txBody>
      </p:sp>
    </p:spTree>
    <p:extLst>
      <p:ext uri="{BB962C8B-B14F-4D97-AF65-F5344CB8AC3E}">
        <p14:creationId xmlns:p14="http://schemas.microsoft.com/office/powerpoint/2010/main" val="839391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68C2F-5A1F-2748-BA5B-961835249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8F2C66-6D61-026F-9B69-EF654E84C948}"/>
              </a:ext>
            </a:extLst>
          </p:cNvPr>
          <p:cNvSpPr>
            <a:spLocks noGrp="1"/>
          </p:cNvSpPr>
          <p:nvPr>
            <p:ph type="title"/>
          </p:nvPr>
        </p:nvSpPr>
        <p:spPr/>
        <p:txBody>
          <a:bodyPr/>
          <a:lstStyle/>
          <a:p>
            <a:pPr algn="ctr"/>
            <a:r>
              <a:rPr lang="en-GB" dirty="0"/>
              <a:t>Wilson vs Lenin on Self-Determination</a:t>
            </a:r>
          </a:p>
        </p:txBody>
      </p:sp>
      <p:sp>
        <p:nvSpPr>
          <p:cNvPr id="3" name="Content Placeholder 2">
            <a:extLst>
              <a:ext uri="{FF2B5EF4-FFF2-40B4-BE49-F238E27FC236}">
                <a16:creationId xmlns:a16="http://schemas.microsoft.com/office/drawing/2014/main" id="{5A12E577-4A65-704A-D5E4-866C331613F1}"/>
              </a:ext>
            </a:extLst>
          </p:cNvPr>
          <p:cNvSpPr>
            <a:spLocks noGrp="1"/>
          </p:cNvSpPr>
          <p:nvPr>
            <p:ph idx="1"/>
          </p:nvPr>
        </p:nvSpPr>
        <p:spPr/>
        <p:txBody>
          <a:bodyPr>
            <a:normAutofit fontScale="92500" lnSpcReduction="10000"/>
          </a:bodyPr>
          <a:lstStyle/>
          <a:p>
            <a:r>
              <a:rPr lang="en-GB" dirty="0"/>
              <a:t>However, these distinctions between the Wilsonian and Leninist versions of self-determination, determination, compelling as they may appear in retrospect, were hardly so clear-cut at the time. </a:t>
            </a:r>
          </a:p>
          <a:p>
            <a:r>
              <a:rPr lang="en-GB" dirty="0"/>
              <a:t>To many around the world, and especially in the colonial world, Wilson and Lenin appeared to be more similar than different. Both advocated a new, open diplomacy, both were sharply critical of imperialism, both called for a radical transformation of international relations, and both advocated a peace based on the principle of self-determination. </a:t>
            </a:r>
          </a:p>
          <a:p>
            <a:r>
              <a:rPr lang="en-GB" dirty="0"/>
              <a:t>There was one important difference, however. In 1918, Wilson appeared by far the more prominent and powerful of the two in the international arena, and the one far likelier to wield direct and decisive influence on the upcoming peace negotiations in Paris </a:t>
            </a:r>
          </a:p>
        </p:txBody>
      </p:sp>
    </p:spTree>
    <p:extLst>
      <p:ext uri="{BB962C8B-B14F-4D97-AF65-F5344CB8AC3E}">
        <p14:creationId xmlns:p14="http://schemas.microsoft.com/office/powerpoint/2010/main" val="3649945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E439B-BB8D-CE6F-ADD7-10A026DD6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B8E502-6551-7A9E-5735-E0C3B64D0731}"/>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4F856A8A-85B3-05AD-880B-FF5ED098A2D0}"/>
              </a:ext>
            </a:extLst>
          </p:cNvPr>
          <p:cNvSpPr>
            <a:spLocks noGrp="1"/>
          </p:cNvSpPr>
          <p:nvPr>
            <p:ph idx="1"/>
          </p:nvPr>
        </p:nvSpPr>
        <p:spPr/>
        <p:txBody>
          <a:bodyPr>
            <a:normAutofit fontScale="92500" lnSpcReduction="20000"/>
          </a:bodyPr>
          <a:lstStyle/>
          <a:p>
            <a:r>
              <a:rPr lang="en-GB" dirty="0"/>
              <a:t>There were dozens of representatives of oppressed nations who, either in person or by petition, demanded recognition of their right to self-determination. </a:t>
            </a:r>
          </a:p>
          <a:p>
            <a:r>
              <a:rPr lang="en-GB" dirty="0"/>
              <a:t>A few of them, like the Poles, Serbs, and Czechoslovaks, had their delegates officially admitted to the conference. Also present at the peace table was the Emir Faisal of the Hijaz, who was invited by the British and who asked the conference to establish a federation of Arabic-speaking peoples of the former Ottoman Empire under the leadership of his father, the Sharif Hussein of Mecca. </a:t>
            </a:r>
          </a:p>
          <a:p>
            <a:r>
              <a:rPr lang="en-GB" dirty="0"/>
              <a:t>Zionist leaders were also invited to speak before the conference, and they presented their claim for a Jewish national home in Palestine, which received the support of the British government and of Wilson himself.</a:t>
            </a:r>
          </a:p>
        </p:txBody>
      </p:sp>
    </p:spTree>
    <p:extLst>
      <p:ext uri="{BB962C8B-B14F-4D97-AF65-F5344CB8AC3E}">
        <p14:creationId xmlns:p14="http://schemas.microsoft.com/office/powerpoint/2010/main" val="17790078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05D5A-BC40-51F6-4550-BED07A68DA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3FF2B8-7865-9D58-8A7F-35A0957545EC}"/>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1C77A875-76EC-85E6-FA3D-35E376AF5C91}"/>
              </a:ext>
            </a:extLst>
          </p:cNvPr>
          <p:cNvSpPr>
            <a:spLocks noGrp="1"/>
          </p:cNvSpPr>
          <p:nvPr>
            <p:ph idx="1"/>
          </p:nvPr>
        </p:nvSpPr>
        <p:spPr/>
        <p:txBody>
          <a:bodyPr>
            <a:normAutofit fontScale="70000" lnSpcReduction="20000"/>
          </a:bodyPr>
          <a:lstStyle/>
          <a:p>
            <a:r>
              <a:rPr lang="en-GB" dirty="0"/>
              <a:t>Most claimants for self-determination, however, never received an official hearing from the conference. Some were European: Albanians, Croatians, Estonians, Ukrainians, and others. Catalan nationalists petitioned Wilson for freedom from Spanish rule, and Sinn Fein leaders demanded independence for Ireland, quoting long excerpts from President Wilson’s speeches in support of their demand even as the president’s British allies were engaged in a brutal campaign to suppress the Irish movement.</a:t>
            </a:r>
          </a:p>
          <a:p>
            <a:r>
              <a:rPr lang="en-GB" dirty="0"/>
              <a:t>Many petitioners, however, came from outside Europe, like the foreign minister of Persia, </a:t>
            </a:r>
            <a:r>
              <a:rPr lang="en-GB" dirty="0" err="1"/>
              <a:t>Moshaver</a:t>
            </a:r>
            <a:r>
              <a:rPr lang="en-GB" dirty="0"/>
              <a:t> al-</a:t>
            </a:r>
            <a:r>
              <a:rPr lang="en-GB" dirty="0" err="1"/>
              <a:t>Mamalek</a:t>
            </a:r>
            <a:r>
              <a:rPr lang="en-GB" dirty="0"/>
              <a:t>, who arrived in Paris to ask that the conference condemn the meddling of foreign powers in his country and recognize its right to full self-determination. Delegations representing Georgians, Armenians, Syrians, Lebanese, and Assyrian Christians, among others, submitted petitions, laying before the conference their peoples’ long histories of civilization and asking for self-determination.</a:t>
            </a:r>
          </a:p>
          <a:p>
            <a:r>
              <a:rPr lang="en-GB" dirty="0"/>
              <a:t>Others who could not come in person sent their demands by cable, like the imam of Yemen, who wrote Wilson pleading for self-determination, and the Tunisian nationalists and Vietnamese revolutionaries who demanded freedom from French colonial rule. </a:t>
            </a:r>
          </a:p>
          <a:p>
            <a:r>
              <a:rPr lang="en-GB" dirty="0"/>
              <a:t>All praised President Wilson’s vision for a new world, noted the support that his principles gave to their claims, and often quoted at length from his speeches. </a:t>
            </a:r>
          </a:p>
        </p:txBody>
      </p:sp>
    </p:spTree>
    <p:extLst>
      <p:ext uri="{BB962C8B-B14F-4D97-AF65-F5344CB8AC3E}">
        <p14:creationId xmlns:p14="http://schemas.microsoft.com/office/powerpoint/2010/main" val="577909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C8B03-99DC-8DFF-7FE5-236326BD0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862667-F993-E63A-3105-AD3050B34393}"/>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577E27F5-72D9-C285-BB8D-2027C859277F}"/>
              </a:ext>
            </a:extLst>
          </p:cNvPr>
          <p:cNvSpPr>
            <a:spLocks noGrp="1"/>
          </p:cNvSpPr>
          <p:nvPr>
            <p:ph idx="1"/>
          </p:nvPr>
        </p:nvSpPr>
        <p:spPr/>
        <p:txBody>
          <a:bodyPr>
            <a:normAutofit fontScale="92500" lnSpcReduction="10000"/>
          </a:bodyPr>
          <a:lstStyle/>
          <a:p>
            <a:r>
              <a:rPr lang="en-GB" dirty="0"/>
              <a:t>Wilson, however, made it clear early on that the specific territorial settlements to emerge from the conference mattered less to the United States than the establishment of an international mechanism that would prevent future wars and adjudicate claims that the conference could not.</a:t>
            </a:r>
          </a:p>
          <a:p>
            <a:r>
              <a:rPr lang="en-GB" dirty="0"/>
              <a:t>At his insistence, the League of Nations and its covenant dominated the discussions for the first four weeks. Wilson brought with him to Paris a draft of the covenant that he had written himself, which he kept secret to forestall any early opposition and which included a provision that explicitly established the principle of self-determination as a central instrument for adjudicating disputes that would come before the league.</a:t>
            </a:r>
          </a:p>
        </p:txBody>
      </p:sp>
    </p:spTree>
    <p:extLst>
      <p:ext uri="{BB962C8B-B14F-4D97-AF65-F5344CB8AC3E}">
        <p14:creationId xmlns:p14="http://schemas.microsoft.com/office/powerpoint/2010/main" val="2022895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06749-2105-94A5-5F9C-3230518A7D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37D62C-CB10-AA2F-C2D1-0165F82D6E82}"/>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E845E9B4-9362-E7E0-EA4B-856DD6DBD1FB}"/>
              </a:ext>
            </a:extLst>
          </p:cNvPr>
          <p:cNvSpPr>
            <a:spLocks noGrp="1"/>
          </p:cNvSpPr>
          <p:nvPr>
            <p:ph idx="1"/>
          </p:nvPr>
        </p:nvSpPr>
        <p:spPr/>
        <p:txBody>
          <a:bodyPr>
            <a:normAutofit fontScale="85000" lnSpcReduction="10000"/>
          </a:bodyPr>
          <a:lstStyle/>
          <a:p>
            <a:r>
              <a:rPr lang="en-GB" dirty="0"/>
              <a:t>General Bliss wondered incredulously when he saw this text whether it contemplated “the possibility of the League of Nations being called upon to consider such questions as the independence of Ireland, of India, etc., etc.?” </a:t>
            </a:r>
          </a:p>
          <a:p>
            <a:r>
              <a:rPr lang="en-GB" dirty="0"/>
              <a:t>David Hunter Miller, the U.S. delegation’s expert on international law, warned the president that such a provision would make “dissatisfaction permanent,” compelling “every power to engage in propaganda” and legalizing “irredentist agitation.” </a:t>
            </a:r>
          </a:p>
          <a:p>
            <a:r>
              <a:rPr lang="en-GB" dirty="0"/>
              <a:t>For the British, too, it was unacceptable, challenging as it did the legitimacy of their imperial rule in India and elsewhere in Asia and Africa.</a:t>
            </a:r>
          </a:p>
          <a:p>
            <a:r>
              <a:rPr lang="en-GB" dirty="0"/>
              <a:t>For several weeks, Wilson, who headed the commission that drafted the league covenant, insisted on preserving the principle of self-determination in the covenant despite the opposition of his advisers and allies. </a:t>
            </a:r>
          </a:p>
        </p:txBody>
      </p:sp>
    </p:spTree>
    <p:extLst>
      <p:ext uri="{BB962C8B-B14F-4D97-AF65-F5344CB8AC3E}">
        <p14:creationId xmlns:p14="http://schemas.microsoft.com/office/powerpoint/2010/main" val="9004876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ED7AC-10E4-9FDA-37CB-219F42ED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43E7D5-6774-6365-9C90-9B8482694118}"/>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10D2D51B-E8F3-B58A-A5D8-2F0CDF0AA157}"/>
              </a:ext>
            </a:extLst>
          </p:cNvPr>
          <p:cNvSpPr>
            <a:spLocks noGrp="1"/>
          </p:cNvSpPr>
          <p:nvPr>
            <p:ph idx="1"/>
          </p:nvPr>
        </p:nvSpPr>
        <p:spPr/>
        <p:txBody>
          <a:bodyPr>
            <a:normAutofit fontScale="85000" lnSpcReduction="20000"/>
          </a:bodyPr>
          <a:lstStyle/>
          <a:p>
            <a:r>
              <a:rPr lang="en-GB" dirty="0"/>
              <a:t>On February 2, George Creel joined the president for a Sunday lunch and told him of his recent trip through the newly emerging countries of Central Europe, Poland, and Czechoslovakia. The people there, he told Wilson, had hung his portraits in many windows, considered him a “popular Saint,” and told Creel that they wanted Wilson to “reign over them.” </a:t>
            </a:r>
          </a:p>
          <a:p>
            <a:r>
              <a:rPr lang="en-GB" dirty="0"/>
              <a:t>All this, Wilson responded, made him “very nervous,” fearful of the “revulsion” which would come when those people discovered he could not do all they hoped he would. </a:t>
            </a:r>
          </a:p>
          <a:p>
            <a:r>
              <a:rPr lang="en-GB" dirty="0"/>
              <a:t>The next day, Wilson, perhaps with this fear still in mind, amended the draft of the covenant, deleting the clause that promised the application of the principle of self-determination to future claims for territorial readjustment. </a:t>
            </a:r>
          </a:p>
          <a:p>
            <a:r>
              <a:rPr lang="en-GB" dirty="0"/>
              <a:t>The final text consecrated the rights of existing states to “territorial integrity” and “political independence,” but it offered little recourse for ethnic minorities or colonial populations that demanded self-government.</a:t>
            </a:r>
          </a:p>
        </p:txBody>
      </p:sp>
    </p:spTree>
    <p:extLst>
      <p:ext uri="{BB962C8B-B14F-4D97-AF65-F5344CB8AC3E}">
        <p14:creationId xmlns:p14="http://schemas.microsoft.com/office/powerpoint/2010/main" val="2839922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D8D57-17D8-B0FC-F8F8-ADB6934C3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CD2727-932A-6209-F1A1-657EEF5EB4C7}"/>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FBE4EDE1-B207-1EC7-7609-96980577450C}"/>
              </a:ext>
            </a:extLst>
          </p:cNvPr>
          <p:cNvSpPr>
            <a:spLocks noGrp="1"/>
          </p:cNvSpPr>
          <p:nvPr>
            <p:ph idx="1"/>
          </p:nvPr>
        </p:nvSpPr>
        <p:spPr/>
        <p:txBody>
          <a:bodyPr>
            <a:normAutofit fontScale="92500" lnSpcReduction="20000"/>
          </a:bodyPr>
          <a:lstStyle/>
          <a:p>
            <a:r>
              <a:rPr lang="en-GB" dirty="0"/>
              <a:t>When Wilson emerged on February 14 to present the text of the League of Nations covenant to the awaiting world press, the term “self-determination” was no longer there. </a:t>
            </a:r>
          </a:p>
          <a:p>
            <a:r>
              <a:rPr lang="en-GB" dirty="0"/>
              <a:t>The provisions that he outlined, however, were not entirely without promise for colonial nationalists. The long article in the covenant on the “mandate principle” for the governance of colonial possessions of the defeated powers did appear to envision their eventual independence, at least in some cases. </a:t>
            </a:r>
          </a:p>
          <a:p>
            <a:r>
              <a:rPr lang="en-GB" dirty="0"/>
              <a:t>In subsequent years, with the league controlled by imperialist powers, the mandate system became not much more than a shadow of what it was intended to be. At the time of its inception, however, it appeared that the league might exercise effective oversight over colonial territories and guarantee that they were governed according to the interests of their populations. </a:t>
            </a:r>
          </a:p>
        </p:txBody>
      </p:sp>
    </p:spTree>
    <p:extLst>
      <p:ext uri="{BB962C8B-B14F-4D97-AF65-F5344CB8AC3E}">
        <p14:creationId xmlns:p14="http://schemas.microsoft.com/office/powerpoint/2010/main" val="3261555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3A75B-341C-5F76-FFCD-4B92ED820D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8A9DE6-A2EC-7AFA-CAE7-2B9C81634D87}"/>
              </a:ext>
            </a:extLst>
          </p:cNvPr>
          <p:cNvSpPr>
            <a:spLocks noGrp="1"/>
          </p:cNvSpPr>
          <p:nvPr>
            <p:ph type="title"/>
          </p:nvPr>
        </p:nvSpPr>
        <p:spPr/>
        <p:txBody>
          <a:bodyPr/>
          <a:lstStyle/>
          <a:p>
            <a:pPr algn="ctr"/>
            <a:r>
              <a:rPr lang="en-GB" dirty="0"/>
              <a:t>Paris 1918</a:t>
            </a:r>
          </a:p>
        </p:txBody>
      </p:sp>
      <p:sp>
        <p:nvSpPr>
          <p:cNvPr id="3" name="Content Placeholder 2">
            <a:extLst>
              <a:ext uri="{FF2B5EF4-FFF2-40B4-BE49-F238E27FC236}">
                <a16:creationId xmlns:a16="http://schemas.microsoft.com/office/drawing/2014/main" id="{B7A7BDED-1C5F-080F-9921-F1D554A4AD38}"/>
              </a:ext>
            </a:extLst>
          </p:cNvPr>
          <p:cNvSpPr>
            <a:spLocks noGrp="1"/>
          </p:cNvSpPr>
          <p:nvPr>
            <p:ph idx="1"/>
          </p:nvPr>
        </p:nvSpPr>
        <p:spPr/>
        <p:txBody>
          <a:bodyPr>
            <a:normAutofit/>
          </a:bodyPr>
          <a:lstStyle/>
          <a:p>
            <a:r>
              <a:rPr lang="en-GB" dirty="0"/>
              <a:t>When Wilson left Paris for a brief sojourn in the United States immediately after presenting the covenant, he was no longer the prophet of peace he was received as two months before, but he still cut a commanding figure in the international arena. </a:t>
            </a:r>
          </a:p>
          <a:p>
            <a:r>
              <a:rPr lang="en-GB" dirty="0"/>
              <a:t>To many colonial nationalists, he remained the world leader most likely to give effective support to their fight for self-determination.</a:t>
            </a:r>
          </a:p>
        </p:txBody>
      </p:sp>
    </p:spTree>
    <p:extLst>
      <p:ext uri="{BB962C8B-B14F-4D97-AF65-F5344CB8AC3E}">
        <p14:creationId xmlns:p14="http://schemas.microsoft.com/office/powerpoint/2010/main" val="37789208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658C3-7D60-D0FD-A42B-1E2E17DF7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4C37F-0399-4EDA-89A9-375FF3D9C2B9}"/>
              </a:ext>
            </a:extLst>
          </p:cNvPr>
          <p:cNvSpPr>
            <a:spLocks noGrp="1"/>
          </p:cNvSpPr>
          <p:nvPr>
            <p:ph type="title"/>
          </p:nvPr>
        </p:nvSpPr>
        <p:spPr/>
        <p:txBody>
          <a:bodyPr/>
          <a:lstStyle/>
          <a:p>
            <a:pPr algn="ctr"/>
            <a:r>
              <a:rPr lang="en-GB" dirty="0"/>
              <a:t>Wilson and Self-Determination</a:t>
            </a:r>
          </a:p>
        </p:txBody>
      </p:sp>
      <p:sp>
        <p:nvSpPr>
          <p:cNvPr id="3" name="Content Placeholder 2">
            <a:extLst>
              <a:ext uri="{FF2B5EF4-FFF2-40B4-BE49-F238E27FC236}">
                <a16:creationId xmlns:a16="http://schemas.microsoft.com/office/drawing/2014/main" id="{89E04DD4-26D6-A111-E500-527724E06B3E}"/>
              </a:ext>
            </a:extLst>
          </p:cNvPr>
          <p:cNvSpPr>
            <a:spLocks noGrp="1"/>
          </p:cNvSpPr>
          <p:nvPr>
            <p:ph idx="1"/>
          </p:nvPr>
        </p:nvSpPr>
        <p:spPr/>
        <p:txBody>
          <a:bodyPr>
            <a:normAutofit fontScale="92500" lnSpcReduction="10000"/>
          </a:bodyPr>
          <a:lstStyle/>
          <a:p>
            <a:r>
              <a:rPr lang="en-GB" sz="2400" dirty="0"/>
              <a:t>First, the right of self-determination, which Wilson had advocated as a central principle of legitimacy in the new international order, was appropriated and interpreted by colonial nationalists as a challenge to the logic of imperialism in international relations, one that required the recognition of the international equality and sovereignty of hitherto “dependent” peoples. The principle of nationalism, which rejected the legitimacy of empire and took the self-determining nation-state as the sole legitimate entity in international relations thus became a central component of the new international order that anticolonial activists saw emerging. </a:t>
            </a:r>
          </a:p>
          <a:p>
            <a:r>
              <a:rPr lang="en-GB" sz="2400" dirty="0"/>
              <a:t>Second, taking the right of self-determination as now an established principle of international relations, colonial nationalists moved to leverage Wilson’s rhetoric, his perceived power in the international arena, and the opportunities for international action presented by the peace conference to launch international campaigns for the recognition of their own right to national independence and sovereignty. In so doing, they brought the practice as well as the principle of anticolonial nationalism into the arena of international relations.</a:t>
            </a:r>
          </a:p>
        </p:txBody>
      </p:sp>
    </p:spTree>
    <p:extLst>
      <p:ext uri="{BB962C8B-B14F-4D97-AF65-F5344CB8AC3E}">
        <p14:creationId xmlns:p14="http://schemas.microsoft.com/office/powerpoint/2010/main" val="91008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1EAE1-DC97-4E40-84E6-540FA3F12F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4243A8-BEF8-D8D0-C3BD-A4E049D08D2D}"/>
              </a:ext>
            </a:extLst>
          </p:cNvPr>
          <p:cNvSpPr>
            <a:spLocks noGrp="1"/>
          </p:cNvSpPr>
          <p:nvPr>
            <p:ph type="title"/>
          </p:nvPr>
        </p:nvSpPr>
        <p:spPr/>
        <p:txBody>
          <a:bodyPr/>
          <a:lstStyle/>
          <a:p>
            <a:pPr algn="ctr"/>
            <a:r>
              <a:rPr lang="en-GB" dirty="0"/>
              <a:t>The aftermath of Paris</a:t>
            </a:r>
          </a:p>
        </p:txBody>
      </p:sp>
      <p:sp>
        <p:nvSpPr>
          <p:cNvPr id="3" name="Content Placeholder 2">
            <a:extLst>
              <a:ext uri="{FF2B5EF4-FFF2-40B4-BE49-F238E27FC236}">
                <a16:creationId xmlns:a16="http://schemas.microsoft.com/office/drawing/2014/main" id="{99E96C0F-232F-6CEA-3D9F-CD8E069541ED}"/>
              </a:ext>
            </a:extLst>
          </p:cNvPr>
          <p:cNvSpPr>
            <a:spLocks noGrp="1"/>
          </p:cNvSpPr>
          <p:nvPr>
            <p:ph idx="1"/>
          </p:nvPr>
        </p:nvSpPr>
        <p:spPr/>
        <p:txBody>
          <a:bodyPr>
            <a:normAutofit fontScale="92500" lnSpcReduction="10000"/>
          </a:bodyPr>
          <a:lstStyle/>
          <a:p>
            <a:r>
              <a:rPr lang="en-GB" dirty="0"/>
              <a:t>The simultaneous eruption of anticolonial upheavals in the spring of 1919 occurred in this context. In Korea and Egypt, the protests initially broke out as part of the campaigns to bring demands for self-determination to international attention. </a:t>
            </a:r>
          </a:p>
          <a:p>
            <a:r>
              <a:rPr lang="en-GB" dirty="0"/>
              <a:t>In China and India, the upheavals reflected the collapse of the expectations for change, as the peace conference rejected Chinese claims and the promulgation of the Rowlatt acts </a:t>
            </a:r>
            <a:r>
              <a:rPr lang="en-GB" dirty="0" err="1"/>
              <a:t>signaled</a:t>
            </a:r>
            <a:r>
              <a:rPr lang="en-GB" dirty="0"/>
              <a:t> that Britain had little intention of loosening its grip on the empire’s crown jewel. </a:t>
            </a:r>
          </a:p>
          <a:p>
            <a:r>
              <a:rPr lang="en-GB" dirty="0"/>
              <a:t>By the spring of 1919, as the contours of the peace settlement began to emerge, it became clear that the leading powers, including the United States, had little intention of applying the principle of self-determination significantly beyond Europe.</a:t>
            </a:r>
          </a:p>
        </p:txBody>
      </p:sp>
    </p:spTree>
    <p:extLst>
      <p:ext uri="{BB962C8B-B14F-4D97-AF65-F5344CB8AC3E}">
        <p14:creationId xmlns:p14="http://schemas.microsoft.com/office/powerpoint/2010/main" val="20558642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82CE0-01D5-A10D-C3F6-B21DD988CE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4EA27D-00C9-C8BC-D1F8-2B16C25F987D}"/>
              </a:ext>
            </a:extLst>
          </p:cNvPr>
          <p:cNvSpPr>
            <a:spLocks noGrp="1"/>
          </p:cNvSpPr>
          <p:nvPr>
            <p:ph type="title"/>
          </p:nvPr>
        </p:nvSpPr>
        <p:spPr/>
        <p:txBody>
          <a:bodyPr/>
          <a:lstStyle/>
          <a:p>
            <a:pPr algn="ctr"/>
            <a:r>
              <a:rPr lang="en-GB" dirty="0"/>
              <a:t>The aftermath of Paris</a:t>
            </a:r>
          </a:p>
        </p:txBody>
      </p:sp>
      <p:sp>
        <p:nvSpPr>
          <p:cNvPr id="3" name="Content Placeholder 2">
            <a:extLst>
              <a:ext uri="{FF2B5EF4-FFF2-40B4-BE49-F238E27FC236}">
                <a16:creationId xmlns:a16="http://schemas.microsoft.com/office/drawing/2014/main" id="{1C584896-1F62-016A-2E22-21B7C80C6F1A}"/>
              </a:ext>
            </a:extLst>
          </p:cNvPr>
          <p:cNvSpPr>
            <a:spLocks noGrp="1"/>
          </p:cNvSpPr>
          <p:nvPr>
            <p:ph idx="1"/>
          </p:nvPr>
        </p:nvSpPr>
        <p:spPr/>
        <p:txBody>
          <a:bodyPr>
            <a:normAutofit fontScale="85000" lnSpcReduction="20000"/>
          </a:bodyPr>
          <a:lstStyle/>
          <a:p>
            <a:r>
              <a:rPr lang="en-GB" dirty="0"/>
              <a:t>Still, the experiences of the Wilsonian moment cemented ideological and political commitments to anticolonial agendas, and the movements launched then did not disappear with its demise. The colonial authorities moved to stem the anticolonial wave, and the popular momentum of the spring of 1919, driven by international events, could not last indefinitely. </a:t>
            </a:r>
          </a:p>
          <a:p>
            <a:r>
              <a:rPr lang="en-GB" dirty="0"/>
              <a:t>In its wake, however, political programs and organizations committed to self-determination became more powerful and more pervasive than before. </a:t>
            </a:r>
          </a:p>
          <a:p>
            <a:r>
              <a:rPr lang="en-GB" dirty="0"/>
              <a:t>Moreover, the upheavals of the spring of 1919 themselves created narratives of colonial violence and popular resistance that quickly became etched into collective memories and that came to symbolize each nation’s striving for liberation. These movements—the 1919 Revolution (Egypt), the May Fourth movement (China), the Rowlatt Satyagraha and Amritsar (India), and the March First movement (Korea) —became focal points in the construction of national identity and inspired continued commitment to nationalist agendas. </a:t>
            </a:r>
          </a:p>
        </p:txBody>
      </p:sp>
    </p:spTree>
    <p:extLst>
      <p:ext uri="{BB962C8B-B14F-4D97-AF65-F5344CB8AC3E}">
        <p14:creationId xmlns:p14="http://schemas.microsoft.com/office/powerpoint/2010/main" val="25055369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D862C-D9B5-4D38-F005-B7D58E0B75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C2049-B273-9FFB-7330-9A99BDA92AD4}"/>
              </a:ext>
            </a:extLst>
          </p:cNvPr>
          <p:cNvSpPr>
            <a:spLocks noGrp="1"/>
          </p:cNvSpPr>
          <p:nvPr>
            <p:ph type="title"/>
          </p:nvPr>
        </p:nvSpPr>
        <p:spPr/>
        <p:txBody>
          <a:bodyPr/>
          <a:lstStyle/>
          <a:p>
            <a:pPr algn="ctr"/>
            <a:r>
              <a:rPr lang="en-GB" dirty="0"/>
              <a:t>The aftermath of Paris</a:t>
            </a:r>
          </a:p>
        </p:txBody>
      </p:sp>
      <p:sp>
        <p:nvSpPr>
          <p:cNvPr id="3" name="Content Placeholder 2">
            <a:extLst>
              <a:ext uri="{FF2B5EF4-FFF2-40B4-BE49-F238E27FC236}">
                <a16:creationId xmlns:a16="http://schemas.microsoft.com/office/drawing/2014/main" id="{2D89A97E-B532-B472-9185-17553E0C0CC9}"/>
              </a:ext>
            </a:extLst>
          </p:cNvPr>
          <p:cNvSpPr>
            <a:spLocks noGrp="1"/>
          </p:cNvSpPr>
          <p:nvPr>
            <p:ph idx="1"/>
          </p:nvPr>
        </p:nvSpPr>
        <p:spPr/>
        <p:txBody>
          <a:bodyPr>
            <a:normAutofit/>
          </a:bodyPr>
          <a:lstStyle/>
          <a:p>
            <a:r>
              <a:rPr lang="en-GB" dirty="0"/>
              <a:t>The language of self-determination as a central norm of legitimacy in international relations remained central in the rhetoric of anticolonial movements, useful in mobilizing public opinion and action both at home and abroad and in rejecting any accommodation with empire.</a:t>
            </a:r>
          </a:p>
        </p:txBody>
      </p:sp>
    </p:spTree>
    <p:extLst>
      <p:ext uri="{BB962C8B-B14F-4D97-AF65-F5344CB8AC3E}">
        <p14:creationId xmlns:p14="http://schemas.microsoft.com/office/powerpoint/2010/main" val="15148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7926E-7F5C-CDC7-022F-9F7EE2F61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8C03F9-35AC-2259-0F97-B142F568C06F}"/>
              </a:ext>
            </a:extLst>
          </p:cNvPr>
          <p:cNvSpPr>
            <a:spLocks noGrp="1"/>
          </p:cNvSpPr>
          <p:nvPr>
            <p:ph type="title"/>
          </p:nvPr>
        </p:nvSpPr>
        <p:spPr/>
        <p:txBody>
          <a:bodyPr/>
          <a:lstStyle/>
          <a:p>
            <a:pPr algn="ctr"/>
            <a:r>
              <a:rPr lang="en-GB" dirty="0"/>
              <a:t>The aftermath of Paris</a:t>
            </a:r>
          </a:p>
        </p:txBody>
      </p:sp>
      <p:sp>
        <p:nvSpPr>
          <p:cNvPr id="3" name="Content Placeholder 2">
            <a:extLst>
              <a:ext uri="{FF2B5EF4-FFF2-40B4-BE49-F238E27FC236}">
                <a16:creationId xmlns:a16="http://schemas.microsoft.com/office/drawing/2014/main" id="{57BD5A94-10D0-B3C9-41AD-9913ECD72692}"/>
              </a:ext>
            </a:extLst>
          </p:cNvPr>
          <p:cNvSpPr>
            <a:spLocks noGrp="1"/>
          </p:cNvSpPr>
          <p:nvPr>
            <p:ph idx="1"/>
          </p:nvPr>
        </p:nvSpPr>
        <p:spPr/>
        <p:txBody>
          <a:bodyPr>
            <a:normAutofit fontScale="92500" lnSpcReduction="20000"/>
          </a:bodyPr>
          <a:lstStyle/>
          <a:p>
            <a:r>
              <a:rPr lang="en-GB" dirty="0"/>
              <a:t>Wilson himself did acknowledge that the peace conference failed to deal with colonial claims, especially those related to the possessions of the Allied powers, in accordance with his much-advertised principles. </a:t>
            </a:r>
          </a:p>
          <a:p>
            <a:r>
              <a:rPr lang="en-GB" dirty="0"/>
              <a:t>In Paris, he said shortly after his return to the United States, there were numerous delegations </a:t>
            </a:r>
            <a:r>
              <a:rPr lang="en-GB" dirty="0" err="1"/>
              <a:t>clamoring</a:t>
            </a:r>
            <a:r>
              <a:rPr lang="en-GB" dirty="0"/>
              <a:t> to be heard, and though the conference, limited to issues that arose directly from the war, could not take up their demands, it did lay the institutional groundwork for dealing with them. </a:t>
            </a:r>
          </a:p>
          <a:p>
            <a:r>
              <a:rPr lang="en-GB" dirty="0"/>
              <a:t>Now that the League of Nations was established, oppressed peoples would receive justice in the court of world </a:t>
            </a:r>
            <a:r>
              <a:rPr lang="en-GB" err="1"/>
              <a:t>opinion</a:t>
            </a:r>
            <a:r>
              <a:rPr lang="en-GB"/>
              <a:t>. Soon </a:t>
            </a:r>
            <a:r>
              <a:rPr lang="en-GB" dirty="0"/>
              <a:t>after, however, the president suffered the stroke that ended his career, and on March 19, 1920, the U.S. Senate finally rejected the Treaty of Versailles and with it the League of Nations covenant. </a:t>
            </a:r>
          </a:p>
        </p:txBody>
      </p:sp>
    </p:spTree>
    <p:extLst>
      <p:ext uri="{BB962C8B-B14F-4D97-AF65-F5344CB8AC3E}">
        <p14:creationId xmlns:p14="http://schemas.microsoft.com/office/powerpoint/2010/main" val="19821058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9C00D0-C1E3-736B-3392-9E08583190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373927-53F9-EA3E-59B8-2E537BEE21CE}"/>
              </a:ext>
            </a:extLst>
          </p:cNvPr>
          <p:cNvSpPr>
            <a:spLocks noGrp="1"/>
          </p:cNvSpPr>
          <p:nvPr>
            <p:ph type="title"/>
          </p:nvPr>
        </p:nvSpPr>
        <p:spPr/>
        <p:txBody>
          <a:bodyPr/>
          <a:lstStyle/>
          <a:p>
            <a:pPr algn="ctr"/>
            <a:r>
              <a:rPr lang="en-GB" dirty="0"/>
              <a:t>The aftermath of Paris</a:t>
            </a:r>
          </a:p>
        </p:txBody>
      </p:sp>
      <p:sp>
        <p:nvSpPr>
          <p:cNvPr id="3" name="Content Placeholder 2">
            <a:extLst>
              <a:ext uri="{FF2B5EF4-FFF2-40B4-BE49-F238E27FC236}">
                <a16:creationId xmlns:a16="http://schemas.microsoft.com/office/drawing/2014/main" id="{AF953429-F2BB-AC22-414D-252A8CDE1C01}"/>
              </a:ext>
            </a:extLst>
          </p:cNvPr>
          <p:cNvSpPr>
            <a:spLocks noGrp="1"/>
          </p:cNvSpPr>
          <p:nvPr>
            <p:ph idx="1"/>
          </p:nvPr>
        </p:nvSpPr>
        <p:spPr>
          <a:xfrm>
            <a:off x="838200" y="1863203"/>
            <a:ext cx="10515600" cy="4351338"/>
          </a:xfrm>
        </p:spPr>
        <p:txBody>
          <a:bodyPr>
            <a:normAutofit/>
          </a:bodyPr>
          <a:lstStyle/>
          <a:p>
            <a:r>
              <a:rPr lang="en-GB" dirty="0"/>
              <a:t>The United States never joined the League of Nations, and even if it had, it is hard to imagine that the League, controlled as it was by the major imperial powers, would have been sympathetic to colonial demands for self-determination. </a:t>
            </a:r>
          </a:p>
          <a:p>
            <a:r>
              <a:rPr lang="en-GB" dirty="0"/>
              <a:t>In the end, the Wilsonian moment did alter the relationship between colonizer and colonized, but it did not do so in the consensual, evolutionary manner that Wilson had envisioned.</a:t>
            </a:r>
          </a:p>
        </p:txBody>
      </p:sp>
    </p:spTree>
    <p:extLst>
      <p:ext uri="{BB962C8B-B14F-4D97-AF65-F5344CB8AC3E}">
        <p14:creationId xmlns:p14="http://schemas.microsoft.com/office/powerpoint/2010/main" val="15511903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481</TotalTime>
  <Words>6241</Words>
  <Application>Microsoft Office PowerPoint</Application>
  <PresentationFormat>Widescreen</PresentationFormat>
  <Paragraphs>170</Paragraphs>
  <Slides>41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Aptos</vt:lpstr>
      <vt:lpstr>Aptos Display</vt:lpstr>
      <vt:lpstr>Arial</vt:lpstr>
      <vt:lpstr>Office Theme</vt:lpstr>
      <vt:lpstr>Power and Inequality</vt:lpstr>
      <vt:lpstr>Nationalism in the early 20th century</vt:lpstr>
      <vt:lpstr>The Impact of WWI</vt:lpstr>
      <vt:lpstr>The Impact of WWI</vt:lpstr>
      <vt:lpstr>The Impact of WWI</vt:lpstr>
      <vt:lpstr>The British Empire in the wake of WWI</vt:lpstr>
      <vt:lpstr>The British Empire in the wake of WWI</vt:lpstr>
      <vt:lpstr>The British Empire in the wake of WWI</vt:lpstr>
      <vt:lpstr>The British Empire in the wake of WWI</vt:lpstr>
      <vt:lpstr>The British Empire in the wake of WWI</vt:lpstr>
      <vt:lpstr>The British Empire in the wake of WWI</vt:lpstr>
      <vt:lpstr>Colonialism in the wake of WWI</vt:lpstr>
      <vt:lpstr>Colonialism in the wake of WWI</vt:lpstr>
      <vt:lpstr>Woodrow Wilson’s Vision for a Postwar World Order</vt:lpstr>
      <vt:lpstr>Woodrow Wilson’s Vision for a Postwar World Order</vt:lpstr>
      <vt:lpstr>Woodrow Wilson’s Vision for a Postwar World Order</vt:lpstr>
      <vt:lpstr>A Convergence of Contrarian Movements</vt:lpstr>
      <vt:lpstr>A Convergence of Contrarian Movements</vt:lpstr>
      <vt:lpstr>A Convergence of Contrarian Movements</vt:lpstr>
      <vt:lpstr>A Convergence of Contrarian Movements</vt:lpstr>
      <vt:lpstr>A Convergence of Contrarian Movements</vt:lpstr>
      <vt:lpstr>Wilson’s Fourteen Points</vt:lpstr>
      <vt:lpstr>Wilson’s Fourteen Points</vt:lpstr>
      <vt:lpstr>Wilson’s Fourteen Points</vt:lpstr>
      <vt:lpstr>Wilson and Self-Determination</vt:lpstr>
      <vt:lpstr>Wilson vs Lenin on Self-Determination</vt:lpstr>
      <vt:lpstr>Wilson vs Lenin on Self-Determination</vt:lpstr>
      <vt:lpstr>Wilson vs Lenin on Self-Determination</vt:lpstr>
      <vt:lpstr>Paris 1918</vt:lpstr>
      <vt:lpstr>Paris 1918</vt:lpstr>
      <vt:lpstr>Paris 1918</vt:lpstr>
      <vt:lpstr>Paris 1918</vt:lpstr>
      <vt:lpstr>Paris 1918</vt:lpstr>
      <vt:lpstr>Paris 1918</vt:lpstr>
      <vt:lpstr>Paris 1918</vt:lpstr>
      <vt:lpstr>Wilson and Self-Determination</vt:lpstr>
      <vt:lpstr>The aftermath of Paris</vt:lpstr>
      <vt:lpstr>The aftermath of Paris</vt:lpstr>
      <vt:lpstr>The aftermath of Paris</vt:lpstr>
      <vt:lpstr>The aftermath of Paris</vt:lpstr>
      <vt:lpstr>The aftermath of Paris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141</cp:revision>
  <dcterms:created xsi:type="dcterms:W3CDTF">2025-06-18T00:41:33Z</dcterms:created>
  <dcterms:modified xsi:type="dcterms:W3CDTF">2026-07-08T12:24:52Z</dcterms:modified>
</cp:coreProperties>
</file>