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4" r:id="rId9"/>
    <p:sldId id="263" r:id="rId10"/>
    <p:sldId id="273" r:id="rId11"/>
    <p:sldId id="267" r:id="rId12"/>
    <p:sldId id="266" r:id="rId13"/>
    <p:sldId id="268" r:id="rId14"/>
    <p:sldId id="269" r:id="rId15"/>
    <p:sldId id="270" r:id="rId16"/>
    <p:sldId id="271" r:id="rId17"/>
    <p:sldId id="272"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560" autoAdjust="0"/>
    <p:restoredTop sz="94660"/>
  </p:normalViewPr>
  <p:slideViewPr>
    <p:cSldViewPr snapToGrid="0">
      <p:cViewPr varScale="1">
        <p:scale>
          <a:sx n="85" d="100"/>
          <a:sy n="85" d="100"/>
        </p:scale>
        <p:origin x="33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Halls" userId="833eabc44d2ce7a8" providerId="LiveId" clId="{AB2747D3-06FB-48E1-9CEC-FDA77B23A61A}"/>
    <pc:docChg chg="undo redo custSel addSld delSld modSld sldOrd">
      <pc:chgData name="Charlotte Halls" userId="833eabc44d2ce7a8" providerId="LiveId" clId="{AB2747D3-06FB-48E1-9CEC-FDA77B23A61A}" dt="2023-04-26T22:29:13.033" v="4933" actId="2696"/>
      <pc:docMkLst>
        <pc:docMk/>
      </pc:docMkLst>
      <pc:sldChg chg="modSp mod">
        <pc:chgData name="Charlotte Halls" userId="833eabc44d2ce7a8" providerId="LiveId" clId="{AB2747D3-06FB-48E1-9CEC-FDA77B23A61A}" dt="2023-04-23T16:42:22.836" v="3263" actId="20577"/>
        <pc:sldMkLst>
          <pc:docMk/>
          <pc:sldMk cId="2065689912" sldId="256"/>
        </pc:sldMkLst>
        <pc:spChg chg="mod">
          <ac:chgData name="Charlotte Halls" userId="833eabc44d2ce7a8" providerId="LiveId" clId="{AB2747D3-06FB-48E1-9CEC-FDA77B23A61A}" dt="2023-04-23T16:42:22.836" v="3263" actId="20577"/>
          <ac:spMkLst>
            <pc:docMk/>
            <pc:sldMk cId="2065689912" sldId="256"/>
            <ac:spMk id="3" creationId="{DEDE659F-973C-C636-3354-C47A81965320}"/>
          </ac:spMkLst>
        </pc:spChg>
      </pc:sldChg>
      <pc:sldChg chg="addSp modSp mod">
        <pc:chgData name="Charlotte Halls" userId="833eabc44d2ce7a8" providerId="LiveId" clId="{AB2747D3-06FB-48E1-9CEC-FDA77B23A61A}" dt="2023-04-25T13:29:26.112" v="4905" actId="1076"/>
        <pc:sldMkLst>
          <pc:docMk/>
          <pc:sldMk cId="906756674" sldId="257"/>
        </pc:sldMkLst>
        <pc:spChg chg="add mod">
          <ac:chgData name="Charlotte Halls" userId="833eabc44d2ce7a8" providerId="LiveId" clId="{AB2747D3-06FB-48E1-9CEC-FDA77B23A61A}" dt="2023-04-25T13:29:26.112" v="4905" actId="1076"/>
          <ac:spMkLst>
            <pc:docMk/>
            <pc:sldMk cId="906756674" sldId="257"/>
            <ac:spMk id="6" creationId="{F4235D59-6A50-771F-B404-414D7D9DCBFB}"/>
          </ac:spMkLst>
        </pc:spChg>
        <pc:picChg chg="add mod">
          <ac:chgData name="Charlotte Halls" userId="833eabc44d2ce7a8" providerId="LiveId" clId="{AB2747D3-06FB-48E1-9CEC-FDA77B23A61A}" dt="2023-04-25T13:29:26.112" v="4905" actId="1076"/>
          <ac:picMkLst>
            <pc:docMk/>
            <pc:sldMk cId="906756674" sldId="257"/>
            <ac:picMk id="5" creationId="{1A8DAF9A-3C72-5D4A-3568-9514EA3446BC}"/>
          </ac:picMkLst>
        </pc:picChg>
      </pc:sldChg>
      <pc:sldChg chg="addSp modSp mod ord">
        <pc:chgData name="Charlotte Halls" userId="833eabc44d2ce7a8" providerId="LiveId" clId="{AB2747D3-06FB-48E1-9CEC-FDA77B23A61A}" dt="2023-04-25T13:29:51.720" v="4908" actId="1076"/>
        <pc:sldMkLst>
          <pc:docMk/>
          <pc:sldMk cId="3361582219" sldId="258"/>
        </pc:sldMkLst>
        <pc:spChg chg="add mod">
          <ac:chgData name="Charlotte Halls" userId="833eabc44d2ce7a8" providerId="LiveId" clId="{AB2747D3-06FB-48E1-9CEC-FDA77B23A61A}" dt="2023-04-25T13:29:51.720" v="4908" actId="1076"/>
          <ac:spMkLst>
            <pc:docMk/>
            <pc:sldMk cId="3361582219" sldId="258"/>
            <ac:spMk id="6" creationId="{5274FD93-A45C-B014-674F-CB487815BF31}"/>
          </ac:spMkLst>
        </pc:spChg>
        <pc:picChg chg="add mod">
          <ac:chgData name="Charlotte Halls" userId="833eabc44d2ce7a8" providerId="LiveId" clId="{AB2747D3-06FB-48E1-9CEC-FDA77B23A61A}" dt="2023-04-25T13:29:51.720" v="4908" actId="1076"/>
          <ac:picMkLst>
            <pc:docMk/>
            <pc:sldMk cId="3361582219" sldId="258"/>
            <ac:picMk id="5" creationId="{1A2FB958-6F15-95A1-A5A5-3D15823A2B71}"/>
          </ac:picMkLst>
        </pc:picChg>
      </pc:sldChg>
      <pc:sldChg chg="addSp modSp mod">
        <pc:chgData name="Charlotte Halls" userId="833eabc44d2ce7a8" providerId="LiveId" clId="{AB2747D3-06FB-48E1-9CEC-FDA77B23A61A}" dt="2023-04-25T13:30:14.604" v="4912" actId="14100"/>
        <pc:sldMkLst>
          <pc:docMk/>
          <pc:sldMk cId="137067918" sldId="259"/>
        </pc:sldMkLst>
        <pc:spChg chg="mod">
          <ac:chgData name="Charlotte Halls" userId="833eabc44d2ce7a8" providerId="LiveId" clId="{AB2747D3-06FB-48E1-9CEC-FDA77B23A61A}" dt="2023-04-21T13:39:56.606" v="718" actId="20577"/>
          <ac:spMkLst>
            <pc:docMk/>
            <pc:sldMk cId="137067918" sldId="259"/>
            <ac:spMk id="3" creationId="{1677FD83-B607-3388-16F6-FEAF73005C32}"/>
          </ac:spMkLst>
        </pc:spChg>
        <pc:spChg chg="add mod">
          <ac:chgData name="Charlotte Halls" userId="833eabc44d2ce7a8" providerId="LiveId" clId="{AB2747D3-06FB-48E1-9CEC-FDA77B23A61A}" dt="2023-04-25T13:30:14.604" v="4912" actId="14100"/>
          <ac:spMkLst>
            <pc:docMk/>
            <pc:sldMk cId="137067918" sldId="259"/>
            <ac:spMk id="6" creationId="{DF11820D-B0E8-7A07-BE3D-140CEDAE8AF1}"/>
          </ac:spMkLst>
        </pc:spChg>
        <pc:picChg chg="add mod">
          <ac:chgData name="Charlotte Halls" userId="833eabc44d2ce7a8" providerId="LiveId" clId="{AB2747D3-06FB-48E1-9CEC-FDA77B23A61A}" dt="2023-04-25T13:30:14.604" v="4912" actId="14100"/>
          <ac:picMkLst>
            <pc:docMk/>
            <pc:sldMk cId="137067918" sldId="259"/>
            <ac:picMk id="5" creationId="{77045AA3-13F8-46AC-FE5F-C7D3AB28D210}"/>
          </ac:picMkLst>
        </pc:picChg>
      </pc:sldChg>
      <pc:sldChg chg="addSp modSp mod">
        <pc:chgData name="Charlotte Halls" userId="833eabc44d2ce7a8" providerId="LiveId" clId="{AB2747D3-06FB-48E1-9CEC-FDA77B23A61A}" dt="2023-04-23T14:53:19.667" v="2485" actId="1076"/>
        <pc:sldMkLst>
          <pc:docMk/>
          <pc:sldMk cId="3194527463" sldId="260"/>
        </pc:sldMkLst>
        <pc:spChg chg="mod">
          <ac:chgData name="Charlotte Halls" userId="833eabc44d2ce7a8" providerId="LiveId" clId="{AB2747D3-06FB-48E1-9CEC-FDA77B23A61A}" dt="2023-04-21T13:44:19.297" v="740" actId="20577"/>
          <ac:spMkLst>
            <pc:docMk/>
            <pc:sldMk cId="3194527463" sldId="260"/>
            <ac:spMk id="2" creationId="{F2376F93-BE20-51C6-A22A-4DC412DB5EDE}"/>
          </ac:spMkLst>
        </pc:spChg>
        <pc:spChg chg="mod">
          <ac:chgData name="Charlotte Halls" userId="833eabc44d2ce7a8" providerId="LiveId" clId="{AB2747D3-06FB-48E1-9CEC-FDA77B23A61A}" dt="2023-04-21T13:54:06.032" v="1028" actId="5793"/>
          <ac:spMkLst>
            <pc:docMk/>
            <pc:sldMk cId="3194527463" sldId="260"/>
            <ac:spMk id="3" creationId="{88E6D7CB-15BA-3A64-8645-11731FFF09BC}"/>
          </ac:spMkLst>
        </pc:spChg>
        <pc:picChg chg="add mod modCrop">
          <ac:chgData name="Charlotte Halls" userId="833eabc44d2ce7a8" providerId="LiveId" clId="{AB2747D3-06FB-48E1-9CEC-FDA77B23A61A}" dt="2023-04-23T14:52:29.646" v="2478" actId="1076"/>
          <ac:picMkLst>
            <pc:docMk/>
            <pc:sldMk cId="3194527463" sldId="260"/>
            <ac:picMk id="5" creationId="{DB69CEC4-8275-E2F6-3CED-0015BA1E225E}"/>
          </ac:picMkLst>
        </pc:picChg>
        <pc:picChg chg="add mod modCrop">
          <ac:chgData name="Charlotte Halls" userId="833eabc44d2ce7a8" providerId="LiveId" clId="{AB2747D3-06FB-48E1-9CEC-FDA77B23A61A}" dt="2023-04-23T14:53:19.667" v="2485" actId="1076"/>
          <ac:picMkLst>
            <pc:docMk/>
            <pc:sldMk cId="3194527463" sldId="260"/>
            <ac:picMk id="7" creationId="{BBF61448-9FD7-C173-0280-D19D6B53F7C2}"/>
          </ac:picMkLst>
        </pc:picChg>
      </pc:sldChg>
      <pc:sldChg chg="modSp new mod">
        <pc:chgData name="Charlotte Halls" userId="833eabc44d2ce7a8" providerId="LiveId" clId="{AB2747D3-06FB-48E1-9CEC-FDA77B23A61A}" dt="2023-04-25T13:18:05.812" v="4898" actId="20577"/>
        <pc:sldMkLst>
          <pc:docMk/>
          <pc:sldMk cId="3819730271" sldId="261"/>
        </pc:sldMkLst>
        <pc:spChg chg="mod">
          <ac:chgData name="Charlotte Halls" userId="833eabc44d2ce7a8" providerId="LiveId" clId="{AB2747D3-06FB-48E1-9CEC-FDA77B23A61A}" dt="2023-04-21T13:54:16.880" v="1085" actId="20577"/>
          <ac:spMkLst>
            <pc:docMk/>
            <pc:sldMk cId="3819730271" sldId="261"/>
            <ac:spMk id="2" creationId="{47E77073-53FE-4755-2FFF-BCB68F2DAF26}"/>
          </ac:spMkLst>
        </pc:spChg>
        <pc:spChg chg="mod">
          <ac:chgData name="Charlotte Halls" userId="833eabc44d2ce7a8" providerId="LiveId" clId="{AB2747D3-06FB-48E1-9CEC-FDA77B23A61A}" dt="2023-04-25T13:18:05.812" v="4898" actId="20577"/>
          <ac:spMkLst>
            <pc:docMk/>
            <pc:sldMk cId="3819730271" sldId="261"/>
            <ac:spMk id="3" creationId="{6D79E000-F3EC-2306-8F37-1F1CA1B127E1}"/>
          </ac:spMkLst>
        </pc:spChg>
      </pc:sldChg>
      <pc:sldChg chg="modSp new mod">
        <pc:chgData name="Charlotte Halls" userId="833eabc44d2ce7a8" providerId="LiveId" clId="{AB2747D3-06FB-48E1-9CEC-FDA77B23A61A}" dt="2023-04-24T14:36:31.705" v="4802" actId="20577"/>
        <pc:sldMkLst>
          <pc:docMk/>
          <pc:sldMk cId="3980833084" sldId="262"/>
        </pc:sldMkLst>
        <pc:spChg chg="mod">
          <ac:chgData name="Charlotte Halls" userId="833eabc44d2ce7a8" providerId="LiveId" clId="{AB2747D3-06FB-48E1-9CEC-FDA77B23A61A}" dt="2023-04-21T14:01:21.694" v="1705" actId="20577"/>
          <ac:spMkLst>
            <pc:docMk/>
            <pc:sldMk cId="3980833084" sldId="262"/>
            <ac:spMk id="2" creationId="{DF2FB9B4-02A3-6A29-580E-6D2CEE662C9C}"/>
          </ac:spMkLst>
        </pc:spChg>
        <pc:spChg chg="mod">
          <ac:chgData name="Charlotte Halls" userId="833eabc44d2ce7a8" providerId="LiveId" clId="{AB2747D3-06FB-48E1-9CEC-FDA77B23A61A}" dt="2023-04-24T14:36:31.705" v="4802" actId="20577"/>
          <ac:spMkLst>
            <pc:docMk/>
            <pc:sldMk cId="3980833084" sldId="262"/>
            <ac:spMk id="3" creationId="{2A9BE7B7-75BA-BAF0-841B-5E6D9E9C2C44}"/>
          </ac:spMkLst>
        </pc:spChg>
      </pc:sldChg>
      <pc:sldChg chg="addSp modSp new mod ord">
        <pc:chgData name="Charlotte Halls" userId="833eabc44d2ce7a8" providerId="LiveId" clId="{AB2747D3-06FB-48E1-9CEC-FDA77B23A61A}" dt="2023-04-23T16:29:56.289" v="3136"/>
        <pc:sldMkLst>
          <pc:docMk/>
          <pc:sldMk cId="4140397954" sldId="263"/>
        </pc:sldMkLst>
        <pc:spChg chg="mod">
          <ac:chgData name="Charlotte Halls" userId="833eabc44d2ce7a8" providerId="LiveId" clId="{AB2747D3-06FB-48E1-9CEC-FDA77B23A61A}" dt="2023-04-23T14:53:39.593" v="2490" actId="20577"/>
          <ac:spMkLst>
            <pc:docMk/>
            <pc:sldMk cId="4140397954" sldId="263"/>
            <ac:spMk id="2" creationId="{ABADF561-F2FE-6AB5-87E5-639583BA24F7}"/>
          </ac:spMkLst>
        </pc:spChg>
        <pc:spChg chg="mod">
          <ac:chgData name="Charlotte Halls" userId="833eabc44d2ce7a8" providerId="LiveId" clId="{AB2747D3-06FB-48E1-9CEC-FDA77B23A61A}" dt="2023-04-23T15:01:24.175" v="2862" actId="14100"/>
          <ac:spMkLst>
            <pc:docMk/>
            <pc:sldMk cId="4140397954" sldId="263"/>
            <ac:spMk id="3" creationId="{B259F352-23E4-C9D5-5AF7-3109400A0382}"/>
          </ac:spMkLst>
        </pc:spChg>
        <pc:picChg chg="add mod modCrop">
          <ac:chgData name="Charlotte Halls" userId="833eabc44d2ce7a8" providerId="LiveId" clId="{AB2747D3-06FB-48E1-9CEC-FDA77B23A61A}" dt="2023-04-23T15:01:19.395" v="2861" actId="1076"/>
          <ac:picMkLst>
            <pc:docMk/>
            <pc:sldMk cId="4140397954" sldId="263"/>
            <ac:picMk id="5" creationId="{B694E134-DD1D-78B3-F96C-38FB28B5E302}"/>
          </ac:picMkLst>
        </pc:picChg>
      </pc:sldChg>
      <pc:sldChg chg="addSp modSp new mod ord">
        <pc:chgData name="Charlotte Halls" userId="833eabc44d2ce7a8" providerId="LiveId" clId="{AB2747D3-06FB-48E1-9CEC-FDA77B23A61A}" dt="2023-04-24T14:35:31.304" v="4736" actId="20577"/>
        <pc:sldMkLst>
          <pc:docMk/>
          <pc:sldMk cId="3289891861" sldId="264"/>
        </pc:sldMkLst>
        <pc:spChg chg="mod">
          <ac:chgData name="Charlotte Halls" userId="833eabc44d2ce7a8" providerId="LiveId" clId="{AB2747D3-06FB-48E1-9CEC-FDA77B23A61A}" dt="2023-04-23T16:08:52.049" v="2968" actId="20577"/>
          <ac:spMkLst>
            <pc:docMk/>
            <pc:sldMk cId="3289891861" sldId="264"/>
            <ac:spMk id="2" creationId="{5CB0743B-3F7D-B927-6894-AB63D20D74FE}"/>
          </ac:spMkLst>
        </pc:spChg>
        <pc:spChg chg="mod">
          <ac:chgData name="Charlotte Halls" userId="833eabc44d2ce7a8" providerId="LiveId" clId="{AB2747D3-06FB-48E1-9CEC-FDA77B23A61A}" dt="2023-04-24T14:35:31.304" v="4736" actId="20577"/>
          <ac:spMkLst>
            <pc:docMk/>
            <pc:sldMk cId="3289891861" sldId="264"/>
            <ac:spMk id="3" creationId="{21F903F7-1F50-5557-4D82-361A30B6E2DD}"/>
          </ac:spMkLst>
        </pc:spChg>
        <pc:picChg chg="add mod">
          <ac:chgData name="Charlotte Halls" userId="833eabc44d2ce7a8" providerId="LiveId" clId="{AB2747D3-06FB-48E1-9CEC-FDA77B23A61A}" dt="2023-04-23T15:10:31.805" v="2895" actId="14100"/>
          <ac:picMkLst>
            <pc:docMk/>
            <pc:sldMk cId="3289891861" sldId="264"/>
            <ac:picMk id="4" creationId="{FAE663A3-0F23-EEC3-9A50-346CFEF08C68}"/>
          </ac:picMkLst>
        </pc:picChg>
      </pc:sldChg>
      <pc:sldChg chg="modSp new del mod ord">
        <pc:chgData name="Charlotte Halls" userId="833eabc44d2ce7a8" providerId="LiveId" clId="{AB2747D3-06FB-48E1-9CEC-FDA77B23A61A}" dt="2023-04-23T16:51:40.451" v="3581" actId="2696"/>
        <pc:sldMkLst>
          <pc:docMk/>
          <pc:sldMk cId="3080592424" sldId="265"/>
        </pc:sldMkLst>
        <pc:spChg chg="mod">
          <ac:chgData name="Charlotte Halls" userId="833eabc44d2ce7a8" providerId="LiveId" clId="{AB2747D3-06FB-48E1-9CEC-FDA77B23A61A}" dt="2023-04-23T16:03:18.970" v="2906" actId="20577"/>
          <ac:spMkLst>
            <pc:docMk/>
            <pc:sldMk cId="3080592424" sldId="265"/>
            <ac:spMk id="2" creationId="{AEBC8AD2-475A-4D47-2075-94B39979650D}"/>
          </ac:spMkLst>
        </pc:spChg>
        <pc:spChg chg="mod">
          <ac:chgData name="Charlotte Halls" userId="833eabc44d2ce7a8" providerId="LiveId" clId="{AB2747D3-06FB-48E1-9CEC-FDA77B23A61A}" dt="2023-04-23T16:50:50.813" v="3578" actId="20577"/>
          <ac:spMkLst>
            <pc:docMk/>
            <pc:sldMk cId="3080592424" sldId="265"/>
            <ac:spMk id="3" creationId="{58459FC0-AF1D-BBF7-FDD4-FC0600402913}"/>
          </ac:spMkLst>
        </pc:spChg>
      </pc:sldChg>
      <pc:sldChg chg="addSp delSp modSp new mod ord">
        <pc:chgData name="Charlotte Halls" userId="833eabc44d2ce7a8" providerId="LiveId" clId="{AB2747D3-06FB-48E1-9CEC-FDA77B23A61A}" dt="2023-04-26T14:14:55.639" v="4931"/>
        <pc:sldMkLst>
          <pc:docMk/>
          <pc:sldMk cId="156666825" sldId="266"/>
        </pc:sldMkLst>
        <pc:spChg chg="mod">
          <ac:chgData name="Charlotte Halls" userId="833eabc44d2ce7a8" providerId="LiveId" clId="{AB2747D3-06FB-48E1-9CEC-FDA77B23A61A}" dt="2023-04-23T16:07:42.269" v="2931" actId="20577"/>
          <ac:spMkLst>
            <pc:docMk/>
            <pc:sldMk cId="156666825" sldId="266"/>
            <ac:spMk id="2" creationId="{DAF96156-BF87-58D1-B90B-22B015A6FA5C}"/>
          </ac:spMkLst>
        </pc:spChg>
        <pc:spChg chg="del">
          <ac:chgData name="Charlotte Halls" userId="833eabc44d2ce7a8" providerId="LiveId" clId="{AB2747D3-06FB-48E1-9CEC-FDA77B23A61A}" dt="2023-04-23T16:20:11.944" v="2982" actId="22"/>
          <ac:spMkLst>
            <pc:docMk/>
            <pc:sldMk cId="156666825" sldId="266"/>
            <ac:spMk id="3" creationId="{CA669030-F32A-A43D-32E1-901F3BA66488}"/>
          </ac:spMkLst>
        </pc:spChg>
        <pc:picChg chg="add mod ord modCrop">
          <ac:chgData name="Charlotte Halls" userId="833eabc44d2ce7a8" providerId="LiveId" clId="{AB2747D3-06FB-48E1-9CEC-FDA77B23A61A}" dt="2023-04-23T16:23:34.027" v="3007" actId="14100"/>
          <ac:picMkLst>
            <pc:docMk/>
            <pc:sldMk cId="156666825" sldId="266"/>
            <ac:picMk id="5" creationId="{62AA9407-9AC4-E82D-DCAD-A2B3D1188060}"/>
          </ac:picMkLst>
        </pc:picChg>
        <pc:picChg chg="add del mod modCrop">
          <ac:chgData name="Charlotte Halls" userId="833eabc44d2ce7a8" providerId="LiveId" clId="{AB2747D3-06FB-48E1-9CEC-FDA77B23A61A}" dt="2023-04-23T16:22:46.043" v="2994" actId="21"/>
          <ac:picMkLst>
            <pc:docMk/>
            <pc:sldMk cId="156666825" sldId="266"/>
            <ac:picMk id="7" creationId="{7599FE5D-6983-5C6E-CE54-13A7CD714911}"/>
          </ac:picMkLst>
        </pc:picChg>
        <pc:picChg chg="add del mod">
          <ac:chgData name="Charlotte Halls" userId="833eabc44d2ce7a8" providerId="LiveId" clId="{AB2747D3-06FB-48E1-9CEC-FDA77B23A61A}" dt="2023-04-23T16:22:56.348" v="2996" actId="21"/>
          <ac:picMkLst>
            <pc:docMk/>
            <pc:sldMk cId="156666825" sldId="266"/>
            <ac:picMk id="8" creationId="{4003A31E-FC89-A0A6-44C1-22EF55EB2B79}"/>
          </ac:picMkLst>
        </pc:picChg>
        <pc:picChg chg="add del mod">
          <ac:chgData name="Charlotte Halls" userId="833eabc44d2ce7a8" providerId="LiveId" clId="{AB2747D3-06FB-48E1-9CEC-FDA77B23A61A}" dt="2023-04-23T16:22:59.807" v="2998" actId="21"/>
          <ac:picMkLst>
            <pc:docMk/>
            <pc:sldMk cId="156666825" sldId="266"/>
            <ac:picMk id="9" creationId="{8CADE65C-78A6-7784-C591-174FC0E5FB7D}"/>
          </ac:picMkLst>
        </pc:picChg>
        <pc:picChg chg="add mod modCrop">
          <ac:chgData name="Charlotte Halls" userId="833eabc44d2ce7a8" providerId="LiveId" clId="{AB2747D3-06FB-48E1-9CEC-FDA77B23A61A}" dt="2023-04-23T16:23:30.946" v="3006" actId="1076"/>
          <ac:picMkLst>
            <pc:docMk/>
            <pc:sldMk cId="156666825" sldId="266"/>
            <ac:picMk id="11" creationId="{A9034FDB-9368-6CE9-6935-0032F1133D45}"/>
          </ac:picMkLst>
        </pc:picChg>
      </pc:sldChg>
      <pc:sldChg chg="addSp delSp modSp new mod ord">
        <pc:chgData name="Charlotte Halls" userId="833eabc44d2ce7a8" providerId="LiveId" clId="{AB2747D3-06FB-48E1-9CEC-FDA77B23A61A}" dt="2023-04-26T14:14:51.899" v="4929"/>
        <pc:sldMkLst>
          <pc:docMk/>
          <pc:sldMk cId="3332874820" sldId="267"/>
        </pc:sldMkLst>
        <pc:spChg chg="mod">
          <ac:chgData name="Charlotte Halls" userId="833eabc44d2ce7a8" providerId="LiveId" clId="{AB2747D3-06FB-48E1-9CEC-FDA77B23A61A}" dt="2023-04-23T16:29:02.739" v="3103" actId="20577"/>
          <ac:spMkLst>
            <pc:docMk/>
            <pc:sldMk cId="3332874820" sldId="267"/>
            <ac:spMk id="2" creationId="{970E198D-34C2-8280-B546-7670F8A4D4C2}"/>
          </ac:spMkLst>
        </pc:spChg>
        <pc:spChg chg="del">
          <ac:chgData name="Charlotte Halls" userId="833eabc44d2ce7a8" providerId="LiveId" clId="{AB2747D3-06FB-48E1-9CEC-FDA77B23A61A}" dt="2023-04-23T16:26:24.467" v="3011" actId="21"/>
          <ac:spMkLst>
            <pc:docMk/>
            <pc:sldMk cId="3332874820" sldId="267"/>
            <ac:spMk id="3" creationId="{30BE2A61-38DA-2142-C8FB-CD06F5AF5B78}"/>
          </ac:spMkLst>
        </pc:spChg>
        <pc:spChg chg="add del mod">
          <ac:chgData name="Charlotte Halls" userId="833eabc44d2ce7a8" providerId="LiveId" clId="{AB2747D3-06FB-48E1-9CEC-FDA77B23A61A}" dt="2023-04-23T16:26:51.255" v="3017" actId="21"/>
          <ac:spMkLst>
            <pc:docMk/>
            <pc:sldMk cId="3332874820" sldId="267"/>
            <ac:spMk id="4" creationId="{6F961252-057D-4DFE-B59C-B71A530E2A41}"/>
          </ac:spMkLst>
        </pc:spChg>
        <pc:picChg chg="add mod modCrop">
          <ac:chgData name="Charlotte Halls" userId="833eabc44d2ce7a8" providerId="LiveId" clId="{AB2747D3-06FB-48E1-9CEC-FDA77B23A61A}" dt="2023-04-23T16:26:58.343" v="3021" actId="1076"/>
          <ac:picMkLst>
            <pc:docMk/>
            <pc:sldMk cId="3332874820" sldId="267"/>
            <ac:picMk id="6" creationId="{04C0971E-EBBB-88B4-4D6C-B3283674FE7E}"/>
          </ac:picMkLst>
        </pc:picChg>
        <pc:picChg chg="add mod modCrop">
          <ac:chgData name="Charlotte Halls" userId="833eabc44d2ce7a8" providerId="LiveId" clId="{AB2747D3-06FB-48E1-9CEC-FDA77B23A61A}" dt="2023-04-23T16:28:37.563" v="3027" actId="14100"/>
          <ac:picMkLst>
            <pc:docMk/>
            <pc:sldMk cId="3332874820" sldId="267"/>
            <ac:picMk id="8" creationId="{B8CBF02E-1B55-7252-AF8C-695F78366491}"/>
          </ac:picMkLst>
        </pc:picChg>
      </pc:sldChg>
      <pc:sldChg chg="addSp modSp new mod">
        <pc:chgData name="Charlotte Halls" userId="833eabc44d2ce7a8" providerId="LiveId" clId="{AB2747D3-06FB-48E1-9CEC-FDA77B23A61A}" dt="2023-04-25T13:30:42.124" v="4916" actId="14100"/>
        <pc:sldMkLst>
          <pc:docMk/>
          <pc:sldMk cId="1770854837" sldId="268"/>
        </pc:sldMkLst>
        <pc:spChg chg="mod">
          <ac:chgData name="Charlotte Halls" userId="833eabc44d2ce7a8" providerId="LiveId" clId="{AB2747D3-06FB-48E1-9CEC-FDA77B23A61A}" dt="2023-04-23T16:29:42.471" v="3134" actId="313"/>
          <ac:spMkLst>
            <pc:docMk/>
            <pc:sldMk cId="1770854837" sldId="268"/>
            <ac:spMk id="2" creationId="{79B906DF-D570-D978-4D3D-A0B67C05E57B}"/>
          </ac:spMkLst>
        </pc:spChg>
        <pc:spChg chg="mod">
          <ac:chgData name="Charlotte Halls" userId="833eabc44d2ce7a8" providerId="LiveId" clId="{AB2747D3-06FB-48E1-9CEC-FDA77B23A61A}" dt="2023-04-25T13:27:38.660" v="4902" actId="20577"/>
          <ac:spMkLst>
            <pc:docMk/>
            <pc:sldMk cId="1770854837" sldId="268"/>
            <ac:spMk id="3" creationId="{FDB70E18-ECF7-C06E-6D66-6D291A53AF2A}"/>
          </ac:spMkLst>
        </pc:spChg>
        <pc:picChg chg="add mod">
          <ac:chgData name="Charlotte Halls" userId="833eabc44d2ce7a8" providerId="LiveId" clId="{AB2747D3-06FB-48E1-9CEC-FDA77B23A61A}" dt="2023-04-25T13:30:42.124" v="4916" actId="14100"/>
          <ac:picMkLst>
            <pc:docMk/>
            <pc:sldMk cId="1770854837" sldId="268"/>
            <ac:picMk id="5" creationId="{608F8722-04E1-1F8E-54FF-806AD0494B88}"/>
          </ac:picMkLst>
        </pc:picChg>
      </pc:sldChg>
      <pc:sldChg chg="addSp modSp new mod">
        <pc:chgData name="Charlotte Halls" userId="833eabc44d2ce7a8" providerId="LiveId" clId="{AB2747D3-06FB-48E1-9CEC-FDA77B23A61A}" dt="2023-04-25T13:31:09.462" v="4919" actId="1076"/>
        <pc:sldMkLst>
          <pc:docMk/>
          <pc:sldMk cId="2712353295" sldId="269"/>
        </pc:sldMkLst>
        <pc:spChg chg="mod">
          <ac:chgData name="Charlotte Halls" userId="833eabc44d2ce7a8" providerId="LiveId" clId="{AB2747D3-06FB-48E1-9CEC-FDA77B23A61A}" dt="2023-04-23T16:50:31.303" v="3576" actId="20577"/>
          <ac:spMkLst>
            <pc:docMk/>
            <pc:sldMk cId="2712353295" sldId="269"/>
            <ac:spMk id="2" creationId="{0B5B231F-58EE-3EAE-C382-5ED2C11B4BA4}"/>
          </ac:spMkLst>
        </pc:spChg>
        <pc:spChg chg="mod">
          <ac:chgData name="Charlotte Halls" userId="833eabc44d2ce7a8" providerId="LiveId" clId="{AB2747D3-06FB-48E1-9CEC-FDA77B23A61A}" dt="2023-04-23T16:51:18.189" v="3580" actId="20577"/>
          <ac:spMkLst>
            <pc:docMk/>
            <pc:sldMk cId="2712353295" sldId="269"/>
            <ac:spMk id="3" creationId="{2B3A49A6-3DB4-E883-BF00-BB7E6274588A}"/>
          </ac:spMkLst>
        </pc:spChg>
        <pc:picChg chg="add mod">
          <ac:chgData name="Charlotte Halls" userId="833eabc44d2ce7a8" providerId="LiveId" clId="{AB2747D3-06FB-48E1-9CEC-FDA77B23A61A}" dt="2023-04-25T13:31:09.462" v="4919" actId="1076"/>
          <ac:picMkLst>
            <pc:docMk/>
            <pc:sldMk cId="2712353295" sldId="269"/>
            <ac:picMk id="5" creationId="{84C75DC5-23F5-2A88-A1F0-EED62171C25F}"/>
          </ac:picMkLst>
        </pc:picChg>
      </pc:sldChg>
      <pc:sldChg chg="modSp new mod">
        <pc:chgData name="Charlotte Halls" userId="833eabc44d2ce7a8" providerId="LiveId" clId="{AB2747D3-06FB-48E1-9CEC-FDA77B23A61A}" dt="2023-04-24T14:27:55.763" v="4724" actId="20577"/>
        <pc:sldMkLst>
          <pc:docMk/>
          <pc:sldMk cId="350174734" sldId="270"/>
        </pc:sldMkLst>
        <pc:spChg chg="mod">
          <ac:chgData name="Charlotte Halls" userId="833eabc44d2ce7a8" providerId="LiveId" clId="{AB2747D3-06FB-48E1-9CEC-FDA77B23A61A}" dt="2023-04-23T16:58:41.325" v="3593" actId="20577"/>
          <ac:spMkLst>
            <pc:docMk/>
            <pc:sldMk cId="350174734" sldId="270"/>
            <ac:spMk id="2" creationId="{69D26A37-4FB4-34CF-1F2E-5F439F65B579}"/>
          </ac:spMkLst>
        </pc:spChg>
        <pc:spChg chg="mod">
          <ac:chgData name="Charlotte Halls" userId="833eabc44d2ce7a8" providerId="LiveId" clId="{AB2747D3-06FB-48E1-9CEC-FDA77B23A61A}" dt="2023-04-24T14:27:55.763" v="4724" actId="20577"/>
          <ac:spMkLst>
            <pc:docMk/>
            <pc:sldMk cId="350174734" sldId="270"/>
            <ac:spMk id="3" creationId="{DCA7E105-4868-E0AB-BF51-9747295F8985}"/>
          </ac:spMkLst>
        </pc:spChg>
      </pc:sldChg>
      <pc:sldChg chg="delSp modSp new mod">
        <pc:chgData name="Charlotte Halls" userId="833eabc44d2ce7a8" providerId="LiveId" clId="{AB2747D3-06FB-48E1-9CEC-FDA77B23A61A}" dt="2023-04-23T17:06:30.635" v="4087" actId="403"/>
        <pc:sldMkLst>
          <pc:docMk/>
          <pc:sldMk cId="1242854542" sldId="271"/>
        </pc:sldMkLst>
        <pc:spChg chg="del">
          <ac:chgData name="Charlotte Halls" userId="833eabc44d2ce7a8" providerId="LiveId" clId="{AB2747D3-06FB-48E1-9CEC-FDA77B23A61A}" dt="2023-04-23T17:06:27.252" v="4085" actId="21"/>
          <ac:spMkLst>
            <pc:docMk/>
            <pc:sldMk cId="1242854542" sldId="271"/>
            <ac:spMk id="2" creationId="{F87DB22C-E978-A1C8-68A7-277D3DFD8D9F}"/>
          </ac:spMkLst>
        </pc:spChg>
        <pc:spChg chg="mod">
          <ac:chgData name="Charlotte Halls" userId="833eabc44d2ce7a8" providerId="LiveId" clId="{AB2747D3-06FB-48E1-9CEC-FDA77B23A61A}" dt="2023-04-23T17:06:30.635" v="4087" actId="403"/>
          <ac:spMkLst>
            <pc:docMk/>
            <pc:sldMk cId="1242854542" sldId="271"/>
            <ac:spMk id="3" creationId="{D940EDC0-0F51-D2DE-8393-23DF85D215AC}"/>
          </ac:spMkLst>
        </pc:spChg>
      </pc:sldChg>
      <pc:sldChg chg="modSp new mod">
        <pc:chgData name="Charlotte Halls" userId="833eabc44d2ce7a8" providerId="LiveId" clId="{AB2747D3-06FB-48E1-9CEC-FDA77B23A61A}" dt="2023-04-24T14:41:25.443" v="4861" actId="1076"/>
        <pc:sldMkLst>
          <pc:docMk/>
          <pc:sldMk cId="3109143377" sldId="272"/>
        </pc:sldMkLst>
        <pc:spChg chg="mod">
          <ac:chgData name="Charlotte Halls" userId="833eabc44d2ce7a8" providerId="LiveId" clId="{AB2747D3-06FB-48E1-9CEC-FDA77B23A61A}" dt="2023-04-23T17:20:56.165" v="4098" actId="20577"/>
          <ac:spMkLst>
            <pc:docMk/>
            <pc:sldMk cId="3109143377" sldId="272"/>
            <ac:spMk id="2" creationId="{0E667279-0A6B-23C0-FBD7-674C9802E1E7}"/>
          </ac:spMkLst>
        </pc:spChg>
        <pc:spChg chg="mod">
          <ac:chgData name="Charlotte Halls" userId="833eabc44d2ce7a8" providerId="LiveId" clId="{AB2747D3-06FB-48E1-9CEC-FDA77B23A61A}" dt="2023-04-24T14:41:25.443" v="4861" actId="1076"/>
          <ac:spMkLst>
            <pc:docMk/>
            <pc:sldMk cId="3109143377" sldId="272"/>
            <ac:spMk id="3" creationId="{29CD3164-B205-0734-42D3-01CD30B2157A}"/>
          </ac:spMkLst>
        </pc:spChg>
      </pc:sldChg>
      <pc:sldChg chg="addSp delSp modSp new mod">
        <pc:chgData name="Charlotte Halls" userId="833eabc44d2ce7a8" providerId="LiveId" clId="{AB2747D3-06FB-48E1-9CEC-FDA77B23A61A}" dt="2023-04-24T14:11:04.849" v="4145" actId="1076"/>
        <pc:sldMkLst>
          <pc:docMk/>
          <pc:sldMk cId="2134719141" sldId="273"/>
        </pc:sldMkLst>
        <pc:spChg chg="del">
          <ac:chgData name="Charlotte Halls" userId="833eabc44d2ce7a8" providerId="LiveId" clId="{AB2747D3-06FB-48E1-9CEC-FDA77B23A61A}" dt="2023-04-24T14:09:08.578" v="4120" actId="21"/>
          <ac:spMkLst>
            <pc:docMk/>
            <pc:sldMk cId="2134719141" sldId="273"/>
            <ac:spMk id="2" creationId="{CC754473-A3E1-E1B5-ED46-63A2283DA87B}"/>
          </ac:spMkLst>
        </pc:spChg>
        <pc:spChg chg="mod">
          <ac:chgData name="Charlotte Halls" userId="833eabc44d2ce7a8" providerId="LiveId" clId="{AB2747D3-06FB-48E1-9CEC-FDA77B23A61A}" dt="2023-04-24T14:11:04.849" v="4145" actId="1076"/>
          <ac:spMkLst>
            <pc:docMk/>
            <pc:sldMk cId="2134719141" sldId="273"/>
            <ac:spMk id="3" creationId="{A5642865-D49B-50C6-DF68-41CD066B843B}"/>
          </ac:spMkLst>
        </pc:spChg>
        <pc:picChg chg="add mod modCrop">
          <ac:chgData name="Charlotte Halls" userId="833eabc44d2ce7a8" providerId="LiveId" clId="{AB2747D3-06FB-48E1-9CEC-FDA77B23A61A}" dt="2023-04-24T14:10:51.737" v="4136" actId="1076"/>
          <ac:picMkLst>
            <pc:docMk/>
            <pc:sldMk cId="2134719141" sldId="273"/>
            <ac:picMk id="5" creationId="{5361EB57-5080-0E65-9C39-EFDEEA30932A}"/>
          </ac:picMkLst>
        </pc:picChg>
      </pc:sldChg>
      <pc:sldChg chg="modSp new mod">
        <pc:chgData name="Charlotte Halls" userId="833eabc44d2ce7a8" providerId="LiveId" clId="{AB2747D3-06FB-48E1-9CEC-FDA77B23A61A}" dt="2023-04-24T14:41:13.231" v="4859" actId="1076"/>
        <pc:sldMkLst>
          <pc:docMk/>
          <pc:sldMk cId="3807870933" sldId="274"/>
        </pc:sldMkLst>
        <pc:spChg chg="mod">
          <ac:chgData name="Charlotte Halls" userId="833eabc44d2ce7a8" providerId="LiveId" clId="{AB2747D3-06FB-48E1-9CEC-FDA77B23A61A}" dt="2023-04-24T14:41:13.231" v="4859" actId="1076"/>
          <ac:spMkLst>
            <pc:docMk/>
            <pc:sldMk cId="3807870933" sldId="274"/>
            <ac:spMk id="3" creationId="{878F87B9-E361-7194-077A-A32E7A1164DA}"/>
          </ac:spMkLst>
        </pc:spChg>
      </pc:sldChg>
      <pc:sldChg chg="modSp new mod">
        <pc:chgData name="Charlotte Halls" userId="833eabc44d2ce7a8" providerId="LiveId" clId="{AB2747D3-06FB-48E1-9CEC-FDA77B23A61A}" dt="2023-04-24T14:41:04.085" v="4858" actId="14100"/>
        <pc:sldMkLst>
          <pc:docMk/>
          <pc:sldMk cId="3430424314" sldId="275"/>
        </pc:sldMkLst>
        <pc:spChg chg="mod">
          <ac:chgData name="Charlotte Halls" userId="833eabc44d2ce7a8" providerId="LiveId" clId="{AB2747D3-06FB-48E1-9CEC-FDA77B23A61A}" dt="2023-04-24T14:41:04.085" v="4858" actId="14100"/>
          <ac:spMkLst>
            <pc:docMk/>
            <pc:sldMk cId="3430424314" sldId="275"/>
            <ac:spMk id="3" creationId="{A4BF27E4-D0A7-EF5F-2F32-C2461C82726F}"/>
          </ac:spMkLst>
        </pc:spChg>
      </pc:sldChg>
      <pc:sldChg chg="new del">
        <pc:chgData name="Charlotte Halls" userId="833eabc44d2ce7a8" providerId="LiveId" clId="{AB2747D3-06FB-48E1-9CEC-FDA77B23A61A}" dt="2023-04-26T22:29:13.033" v="4933" actId="2696"/>
        <pc:sldMkLst>
          <pc:docMk/>
          <pc:sldMk cId="3299808304" sldId="276"/>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57832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3086074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2809648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1F4CF9-8453-4AA7-BFC5-E49DF52A9035}" type="datetimeFigureOut">
              <a:rPr lang="en-GB" smtClean="0"/>
              <a:t>24/04/2023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170285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1F4CF9-8453-4AA7-BFC5-E49DF52A9035}" type="datetimeFigureOut">
              <a:rPr lang="en-GB" smtClean="0"/>
              <a:t>24/04/2023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2897078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1F4CF9-8453-4AA7-BFC5-E49DF52A9035}" type="datetimeFigureOut">
              <a:rPr lang="en-GB" smtClean="0"/>
              <a:t>24/04/2023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225271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1F4CF9-8453-4AA7-BFC5-E49DF52A9035}" type="datetimeFigureOut">
              <a:rPr lang="en-GB" smtClean="0"/>
              <a:t>24/04/2023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4202797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1F4CF9-8453-4AA7-BFC5-E49DF52A9035}" type="datetimeFigureOut">
              <a:rPr lang="en-GB" smtClean="0"/>
              <a:t>24/04/2023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4258701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1F4CF9-8453-4AA7-BFC5-E49DF52A9035}" type="datetimeFigureOut">
              <a:rPr lang="en-GB" smtClean="0"/>
              <a:t>24/04/2023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2228427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1F4CF9-8453-4AA7-BFC5-E49DF52A9035}" type="datetimeFigureOut">
              <a:rPr lang="en-GB" smtClean="0"/>
              <a:t>24/04/2023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2838848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9334265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105171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3402627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1F4CF9-8453-4AA7-BFC5-E49DF52A9035}" type="datetimeFigureOut">
              <a:rPr lang="en-GB" smtClean="0"/>
              <a:t>24/04/2023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23878093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41F4CF9-8453-4AA7-BFC5-E49DF52A9035}" type="datetimeFigureOut">
              <a:rPr lang="en-GB" smtClean="0"/>
              <a:t>24/04/2023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27209447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18424354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41F4CF9-8453-4AA7-BFC5-E49DF52A9035}"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34F4D5E-4AA8-48B4-BA40-2053CB3A8403}" type="slidenum">
              <a:rPr lang="en-GB" smtClean="0"/>
              <a:t>‹#›</a:t>
            </a:fld>
            <a:endParaRPr lang="en-GB"/>
          </a:p>
        </p:txBody>
      </p:sp>
    </p:spTree>
    <p:extLst>
      <p:ext uri="{BB962C8B-B14F-4D97-AF65-F5344CB8AC3E}">
        <p14:creationId xmlns:p14="http://schemas.microsoft.com/office/powerpoint/2010/main" val="3003874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41F4CF9-8453-4AA7-BFC5-E49DF52A9035}" type="datetimeFigureOut">
              <a:rPr lang="en-GB" smtClean="0"/>
              <a:t>24/04/2023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34F4D5E-4AA8-48B4-BA40-2053CB3A8403}" type="slidenum">
              <a:rPr lang="en-GB" smtClean="0"/>
              <a:t>‹#›</a:t>
            </a:fld>
            <a:endParaRPr lang="en-GB"/>
          </a:p>
        </p:txBody>
      </p:sp>
    </p:spTree>
    <p:extLst>
      <p:ext uri="{BB962C8B-B14F-4D97-AF65-F5344CB8AC3E}">
        <p14:creationId xmlns:p14="http://schemas.microsoft.com/office/powerpoint/2010/main" val="23883468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mmons.wikimedia.org/wiki/File:Police_in_Glasgow.jpg"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heidicohen.com/social-media-advertising-do-marketers-need-it/"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143601516@N03/28188286432"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ublicdomainpictures.net/en/view-image.php?image=300579&amp;picture=british-police-car"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en/balance-sheet-annual-report-241711/"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post.parliament.uk/approved-work-trust-in-the-police/#:~:text=The%202020%20Crime%20Survey%20of,by%20several%20high%2Dprofile%20event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WIp2S_zsN-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56D5A-7209-88B4-4EA1-4105E02B847E}"/>
              </a:ext>
            </a:extLst>
          </p:cNvPr>
          <p:cNvSpPr>
            <a:spLocks noGrp="1"/>
          </p:cNvSpPr>
          <p:nvPr>
            <p:ph type="ctrTitle"/>
          </p:nvPr>
        </p:nvSpPr>
        <p:spPr/>
        <p:txBody>
          <a:bodyPr>
            <a:normAutofit/>
          </a:bodyPr>
          <a:lstStyle/>
          <a:p>
            <a:r>
              <a:rPr lang="en-GB" dirty="0"/>
              <a:t>How much of an impact does the media have on UK policing?</a:t>
            </a:r>
          </a:p>
        </p:txBody>
      </p:sp>
      <p:sp>
        <p:nvSpPr>
          <p:cNvPr id="3" name="Subtitle 2">
            <a:extLst>
              <a:ext uri="{FF2B5EF4-FFF2-40B4-BE49-F238E27FC236}">
                <a16:creationId xmlns:a16="http://schemas.microsoft.com/office/drawing/2014/main" id="{DEDE659F-973C-C636-3354-C47A81965320}"/>
              </a:ext>
            </a:extLst>
          </p:cNvPr>
          <p:cNvSpPr>
            <a:spLocks noGrp="1"/>
          </p:cNvSpPr>
          <p:nvPr>
            <p:ph type="subTitle" idx="1"/>
          </p:nvPr>
        </p:nvSpPr>
        <p:spPr/>
        <p:txBody>
          <a:bodyPr/>
          <a:lstStyle/>
          <a:p>
            <a:r>
              <a:rPr lang="en-GB" dirty="0"/>
              <a:t>Charlotte Halls</a:t>
            </a:r>
          </a:p>
        </p:txBody>
      </p:sp>
    </p:spTree>
    <p:extLst>
      <p:ext uri="{BB962C8B-B14F-4D97-AF65-F5344CB8AC3E}">
        <p14:creationId xmlns:p14="http://schemas.microsoft.com/office/powerpoint/2010/main" val="2065689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ECC83-B935-A956-382C-44D593A42176}"/>
              </a:ext>
            </a:extLst>
          </p:cNvPr>
          <p:cNvSpPr>
            <a:spLocks noGrp="1"/>
          </p:cNvSpPr>
          <p:nvPr>
            <p:ph type="title"/>
          </p:nvPr>
        </p:nvSpPr>
        <p:spPr/>
        <p:txBody>
          <a:bodyPr/>
          <a:lstStyle/>
          <a:p>
            <a:r>
              <a:rPr lang="en-GB" dirty="0"/>
              <a:t>Social media </a:t>
            </a:r>
          </a:p>
        </p:txBody>
      </p:sp>
      <p:sp>
        <p:nvSpPr>
          <p:cNvPr id="3" name="Content Placeholder 2">
            <a:extLst>
              <a:ext uri="{FF2B5EF4-FFF2-40B4-BE49-F238E27FC236}">
                <a16:creationId xmlns:a16="http://schemas.microsoft.com/office/drawing/2014/main" id="{7C37F3EE-2B5C-B3FB-EC73-0EC807B28D3B}"/>
              </a:ext>
            </a:extLst>
          </p:cNvPr>
          <p:cNvSpPr>
            <a:spLocks noGrp="1"/>
          </p:cNvSpPr>
          <p:nvPr>
            <p:ph idx="1"/>
          </p:nvPr>
        </p:nvSpPr>
        <p:spPr/>
        <p:txBody>
          <a:bodyPr>
            <a:normAutofit/>
          </a:bodyPr>
          <a:lstStyle/>
          <a:p>
            <a:r>
              <a:rPr lang="en-GB" sz="2000" dirty="0"/>
              <a:t>Social media can offer a quick and easy way to interact with the public, especially if they need people to come forward with information (The police Foundation, 2017)</a:t>
            </a:r>
          </a:p>
          <a:p>
            <a:r>
              <a:rPr lang="en-GB" sz="2000" dirty="0"/>
              <a:t>Social Media allows people to report crimes in the comfort of their own home, rather than find the courage to walk into a police station</a:t>
            </a:r>
          </a:p>
          <a:p>
            <a:r>
              <a:rPr lang="en-GB" sz="2000" dirty="0"/>
              <a:t>Victims of crimes like domestic violence may use social media to report crimes as it is much safer for them </a:t>
            </a:r>
          </a:p>
          <a:p>
            <a:endParaRPr lang="en-GB" sz="2000" dirty="0"/>
          </a:p>
        </p:txBody>
      </p:sp>
      <p:pic>
        <p:nvPicPr>
          <p:cNvPr id="5" name="Picture 4">
            <a:extLst>
              <a:ext uri="{FF2B5EF4-FFF2-40B4-BE49-F238E27FC236}">
                <a16:creationId xmlns:a16="http://schemas.microsoft.com/office/drawing/2014/main" id="{1A8DAF9A-3C72-5D4A-3568-9514EA3446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66524" y="5059579"/>
            <a:ext cx="2518983" cy="1649506"/>
          </a:xfrm>
          <a:prstGeom prst="rect">
            <a:avLst/>
          </a:prstGeom>
        </p:spPr>
      </p:pic>
      <p:sp>
        <p:nvSpPr>
          <p:cNvPr id="6" name="TextBox 5">
            <a:extLst>
              <a:ext uri="{FF2B5EF4-FFF2-40B4-BE49-F238E27FC236}">
                <a16:creationId xmlns:a16="http://schemas.microsoft.com/office/drawing/2014/main" id="{F4235D59-6A50-771F-B404-414D7D9DCBFB}"/>
              </a:ext>
            </a:extLst>
          </p:cNvPr>
          <p:cNvSpPr txBox="1"/>
          <p:nvPr/>
        </p:nvSpPr>
        <p:spPr>
          <a:xfrm>
            <a:off x="10733648" y="6884397"/>
            <a:ext cx="1351860" cy="646331"/>
          </a:xfrm>
          <a:prstGeom prst="rect">
            <a:avLst/>
          </a:prstGeom>
          <a:noFill/>
        </p:spPr>
        <p:txBody>
          <a:bodyPr wrap="square" rtlCol="0">
            <a:spAutoFit/>
          </a:bodyPr>
          <a:lstStyle/>
          <a:p>
            <a:r>
              <a:rPr lang="en-GB" sz="900">
                <a:hlinkClick r:id="rId3" tooltip="https://commons.wikimedia.org/wiki/File:Police_in_Glasgow.jpg"/>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906756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7B1D6-2FD3-4C8E-7B1C-0089F230FBEC}"/>
              </a:ext>
            </a:extLst>
          </p:cNvPr>
          <p:cNvSpPr>
            <a:spLocks noGrp="1"/>
          </p:cNvSpPr>
          <p:nvPr>
            <p:ph type="title"/>
          </p:nvPr>
        </p:nvSpPr>
        <p:spPr/>
        <p:txBody>
          <a:bodyPr/>
          <a:lstStyle/>
          <a:p>
            <a:r>
              <a:rPr lang="en-GB" dirty="0"/>
              <a:t>Social Media</a:t>
            </a:r>
          </a:p>
        </p:txBody>
      </p:sp>
      <p:sp>
        <p:nvSpPr>
          <p:cNvPr id="3" name="Content Placeholder 2">
            <a:extLst>
              <a:ext uri="{FF2B5EF4-FFF2-40B4-BE49-F238E27FC236}">
                <a16:creationId xmlns:a16="http://schemas.microsoft.com/office/drawing/2014/main" id="{9CADD4A4-22FD-20B4-44BF-28D09459096D}"/>
              </a:ext>
            </a:extLst>
          </p:cNvPr>
          <p:cNvSpPr>
            <a:spLocks noGrp="1"/>
          </p:cNvSpPr>
          <p:nvPr>
            <p:ph idx="1"/>
          </p:nvPr>
        </p:nvSpPr>
        <p:spPr/>
        <p:txBody>
          <a:bodyPr/>
          <a:lstStyle/>
          <a:p>
            <a:r>
              <a:rPr lang="en-GB" sz="2000" dirty="0"/>
              <a:t>According to Ofcom (2014), 83% of adults go online and 55% of these people use social media.</a:t>
            </a:r>
          </a:p>
          <a:p>
            <a:r>
              <a:rPr lang="en-GB" sz="2000" dirty="0"/>
              <a:t>Crump (2011) found that the police in the UK started social media in 2008.</a:t>
            </a:r>
          </a:p>
          <a:p>
            <a:r>
              <a:rPr lang="en-GB" sz="2000" dirty="0"/>
              <a:t>Nick Keane (2014) “</a:t>
            </a:r>
            <a:r>
              <a:rPr lang="en-GB" sz="2000" i="1" dirty="0"/>
              <a:t>An online presence in a modern world is as important as traditional policing methods such as walking the beat”</a:t>
            </a:r>
          </a:p>
          <a:p>
            <a:endParaRPr lang="en-GB" i="1" dirty="0"/>
          </a:p>
        </p:txBody>
      </p:sp>
      <p:pic>
        <p:nvPicPr>
          <p:cNvPr id="5" name="Picture 4">
            <a:extLst>
              <a:ext uri="{FF2B5EF4-FFF2-40B4-BE49-F238E27FC236}">
                <a16:creationId xmlns:a16="http://schemas.microsoft.com/office/drawing/2014/main" id="{1A2FB958-6F15-95A1-A5A5-3D15823A2B7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09953" y="4491093"/>
            <a:ext cx="2454835" cy="1841126"/>
          </a:xfrm>
          <a:prstGeom prst="rect">
            <a:avLst/>
          </a:prstGeom>
        </p:spPr>
      </p:pic>
      <p:sp>
        <p:nvSpPr>
          <p:cNvPr id="6" name="TextBox 5">
            <a:extLst>
              <a:ext uri="{FF2B5EF4-FFF2-40B4-BE49-F238E27FC236}">
                <a16:creationId xmlns:a16="http://schemas.microsoft.com/office/drawing/2014/main" id="{5274FD93-A45C-B014-674F-CB487815BF31}"/>
              </a:ext>
            </a:extLst>
          </p:cNvPr>
          <p:cNvSpPr txBox="1"/>
          <p:nvPr/>
        </p:nvSpPr>
        <p:spPr>
          <a:xfrm>
            <a:off x="10049435" y="6434837"/>
            <a:ext cx="1815353" cy="507831"/>
          </a:xfrm>
          <a:prstGeom prst="rect">
            <a:avLst/>
          </a:prstGeom>
          <a:noFill/>
        </p:spPr>
        <p:txBody>
          <a:bodyPr wrap="square" rtlCol="0">
            <a:spAutoFit/>
          </a:bodyPr>
          <a:lstStyle/>
          <a:p>
            <a:r>
              <a:rPr lang="en-GB" sz="900">
                <a:hlinkClick r:id="rId3" tooltip="https://heidicohen.com/social-media-advertising-do-marketers-need-it/"/>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36158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AB857-5753-23E7-C5C1-181D99031EE1}"/>
              </a:ext>
            </a:extLst>
          </p:cNvPr>
          <p:cNvSpPr>
            <a:spLocks noGrp="1"/>
          </p:cNvSpPr>
          <p:nvPr>
            <p:ph type="title"/>
          </p:nvPr>
        </p:nvSpPr>
        <p:spPr/>
        <p:txBody>
          <a:bodyPr/>
          <a:lstStyle/>
          <a:p>
            <a:r>
              <a:rPr lang="en-GB" dirty="0"/>
              <a:t>Social Media </a:t>
            </a:r>
          </a:p>
        </p:txBody>
      </p:sp>
      <p:sp>
        <p:nvSpPr>
          <p:cNvPr id="3" name="Content Placeholder 2">
            <a:extLst>
              <a:ext uri="{FF2B5EF4-FFF2-40B4-BE49-F238E27FC236}">
                <a16:creationId xmlns:a16="http://schemas.microsoft.com/office/drawing/2014/main" id="{1677FD83-B607-3388-16F6-FEAF73005C32}"/>
              </a:ext>
            </a:extLst>
          </p:cNvPr>
          <p:cNvSpPr>
            <a:spLocks noGrp="1"/>
          </p:cNvSpPr>
          <p:nvPr>
            <p:ph idx="1"/>
          </p:nvPr>
        </p:nvSpPr>
        <p:spPr/>
        <p:txBody>
          <a:bodyPr>
            <a:normAutofit/>
          </a:bodyPr>
          <a:lstStyle/>
          <a:p>
            <a:r>
              <a:rPr lang="en-GB" sz="2000" dirty="0"/>
              <a:t>Facebook and Twitter accounts can help to show off the good work done by the police </a:t>
            </a:r>
          </a:p>
          <a:p>
            <a:r>
              <a:rPr lang="en-GB" sz="2000" dirty="0"/>
              <a:t>Social media is an easy way to post public appeals for missing people and people who have recently been charged and sentenced</a:t>
            </a:r>
          </a:p>
          <a:p>
            <a:r>
              <a:rPr lang="en-GB" sz="2000" dirty="0"/>
              <a:t>Specially trained officers are often tasked with the job of creating a fake profile to try and catch criminals out </a:t>
            </a:r>
          </a:p>
        </p:txBody>
      </p:sp>
      <p:pic>
        <p:nvPicPr>
          <p:cNvPr id="5" name="Picture 4">
            <a:extLst>
              <a:ext uri="{FF2B5EF4-FFF2-40B4-BE49-F238E27FC236}">
                <a16:creationId xmlns:a16="http://schemas.microsoft.com/office/drawing/2014/main" id="{77045AA3-13F8-46AC-FE5F-C7D3AB28D2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57764" y="4881282"/>
            <a:ext cx="2635623" cy="1976718"/>
          </a:xfrm>
          <a:prstGeom prst="rect">
            <a:avLst/>
          </a:prstGeom>
        </p:spPr>
      </p:pic>
      <p:sp>
        <p:nvSpPr>
          <p:cNvPr id="6" name="TextBox 5">
            <a:extLst>
              <a:ext uri="{FF2B5EF4-FFF2-40B4-BE49-F238E27FC236}">
                <a16:creationId xmlns:a16="http://schemas.microsoft.com/office/drawing/2014/main" id="{DF11820D-B0E8-7A07-BE3D-140CEDAE8AF1}"/>
              </a:ext>
            </a:extLst>
          </p:cNvPr>
          <p:cNvSpPr txBox="1"/>
          <p:nvPr/>
        </p:nvSpPr>
        <p:spPr>
          <a:xfrm>
            <a:off x="9457764" y="7084695"/>
            <a:ext cx="2635623" cy="369332"/>
          </a:xfrm>
          <a:prstGeom prst="rect">
            <a:avLst/>
          </a:prstGeom>
          <a:noFill/>
        </p:spPr>
        <p:txBody>
          <a:bodyPr wrap="square" rtlCol="0">
            <a:spAutoFit/>
          </a:bodyPr>
          <a:lstStyle/>
          <a:p>
            <a:r>
              <a:rPr lang="en-GB" sz="900">
                <a:hlinkClick r:id="rId3" tooltip="https://www.flickr.com/photos/143601516@N03/28188286432"/>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37067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76F93-BE20-51C6-A22A-4DC412DB5EDE}"/>
              </a:ext>
            </a:extLst>
          </p:cNvPr>
          <p:cNvSpPr>
            <a:spLocks noGrp="1"/>
          </p:cNvSpPr>
          <p:nvPr>
            <p:ph type="title"/>
          </p:nvPr>
        </p:nvSpPr>
        <p:spPr/>
        <p:txBody>
          <a:bodyPr/>
          <a:lstStyle/>
          <a:p>
            <a:r>
              <a:rPr lang="en-GB" dirty="0"/>
              <a:t>Social Media</a:t>
            </a:r>
          </a:p>
        </p:txBody>
      </p:sp>
      <p:sp>
        <p:nvSpPr>
          <p:cNvPr id="3" name="Content Placeholder 2">
            <a:extLst>
              <a:ext uri="{FF2B5EF4-FFF2-40B4-BE49-F238E27FC236}">
                <a16:creationId xmlns:a16="http://schemas.microsoft.com/office/drawing/2014/main" id="{88E6D7CB-15BA-3A64-8645-11731FFF09BC}"/>
              </a:ext>
            </a:extLst>
          </p:cNvPr>
          <p:cNvSpPr>
            <a:spLocks noGrp="1"/>
          </p:cNvSpPr>
          <p:nvPr>
            <p:ph idx="1"/>
          </p:nvPr>
        </p:nvSpPr>
        <p:spPr/>
        <p:txBody>
          <a:bodyPr/>
          <a:lstStyle/>
          <a:p>
            <a:r>
              <a:rPr lang="en-GB" i="1" dirty="0"/>
              <a:t>“The impact of having a selfie with a police officer can change public moods” </a:t>
            </a:r>
            <a:r>
              <a:rPr lang="en-GB" dirty="0"/>
              <a:t>(College of policing, 2014)</a:t>
            </a:r>
          </a:p>
          <a:p>
            <a:r>
              <a:rPr lang="en-GB" dirty="0"/>
              <a:t>In 2012, the reporting of crime had increased by 780%.</a:t>
            </a:r>
          </a:p>
          <a:p>
            <a:pPr marL="0" indent="0">
              <a:buNone/>
            </a:pPr>
            <a:endParaRPr lang="en-GB" dirty="0"/>
          </a:p>
        </p:txBody>
      </p:sp>
      <p:pic>
        <p:nvPicPr>
          <p:cNvPr id="5" name="Picture 4">
            <a:extLst>
              <a:ext uri="{FF2B5EF4-FFF2-40B4-BE49-F238E27FC236}">
                <a16:creationId xmlns:a16="http://schemas.microsoft.com/office/drawing/2014/main" id="{DB69CEC4-8275-E2F6-3CED-0015BA1E225E}"/>
              </a:ext>
            </a:extLst>
          </p:cNvPr>
          <p:cNvPicPr>
            <a:picLocks noChangeAspect="1"/>
          </p:cNvPicPr>
          <p:nvPr/>
        </p:nvPicPr>
        <p:blipFill rotWithShape="1">
          <a:blip r:embed="rId2"/>
          <a:srcRect l="14712" t="12221" r="20097" b="7098"/>
          <a:stretch/>
        </p:blipFill>
        <p:spPr>
          <a:xfrm>
            <a:off x="7526215" y="3711745"/>
            <a:ext cx="3921369" cy="2729759"/>
          </a:xfrm>
          <a:prstGeom prst="rect">
            <a:avLst/>
          </a:prstGeom>
        </p:spPr>
      </p:pic>
      <p:pic>
        <p:nvPicPr>
          <p:cNvPr id="7" name="Picture 6">
            <a:extLst>
              <a:ext uri="{FF2B5EF4-FFF2-40B4-BE49-F238E27FC236}">
                <a16:creationId xmlns:a16="http://schemas.microsoft.com/office/drawing/2014/main" id="{BBF61448-9FD7-C173-0280-D19D6B53F7C2}"/>
              </a:ext>
            </a:extLst>
          </p:cNvPr>
          <p:cNvPicPr>
            <a:picLocks noChangeAspect="1"/>
          </p:cNvPicPr>
          <p:nvPr/>
        </p:nvPicPr>
        <p:blipFill rotWithShape="1">
          <a:blip r:embed="rId3"/>
          <a:srcRect l="27611" t="14197" r="28750" b="12222"/>
          <a:stretch/>
        </p:blipFill>
        <p:spPr>
          <a:xfrm>
            <a:off x="4349117" y="3945219"/>
            <a:ext cx="2878160" cy="2729759"/>
          </a:xfrm>
          <a:prstGeom prst="rect">
            <a:avLst/>
          </a:prstGeom>
        </p:spPr>
      </p:pic>
    </p:spTree>
    <p:extLst>
      <p:ext uri="{BB962C8B-B14F-4D97-AF65-F5344CB8AC3E}">
        <p14:creationId xmlns:p14="http://schemas.microsoft.com/office/powerpoint/2010/main" val="3194527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77073-53FE-4755-2FFF-BCB68F2DAF26}"/>
              </a:ext>
            </a:extLst>
          </p:cNvPr>
          <p:cNvSpPr>
            <a:spLocks noGrp="1"/>
          </p:cNvSpPr>
          <p:nvPr>
            <p:ph type="title"/>
          </p:nvPr>
        </p:nvSpPr>
        <p:spPr/>
        <p:txBody>
          <a:bodyPr/>
          <a:lstStyle/>
          <a:p>
            <a:r>
              <a:rPr lang="en-GB" dirty="0"/>
              <a:t>Pros of the Police using Social Media </a:t>
            </a:r>
          </a:p>
        </p:txBody>
      </p:sp>
      <p:sp>
        <p:nvSpPr>
          <p:cNvPr id="3" name="Content Placeholder 2">
            <a:extLst>
              <a:ext uri="{FF2B5EF4-FFF2-40B4-BE49-F238E27FC236}">
                <a16:creationId xmlns:a16="http://schemas.microsoft.com/office/drawing/2014/main" id="{6D79E000-F3EC-2306-8F37-1F1CA1B127E1}"/>
              </a:ext>
            </a:extLst>
          </p:cNvPr>
          <p:cNvSpPr>
            <a:spLocks noGrp="1"/>
          </p:cNvSpPr>
          <p:nvPr>
            <p:ph idx="1"/>
          </p:nvPr>
        </p:nvSpPr>
        <p:spPr/>
        <p:txBody>
          <a:bodyPr/>
          <a:lstStyle/>
          <a:p>
            <a:r>
              <a:rPr lang="en-GB" dirty="0"/>
              <a:t>The police are able to respond quickly to crime reports and queries and overall saves time</a:t>
            </a:r>
          </a:p>
          <a:p>
            <a:r>
              <a:rPr lang="en-GB" dirty="0"/>
              <a:t>Some crimes can be solved by using social media, </a:t>
            </a:r>
            <a:r>
              <a:rPr lang="en-GB" dirty="0" err="1"/>
              <a:t>e.g</a:t>
            </a:r>
            <a:r>
              <a:rPr lang="en-GB" dirty="0"/>
              <a:t> missing people</a:t>
            </a:r>
          </a:p>
          <a:p>
            <a:r>
              <a:rPr lang="en-GB" dirty="0"/>
              <a:t>Social media can provide factual information to the public about certain issues like road traffic collisions</a:t>
            </a:r>
          </a:p>
          <a:p>
            <a:r>
              <a:rPr lang="en-GB" dirty="0"/>
              <a:t>Police are able to inform criminals that they monitor social media and will prosecute them if they break the law</a:t>
            </a:r>
          </a:p>
          <a:p>
            <a:endParaRPr lang="en-GB" dirty="0"/>
          </a:p>
          <a:p>
            <a:pPr marL="0" indent="0">
              <a:buNone/>
            </a:pPr>
            <a:r>
              <a:rPr lang="en-GB" dirty="0"/>
              <a:t>(The police foundation, 2018)</a:t>
            </a:r>
          </a:p>
        </p:txBody>
      </p:sp>
    </p:spTree>
    <p:extLst>
      <p:ext uri="{BB962C8B-B14F-4D97-AF65-F5344CB8AC3E}">
        <p14:creationId xmlns:p14="http://schemas.microsoft.com/office/powerpoint/2010/main" val="3819730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B9B4-02A3-6A29-580E-6D2CEE662C9C}"/>
              </a:ext>
            </a:extLst>
          </p:cNvPr>
          <p:cNvSpPr>
            <a:spLocks noGrp="1"/>
          </p:cNvSpPr>
          <p:nvPr>
            <p:ph type="title"/>
          </p:nvPr>
        </p:nvSpPr>
        <p:spPr/>
        <p:txBody>
          <a:bodyPr/>
          <a:lstStyle/>
          <a:p>
            <a:r>
              <a:rPr lang="en-GB" dirty="0"/>
              <a:t>Cons of the Police using Social Media </a:t>
            </a:r>
          </a:p>
        </p:txBody>
      </p:sp>
      <p:sp>
        <p:nvSpPr>
          <p:cNvPr id="3" name="Content Placeholder 2">
            <a:extLst>
              <a:ext uri="{FF2B5EF4-FFF2-40B4-BE49-F238E27FC236}">
                <a16:creationId xmlns:a16="http://schemas.microsoft.com/office/drawing/2014/main" id="{2A9BE7B7-75BA-BAF0-841B-5E6D9E9C2C44}"/>
              </a:ext>
            </a:extLst>
          </p:cNvPr>
          <p:cNvSpPr>
            <a:spLocks noGrp="1"/>
          </p:cNvSpPr>
          <p:nvPr>
            <p:ph idx="1"/>
          </p:nvPr>
        </p:nvSpPr>
        <p:spPr/>
        <p:txBody>
          <a:bodyPr>
            <a:normAutofit fontScale="92500" lnSpcReduction="20000"/>
          </a:bodyPr>
          <a:lstStyle/>
          <a:p>
            <a:r>
              <a:rPr lang="en-GB" dirty="0"/>
              <a:t>Some officers have been known to express their thoughts and feelings regarding current affairs and speak badly about the police</a:t>
            </a:r>
          </a:p>
          <a:p>
            <a:r>
              <a:rPr lang="en-GB" dirty="0"/>
              <a:t>Police officers may accidentally publicly send a message on a such as Facebook of Twitter, which was intended to be private</a:t>
            </a:r>
          </a:p>
          <a:p>
            <a:r>
              <a:rPr lang="en-GB" dirty="0"/>
              <a:t>Cost – there isn’t always sufficient funds to make sure officers have been trained in using social media and how to deal with customers and the public this way </a:t>
            </a:r>
          </a:p>
          <a:p>
            <a:r>
              <a:rPr lang="en-GB" dirty="0"/>
              <a:t>Platforms such as BlackBerry Messenger (BBM)are unable to be monitored and tracked effectively, riots have been planned using this</a:t>
            </a:r>
          </a:p>
          <a:p>
            <a:endParaRPr lang="en-GB" dirty="0"/>
          </a:p>
          <a:p>
            <a:endParaRPr lang="en-GB" dirty="0"/>
          </a:p>
          <a:p>
            <a:pPr marL="0" indent="0">
              <a:buNone/>
            </a:pPr>
            <a:r>
              <a:rPr lang="en-GB" dirty="0"/>
              <a:t>(Fogg, T, 2012)</a:t>
            </a:r>
          </a:p>
          <a:p>
            <a:endParaRPr lang="en-GB" dirty="0"/>
          </a:p>
        </p:txBody>
      </p:sp>
    </p:spTree>
    <p:extLst>
      <p:ext uri="{BB962C8B-B14F-4D97-AF65-F5344CB8AC3E}">
        <p14:creationId xmlns:p14="http://schemas.microsoft.com/office/powerpoint/2010/main" val="3980833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0743B-3F7D-B927-6894-AB63D20D74FE}"/>
              </a:ext>
            </a:extLst>
          </p:cNvPr>
          <p:cNvSpPr>
            <a:spLocks noGrp="1"/>
          </p:cNvSpPr>
          <p:nvPr>
            <p:ph type="title"/>
          </p:nvPr>
        </p:nvSpPr>
        <p:spPr/>
        <p:txBody>
          <a:bodyPr/>
          <a:lstStyle/>
          <a:p>
            <a:r>
              <a:rPr lang="en-GB" dirty="0"/>
              <a:t>Newspaper articles and News reports</a:t>
            </a:r>
          </a:p>
        </p:txBody>
      </p:sp>
      <p:sp>
        <p:nvSpPr>
          <p:cNvPr id="3" name="Content Placeholder 2">
            <a:extLst>
              <a:ext uri="{FF2B5EF4-FFF2-40B4-BE49-F238E27FC236}">
                <a16:creationId xmlns:a16="http://schemas.microsoft.com/office/drawing/2014/main" id="{21F903F7-1F50-5557-4D82-361A30B6E2DD}"/>
              </a:ext>
            </a:extLst>
          </p:cNvPr>
          <p:cNvSpPr>
            <a:spLocks noGrp="1"/>
          </p:cNvSpPr>
          <p:nvPr>
            <p:ph idx="1"/>
          </p:nvPr>
        </p:nvSpPr>
        <p:spPr>
          <a:xfrm>
            <a:off x="451569" y="2468032"/>
            <a:ext cx="8825659" cy="3416300"/>
          </a:xfrm>
        </p:spPr>
        <p:txBody>
          <a:bodyPr/>
          <a:lstStyle/>
          <a:p>
            <a:pPr>
              <a:buFontTx/>
              <a:buChar char="-"/>
            </a:pPr>
            <a:r>
              <a:rPr lang="en-GB" sz="1800" dirty="0">
                <a:effectLst/>
                <a:latin typeface="+mj-lt"/>
                <a:ea typeface="Calibri" panose="020F0502020204030204" pitchFamily="34" charset="0"/>
                <a:cs typeface="Times New Roman" panose="02020603050405020304" pitchFamily="18" charset="0"/>
              </a:rPr>
              <a:t>Since 2022 there has been a large focus on the scandals by the Metropolitan Police. The media has constantly posted and updated the public about the kidnap, rape and murder of Sarah Everard. Wayne Couzens, a serving police officer, took the life of Everard.</a:t>
            </a:r>
          </a:p>
          <a:p>
            <a:pPr>
              <a:buFontTx/>
              <a:buChar char="-"/>
            </a:pPr>
            <a:r>
              <a:rPr lang="en-GB" sz="1800" dirty="0">
                <a:effectLst/>
                <a:latin typeface="+mj-lt"/>
                <a:ea typeface="Calibri" panose="020F0502020204030204" pitchFamily="34" charset="0"/>
                <a:cs typeface="Times New Roman" panose="02020603050405020304" pitchFamily="18" charset="0"/>
              </a:rPr>
              <a:t>Sadiq Khan, the Mayor of London, when in conversation about the scandals said this had ‘’…not only exposed deep cultural problems within the Met, but have created an acute crisis of confidence in London’s police service”. Exclaiming that there is an ‘urgent need for reform’.</a:t>
            </a:r>
          </a:p>
          <a:p>
            <a:pPr>
              <a:buFontTx/>
              <a:buChar char="-"/>
            </a:pPr>
            <a:endParaRPr lang="en-GB" sz="1800" dirty="0">
              <a:effectLst/>
              <a:latin typeface="+mj-lt"/>
              <a:ea typeface="Calibri" panose="020F0502020204030204" pitchFamily="34" charset="0"/>
              <a:cs typeface="Times New Roman" panose="02020603050405020304" pitchFamily="18" charset="0"/>
            </a:endParaRPr>
          </a:p>
          <a:p>
            <a:pPr marL="0" indent="0">
              <a:buNone/>
            </a:pPr>
            <a:r>
              <a:rPr lang="en-GB" dirty="0"/>
              <a:t>(Dodd, 2023)</a:t>
            </a:r>
          </a:p>
          <a:p>
            <a:pPr marL="0" indent="0">
              <a:buNone/>
            </a:pPr>
            <a:endParaRPr lang="en-GB" dirty="0"/>
          </a:p>
        </p:txBody>
      </p:sp>
      <p:pic>
        <p:nvPicPr>
          <p:cNvPr id="4" name="Picture 3">
            <a:extLst>
              <a:ext uri="{FF2B5EF4-FFF2-40B4-BE49-F238E27FC236}">
                <a16:creationId xmlns:a16="http://schemas.microsoft.com/office/drawing/2014/main" id="{FAE663A3-0F23-EEC3-9A50-346CFEF08C68}"/>
              </a:ext>
            </a:extLst>
          </p:cNvPr>
          <p:cNvPicPr>
            <a:picLocks noChangeAspect="1"/>
          </p:cNvPicPr>
          <p:nvPr/>
        </p:nvPicPr>
        <p:blipFill>
          <a:blip r:embed="rId2"/>
          <a:stretch>
            <a:fillRect/>
          </a:stretch>
        </p:blipFill>
        <p:spPr>
          <a:xfrm>
            <a:off x="8378092" y="4712676"/>
            <a:ext cx="3813908" cy="2145323"/>
          </a:xfrm>
          <a:prstGeom prst="rect">
            <a:avLst/>
          </a:prstGeom>
        </p:spPr>
      </p:pic>
    </p:spTree>
    <p:extLst>
      <p:ext uri="{BB962C8B-B14F-4D97-AF65-F5344CB8AC3E}">
        <p14:creationId xmlns:p14="http://schemas.microsoft.com/office/powerpoint/2010/main" val="3289891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F561-F2FE-6AB5-87E5-639583BA24F7}"/>
              </a:ext>
            </a:extLst>
          </p:cNvPr>
          <p:cNvSpPr>
            <a:spLocks noGrp="1"/>
          </p:cNvSpPr>
          <p:nvPr>
            <p:ph type="title"/>
          </p:nvPr>
        </p:nvSpPr>
        <p:spPr/>
        <p:txBody>
          <a:bodyPr/>
          <a:lstStyle/>
          <a:p>
            <a:r>
              <a:rPr lang="en-GB" dirty="0"/>
              <a:t>News</a:t>
            </a:r>
          </a:p>
        </p:txBody>
      </p:sp>
      <p:sp>
        <p:nvSpPr>
          <p:cNvPr id="3" name="Content Placeholder 2">
            <a:extLst>
              <a:ext uri="{FF2B5EF4-FFF2-40B4-BE49-F238E27FC236}">
                <a16:creationId xmlns:a16="http://schemas.microsoft.com/office/drawing/2014/main" id="{B259F352-23E4-C9D5-5AF7-3109400A0382}"/>
              </a:ext>
            </a:extLst>
          </p:cNvPr>
          <p:cNvSpPr>
            <a:spLocks noGrp="1"/>
          </p:cNvSpPr>
          <p:nvPr>
            <p:ph idx="1"/>
          </p:nvPr>
        </p:nvSpPr>
        <p:spPr>
          <a:xfrm>
            <a:off x="419849" y="2334558"/>
            <a:ext cx="7137397" cy="4523441"/>
          </a:xfrm>
        </p:spPr>
        <p:txBody>
          <a:bodyPr/>
          <a:lstStyle/>
          <a:p>
            <a:r>
              <a:rPr lang="en-GB" dirty="0"/>
              <a:t>The News helps to provide the public with information about the police and how different forces treat people</a:t>
            </a:r>
          </a:p>
          <a:p>
            <a:r>
              <a:rPr lang="en-GB" sz="1800" dirty="0">
                <a:effectLst/>
                <a:ea typeface="Calibri" panose="020F0502020204030204" pitchFamily="34" charset="0"/>
                <a:cs typeface="Times New Roman" panose="02020603050405020304" pitchFamily="18" charset="0"/>
              </a:rPr>
              <a:t>The Met have hidden this information about the corrupt officers in which make up the force, thanks to the use of media the truth is out. People should feel as though they can trust and have faith in the police.</a:t>
            </a:r>
          </a:p>
          <a:p>
            <a:endParaRPr lang="en-GB" dirty="0"/>
          </a:p>
        </p:txBody>
      </p:sp>
      <p:pic>
        <p:nvPicPr>
          <p:cNvPr id="5" name="Picture 4">
            <a:extLst>
              <a:ext uri="{FF2B5EF4-FFF2-40B4-BE49-F238E27FC236}">
                <a16:creationId xmlns:a16="http://schemas.microsoft.com/office/drawing/2014/main" id="{B694E134-DD1D-78B3-F96C-38FB28B5E302}"/>
              </a:ext>
            </a:extLst>
          </p:cNvPr>
          <p:cNvPicPr>
            <a:picLocks noChangeAspect="1"/>
          </p:cNvPicPr>
          <p:nvPr/>
        </p:nvPicPr>
        <p:blipFill rotWithShape="1">
          <a:blip r:embed="rId2"/>
          <a:srcRect l="38942" t="19231" r="20241" b="14197"/>
          <a:stretch/>
        </p:blipFill>
        <p:spPr>
          <a:xfrm>
            <a:off x="7557246" y="2605990"/>
            <a:ext cx="4634754" cy="4252010"/>
          </a:xfrm>
          <a:prstGeom prst="rect">
            <a:avLst/>
          </a:prstGeom>
        </p:spPr>
      </p:pic>
    </p:spTree>
    <p:extLst>
      <p:ext uri="{BB962C8B-B14F-4D97-AF65-F5344CB8AC3E}">
        <p14:creationId xmlns:p14="http://schemas.microsoft.com/office/powerpoint/2010/main" val="4140397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642865-D49B-50C6-DF68-41CD066B843B}"/>
              </a:ext>
            </a:extLst>
          </p:cNvPr>
          <p:cNvSpPr>
            <a:spLocks noGrp="1"/>
          </p:cNvSpPr>
          <p:nvPr>
            <p:ph idx="1"/>
          </p:nvPr>
        </p:nvSpPr>
        <p:spPr>
          <a:xfrm>
            <a:off x="7631723" y="1863969"/>
            <a:ext cx="10525736" cy="7971694"/>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sz="1200" dirty="0"/>
          </a:p>
          <a:p>
            <a:r>
              <a:rPr lang="en-GB" sz="1200" dirty="0"/>
              <a:t>https://www.youtube.com/watch?v=WIp2S_zsN-o</a:t>
            </a:r>
          </a:p>
        </p:txBody>
      </p:sp>
      <p:pic>
        <p:nvPicPr>
          <p:cNvPr id="5" name="Picture 4">
            <a:extLst>
              <a:ext uri="{FF2B5EF4-FFF2-40B4-BE49-F238E27FC236}">
                <a16:creationId xmlns:a16="http://schemas.microsoft.com/office/drawing/2014/main" id="{5361EB57-5080-0E65-9C39-EFDEEA30932A}"/>
              </a:ext>
            </a:extLst>
          </p:cNvPr>
          <p:cNvPicPr>
            <a:picLocks noChangeAspect="1"/>
          </p:cNvPicPr>
          <p:nvPr/>
        </p:nvPicPr>
        <p:blipFill rotWithShape="1">
          <a:blip r:embed="rId2"/>
          <a:srcRect l="6491" t="21538" r="34663" b="16411"/>
          <a:stretch/>
        </p:blipFill>
        <p:spPr>
          <a:xfrm>
            <a:off x="457200" y="2332893"/>
            <a:ext cx="7174523" cy="4255477"/>
          </a:xfrm>
          <a:prstGeom prst="rect">
            <a:avLst/>
          </a:prstGeom>
        </p:spPr>
      </p:pic>
    </p:spTree>
    <p:extLst>
      <p:ext uri="{BB962C8B-B14F-4D97-AF65-F5344CB8AC3E}">
        <p14:creationId xmlns:p14="http://schemas.microsoft.com/office/powerpoint/2010/main" val="2134719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E198D-34C2-8280-B546-7670F8A4D4C2}"/>
              </a:ext>
            </a:extLst>
          </p:cNvPr>
          <p:cNvSpPr>
            <a:spLocks noGrp="1"/>
          </p:cNvSpPr>
          <p:nvPr>
            <p:ph type="title"/>
          </p:nvPr>
        </p:nvSpPr>
        <p:spPr/>
        <p:txBody>
          <a:bodyPr/>
          <a:lstStyle/>
          <a:p>
            <a:r>
              <a:rPr lang="en-GB" dirty="0"/>
              <a:t>Newspaper articles</a:t>
            </a:r>
          </a:p>
        </p:txBody>
      </p:sp>
      <p:pic>
        <p:nvPicPr>
          <p:cNvPr id="6" name="Picture 5">
            <a:extLst>
              <a:ext uri="{FF2B5EF4-FFF2-40B4-BE49-F238E27FC236}">
                <a16:creationId xmlns:a16="http://schemas.microsoft.com/office/drawing/2014/main" id="{04C0971E-EBBB-88B4-4D6C-B3283674FE7E}"/>
              </a:ext>
            </a:extLst>
          </p:cNvPr>
          <p:cNvPicPr>
            <a:picLocks noChangeAspect="1"/>
          </p:cNvPicPr>
          <p:nvPr/>
        </p:nvPicPr>
        <p:blipFill rotWithShape="1">
          <a:blip r:embed="rId2"/>
          <a:srcRect l="23982" t="12600" r="26904" b="5873"/>
          <a:stretch/>
        </p:blipFill>
        <p:spPr>
          <a:xfrm>
            <a:off x="492368" y="2138606"/>
            <a:ext cx="4734226" cy="4420456"/>
          </a:xfrm>
          <a:prstGeom prst="rect">
            <a:avLst/>
          </a:prstGeom>
        </p:spPr>
      </p:pic>
      <p:pic>
        <p:nvPicPr>
          <p:cNvPr id="8" name="Picture 7">
            <a:extLst>
              <a:ext uri="{FF2B5EF4-FFF2-40B4-BE49-F238E27FC236}">
                <a16:creationId xmlns:a16="http://schemas.microsoft.com/office/drawing/2014/main" id="{B8CBF02E-1B55-7252-AF8C-695F78366491}"/>
              </a:ext>
            </a:extLst>
          </p:cNvPr>
          <p:cNvPicPr>
            <a:picLocks noChangeAspect="1"/>
          </p:cNvPicPr>
          <p:nvPr/>
        </p:nvPicPr>
        <p:blipFill rotWithShape="1">
          <a:blip r:embed="rId3"/>
          <a:srcRect l="23077" t="14197" r="33654" b="7436"/>
          <a:stretch/>
        </p:blipFill>
        <p:spPr>
          <a:xfrm>
            <a:off x="6699738" y="2140364"/>
            <a:ext cx="4337308" cy="4418698"/>
          </a:xfrm>
          <a:prstGeom prst="rect">
            <a:avLst/>
          </a:prstGeom>
        </p:spPr>
      </p:pic>
    </p:spTree>
    <p:extLst>
      <p:ext uri="{BB962C8B-B14F-4D97-AF65-F5344CB8AC3E}">
        <p14:creationId xmlns:p14="http://schemas.microsoft.com/office/powerpoint/2010/main" val="3332874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96156-BF87-58D1-B90B-22B015A6FA5C}"/>
              </a:ext>
            </a:extLst>
          </p:cNvPr>
          <p:cNvSpPr>
            <a:spLocks noGrp="1"/>
          </p:cNvSpPr>
          <p:nvPr>
            <p:ph type="title"/>
          </p:nvPr>
        </p:nvSpPr>
        <p:spPr/>
        <p:txBody>
          <a:bodyPr/>
          <a:lstStyle/>
          <a:p>
            <a:r>
              <a:rPr lang="en-GB" dirty="0"/>
              <a:t>Newspaper articles </a:t>
            </a:r>
          </a:p>
        </p:txBody>
      </p:sp>
      <p:pic>
        <p:nvPicPr>
          <p:cNvPr id="5" name="Content Placeholder 4">
            <a:extLst>
              <a:ext uri="{FF2B5EF4-FFF2-40B4-BE49-F238E27FC236}">
                <a16:creationId xmlns:a16="http://schemas.microsoft.com/office/drawing/2014/main" id="{62AA9407-9AC4-E82D-DCAD-A2B3D1188060}"/>
              </a:ext>
            </a:extLst>
          </p:cNvPr>
          <p:cNvPicPr>
            <a:picLocks noGrp="1" noChangeAspect="1"/>
          </p:cNvPicPr>
          <p:nvPr>
            <p:ph idx="1"/>
          </p:nvPr>
        </p:nvPicPr>
        <p:blipFill rotWithShape="1">
          <a:blip r:embed="rId2"/>
          <a:srcRect l="15068" t="13354" r="41309" b="3965"/>
          <a:stretch/>
        </p:blipFill>
        <p:spPr>
          <a:xfrm>
            <a:off x="457199" y="2359495"/>
            <a:ext cx="3969327" cy="4231801"/>
          </a:xfrm>
        </p:spPr>
      </p:pic>
      <p:pic>
        <p:nvPicPr>
          <p:cNvPr id="11" name="Picture 10">
            <a:extLst>
              <a:ext uri="{FF2B5EF4-FFF2-40B4-BE49-F238E27FC236}">
                <a16:creationId xmlns:a16="http://schemas.microsoft.com/office/drawing/2014/main" id="{A9034FDB-9368-6CE9-6935-0032F1133D45}"/>
              </a:ext>
            </a:extLst>
          </p:cNvPr>
          <p:cNvPicPr>
            <a:picLocks noChangeAspect="1"/>
          </p:cNvPicPr>
          <p:nvPr/>
        </p:nvPicPr>
        <p:blipFill rotWithShape="1">
          <a:blip r:embed="rId3"/>
          <a:srcRect l="15975" t="16626" r="40938" b="6774"/>
          <a:stretch/>
        </p:blipFill>
        <p:spPr>
          <a:xfrm>
            <a:off x="6506307" y="2359495"/>
            <a:ext cx="4231800" cy="4231801"/>
          </a:xfrm>
          <a:prstGeom prst="rect">
            <a:avLst/>
          </a:prstGeom>
        </p:spPr>
      </p:pic>
    </p:spTree>
    <p:extLst>
      <p:ext uri="{BB962C8B-B14F-4D97-AF65-F5344CB8AC3E}">
        <p14:creationId xmlns:p14="http://schemas.microsoft.com/office/powerpoint/2010/main" val="156666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906DF-D570-D978-4D3D-A0B67C05E57B}"/>
              </a:ext>
            </a:extLst>
          </p:cNvPr>
          <p:cNvSpPr>
            <a:spLocks noGrp="1"/>
          </p:cNvSpPr>
          <p:nvPr>
            <p:ph type="title"/>
          </p:nvPr>
        </p:nvSpPr>
        <p:spPr/>
        <p:txBody>
          <a:bodyPr/>
          <a:lstStyle/>
          <a:p>
            <a:r>
              <a:rPr lang="en-GB" dirty="0"/>
              <a:t>Maintaining Public confidence </a:t>
            </a:r>
          </a:p>
        </p:txBody>
      </p:sp>
      <p:sp>
        <p:nvSpPr>
          <p:cNvPr id="3" name="Content Placeholder 2">
            <a:extLst>
              <a:ext uri="{FF2B5EF4-FFF2-40B4-BE49-F238E27FC236}">
                <a16:creationId xmlns:a16="http://schemas.microsoft.com/office/drawing/2014/main" id="{FDB70E18-ECF7-C06E-6D66-6D291A53AF2A}"/>
              </a:ext>
            </a:extLst>
          </p:cNvPr>
          <p:cNvSpPr>
            <a:spLocks noGrp="1"/>
          </p:cNvSpPr>
          <p:nvPr>
            <p:ph idx="1"/>
          </p:nvPr>
        </p:nvSpPr>
        <p:spPr/>
        <p:txBody>
          <a:bodyPr/>
          <a:lstStyle/>
          <a:p>
            <a:r>
              <a:rPr lang="en-GB" dirty="0">
                <a:latin typeface="+mj-lt"/>
              </a:rPr>
              <a:t>The National Policing Agency found that </a:t>
            </a:r>
            <a:r>
              <a:rPr lang="en-GB" sz="1800" dirty="0">
                <a:effectLst/>
                <a:latin typeface="+mj-lt"/>
                <a:ea typeface="Calibri" panose="020F0502020204030204" pitchFamily="34" charset="0"/>
                <a:cs typeface="Times New Roman" panose="02020603050405020304" pitchFamily="18" charset="0"/>
              </a:rPr>
              <a:t>those who thought the police were taking the time to deal with incidents that matter to the communities, within neighbourhood policing, were most likely to be have confidence in the police, </a:t>
            </a:r>
          </a:p>
          <a:p>
            <a:r>
              <a:rPr lang="en-GB" dirty="0">
                <a:latin typeface="+mj-lt"/>
              </a:rPr>
              <a:t>The National Policing Agency also found that </a:t>
            </a:r>
            <a:r>
              <a:rPr lang="en-GB" sz="1800" dirty="0">
                <a:effectLst/>
                <a:latin typeface="+mj-lt"/>
                <a:ea typeface="Calibri" panose="020F0502020204030204" pitchFamily="34" charset="0"/>
                <a:cs typeface="Times New Roman" panose="02020603050405020304" pitchFamily="18" charset="0"/>
              </a:rPr>
              <a:t>Those who read newspapers were less likely to have confidence in the police. This could be due to one of many factors; reporters, journalists and editors have been known to twist a story and change it to create a best seller newspaper. These headlines and ‘explanations’ are often lies to draw people in.   </a:t>
            </a:r>
          </a:p>
          <a:p>
            <a:endParaRPr lang="en-GB" dirty="0"/>
          </a:p>
        </p:txBody>
      </p:sp>
      <p:pic>
        <p:nvPicPr>
          <p:cNvPr id="5" name="Picture 4">
            <a:extLst>
              <a:ext uri="{FF2B5EF4-FFF2-40B4-BE49-F238E27FC236}">
                <a16:creationId xmlns:a16="http://schemas.microsoft.com/office/drawing/2014/main" id="{608F8722-04E1-1F8E-54FF-806AD0494B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34436" y="5074024"/>
            <a:ext cx="2657564" cy="1763405"/>
          </a:xfrm>
          <a:prstGeom prst="rect">
            <a:avLst/>
          </a:prstGeom>
        </p:spPr>
      </p:pic>
    </p:spTree>
    <p:extLst>
      <p:ext uri="{BB962C8B-B14F-4D97-AF65-F5344CB8AC3E}">
        <p14:creationId xmlns:p14="http://schemas.microsoft.com/office/powerpoint/2010/main" val="1770854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231F-58EE-3EAE-C382-5ED2C11B4BA4}"/>
              </a:ext>
            </a:extLst>
          </p:cNvPr>
          <p:cNvSpPr>
            <a:spLocks noGrp="1"/>
          </p:cNvSpPr>
          <p:nvPr>
            <p:ph type="title"/>
          </p:nvPr>
        </p:nvSpPr>
        <p:spPr/>
        <p:txBody>
          <a:bodyPr/>
          <a:lstStyle/>
          <a:p>
            <a:r>
              <a:rPr lang="en-GB" dirty="0"/>
              <a:t>Statistics and Conclusion</a:t>
            </a:r>
          </a:p>
        </p:txBody>
      </p:sp>
      <p:sp>
        <p:nvSpPr>
          <p:cNvPr id="3" name="Content Placeholder 2">
            <a:extLst>
              <a:ext uri="{FF2B5EF4-FFF2-40B4-BE49-F238E27FC236}">
                <a16:creationId xmlns:a16="http://schemas.microsoft.com/office/drawing/2014/main" id="{2B3A49A6-3DB4-E883-BF00-BB7E6274588A}"/>
              </a:ext>
            </a:extLst>
          </p:cNvPr>
          <p:cNvSpPr>
            <a:spLocks noGrp="1"/>
          </p:cNvSpPr>
          <p:nvPr>
            <p:ph idx="1"/>
          </p:nvPr>
        </p:nvSpPr>
        <p:spPr/>
        <p:txBody>
          <a:bodyPr/>
          <a:lstStyle/>
          <a:p>
            <a:r>
              <a:rPr lang="en-GB" sz="1800" dirty="0">
                <a:effectLst/>
                <a:latin typeface="+mj-lt"/>
                <a:ea typeface="Calibri" panose="020F0502020204030204" pitchFamily="34" charset="0"/>
                <a:cs typeface="Times New Roman" panose="02020603050405020304" pitchFamily="18" charset="0"/>
              </a:rPr>
              <a:t>The 2020 Crime Survey of England and Wales shows that the trust in the police is on the descent. In 2017 62% of the general public had trust in the police, whereas in 2020 only 55% said they trust the police </a:t>
            </a:r>
          </a:p>
          <a:p>
            <a:r>
              <a:rPr lang="en-GB" sz="1800" dirty="0">
                <a:effectLst/>
                <a:latin typeface="+mj-lt"/>
                <a:ea typeface="Calibri" panose="020F0502020204030204" pitchFamily="34" charset="0"/>
                <a:cs typeface="Times New Roman" panose="02020603050405020304" pitchFamily="18" charset="0"/>
              </a:rPr>
              <a:t>In 2010, 35% of people said they saw foot patrols once or more a week, whereas ten years later, in 2020 only 17% of people could say the same. This can in turn create a lack of confidence in the police, if people are not seeing the police, they may think they do not care. </a:t>
            </a:r>
          </a:p>
          <a:p>
            <a:endParaRPr lang="en-GB" dirty="0"/>
          </a:p>
        </p:txBody>
      </p:sp>
      <p:pic>
        <p:nvPicPr>
          <p:cNvPr id="5" name="Picture 4">
            <a:extLst>
              <a:ext uri="{FF2B5EF4-FFF2-40B4-BE49-F238E27FC236}">
                <a16:creationId xmlns:a16="http://schemas.microsoft.com/office/drawing/2014/main" id="{84C75DC5-23F5-2A88-A1F0-EED62171C2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4416" y="4849907"/>
            <a:ext cx="3273113" cy="1841126"/>
          </a:xfrm>
          <a:prstGeom prst="rect">
            <a:avLst/>
          </a:prstGeom>
        </p:spPr>
      </p:pic>
    </p:spTree>
    <p:extLst>
      <p:ext uri="{BB962C8B-B14F-4D97-AF65-F5344CB8AC3E}">
        <p14:creationId xmlns:p14="http://schemas.microsoft.com/office/powerpoint/2010/main" val="2712353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6A37-4FB4-34CF-1F2E-5F439F65B579}"/>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DCA7E105-4868-E0AB-BF51-9747295F8985}"/>
              </a:ext>
            </a:extLst>
          </p:cNvPr>
          <p:cNvSpPr>
            <a:spLocks noGrp="1"/>
          </p:cNvSpPr>
          <p:nvPr>
            <p:ph idx="1"/>
          </p:nvPr>
        </p:nvSpPr>
        <p:spPr/>
        <p:txBody>
          <a:bodyPr/>
          <a:lstStyle/>
          <a:p>
            <a:r>
              <a:rPr lang="en-GB" dirty="0"/>
              <a:t>Overall, statistics suggest that the majority of people (55%) do trust and have faith in the police. </a:t>
            </a:r>
          </a:p>
          <a:p>
            <a:r>
              <a:rPr lang="en-GB" dirty="0"/>
              <a:t>With the aim to gain 20,000 more police officers in 2023, the percentage of people who have faith in the police may increase due to their being more officers available for contact and help. </a:t>
            </a:r>
          </a:p>
          <a:p>
            <a:r>
              <a:rPr lang="en-GB" dirty="0"/>
              <a:t>Statistics suggest that media does impact the public’s opinion of the police due to the way they are presented.</a:t>
            </a:r>
          </a:p>
          <a:p>
            <a:r>
              <a:rPr lang="en-GB" dirty="0"/>
              <a:t>Media doesn’t impact how everyone views the police. Others’ opinions are based on their personal experience with the police and things they have experienced and witnessed first hand.</a:t>
            </a:r>
          </a:p>
        </p:txBody>
      </p:sp>
    </p:spTree>
    <p:extLst>
      <p:ext uri="{BB962C8B-B14F-4D97-AF65-F5344CB8AC3E}">
        <p14:creationId xmlns:p14="http://schemas.microsoft.com/office/powerpoint/2010/main" val="350174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40EDC0-0F51-D2DE-8393-23DF85D215AC}"/>
              </a:ext>
            </a:extLst>
          </p:cNvPr>
          <p:cNvSpPr>
            <a:spLocks noGrp="1"/>
          </p:cNvSpPr>
          <p:nvPr>
            <p:ph idx="1"/>
          </p:nvPr>
        </p:nvSpPr>
        <p:spPr/>
        <p:txBody>
          <a:bodyPr>
            <a:normAutofit/>
          </a:bodyPr>
          <a:lstStyle/>
          <a:p>
            <a:r>
              <a:rPr lang="en-GB" sz="5400" dirty="0"/>
              <a:t>Thank you for listening!</a:t>
            </a:r>
          </a:p>
          <a:p>
            <a:r>
              <a:rPr lang="en-GB" sz="5400" dirty="0"/>
              <a:t>Any questions?</a:t>
            </a:r>
          </a:p>
        </p:txBody>
      </p:sp>
    </p:spTree>
    <p:extLst>
      <p:ext uri="{BB962C8B-B14F-4D97-AF65-F5344CB8AC3E}">
        <p14:creationId xmlns:p14="http://schemas.microsoft.com/office/powerpoint/2010/main" val="1242854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67279-0A6B-23C0-FBD7-674C9802E1E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9CD3164-B205-0734-42D3-01CD30B2157A}"/>
              </a:ext>
            </a:extLst>
          </p:cNvPr>
          <p:cNvSpPr>
            <a:spLocks noGrp="1"/>
          </p:cNvSpPr>
          <p:nvPr>
            <p:ph idx="1"/>
          </p:nvPr>
        </p:nvSpPr>
        <p:spPr>
          <a:xfrm>
            <a:off x="66488" y="2230466"/>
            <a:ext cx="12059023" cy="3653866"/>
          </a:xfrm>
        </p:spPr>
        <p:txBody>
          <a:bodyPr>
            <a:normAutofit fontScale="25000" lnSpcReduction="20000"/>
          </a:bodyPr>
          <a:lstStyle/>
          <a:p>
            <a:pPr>
              <a:lnSpc>
                <a:spcPct val="107000"/>
              </a:lnSpc>
              <a:spcAft>
                <a:spcPts val="800"/>
              </a:spcAft>
            </a:pPr>
            <a:r>
              <a:rPr lang="en-GB" sz="4400" dirty="0">
                <a:effectLst/>
                <a:latin typeface="Calibri" panose="020F0502020204030204" pitchFamily="34" charset="0"/>
                <a:ea typeface="Calibri" panose="020F0502020204030204" pitchFamily="34" charset="0"/>
                <a:cs typeface="Calibri" panose="020F0502020204030204" pitchFamily="34" charset="0"/>
              </a:rPr>
              <a:t>Brown, Richard (2023) Approved work: </a:t>
            </a:r>
            <a:r>
              <a:rPr lang="en-GB" sz="4400" i="1" dirty="0">
                <a:effectLst/>
                <a:latin typeface="Calibri" panose="020F0502020204030204" pitchFamily="34" charset="0"/>
                <a:ea typeface="Calibri" panose="020F0502020204030204" pitchFamily="34" charset="0"/>
                <a:cs typeface="Calibri" panose="020F0502020204030204" pitchFamily="34" charset="0"/>
              </a:rPr>
              <a:t>trust in the police </a:t>
            </a:r>
            <a:r>
              <a:rPr lang="en-GB" sz="4400" dirty="0">
                <a:effectLst/>
                <a:latin typeface="Calibri" panose="020F0502020204030204" pitchFamily="34" charset="0"/>
                <a:ea typeface="Calibri" panose="020F0502020204030204" pitchFamily="34" charset="0"/>
                <a:cs typeface="Calibri" panose="020F0502020204030204" pitchFamily="34" charset="0"/>
              </a:rPr>
              <a:t>[online] available at: </a:t>
            </a:r>
            <a:r>
              <a:rPr lang="en-GB" sz="4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https://post.parliament.uk/approved-work-trust-in-the-police/#:~:text=The%202020%20Crime%20Survey%20of,by%20several%20high%2Dprofile%20events</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Casey Of Blackstock, B. and </a:t>
            </a:r>
            <a:r>
              <a:rPr lang="en-GB" sz="4400" dirty="0" err="1">
                <a:effectLst/>
                <a:latin typeface="Calibri" panose="020F0502020204030204" pitchFamily="34" charset="0"/>
                <a:ea typeface="Times New Roman" panose="02020603050405020304" pitchFamily="18" charset="0"/>
              </a:rPr>
              <a:t>Cb</a:t>
            </a:r>
            <a:r>
              <a:rPr lang="en-GB" sz="4400" dirty="0">
                <a:effectLst/>
                <a:latin typeface="Calibri" panose="020F0502020204030204" pitchFamily="34" charset="0"/>
                <a:ea typeface="Times New Roman" panose="02020603050405020304" pitchFamily="18" charset="0"/>
              </a:rPr>
              <a:t>, D. (2023). </a:t>
            </a:r>
            <a:r>
              <a:rPr lang="en-GB" sz="4400" i="1" dirty="0">
                <a:effectLst/>
                <a:latin typeface="Calibri" panose="020F0502020204030204" pitchFamily="34" charset="0"/>
                <a:ea typeface="Times New Roman" panose="02020603050405020304" pitchFamily="18" charset="0"/>
              </a:rPr>
              <a:t>Final Report An independent review into the standards of behaviour and internal culture of the Metropolitan Police Service Cleaning up the Met ...................................................................................................... 20</a:t>
            </a:r>
            <a:r>
              <a:rPr lang="en-GB" sz="4400" dirty="0">
                <a:effectLst/>
                <a:latin typeface="Calibri" panose="020F0502020204030204" pitchFamily="34" charset="0"/>
                <a:ea typeface="Times New Roman" panose="02020603050405020304" pitchFamily="18" charset="0"/>
              </a:rPr>
              <a:t>.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err="1">
                <a:effectLst/>
                <a:latin typeface="Calibri" panose="020F0502020204030204" pitchFamily="34" charset="0"/>
                <a:ea typeface="Times New Roman" panose="02020603050405020304" pitchFamily="18" charset="0"/>
              </a:rPr>
              <a:t>Colbran</a:t>
            </a:r>
            <a:r>
              <a:rPr lang="en-GB" sz="4400" dirty="0">
                <a:effectLst/>
                <a:latin typeface="Calibri" panose="020F0502020204030204" pitchFamily="34" charset="0"/>
                <a:ea typeface="Times New Roman" panose="02020603050405020304" pitchFamily="18" charset="0"/>
              </a:rPr>
              <a:t>, M. (2022). </a:t>
            </a:r>
            <a:r>
              <a:rPr lang="en-GB" sz="4400" i="1" dirty="0">
                <a:effectLst/>
                <a:latin typeface="Calibri" panose="020F0502020204030204" pitchFamily="34" charset="0"/>
                <a:ea typeface="Times New Roman" panose="02020603050405020304" pitchFamily="18" charset="0"/>
              </a:rPr>
              <a:t>The relationship between police and media: is the Met less accountable than ever before?</a:t>
            </a:r>
            <a:r>
              <a:rPr lang="en-GB" sz="4400" dirty="0">
                <a:effectLst/>
                <a:latin typeface="Calibri" panose="020F0502020204030204" pitchFamily="34" charset="0"/>
                <a:ea typeface="Times New Roman" panose="02020603050405020304" pitchFamily="18" charset="0"/>
              </a:rPr>
              <a:t> [online] British Politics and Policy at LSE. Available at: https://blogs.lse.ac.uk/politicsandpolicy/police-media-accountability/.[Accessed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Department of Justice (2022). </a:t>
            </a:r>
            <a:r>
              <a:rPr lang="en-GB" sz="4400" i="1" dirty="0">
                <a:effectLst/>
                <a:latin typeface="Calibri" panose="020F0502020204030204" pitchFamily="34" charset="0"/>
                <a:ea typeface="Times New Roman" panose="02020603050405020304" pitchFamily="18" charset="0"/>
              </a:rPr>
              <a:t>Former Minneapolis Police Officer Derek Chauvin Sentenced to More Than 20 Years in Prison for Depriving George Floyd and a Minor Victim of their Constitutional Rights</a:t>
            </a:r>
            <a:r>
              <a:rPr lang="en-GB" sz="4400" dirty="0">
                <a:effectLst/>
                <a:latin typeface="Calibri" panose="020F0502020204030204" pitchFamily="34" charset="0"/>
                <a:ea typeface="Times New Roman" panose="02020603050405020304" pitchFamily="18" charset="0"/>
              </a:rPr>
              <a:t>. [online] www.justice.gov. Available at: https://www.justice.gov/opa/pr/former-minneapolis-police-officer-derek-chauvin-sentenced-more-20-years-prison-depriving.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Hutchinson, P. (2022). </a:t>
            </a:r>
            <a:r>
              <a:rPr lang="en-GB" sz="4400" i="1" dirty="0">
                <a:effectLst/>
                <a:latin typeface="Calibri" panose="020F0502020204030204" pitchFamily="34" charset="0"/>
                <a:ea typeface="Times New Roman" panose="02020603050405020304" pitchFamily="18" charset="0"/>
              </a:rPr>
              <a:t>Bedfordshire Police praised for commitment to Black community</a:t>
            </a:r>
            <a:r>
              <a:rPr lang="en-GB" sz="4400" dirty="0">
                <a:effectLst/>
                <a:latin typeface="Calibri" panose="020F0502020204030204" pitchFamily="34" charset="0"/>
                <a:ea typeface="Times New Roman" panose="02020603050405020304" pitchFamily="18" charset="0"/>
              </a:rPr>
              <a:t>. [online] Bedford Independent. Available at: https://www.bedfordindependent.co.uk/bedfordshire-police-praised-for-commitment-to-black-community/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Khan, I. (2023). From Stephen Lawrence to Sarah Everard: the awful price of 30 years of police failure to reform. </a:t>
            </a:r>
            <a:r>
              <a:rPr lang="en-GB" sz="4400" i="1" dirty="0">
                <a:effectLst/>
                <a:latin typeface="Calibri" panose="020F0502020204030204" pitchFamily="34" charset="0"/>
                <a:ea typeface="Times New Roman" panose="02020603050405020304" pitchFamily="18" charset="0"/>
              </a:rPr>
              <a:t>The Guardian</a:t>
            </a:r>
            <a:r>
              <a:rPr lang="en-GB" sz="4400" dirty="0">
                <a:effectLst/>
                <a:latin typeface="Calibri" panose="020F0502020204030204" pitchFamily="34" charset="0"/>
                <a:ea typeface="Times New Roman" panose="02020603050405020304" pitchFamily="18" charset="0"/>
              </a:rPr>
              <a:t>. [online] 19 Apr. Available at: https://www.theguardian.com/commentisfree/2023/apr/19/stephen-lawrence-sarah-everard-30-years-police-failure-reform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Mori, I. (2017). </a:t>
            </a:r>
            <a:r>
              <a:rPr lang="en-GB" sz="4400" i="1" dirty="0">
                <a:effectLst/>
                <a:latin typeface="Calibri" panose="020F0502020204030204" pitchFamily="34" charset="0"/>
                <a:ea typeface="Times New Roman" panose="02020603050405020304" pitchFamily="18" charset="0"/>
              </a:rPr>
              <a:t>Public Perceptions of Policing in England and Wales 2017 Report for Her Majesty’s Inspectorate of Constabulary and Fire &amp; Rescue Services</a:t>
            </a:r>
            <a:r>
              <a:rPr lang="en-GB" sz="4400" dirty="0">
                <a:effectLst/>
                <a:latin typeface="Calibri" panose="020F0502020204030204" pitchFamily="34" charset="0"/>
                <a:ea typeface="Times New Roman" panose="02020603050405020304" pitchFamily="18" charset="0"/>
              </a:rPr>
              <a:t>. [online] Available at: https://www.ipsos.com/sites/default/files/ct/publication/documents/2017-12/public-perceptions-of-policing-in-england-and-wales-2017.pdf. [Accessed 23 Apr. 2023].</a:t>
            </a:r>
            <a:endParaRPr lang="en-GB" sz="4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09143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ED18-9B7A-5A7C-852B-820F01E25E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8F87B9-E361-7194-077A-A32E7A1164DA}"/>
              </a:ext>
            </a:extLst>
          </p:cNvPr>
          <p:cNvSpPr>
            <a:spLocks noGrp="1"/>
          </p:cNvSpPr>
          <p:nvPr>
            <p:ph idx="1"/>
          </p:nvPr>
        </p:nvSpPr>
        <p:spPr>
          <a:xfrm>
            <a:off x="132977" y="2244912"/>
            <a:ext cx="12059023" cy="3178735"/>
          </a:xfrm>
        </p:spPr>
        <p:txBody>
          <a:bodyPr>
            <a:normAutofit fontScale="25000" lnSpcReduction="20000"/>
          </a:bodyPr>
          <a:lstStyle/>
          <a:p>
            <a:pPr>
              <a:lnSpc>
                <a:spcPct val="150000"/>
              </a:lnSpc>
              <a:spcAft>
                <a:spcPts val="1200"/>
              </a:spcAft>
            </a:pPr>
            <a:r>
              <a:rPr lang="en-GB" sz="4400" dirty="0" err="1">
                <a:effectLst/>
                <a:latin typeface="Calibri" panose="020F0502020204030204" pitchFamily="34" charset="0"/>
                <a:ea typeface="Times New Roman" panose="02020603050405020304" pitchFamily="18" charset="0"/>
              </a:rPr>
              <a:t>Myhill</a:t>
            </a:r>
            <a:r>
              <a:rPr lang="en-GB" sz="4400" dirty="0">
                <a:effectLst/>
                <a:latin typeface="Calibri" panose="020F0502020204030204" pitchFamily="34" charset="0"/>
                <a:ea typeface="Times New Roman" panose="02020603050405020304" pitchFamily="18" charset="0"/>
              </a:rPr>
              <a:t>, A. and Beak, K. (2008a). </a:t>
            </a:r>
            <a:r>
              <a:rPr lang="en-GB" sz="4400" i="1" dirty="0">
                <a:effectLst/>
                <a:latin typeface="Calibri" panose="020F0502020204030204" pitchFamily="34" charset="0"/>
                <a:ea typeface="Times New Roman" panose="02020603050405020304" pitchFamily="18" charset="0"/>
              </a:rPr>
              <a:t>Public Confidence in the Police</a:t>
            </a:r>
            <a:r>
              <a:rPr lang="en-GB" sz="4400" dirty="0">
                <a:effectLst/>
                <a:latin typeface="Calibri" panose="020F0502020204030204" pitchFamily="34" charset="0"/>
                <a:ea typeface="Times New Roman" panose="02020603050405020304" pitchFamily="18" charset="0"/>
              </a:rPr>
              <a:t>. [online] Available at: https://library.college.police.uk/docs/npia/public-confidence-in-the-police.pdf.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err="1">
                <a:effectLst/>
                <a:latin typeface="Calibri" panose="020F0502020204030204" pitchFamily="34" charset="0"/>
                <a:ea typeface="Times New Roman" panose="02020603050405020304" pitchFamily="18" charset="0"/>
              </a:rPr>
              <a:t>Myhill</a:t>
            </a:r>
            <a:r>
              <a:rPr lang="en-GB" sz="4400" dirty="0">
                <a:effectLst/>
                <a:latin typeface="Calibri" panose="020F0502020204030204" pitchFamily="34" charset="0"/>
                <a:ea typeface="Times New Roman" panose="02020603050405020304" pitchFamily="18" charset="0"/>
              </a:rPr>
              <a:t>, A. and Beak, K. (2008b). </a:t>
            </a:r>
            <a:r>
              <a:rPr lang="en-GB" sz="4400" i="1" dirty="0">
                <a:effectLst/>
                <a:latin typeface="Calibri" panose="020F0502020204030204" pitchFamily="34" charset="0"/>
                <a:ea typeface="Times New Roman" panose="02020603050405020304" pitchFamily="18" charset="0"/>
              </a:rPr>
              <a:t>Public Confidence in the Police</a:t>
            </a:r>
            <a:r>
              <a:rPr lang="en-GB" sz="4400" dirty="0">
                <a:effectLst/>
                <a:latin typeface="Calibri" panose="020F0502020204030204" pitchFamily="34" charset="0"/>
                <a:ea typeface="Times New Roman" panose="02020603050405020304" pitchFamily="18" charset="0"/>
              </a:rPr>
              <a:t>. [online] Available at: https://library.college.police.uk/docs/npia/public-confidence-in-the-police.pdf.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Redgrave, H. (2022). </a:t>
            </a:r>
            <a:r>
              <a:rPr lang="en-GB" sz="4400" i="1" dirty="0">
                <a:effectLst/>
                <a:latin typeface="Calibri" panose="020F0502020204030204" pitchFamily="34" charset="0"/>
                <a:ea typeface="Times New Roman" panose="02020603050405020304" pitchFamily="18" charset="0"/>
              </a:rPr>
              <a:t>The confidence question</a:t>
            </a:r>
            <a:r>
              <a:rPr lang="en-GB" sz="4400" dirty="0">
                <a:effectLst/>
                <a:latin typeface="Calibri" panose="020F0502020204030204" pitchFamily="34" charset="0"/>
                <a:ea typeface="Times New Roman" panose="02020603050405020304" pitchFamily="18" charset="0"/>
              </a:rPr>
              <a:t>. [online] Crest Site Official. Available at: https://www.crestadvisory.com/post/the-confidence-question-faith-in-the-police-is-falling-why.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Royal Borough Observer. (n.d.). </a:t>
            </a:r>
            <a:r>
              <a:rPr lang="en-GB" sz="4400" i="1" dirty="0">
                <a:effectLst/>
                <a:latin typeface="Calibri" panose="020F0502020204030204" pitchFamily="34" charset="0"/>
                <a:ea typeface="Times New Roman" panose="02020603050405020304" pitchFamily="18" charset="0"/>
              </a:rPr>
              <a:t>M&amp;S praise police for ‘swift’ shoplifter arrest</a:t>
            </a:r>
            <a:r>
              <a:rPr lang="en-GB" sz="4400" dirty="0">
                <a:effectLst/>
                <a:latin typeface="Calibri" panose="020F0502020204030204" pitchFamily="34" charset="0"/>
                <a:ea typeface="Times New Roman" panose="02020603050405020304" pitchFamily="18" charset="0"/>
              </a:rPr>
              <a:t>. [online] Available at: https://www.windsorobserver.co.uk/news/23468533.windsor-m-s-praise-police-swift-shoplifter-arrest/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Scholes-Fogg, T. and Scholes, T. (2012). </a:t>
            </a:r>
            <a:r>
              <a:rPr lang="en-GB" sz="4400" i="1" dirty="0">
                <a:effectLst/>
                <a:latin typeface="Calibri" panose="020F0502020204030204" pitchFamily="34" charset="0"/>
                <a:ea typeface="Times New Roman" panose="02020603050405020304" pitchFamily="18" charset="0"/>
              </a:rPr>
              <a:t>Written Evidence to the Independent Police Commission Police and Social Media</a:t>
            </a:r>
            <a:r>
              <a:rPr lang="en-GB" sz="4400" dirty="0">
                <a:effectLst/>
                <a:latin typeface="Calibri" panose="020F0502020204030204" pitchFamily="34" charset="0"/>
                <a:ea typeface="Times New Roman" panose="02020603050405020304" pitchFamily="18" charset="0"/>
              </a:rPr>
              <a:t>. [online] Available at: http://connectedcops.net/wp-content/uploads/2012/12/Police-and-Social-Media-IPC-Evidence.pdf.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Shahbaz, A. and Funk, A. (2019a). </a:t>
            </a:r>
            <a:r>
              <a:rPr lang="en-GB" sz="4400" i="1" dirty="0">
                <a:effectLst/>
                <a:latin typeface="Calibri" panose="020F0502020204030204" pitchFamily="34" charset="0"/>
                <a:ea typeface="Times New Roman" panose="02020603050405020304" pitchFamily="18" charset="0"/>
              </a:rPr>
              <a:t>Social Media Surveillance</a:t>
            </a:r>
            <a:r>
              <a:rPr lang="en-GB" sz="4400" dirty="0">
                <a:effectLst/>
                <a:latin typeface="Calibri" panose="020F0502020204030204" pitchFamily="34" charset="0"/>
                <a:ea typeface="Times New Roman" panose="02020603050405020304" pitchFamily="18" charset="0"/>
              </a:rPr>
              <a:t>. [online] Freedom House. Available at: https://freedomhouse.org/report/freedom-on-the-net/2019/the-crisis-of-social-media/social-media-surveillance.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Shahbaz, A. and Funk, A. (2019b). </a:t>
            </a:r>
            <a:r>
              <a:rPr lang="en-GB" sz="4400" i="1" dirty="0">
                <a:effectLst/>
                <a:latin typeface="Calibri" panose="020F0502020204030204" pitchFamily="34" charset="0"/>
                <a:ea typeface="Times New Roman" panose="02020603050405020304" pitchFamily="18" charset="0"/>
              </a:rPr>
              <a:t>Social Media Surveillance</a:t>
            </a:r>
            <a:r>
              <a:rPr lang="en-GB" sz="4400" dirty="0">
                <a:effectLst/>
                <a:latin typeface="Calibri" panose="020F0502020204030204" pitchFamily="34" charset="0"/>
                <a:ea typeface="Times New Roman" panose="02020603050405020304" pitchFamily="18" charset="0"/>
              </a:rPr>
              <a:t>. [online] Freedom House. Available at: https://freedomhouse.org/report/freedom-on-the-net/2019/the-crisis-of-social-media/social-media-surveillance. [Accessed 23 Apr. 2023].</a:t>
            </a:r>
            <a:endParaRPr lang="en-GB" sz="4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07870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1F5F8-20F8-8C03-0BEF-2C1D1F7593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BF27E4-D0A7-EF5F-2F32-C2461C82726F}"/>
              </a:ext>
            </a:extLst>
          </p:cNvPr>
          <p:cNvSpPr>
            <a:spLocks noGrp="1"/>
          </p:cNvSpPr>
          <p:nvPr>
            <p:ph idx="1"/>
          </p:nvPr>
        </p:nvSpPr>
        <p:spPr>
          <a:xfrm>
            <a:off x="312272" y="2280770"/>
            <a:ext cx="11799046" cy="4164854"/>
          </a:xfrm>
        </p:spPr>
        <p:txBody>
          <a:bodyPr>
            <a:normAutofit fontScale="25000" lnSpcReduction="20000"/>
          </a:bodyPr>
          <a:lstStyle/>
          <a:p>
            <a:pPr>
              <a:lnSpc>
                <a:spcPct val="150000"/>
              </a:lnSpc>
              <a:spcAft>
                <a:spcPts val="1200"/>
              </a:spcAft>
            </a:pPr>
            <a:r>
              <a:rPr lang="en-GB" sz="4400" dirty="0">
                <a:effectLst/>
                <a:latin typeface="Calibri" panose="020F0502020204030204" pitchFamily="34" charset="0"/>
                <a:ea typeface="Times New Roman" panose="02020603050405020304" pitchFamily="18" charset="0"/>
              </a:rPr>
              <a:t>the Guardian. (2022). </a:t>
            </a:r>
            <a:r>
              <a:rPr lang="en-GB" sz="4400" i="1" dirty="0">
                <a:effectLst/>
                <a:latin typeface="Calibri" panose="020F0502020204030204" pitchFamily="34" charset="0"/>
                <a:ea typeface="Times New Roman" panose="02020603050405020304" pitchFamily="18" charset="0"/>
              </a:rPr>
              <a:t>England and Wales police failing burglary victims, inspectorate finds</a:t>
            </a:r>
            <a:r>
              <a:rPr lang="en-GB" sz="4400" dirty="0">
                <a:effectLst/>
                <a:latin typeface="Calibri" panose="020F0502020204030204" pitchFamily="34" charset="0"/>
                <a:ea typeface="Times New Roman" panose="02020603050405020304" pitchFamily="18" charset="0"/>
              </a:rPr>
              <a:t>. [online] Available at: https://www.theguardian.com/uk-news/2022/aug/11/england-and-wales-police-failing-burglary-victims-inspectorate-finds.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the Police Foundation (2014). </a:t>
            </a:r>
            <a:r>
              <a:rPr lang="en-GB" sz="4400" i="1" dirty="0">
                <a:effectLst/>
                <a:latin typeface="Calibri" panose="020F0502020204030204" pitchFamily="34" charset="0"/>
                <a:ea typeface="Times New Roman" panose="02020603050405020304" pitchFamily="18" charset="0"/>
              </a:rPr>
              <a:t>briefing The Series 3, Edition 1</a:t>
            </a:r>
            <a:r>
              <a:rPr lang="en-GB" sz="4400" dirty="0">
                <a:effectLst/>
                <a:latin typeface="Calibri" panose="020F0502020204030204" pitchFamily="34" charset="0"/>
                <a:ea typeface="Times New Roman" panose="02020603050405020304" pitchFamily="18" charset="0"/>
              </a:rPr>
              <a:t>. [online] Available at: https://www.police-foundation.org.uk/2017/wp-content/uploads/2017/08/Social_media_briefing_FINAL.pdf.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www.college.police.uk. (n.d.). </a:t>
            </a:r>
            <a:r>
              <a:rPr lang="en-GB" sz="4400" i="1" dirty="0">
                <a:effectLst/>
                <a:latin typeface="Calibri" panose="020F0502020204030204" pitchFamily="34" charset="0"/>
                <a:ea typeface="Times New Roman" panose="02020603050405020304" pitchFamily="18" charset="0"/>
              </a:rPr>
              <a:t>Use of social media | College of Policing</a:t>
            </a:r>
            <a:r>
              <a:rPr lang="en-GB" sz="4400" dirty="0">
                <a:effectLst/>
                <a:latin typeface="Calibri" panose="020F0502020204030204" pitchFamily="34" charset="0"/>
                <a:ea typeface="Times New Roman" panose="02020603050405020304" pitchFamily="18" charset="0"/>
              </a:rPr>
              <a:t>. [online] Available at: https://www.college.police.uk/News/archive/2014nov/Pages/Use-of-social-media.aspx.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Calibri" panose="020F0502020204030204" pitchFamily="34" charset="0"/>
                <a:ea typeface="Times New Roman" panose="02020603050405020304" pitchFamily="18" charset="0"/>
              </a:rPr>
              <a:t>www.google.com. (n.d.). </a:t>
            </a:r>
            <a:r>
              <a:rPr lang="en-GB" sz="4400" i="1" dirty="0">
                <a:effectLst/>
                <a:latin typeface="Calibri" panose="020F0502020204030204" pitchFamily="34" charset="0"/>
                <a:ea typeface="Times New Roman" panose="02020603050405020304" pitchFamily="18" charset="0"/>
              </a:rPr>
              <a:t>how does social media help policing - Google Search</a:t>
            </a:r>
            <a:r>
              <a:rPr lang="en-GB" sz="4400" dirty="0">
                <a:effectLst/>
                <a:latin typeface="Calibri" panose="020F0502020204030204" pitchFamily="34" charset="0"/>
                <a:ea typeface="Times New Roman" panose="02020603050405020304" pitchFamily="18" charset="0"/>
              </a:rPr>
              <a:t>. [online] Available at: https://www.google.com/</a:t>
            </a:r>
            <a:r>
              <a:rPr lang="en-GB" sz="4400" dirty="0" err="1">
                <a:effectLst/>
                <a:latin typeface="Calibri" panose="020F0502020204030204" pitchFamily="34" charset="0"/>
                <a:ea typeface="Times New Roman" panose="02020603050405020304" pitchFamily="18" charset="0"/>
              </a:rPr>
              <a:t>search?q</a:t>
            </a:r>
            <a:r>
              <a:rPr lang="en-GB" sz="4400" dirty="0">
                <a:effectLst/>
                <a:latin typeface="Calibri" panose="020F0502020204030204" pitchFamily="34" charset="0"/>
                <a:ea typeface="Times New Roman" panose="02020603050405020304" pitchFamily="18" charset="0"/>
              </a:rPr>
              <a:t>=</a:t>
            </a:r>
            <a:r>
              <a:rPr lang="en-GB" sz="4400" dirty="0" err="1">
                <a:effectLst/>
                <a:latin typeface="Calibri" panose="020F0502020204030204" pitchFamily="34" charset="0"/>
                <a:ea typeface="Times New Roman" panose="02020603050405020304" pitchFamily="18" charset="0"/>
              </a:rPr>
              <a:t>how+does+social+media+help+policing&amp;rlz</a:t>
            </a:r>
            <a:r>
              <a:rPr lang="en-GB" sz="4400" dirty="0">
                <a:effectLst/>
                <a:latin typeface="Calibri" panose="020F0502020204030204" pitchFamily="34" charset="0"/>
                <a:ea typeface="Times New Roman" panose="02020603050405020304" pitchFamily="18" charset="0"/>
              </a:rPr>
              <a:t>=1C1VDKB_en-GBGB935GB935&amp;oq=</a:t>
            </a:r>
            <a:r>
              <a:rPr lang="en-GB" sz="4400" dirty="0" err="1">
                <a:effectLst/>
                <a:latin typeface="Calibri" panose="020F0502020204030204" pitchFamily="34" charset="0"/>
                <a:ea typeface="Times New Roman" panose="02020603050405020304" pitchFamily="18" charset="0"/>
              </a:rPr>
              <a:t>how+does+social+media+help+policing&amp;aqs</a:t>
            </a:r>
            <a:r>
              <a:rPr lang="en-GB" sz="4400" dirty="0">
                <a:effectLst/>
                <a:latin typeface="Calibri" panose="020F0502020204030204" pitchFamily="34" charset="0"/>
                <a:ea typeface="Times New Roman" panose="02020603050405020304" pitchFamily="18" charset="0"/>
              </a:rPr>
              <a:t>=chrome..69i57j0i13i512j0i22i30l3j0i390i650l3.15845j0j7&amp;sourceid=</a:t>
            </a:r>
            <a:r>
              <a:rPr lang="en-GB" sz="4400" dirty="0" err="1">
                <a:effectLst/>
                <a:latin typeface="Calibri" panose="020F0502020204030204" pitchFamily="34" charset="0"/>
                <a:ea typeface="Times New Roman" panose="02020603050405020304" pitchFamily="18" charset="0"/>
              </a:rPr>
              <a:t>chrome&amp;ie</a:t>
            </a:r>
            <a:r>
              <a:rPr lang="en-GB" sz="4400" dirty="0">
                <a:effectLst/>
                <a:latin typeface="Calibri" panose="020F0502020204030204" pitchFamily="34" charset="0"/>
                <a:ea typeface="Times New Roman" panose="02020603050405020304" pitchFamily="18" charset="0"/>
              </a:rPr>
              <a:t>=UTF-8 [Accessed 23 Apr. 2023].</a:t>
            </a:r>
            <a:endParaRPr lang="en-GB" sz="44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4400" dirty="0">
                <a:effectLst/>
                <a:latin typeface="Times New Roman" panose="02020603050405020304" pitchFamily="18" charset="0"/>
                <a:ea typeface="Times New Roman" panose="02020603050405020304" pitchFamily="18" charset="0"/>
              </a:rPr>
              <a:t>www.youtube.com. (n.d.). </a:t>
            </a:r>
            <a:r>
              <a:rPr lang="en-GB" sz="4400" i="1" dirty="0">
                <a:effectLst/>
                <a:latin typeface="Times New Roman" panose="02020603050405020304" pitchFamily="18" charset="0"/>
                <a:ea typeface="Times New Roman" panose="02020603050405020304" pitchFamily="18" charset="0"/>
              </a:rPr>
              <a:t>‘Hundreds of officers should be sacked’ - Met Police</a:t>
            </a:r>
            <a:r>
              <a:rPr lang="en-GB" sz="4400" dirty="0">
                <a:effectLst/>
                <a:latin typeface="Times New Roman" panose="02020603050405020304" pitchFamily="18" charset="0"/>
                <a:ea typeface="Times New Roman" panose="02020603050405020304" pitchFamily="18" charset="0"/>
              </a:rPr>
              <a:t>. [online] Available at: </a:t>
            </a:r>
            <a:r>
              <a:rPr lang="en-GB" sz="4400" u="sng" dirty="0">
                <a:solidFill>
                  <a:srgbClr val="0563C1"/>
                </a:solidFill>
                <a:effectLst/>
                <a:latin typeface="Times New Roman" panose="02020603050405020304" pitchFamily="18" charset="0"/>
                <a:ea typeface="Times New Roman" panose="02020603050405020304" pitchFamily="18" charset="0"/>
                <a:hlinkClick r:id="rId2"/>
              </a:rPr>
              <a:t>https://www.youtube.com/watch?v=WIp2S_zsN-o</a:t>
            </a:r>
            <a:r>
              <a:rPr lang="en-GB" sz="4400" dirty="0">
                <a:effectLst/>
                <a:latin typeface="Times New Roman" panose="02020603050405020304" pitchFamily="18" charset="0"/>
                <a:ea typeface="Times New Roman" panose="02020603050405020304" pitchFamily="18" charset="0"/>
              </a:rPr>
              <a:t>. [accessed 24</a:t>
            </a:r>
            <a:r>
              <a:rPr lang="en-GB" sz="4400" baseline="30000" dirty="0">
                <a:effectLst/>
                <a:latin typeface="Times New Roman" panose="02020603050405020304" pitchFamily="18" charset="0"/>
                <a:ea typeface="Times New Roman" panose="02020603050405020304" pitchFamily="18" charset="0"/>
              </a:rPr>
              <a:t> </a:t>
            </a:r>
            <a:r>
              <a:rPr lang="en-GB" sz="4400" dirty="0">
                <a:effectLst/>
                <a:latin typeface="Times New Roman" panose="02020603050405020304" pitchFamily="18" charset="0"/>
                <a:ea typeface="Times New Roman" panose="02020603050405020304" pitchFamily="18" charset="0"/>
              </a:rPr>
              <a:t>Apr 2023]</a:t>
            </a:r>
          </a:p>
          <a:p>
            <a:endParaRPr lang="en-GB" dirty="0"/>
          </a:p>
        </p:txBody>
      </p:sp>
    </p:spTree>
    <p:extLst>
      <p:ext uri="{BB962C8B-B14F-4D97-AF65-F5344CB8AC3E}">
        <p14:creationId xmlns:p14="http://schemas.microsoft.com/office/powerpoint/2010/main" val="3430424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2040</Words>
  <Application>Microsoft Office PowerPoint</Application>
  <PresentationFormat>Widescreen</PresentationFormat>
  <Paragraphs>87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Times New Roman</vt:lpstr>
      <vt:lpstr>Wingdings 3</vt:lpstr>
      <vt:lpstr>Ion Boardroom</vt:lpstr>
      <vt:lpstr>How much of an impact does the media have on UK policing?</vt:lpstr>
      <vt:lpstr>Social media </vt:lpstr>
      <vt:lpstr>Social Media</vt:lpstr>
      <vt:lpstr>Social Media </vt:lpstr>
      <vt:lpstr>Social Media</vt:lpstr>
      <vt:lpstr>Pros of the Police using Social Media </vt:lpstr>
      <vt:lpstr>Cons of the Police using Social Media </vt:lpstr>
      <vt:lpstr>Newspaper articles and News reports</vt:lpstr>
      <vt:lpstr>News</vt:lpstr>
      <vt:lpstr>PowerPoint Presentation</vt:lpstr>
      <vt:lpstr>Newspaper articles</vt:lpstr>
      <vt:lpstr>Newspaper articles </vt:lpstr>
      <vt:lpstr>Maintaining Public confidence </vt:lpstr>
      <vt:lpstr>Statistics and Conclusion</vt:lpstr>
      <vt:lpstr>Conclusion </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much of an impact does the media have on UK policing?</dc:title>
  <dc:creator>Charlotte Halls</dc:creator>
  <cp:lastModifiedBy>Charlotte Halls</cp:lastModifiedBy>
  <cp:revision>1</cp:revision>
  <dcterms:created xsi:type="dcterms:W3CDTF">2023-04-21T12:55:38Z</dcterms:created>
  <dcterms:modified xsi:type="dcterms:W3CDTF">2023-04-26T22:48:03Z</dcterms:modified>
</cp:coreProperties>
</file>