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2265" autoAdjust="0"/>
  </p:normalViewPr>
  <p:slideViewPr>
    <p:cSldViewPr snapToGrid="0">
      <p:cViewPr>
        <p:scale>
          <a:sx n="73" d="100"/>
          <a:sy n="73" d="100"/>
        </p:scale>
        <p:origin x="618" y="-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2E823-A5CB-F2B4-9C4A-2EE5376895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68162-2983-D66F-CD60-09A0A60143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658C5-876F-3621-F9B4-96B347533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FBD4E-C919-0FB0-6022-D9F91ACCF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3301F-2EA7-CC31-3E39-4B4C05850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9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956B2-C71B-2610-C802-7ABE00680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10904-0024-B6D2-E51C-612239661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3CB11-7B26-EDF4-E3CC-EF20BC61B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CA5C2-120F-AB01-BF8D-27B547484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BD1DA-D72C-F673-056D-C5A2265EF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758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7015A-E858-0E0D-9614-482ABCA1D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720FD9-D365-8CC1-E8D0-0A581C975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DF14E-7315-6D91-D5F5-1F8C6E1C5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3B550-D8A6-F234-0021-C972AA804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54671-F0A3-9D44-9634-83708C9B2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8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72ECD-7EAE-098F-A232-C70B32429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D08C9-C155-5A08-62E9-CB56EE833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AF2F6B-166B-F038-1749-C2A49FBF0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48B0E-5B90-47DF-AD10-37690B76D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FE13A-44CD-FB2D-6A0F-A2DACDB39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8D7B7B-D719-D994-3FC7-26A033056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753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5D762-7E78-3DAB-5EF1-003557A0E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0DDBC5-E6AB-F118-743B-4983FC0E68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612DBD-554F-EEEA-A737-242A391BF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47023F-B391-818D-1295-3DB66C7F1D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07504-6EA1-6D76-87C2-DC5D0C745A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9E15B1-3319-1B4A-B7B4-5925553B9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B3C498-E230-9B63-80C2-121907840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8C85EA-C739-C3E0-5D8F-946234F5B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430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74C27-4B78-CCD4-8684-04FE707E8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3D9F22-E61B-3C86-F7DF-87FB8E5B5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0B4FDE-3B4F-9450-865C-4B768783E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9C93B4-8AD3-36EC-C1FB-7678C0267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54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E32546-297C-5E64-6482-BA056DF14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DAC227-8884-AA48-6EE0-EC0B6CAD0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A9353C-E0F7-0EF8-33AA-7237931E7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333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C3277-762A-7F75-E42F-C45D1AB23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095AA-2FDF-47DA-091E-2901717EC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19436C-9963-E125-5083-DDFEB9A2CA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33AB9-7F52-D834-48CE-B19CF97EE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219ED-7FC5-A876-D1CF-375EC5F6C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5CB5B-B5A6-0096-AC15-F23D7DBB0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575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4368-B88F-AB7C-747A-7C65AD057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D54F30-CBB8-ED0C-312E-7005045D85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517FB-46F8-2C21-6D1D-26DEE6B5A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A2FE5-B572-A6FF-E488-9185EE34E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92183-32B9-A32B-44FF-6FC7791C8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196163-BEED-4397-9ACA-289CA5497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606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CDB99-F820-F792-E15F-06BA03E15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4A7EE-BCB1-1B8F-BD57-EBCFDEDC93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B584F-A112-8D96-1B57-BDDC37E7E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5B68F-B16F-5836-1F15-A7CD0E8E2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F95BD-EE06-1CBB-D70E-787ECAB5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225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42FEB7-6C45-E540-FA67-0DE13BF912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EA7F26-DBE9-CF06-5AB4-3B77160EBF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535B2-D967-E2C3-EDB9-C7F270588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0358D-6147-29B9-A5F5-A9860300C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7668B-DF07-7451-EA47-AAA130769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86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7D8775-B5B8-D68B-EA1F-9BC1E7207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B69356-6413-85E7-2824-AD0249ED29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B1A2E-6A9F-60C6-06E9-0FEA2B3B49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EC5C1-510A-45B5-8AFE-FF22E1E2C1B0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94DD2-FD2D-C51F-06F9-D6EDF73D7B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0F211-FFA3-33B2-BF17-2CD9880A56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899AD-1B0F-415D-9A15-28E1FE303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56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ebp"/><Relationship Id="rId4" Type="http://schemas.openxmlformats.org/officeDocument/2006/relationships/image" Target="../media/image3.web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eb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ebp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NUL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lications.parliament.uk/pa/cm5803/cmselect/cmhealth/780/report.html" TargetMode="External"/><Relationship Id="rId5" Type="http://schemas.openxmlformats.org/officeDocument/2006/relationships/hyperlink" Target="https://www.kingsfund.org.uk/insight-and-analysis/long-reads/nhs-long-term-plan-explained" TargetMode="External"/><Relationship Id="rId4" Type="http://schemas.openxmlformats.org/officeDocument/2006/relationships/hyperlink" Target="https://gmpcb.org.uk/new-digital-transformation-support-for-pcns-and-practices-launched-on-pcb-websi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B106E3-A6C7-DC53-CD8F-BBAD9D33DE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00E0FC-16C6-540C-E245-0A131FC837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90"/>
            <a:ext cx="12192000" cy="68529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B3358B-89DA-A582-D88C-A7A1272214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5193" y="528638"/>
            <a:ext cx="9144000" cy="6055702"/>
          </a:xfrm>
          <a:solidFill>
            <a:srgbClr val="0070C0"/>
          </a:solidFill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Student: Azra Bi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 2312900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Lecturer: Joanne Davies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Module: Digital Transformation in the Health and Care Professions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it-IT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2: Viva Voce (Oral Presentation)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6600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FBF8A8-E789-03DE-41B2-79DEE9F16B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33FFA7D-D54B-E062-CD13-B2D5E1C0DA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AEC255-1FB9-884C-03BF-08F35557B1F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0139A0-C7A5-4532-23C3-9C64AEF97F59}"/>
              </a:ext>
            </a:extLst>
          </p:cNvPr>
          <p:cNvSpPr txBox="1"/>
          <p:nvPr/>
        </p:nvSpPr>
        <p:spPr>
          <a:xfrm>
            <a:off x="401505" y="1783894"/>
            <a:ext cx="6682153" cy="480131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NHS App, launched nationwide in 2018,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allows patients to access appointments,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prescriptions, and medical records digitally (NHS, 2023).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It supports the NHS Long Term Plan to create a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“digital-first” healthcare system focused on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accessibility and efficiency (NHS, 2019).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app enhances communication between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patients and healthcare providers.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It reflects a broader shift toward patient-centred,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technology-driven healthcare.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Despite its benefits, concerns remain about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inclusivity, data privacy, and workforce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adaptation.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EEEC35-C585-7806-1CE3-4B78ABA6D4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5162" y="2055813"/>
            <a:ext cx="4305333" cy="37153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10C582-10EA-426B-77D7-7832DFDE73FA}"/>
              </a:ext>
            </a:extLst>
          </p:cNvPr>
          <p:cNvSpPr txBox="1"/>
          <p:nvPr/>
        </p:nvSpPr>
        <p:spPr>
          <a:xfrm>
            <a:off x="7485159" y="5771212"/>
            <a:ext cx="4305333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Nature. (2025)</a:t>
            </a:r>
          </a:p>
        </p:txBody>
      </p:sp>
    </p:spTree>
    <p:extLst>
      <p:ext uri="{BB962C8B-B14F-4D97-AF65-F5344CB8AC3E}">
        <p14:creationId xmlns:p14="http://schemas.microsoft.com/office/powerpoint/2010/main" val="1046069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8047AA-FB3C-1785-0964-C2C3B1848D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7061982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5E438E-FC3E-9136-C119-10147BCC8D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619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CD3506-797A-8CC2-AFD9-DD81880E2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9246"/>
            <a:ext cx="10515600" cy="1325563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innovation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E40AF1-6754-470E-6B7F-88FEC22EE599}"/>
              </a:ext>
            </a:extLst>
          </p:cNvPr>
          <p:cNvSpPr txBox="1"/>
          <p:nvPr/>
        </p:nvSpPr>
        <p:spPr>
          <a:xfrm>
            <a:off x="246760" y="1864925"/>
            <a:ext cx="7244862" cy="480131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App, launched in 2018 by NHS Digital,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provides secure online access to key NHS services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England.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It allows users to book or cancel GP appointments,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order repeat prescriptions, and view medical records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COVID-19 vaccination details (NHS,2023).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app uses NHS Login for verified identity and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strong data protection.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It connects patients directly to their GP practices’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clinical systems for real-time information exchange (NHS,2019).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With over 33 million users, the app supports the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Plan’s digital-first care approach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reduces administrative pressure Digital (2024).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66B7991-9439-ED19-630A-8C2F64D0B0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5266" y="1659969"/>
            <a:ext cx="4160520" cy="22319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CA6DA0-9974-EF9E-A0A0-E92C0F9BC6BC}"/>
              </a:ext>
            </a:extLst>
          </p:cNvPr>
          <p:cNvSpPr txBox="1"/>
          <p:nvPr/>
        </p:nvSpPr>
        <p:spPr>
          <a:xfrm>
            <a:off x="7875265" y="3897121"/>
            <a:ext cx="4160519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Health. (2025)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B0EF1B5-BA3F-97E6-8212-31F51B9CF3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5265" y="4265582"/>
            <a:ext cx="4160522" cy="203073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64C462A-DBD5-3C34-7B2E-A45B7259AB37}"/>
              </a:ext>
            </a:extLst>
          </p:cNvPr>
          <p:cNvSpPr txBox="1"/>
          <p:nvPr/>
        </p:nvSpPr>
        <p:spPr>
          <a:xfrm>
            <a:off x="7875265" y="6340593"/>
            <a:ext cx="4160521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Kings Fund.(2019)</a:t>
            </a:r>
          </a:p>
        </p:txBody>
      </p:sp>
    </p:spTree>
    <p:extLst>
      <p:ext uri="{BB962C8B-B14F-4D97-AF65-F5344CB8AC3E}">
        <p14:creationId xmlns:p14="http://schemas.microsoft.com/office/powerpoint/2010/main" val="1644207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93D095F-3A5C-7ABE-12EE-078BBB347B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7005711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680BE2-5C66-D970-7B51-F5C346998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91998" cy="725805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239119-743F-E536-B6E0-63B4D33D1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165"/>
            <a:ext cx="10515600" cy="1325563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innovation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8DF74-E419-670B-B531-B6A13EF570E1}"/>
              </a:ext>
            </a:extLst>
          </p:cNvPr>
          <p:cNvSpPr txBox="1"/>
          <p:nvPr/>
        </p:nvSpPr>
        <p:spPr>
          <a:xfrm>
            <a:off x="332407" y="1449622"/>
            <a:ext cx="7076049" cy="535531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Automation in healthcare increases efficiency but may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reduce personal interaction and continuity of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compassionate care. (Greenhalgh et al., 2022).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App’s effectiveness varies, with urban areas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benefiting more than rural or disadvantaged regions due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digital infrastructure and literacy gaps.(OCED, 2023).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This disparity reflects the “digital divide,” where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technology access can widen existing health inequalities.(Allmann, 2022).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Interoperability issues across local IT systems hinder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smooth data sharing and reduce efficiency.(Milakovich, 2021).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Despite these challenges, the NHS App remains central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modernising healthcare, with equitable success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depending on improved infrastructure and digital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3F4CD3-96D3-1FEF-43C0-F147518526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866" y="1666067"/>
            <a:ext cx="4283494" cy="47004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750ADC-DE80-99DA-64B7-54663AE65FA3}"/>
              </a:ext>
            </a:extLst>
          </p:cNvPr>
          <p:cNvSpPr txBox="1"/>
          <p:nvPr/>
        </p:nvSpPr>
        <p:spPr>
          <a:xfrm>
            <a:off x="7740864" y="6367485"/>
            <a:ext cx="4283494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QL Tech. (2025)</a:t>
            </a:r>
          </a:p>
        </p:txBody>
      </p:sp>
    </p:spTree>
    <p:extLst>
      <p:ext uri="{BB962C8B-B14F-4D97-AF65-F5344CB8AC3E}">
        <p14:creationId xmlns:p14="http://schemas.microsoft.com/office/powerpoint/2010/main" val="1283241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70841D-A3BD-0E25-0BBA-08D226CEC8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AD8767-6F87-D786-2DFF-6B7972B2EC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5D3D0D-0A67-43AA-37C0-DBE6BE7D2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283"/>
            <a:ext cx="10515600" cy="1325563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6B1F06-E7F5-6CD9-2656-F6CA3B464549}"/>
              </a:ext>
            </a:extLst>
          </p:cNvPr>
          <p:cNvSpPr txBox="1"/>
          <p:nvPr/>
        </p:nvSpPr>
        <p:spPr>
          <a:xfrm>
            <a:off x="285966" y="1615266"/>
            <a:ext cx="6949440" cy="507831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 has transformed UK healthcare delivery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by automating administrative tasks and improving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patient access to services.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It has processed over 500 million prescription orders,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reducing in-person and phone appointments and easing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GP administrative pressures.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Automation allows clinicians to focus more on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complex care but may risk depersonalising patient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experiences and weakening trust.( Greenhalgh et al., 2022).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Evidence shows a 40% reduction in appointment and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administrative workloads after app adoption (NHS, 2024).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However, rural and disadvantaged areas face slower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implementation due to poor connectivity, limited IT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support, and low digital literacy.(OCED,2023).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209855-9A1A-E472-BD0C-1C5BB00409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1372" y="1576129"/>
            <a:ext cx="4571568" cy="40817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265C1E-AB40-6AE2-42F7-0DF320414956}"/>
              </a:ext>
            </a:extLst>
          </p:cNvPr>
          <p:cNvSpPr txBox="1"/>
          <p:nvPr/>
        </p:nvSpPr>
        <p:spPr>
          <a:xfrm>
            <a:off x="7521372" y="5668451"/>
            <a:ext cx="4571568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Practice. (2025)</a:t>
            </a:r>
          </a:p>
        </p:txBody>
      </p:sp>
    </p:spTree>
    <p:extLst>
      <p:ext uri="{BB962C8B-B14F-4D97-AF65-F5344CB8AC3E}">
        <p14:creationId xmlns:p14="http://schemas.microsoft.com/office/powerpoint/2010/main" val="744046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92A4A1-95FB-BED1-31DC-8C2CFB061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BA7F1AB-BEFF-A349-334B-12FF8C9EC9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26C6E8-E847-3EF1-D592-94401C0B0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993" y="147523"/>
            <a:ext cx="10515600" cy="1325563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929C96-0883-3DF1-7503-C44CE0A32DA5}"/>
              </a:ext>
            </a:extLst>
          </p:cNvPr>
          <p:cNvSpPr txBox="1"/>
          <p:nvPr/>
        </p:nvSpPr>
        <p:spPr>
          <a:xfrm>
            <a:off x="409578" y="1590628"/>
            <a:ext cx="6800691" cy="495520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• The digital divide raises ethical concerns about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whether digital innovation aligns with the NHS’s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universal care principle.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• Inconsistent system interoperability forces staff to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manually verify records, reducing efficiency.(Milakovich, 2021).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• Cybersecurity and data privacy remain major issues,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with past attacks like WannaCry damaging patient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trust.(Rajput et al.,2025).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• Low staff digital competence is being addressed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through NHS England’s CPD digital training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initiatives.(NHS England,2024).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• Sustaining the NHS App’s benefits requires ongoing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investment in infrastructure, workforce training, and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equitable access to avoid widening health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inequalities.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9F80B7-6F45-D9D6-0C08-0FED1FDDD1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025" y="2172352"/>
            <a:ext cx="4756217" cy="35950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E0C77B8-7924-4AEE-341E-BF7116E3237B}"/>
              </a:ext>
            </a:extLst>
          </p:cNvPr>
          <p:cNvSpPr txBox="1"/>
          <p:nvPr/>
        </p:nvSpPr>
        <p:spPr>
          <a:xfrm>
            <a:off x="7323025" y="5767380"/>
            <a:ext cx="4756217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Fortinet. (2025)</a:t>
            </a:r>
          </a:p>
        </p:txBody>
      </p:sp>
    </p:spTree>
    <p:extLst>
      <p:ext uri="{BB962C8B-B14F-4D97-AF65-F5344CB8AC3E}">
        <p14:creationId xmlns:p14="http://schemas.microsoft.com/office/powerpoint/2010/main" val="4284519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4AD6F8-738B-C7EE-E0EC-06228196A5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2605DD5-7DA3-94A2-0728-1C9550EEBA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6904CC-A690-0404-A2C2-AC89859E9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031"/>
            <a:ext cx="10515600" cy="1231563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 Service users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D05C73-F9B0-2923-966C-14EBE731639A}"/>
              </a:ext>
            </a:extLst>
          </p:cNvPr>
          <p:cNvSpPr txBox="1"/>
          <p:nvPr/>
        </p:nvSpPr>
        <p:spPr>
          <a:xfrm>
            <a:off x="838200" y="1505625"/>
            <a:ext cx="10515600" cy="480131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 has increased patient autonomy,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convenience, and engagement in healthcare decisions.(Tapuria et al.,2021).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Over 60% of users report improved satisfaction and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ease of access, aligning with the NHS vision of digital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empowerment.(Upadhyaya, 2024).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Missed appointments have dropped by up to 30% in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some regions due to reminders and easy rebooking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features.(Allmann, 2022).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However, around 10 million UK adults have limited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skills, and 1.7 million homes remain offline.(OCED,2023).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Older and low-income individuals are significantly less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likely to use the app, highlighting a persistent digital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divide that risks deepening health inequalities.</a:t>
            </a:r>
          </a:p>
        </p:txBody>
      </p:sp>
    </p:spTree>
    <p:extLst>
      <p:ext uri="{BB962C8B-B14F-4D97-AF65-F5344CB8AC3E}">
        <p14:creationId xmlns:p14="http://schemas.microsoft.com/office/powerpoint/2010/main" val="1513325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360B61-DC31-0E20-27C5-67193B3D0E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8BE2E1-F5BD-402B-76C6-68B59B71DD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E4372D-F918-8CD4-C3D3-EF0F3C8CBFC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 Service users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CBC935-9569-D60E-315A-AED59BD91934}"/>
              </a:ext>
            </a:extLst>
          </p:cNvPr>
          <p:cNvSpPr txBox="1"/>
          <p:nvPr/>
        </p:nvSpPr>
        <p:spPr>
          <a:xfrm>
            <a:off x="267286" y="1873687"/>
            <a:ext cx="7258929" cy="480131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Accessing medical records without guidance can cause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patient anxiety or misunderstanding due to complex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medical terminology.(Eshbo’riyevich,2024).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Information alone does not guarantee empowerment;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 systems and digital literacy programmes are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needed.(Anik et al.,2023).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Privacy concerns persist, with 29% of users fearing data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misuse in digital NHS services. (Alhammad et al.,2024).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Community-based digital literacy initiatives led by local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trusts could improve trust and inclusivity.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 enhances empowerment and access but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requires equal access, strong data protection, and user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 to prevent widening inequalities.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688B88-C0C7-8201-B7BE-2FB25D004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5599" y="1919407"/>
            <a:ext cx="4279115" cy="38256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80C668-4270-C9E6-0531-9FD8767FD731}"/>
              </a:ext>
            </a:extLst>
          </p:cNvPr>
          <p:cNvSpPr txBox="1"/>
          <p:nvPr/>
        </p:nvSpPr>
        <p:spPr>
          <a:xfrm>
            <a:off x="7645599" y="5745056"/>
            <a:ext cx="4279115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Science Direct. (2019)</a:t>
            </a:r>
          </a:p>
        </p:txBody>
      </p:sp>
    </p:spTree>
    <p:extLst>
      <p:ext uri="{BB962C8B-B14F-4D97-AF65-F5344CB8AC3E}">
        <p14:creationId xmlns:p14="http://schemas.microsoft.com/office/powerpoint/2010/main" val="2055129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54DCBE-0907-469E-783E-085723E796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B43CF9-C0A6-864C-9E69-066CB9DA1E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620CD3-E106-BC73-728E-6FE2D2B04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345"/>
            <a:ext cx="10515600" cy="1325563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3432AE-D336-1455-A699-AFD184AAE90B}"/>
              </a:ext>
            </a:extLst>
          </p:cNvPr>
          <p:cNvSpPr txBox="1"/>
          <p:nvPr/>
        </p:nvSpPr>
        <p:spPr>
          <a:xfrm>
            <a:off x="621505" y="1597297"/>
            <a:ext cx="7427741" cy="507831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 faces ongoing challenges with the digital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divide, data security, and workforce readiness.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Digital literacy programmes should be introduced to help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vulnerable groups access services; this requires NHS–local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council budget sharing and partnerships with digital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inclusion charities.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Staff digital training should be supported through protected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hours, with digital champions in practices helping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deliver training despite staff shortages.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Improved data transparency and communication are needed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rebuild patient trust, achieved through clearer privacy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regulations and easy-to-understand consent processes.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Together, these strategies aim to ensure the NHS’s digital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transformation is fair, secure, and sustainable.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9400D7B-DE1F-45D0-AA2B-4393A8318D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168" y="1504253"/>
            <a:ext cx="2870632" cy="19321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C5D32F1-2B49-68FA-58EC-24323D4AA87F}"/>
              </a:ext>
            </a:extLst>
          </p:cNvPr>
          <p:cNvSpPr txBox="1"/>
          <p:nvPr/>
        </p:nvSpPr>
        <p:spPr>
          <a:xfrm>
            <a:off x="8483169" y="3356513"/>
            <a:ext cx="2870632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Nursing Times. (2019)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A207F7-4321-4FC6-6BA2-BE122AFB23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168" y="4015852"/>
            <a:ext cx="2923023" cy="22627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2D4CE1B-635F-5697-9DC5-1B6FB50EA035}"/>
              </a:ext>
            </a:extLst>
          </p:cNvPr>
          <p:cNvSpPr txBox="1"/>
          <p:nvPr/>
        </p:nvSpPr>
        <p:spPr>
          <a:xfrm>
            <a:off x="8483167" y="6296011"/>
            <a:ext cx="2923023" cy="33855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UK Parliament. (2023)</a:t>
            </a:r>
          </a:p>
        </p:txBody>
      </p:sp>
    </p:spTree>
    <p:extLst>
      <p:ext uri="{BB962C8B-B14F-4D97-AF65-F5344CB8AC3E}">
        <p14:creationId xmlns:p14="http://schemas.microsoft.com/office/powerpoint/2010/main" val="3136469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84FA5D-D8C3-53F7-4B32-10623B6B0A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71A3ED4-9F80-72FF-92AE-993CC96145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B0D302-FC32-66D6-7BEA-8065E94149C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BFF922-0098-778A-69A9-5A573FC5FC0E}"/>
              </a:ext>
            </a:extLst>
          </p:cNvPr>
          <p:cNvSpPr txBox="1"/>
          <p:nvPr/>
        </p:nvSpPr>
        <p:spPr>
          <a:xfrm>
            <a:off x="838200" y="1909186"/>
            <a:ext cx="10515600" cy="424731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The NHS App has transformed healthcare for people with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disabilities by improving efficiency, access, and autonomy.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Its impact is uneven due to digital illiteracy, technological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disparities, and privacy concerns.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While automation and data sharing enhance clinical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workflows, inclusivity and trust issues persist.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Technology can greatly improve healthcare, but equal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access and strong governance are essential.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• With continued investment in digital inclusion and security,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NHS App can help build a more sustainable and patient-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centred NHS.</a:t>
            </a:r>
          </a:p>
        </p:txBody>
      </p:sp>
    </p:spTree>
    <p:extLst>
      <p:ext uri="{BB962C8B-B14F-4D97-AF65-F5344CB8AC3E}">
        <p14:creationId xmlns:p14="http://schemas.microsoft.com/office/powerpoint/2010/main" val="17579077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C9C6407-CD94-3197-C9FF-3CECA38C61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DF3303-E9E0-0EF9-2DE3-5BECF62443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685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0EC29-2BC8-3C5C-A54A-779B7E9D7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675" y="228898"/>
            <a:ext cx="10515600" cy="1098881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D1D3DF-641D-7183-064B-12C551CBB4B5}"/>
              </a:ext>
            </a:extLst>
          </p:cNvPr>
          <p:cNvSpPr txBox="1"/>
          <p:nvPr/>
        </p:nvSpPr>
        <p:spPr>
          <a:xfrm>
            <a:off x="140677" y="1415233"/>
            <a:ext cx="11887200" cy="535531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Abiddin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N.Z., Ibrahim, I. and Aziz, S.A., (2022). Advocating digital literacy: Community-based strategies and approaches. Academic Journal of Interdisciplinary Studies, 11(1), pp.198-211.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Alhammad, N.,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Alajlani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M., Abd-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Alrazaq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Epiphaniou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G. and Arvanitis, T., (2024). Patients’ perspectives on the data confidentiality, privacy, and security of mHealth apps: systematic review. Journal of Medical Internet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Research, 26, p.e50715.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Allmann, K., (2022). UK digital poverty evidence review 2022. Digital Poverty Alliance.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Anik, F.I., Sakib, N., Shahriar, H., Xie, Y., Nahiyan, H.A. and Ahamed, S.I., (2023).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Unraveling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a blockchain-based framework towards patient empowerment: A scoping review envisioning future smart health technologies. Smart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Health (Amsterdam, Netherlands), 29, p.100401.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British Journal of General Practice. (2025). Patterns in GP appointment systems: A cluster analysis of 3480 English practices. Retrieved from https://bjgp.org/content/early/2025/07/02/BJGP.2024.0556/tab-figures-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data?versioned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=true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Digital Health. (2025). Retrieved from https://www.digitalhealth.net/2025/06/nhs-app-feature-will-enable-patients-to-sign-up-for-clinical-trials/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Eshbo’riyevich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A.Y.L., (2024), April. Problems of translation of medical terms. In International Conference on Linguistics, Literature And Translation (London) (Vol. 2, pp. 1-5).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Fortinet. (2025). What is a WannaCry ransomware attack? Retrieved from https://www.fortinet.com/uk/resources/cyberglossary/wannacry-ransomware-attack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Gidlund, K.L. and Sundberg, L., (2021). Undisclosed creators of digitalization: A critical analysis of representational practices. Information Polity, 26(1), pp.3-20.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Greenhalgh, T., Shaw, S.E., Nishio, A.A., Byng, R., Clarke, A., Dakin, F., Faulkner, S., Hemmings, N., Husain, L., Kalin, A. and Ladds, E., (2022). Remote care in UK general practice: baseline data on 11 case studies. NIHR open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research, 2, p.47.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McKinsey &amp; Company. (2024). Consumers rule: Driving healthcare growth with a consumer-led strategy. Retrieved from https://www.mckinsey.com/industries/healthcare/our-insights/consumers-rule-driving-healthcare-growth-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with-a-consumer-led-strategy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Milakovich, M.E., (2021). Digital governance: Applying advanced technologies to improve public service. Routledge.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Nature. (2025). Access to Digital Health Technologies: Personalized Framework and global perspectives. Retrieved from https:/www.nature.com/articles/s41569-025-01184-5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NHS. (2019). Retrieved from https://www.longtermplan.nhs.uk/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NHS. (2023). Retrieved from http://www.nhs.uk/nhs-app/about-the-nhs-app/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NHS. (2024). New Digital Transformation support for PCNS and practices launched on PCB website. Retrieved from 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https://gmpcb.org.uk/new-digital-transformation-support-for-pcns-and-practices-launched-on-pcb-website/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Nursing Times. (2019). NHS staff promised they “will have the digital tools they need.” Retrieved from https://www.nursingtimes.net/digital-and-technology/nhs-staff-promised-they-will-have-the-digital-tools-they-need-09-01-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2019/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OECD. (2023). Retrieved from https://www.oecd.org/content/dam/oecd/en/publications/reports/2023/08/digital-equity-and-inclusion-in-education_c56b91ad/7cb15030-en.pdf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Pantuvo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J.S. and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Oluwarore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K.O., (2024). Interoperability in. Modern Advancements in Surveillance Systems and Technologies, 303.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QL Tech. (2025). Automation in healthcare industry - massive benefits. Retrieved from https://www.qltech.com.au/hub/health-care/automation-can-benefit-healthcare-industry/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Rajput, K., Darzi, A. and Ghafur, S., (2025). Overlooked and under-reported: the impact of cyberattacks on primary care in the UK National Health Service. The Lancet Digital Health.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Science Direct. (2019). Multi-functional microbial fuel cells for power, treatment and electro-osmotic purification of urine. Retrieved from https://pmc.ncbi.nlm.nih.gov/articles/PMC6686702/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Tapuria, A., Porat, T., Kalra, D., Dsouza, G., Xiaohui, S. and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Curcin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, V., (2021). Impact of patient access to their electronic health record: systematic review. Informatics for Health and Social Care, 46(2), pp.194-206.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The King’s Fund. (2019). Retrieved from 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https://www.kingsfund.org.uk/insight-and-analysis/long-reads/nhs-long-term-plan-explained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UK Parliament. (2023). Retrieved from 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https://publications.parliament.uk/pa/cm5803/cmselect/cmhealth/780/report.html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• Upadhyaya, H., (2024). Digital Education And Economic Transformation: Bridging The Gap. Meadow Publication.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1530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2068</Words>
  <Application>Microsoft Office PowerPoint</Application>
  <PresentationFormat>Widescreen</PresentationFormat>
  <Paragraphs>208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Student: Azra Bi   Student ID: 2312900  Lecturer: Joanne Davies  Module: Digital Transformation in the Health and Care Professions  Module code: BMHP6026  Assignment title: Component 2: Viva Voce (Oral Presentation) </vt:lpstr>
      <vt:lpstr>Introduction </vt:lpstr>
      <vt:lpstr>Overview of the innovation </vt:lpstr>
      <vt:lpstr>Overview of the innovation </vt:lpstr>
      <vt:lpstr>Impact on service delivery </vt:lpstr>
      <vt:lpstr>Impact on service delivery </vt:lpstr>
      <vt:lpstr>Impact on Patients/ Service users </vt:lpstr>
      <vt:lpstr>Impact on Patients/ Service users </vt:lpstr>
      <vt:lpstr>Challenges and 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Azra Bi (2312900)</dc:creator>
  <cp:lastModifiedBy>Azra Bi (2312900)</cp:lastModifiedBy>
  <cp:revision>10</cp:revision>
  <dcterms:created xsi:type="dcterms:W3CDTF">2025-11-05T20:33:56Z</dcterms:created>
  <dcterms:modified xsi:type="dcterms:W3CDTF">2025-11-07T22:25:31Z</dcterms:modified>
</cp:coreProperties>
</file>