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Lst>
  <p:sldSz cx="18288000" cy="10287000"/>
  <p:notesSz cx="6858000" cy="9144000"/>
  <p:embeddedFontLst>
    <p:embeddedFont>
      <p:font typeface="Poppins" panose="00000800000000000000"/>
      <p:regular r:id="rId25"/>
    </p:embeddedFont>
    <p:embeddedFont>
      <p:font typeface="Poppins Medium" panose="00000600000000000000"/>
      <p:regular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snapToGrid="0" showGuides="1">
      <p:cViewPr varScale="1">
        <p:scale>
          <a:sx n="100" d="100"/>
          <a:sy n="100" d="100"/>
        </p:scale>
        <p:origin x="0" y="0"/>
      </p:cViewPr>
      <p:guideLst>
        <p:guide orient="horz" pos="2160"/>
        <p:guide pos="2880"/>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6" Type="http://schemas.openxmlformats.org/officeDocument/2006/relationships/font" Target="fonts/font2.fntdata"/><Relationship Id="rId25" Type="http://schemas.openxmlformats.org/officeDocument/2006/relationships/font" Target="fonts/font1.fntdata"/><Relationship Id="rId24" Type="http://schemas.openxmlformats.org/officeDocument/2006/relationships/tableStyles" Target="tableStyles.xml"/><Relationship Id="rId23" Type="http://schemas.openxmlformats.org/officeDocument/2006/relationships/viewProps" Target="viewProps.xml"/><Relationship Id="rId22" Type="http://schemas.openxmlformats.org/officeDocument/2006/relationships/presProps" Target="presProps.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2" name="Shape 2"/>
        <p:cNvGrpSpPr/>
        <p:nvPr/>
      </p:nvGrpSpPr>
      <p:grpSpPr>
        <a:xfrm>
          <a:off x="0" y="0"/>
          <a:ext cx="0" cy="0"/>
          <a:chOff x="0" y="0"/>
          <a:chExt cx="0" cy="0"/>
        </a:xfrm>
      </p:grpSpPr>
      <p:sp>
        <p:nvSpPr>
          <p:cNvPr id="3" name="Google Shape;3;n"/>
          <p:cNvSpPr txBox="1"/>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4" name="Google Shape;4;n"/>
          <p:cNvSpPr txBox="1"/>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5" name="Google Shape;5;n"/>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p:txBody>
      </p:sp>
      <p:sp>
        <p:nvSpPr>
          <p:cNvPr id="7" name="Google Shape;7;n"/>
          <p:cNvSpPr txBox="1"/>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8" name="Google Shape;8;n"/>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84" name="Shape 84"/>
        <p:cNvGrpSpPr/>
        <p:nvPr/>
      </p:nvGrpSpPr>
      <p:grpSpPr>
        <a:xfrm>
          <a:off x="0" y="0"/>
          <a:ext cx="0" cy="0"/>
          <a:chOff x="0" y="0"/>
          <a:chExt cx="0" cy="0"/>
        </a:xfrm>
      </p:grpSpPr>
      <p:sp>
        <p:nvSpPr>
          <p:cNvPr id="85" name="Google Shape;85;p1: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1: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p>
        </p:txBody>
      </p:sp>
      <p:sp>
        <p:nvSpPr>
          <p:cNvPr id="87" name="Google Shape;87;p1: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99" name="Shape 99"/>
        <p:cNvGrpSpPr/>
        <p:nvPr/>
      </p:nvGrpSpPr>
      <p:grpSpPr>
        <a:xfrm>
          <a:off x="0" y="0"/>
          <a:ext cx="0" cy="0"/>
          <a:chOff x="0" y="0"/>
          <a:chExt cx="0" cy="0"/>
        </a:xfrm>
      </p:grpSpPr>
      <p:sp>
        <p:nvSpPr>
          <p:cNvPr id="100" name="Google Shape;100;p2: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p2: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People in the hotel and hospitality sector have been changing very fast due to the digital transformation, the changing expectations of the guests and the increased competition in the world. Artificial Intelligence (AI) has become the key element in the facilitation of hotel operations, including reservation and customer support, personalisation, and demand forecasting (Chung and Tan, 2025). Although the efficiency and consistency boost, hospitality is a people-based business, and it is based on human interaction, understanding, and care. This raises a significant strategic issue: how to underpin AI without disconnecting the emotional aspect, which characterises hospitality. </a:t>
            </a:r>
            <a:endParaRPr sz="1200">
              <a:solidFill>
                <a:schemeClr val="dk1"/>
              </a:solidFill>
              <a:latin typeface="Calibri"/>
              <a:ea typeface="Calibri"/>
              <a:cs typeface="Calibri"/>
              <a:sym typeface="Calibri"/>
            </a:endParaRPr>
          </a:p>
        </p:txBody>
      </p:sp>
      <p:sp>
        <p:nvSpPr>
          <p:cNvPr id="102" name="Google Shape;102;p2: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18" name="Shape 118"/>
        <p:cNvGrpSpPr/>
        <p:nvPr/>
      </p:nvGrpSpPr>
      <p:grpSpPr>
        <a:xfrm>
          <a:off x="0" y="0"/>
          <a:ext cx="0" cy="0"/>
          <a:chOff x="0" y="0"/>
          <a:chExt cx="0" cy="0"/>
        </a:xfrm>
      </p:grpSpPr>
      <p:sp>
        <p:nvSpPr>
          <p:cNvPr id="119" name="Google Shape;119;p3: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3: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According to the academic literature, AI usage in hospitality is centered mainly on enhanced operational efficiency and responsiveness of service. Some of the common uses can be AI-driven chatbots to communicate with the guests, robot housekeeping and concierge support, revenue management, predictive analytics, and smart-room technologies to personalise (Cozzio </a:t>
            </a:r>
            <a:r>
              <a:rPr lang="en-IN" sz="1200" i="1">
                <a:solidFill>
                  <a:schemeClr val="dk1"/>
                </a:solidFill>
                <a:latin typeface="Calibri"/>
                <a:ea typeface="Calibri"/>
                <a:cs typeface="Calibri"/>
                <a:sym typeface="Calibri"/>
              </a:rPr>
              <a:t>et al.,</a:t>
            </a:r>
            <a:r>
              <a:rPr lang="en-IN" sz="1200">
                <a:solidFill>
                  <a:schemeClr val="dk1"/>
                </a:solidFill>
                <a:latin typeface="Calibri"/>
                <a:ea typeface="Calibri"/>
                <a:cs typeface="Calibri"/>
                <a:sym typeface="Calibri"/>
              </a:rPr>
              <a:t> 2025). The initial research studies focused on the automation and the reduction of costs, but as more current investigations pose, it is neither possible nor desirable to become fully automated in hospitality. Rather, researchers are more inclined to augmentation, in which AI supplements the work of human employees and does not substitute their functions. </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p>
        </p:txBody>
      </p:sp>
      <p:sp>
        <p:nvSpPr>
          <p:cNvPr id="121" name="Google Shape;121;p3: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33" name="Shape 133"/>
        <p:cNvGrpSpPr/>
        <p:nvPr/>
      </p:nvGrpSpPr>
      <p:grpSpPr>
        <a:xfrm>
          <a:off x="0" y="0"/>
          <a:ext cx="0" cy="0"/>
          <a:chOff x="0" y="0"/>
          <a:chExt cx="0" cy="0"/>
        </a:xfrm>
      </p:grpSpPr>
      <p:sp>
        <p:nvSpPr>
          <p:cNvPr id="134" name="Google Shape;134;p4: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4: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The theory of service quality still plays a fundamental role in the concept of AI in hospitality. Empathy and assurance are the two dimensions associated with the quality of service that are identified as the most important dimensions in the SERVQUAL model, which currently has limitations provided by AI (Tan </a:t>
            </a:r>
            <a:r>
              <a:rPr lang="en-IN" sz="1200" i="1">
                <a:solidFill>
                  <a:schemeClr val="dk1"/>
                </a:solidFill>
                <a:latin typeface="Calibri"/>
                <a:ea typeface="Calibri"/>
                <a:cs typeface="Calibri"/>
                <a:sym typeface="Calibri"/>
              </a:rPr>
              <a:t>et al.,</a:t>
            </a:r>
            <a:r>
              <a:rPr lang="en-IN" sz="1200">
                <a:solidFill>
                  <a:schemeClr val="dk1"/>
                </a:solidFill>
                <a:latin typeface="Calibri"/>
                <a:ea typeface="Calibri"/>
                <a:cs typeface="Calibri"/>
                <a:sym typeface="Calibri"/>
              </a:rPr>
              <a:t> 2025). The Experience Economy by Pine and Gilmore goes on to claim that guests prefer engaging and emotional experiences over efficiency alone. As the AI allows personalisation on a massive scale, over-dependence on automation leads to the commodification of the guest experience. The Technology Acceptance Model can explain the reason guests use AI services when they feel that they are useful and convenient to use. Nonetheless, there are diverse receptions among the age brackets, cultures and the purpose of travel. </a:t>
            </a:r>
            <a:endParaRPr sz="1200">
              <a:solidFill>
                <a:schemeClr val="dk1"/>
              </a:solidFill>
              <a:latin typeface="Calibri"/>
              <a:ea typeface="Calibri"/>
              <a:cs typeface="Calibri"/>
              <a:sym typeface="Calibri"/>
            </a:endParaRPr>
          </a:p>
        </p:txBody>
      </p:sp>
      <p:sp>
        <p:nvSpPr>
          <p:cNvPr id="136" name="Google Shape;136;p4: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48" name="Shape 148"/>
        <p:cNvGrpSpPr/>
        <p:nvPr/>
      </p:nvGrpSpPr>
      <p:grpSpPr>
        <a:xfrm>
          <a:off x="0" y="0"/>
          <a:ext cx="0" cy="0"/>
          <a:chOff x="0" y="0"/>
          <a:chExt cx="0" cy="0"/>
        </a:xfrm>
      </p:grpSpPr>
      <p:sp>
        <p:nvSpPr>
          <p:cNvPr id="149" name="Google Shape;149;p5: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5: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Hospitality research always puts more stress on human touch, emotional labour and service in relationships. The aspect of emotional labour is where the workers are capable of controlling their feelings to develop good customer experiences, especially in high-contact service industries. Empathy, warmth, and emotional intelligence all play important roles in determining guest satisfaction, loyalty, and service value (Kim </a:t>
            </a:r>
            <a:r>
              <a:rPr lang="en-IN" sz="1200" i="1">
                <a:solidFill>
                  <a:schemeClr val="dk1"/>
                </a:solidFill>
                <a:latin typeface="Calibri"/>
                <a:ea typeface="Calibri"/>
                <a:cs typeface="Calibri"/>
                <a:sym typeface="Calibri"/>
              </a:rPr>
              <a:t>et al.,</a:t>
            </a:r>
            <a:r>
              <a:rPr lang="en-IN" sz="1200">
                <a:solidFill>
                  <a:schemeClr val="dk1"/>
                </a:solidFill>
                <a:latin typeface="Calibri"/>
                <a:ea typeface="Calibri"/>
                <a:cs typeface="Calibri"/>
                <a:sym typeface="Calibri"/>
              </a:rPr>
              <a:t> 2025). The sociological approaches put emphasis on the fact that hospitality is facilitative, rather than transactional and is characterised by trust and inter-social interaction. Although AI will recreate some of the workings of service, it is less effective at portraying veritable empathy or context sensitivity. </a:t>
            </a:r>
            <a:endParaRPr sz="1200">
              <a:solidFill>
                <a:schemeClr val="dk1"/>
              </a:solidFill>
              <a:latin typeface="Calibri"/>
              <a:ea typeface="Calibri"/>
              <a:cs typeface="Calibri"/>
              <a:sym typeface="Calibri"/>
            </a:endParaRPr>
          </a:p>
        </p:txBody>
      </p:sp>
      <p:sp>
        <p:nvSpPr>
          <p:cNvPr id="151" name="Google Shape;151;p5: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64" name="Shape 164"/>
        <p:cNvGrpSpPr/>
        <p:nvPr/>
      </p:nvGrpSpPr>
      <p:grpSpPr>
        <a:xfrm>
          <a:off x="0" y="0"/>
          <a:ext cx="0" cy="0"/>
          <a:chOff x="0" y="0"/>
          <a:chExt cx="0" cy="0"/>
        </a:xfrm>
      </p:grpSpPr>
      <p:sp>
        <p:nvSpPr>
          <p:cNvPr id="165" name="Google Shape;165;p6: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6: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Hospitality research always puts more stress on human touch, emotional labour and service in relationships. The aspect of emotional labour is where the workers are capable of controlling their feelings to develop good customer experiences, especially in high-contact service industries. Empathy, warmth, and emotional intelligence all play important roles in determining guest satisfaction, loyalty, and service value (Kim </a:t>
            </a:r>
            <a:r>
              <a:rPr lang="en-IN" sz="1200" i="1">
                <a:solidFill>
                  <a:schemeClr val="dk1"/>
                </a:solidFill>
                <a:latin typeface="Calibri"/>
                <a:ea typeface="Calibri"/>
                <a:cs typeface="Calibri"/>
                <a:sym typeface="Calibri"/>
              </a:rPr>
              <a:t>et al.,</a:t>
            </a:r>
            <a:r>
              <a:rPr lang="en-IN" sz="1200">
                <a:solidFill>
                  <a:schemeClr val="dk1"/>
                </a:solidFill>
                <a:latin typeface="Calibri"/>
                <a:ea typeface="Calibri"/>
                <a:cs typeface="Calibri"/>
                <a:sym typeface="Calibri"/>
              </a:rPr>
              <a:t> 2025). The sociological approaches put emphasis on the fact that hospitality is facilitative, rather than transactional and is characterised by trust and inter-social interaction. Although AI will recreate some of the workings of service, it is less effective at portraying veritable empathy or context sensitivity. </a:t>
            </a:r>
            <a:endParaRPr sz="1200">
              <a:solidFill>
                <a:schemeClr val="dk1"/>
              </a:solidFill>
              <a:latin typeface="Calibri"/>
              <a:ea typeface="Calibri"/>
              <a:cs typeface="Calibri"/>
              <a:sym typeface="Calibri"/>
            </a:endParaRPr>
          </a:p>
        </p:txBody>
      </p:sp>
      <p:sp>
        <p:nvSpPr>
          <p:cNvPr id="167" name="Google Shape;167;p6: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80" name="Shape 180"/>
        <p:cNvGrpSpPr/>
        <p:nvPr/>
      </p:nvGrpSpPr>
      <p:grpSpPr>
        <a:xfrm>
          <a:off x="0" y="0"/>
          <a:ext cx="0" cy="0"/>
          <a:chOff x="0" y="0"/>
          <a:chExt cx="0" cy="0"/>
        </a:xfrm>
      </p:grpSpPr>
      <p:sp>
        <p:nvSpPr>
          <p:cNvPr id="181" name="Google Shape;181;p7: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7: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The study is designed as a qualitative secondary research to analyse the use of human and AI cooperation in the hotel industry. Instead of gathering primary data, the research takes a synthesis of the current knowledge in the form of peer-reviewed academic journal materials, industry reports and policy documents (Dwivedi </a:t>
            </a:r>
            <a:r>
              <a:rPr lang="en-IN" sz="1200" i="1">
                <a:solidFill>
                  <a:schemeClr val="dk1"/>
                </a:solidFill>
                <a:latin typeface="Calibri"/>
                <a:ea typeface="Calibri"/>
                <a:cs typeface="Calibri"/>
                <a:sym typeface="Calibri"/>
              </a:rPr>
              <a:t>et al.,</a:t>
            </a:r>
            <a:r>
              <a:rPr lang="en-IN" sz="1200">
                <a:solidFill>
                  <a:schemeClr val="dk1"/>
                </a:solidFill>
                <a:latin typeface="Calibri"/>
                <a:ea typeface="Calibri"/>
                <a:cs typeface="Calibri"/>
                <a:sym typeface="Calibri"/>
              </a:rPr>
              <a:t> 2026). A qualitative methodology allows pitting more deeply into the social, ethical and strategic problems which cannot be quantified using a quantitative technique. The publications in the selected sources were published within the period of 2020-25, which guarantees that the analysis is based on the current state of affairs in the industry and technological progress. </a:t>
            </a:r>
            <a:endParaRPr sz="1200">
              <a:solidFill>
                <a:schemeClr val="dk1"/>
              </a:solidFill>
              <a:latin typeface="Calibri"/>
              <a:ea typeface="Calibri"/>
              <a:cs typeface="Calibri"/>
              <a:sym typeface="Calibri"/>
            </a:endParaRPr>
          </a:p>
        </p:txBody>
      </p:sp>
      <p:sp>
        <p:nvSpPr>
          <p:cNvPr id="183" name="Google Shape;183;p7: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95" name="Shape 195"/>
        <p:cNvGrpSpPr/>
        <p:nvPr/>
      </p:nvGrpSpPr>
      <p:grpSpPr>
        <a:xfrm>
          <a:off x="0" y="0"/>
          <a:ext cx="0" cy="0"/>
          <a:chOff x="0" y="0"/>
          <a:chExt cx="0" cy="0"/>
        </a:xfrm>
      </p:grpSpPr>
      <p:sp>
        <p:nvSpPr>
          <p:cNvPr id="196" name="Google Shape;196;p8: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8: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To ensure that the academic sources were credible and relevant, access to academic sources was done through Google Scholar and Scopus. The process of triangulation between industry knowledge and academic research in strengthening empirical reliability and reducing bias was used (Gursoy 2025). To conduct an analysis, one of the frameworks chosen was the PESTLE analysis to assess the impact of political, economic, social, technological, legal and environmental factors on AI adoption in the hospitality industry. PESTLE may especially serve the purpose of industry-level analysis, since it defines forces of the macro-environment that influence strategy, regulation, workforce relations and sustainability.</a:t>
            </a:r>
            <a:endParaRPr sz="1200">
              <a:solidFill>
                <a:schemeClr val="dk1"/>
              </a:solidFill>
              <a:latin typeface="Calibri"/>
              <a:ea typeface="Calibri"/>
              <a:cs typeface="Calibri"/>
              <a:sym typeface="Calibri"/>
            </a:endParaRPr>
          </a:p>
        </p:txBody>
      </p:sp>
      <p:sp>
        <p:nvSpPr>
          <p:cNvPr id="198" name="Google Shape;198;p8: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210" name="Shape 210"/>
        <p:cNvGrpSpPr/>
        <p:nvPr/>
      </p:nvGrpSpPr>
      <p:grpSpPr>
        <a:xfrm>
          <a:off x="0" y="0"/>
          <a:ext cx="0" cy="0"/>
          <a:chOff x="0" y="0"/>
          <a:chExt cx="0" cy="0"/>
        </a:xfrm>
      </p:grpSpPr>
      <p:sp>
        <p:nvSpPr>
          <p:cNvPr id="211" name="Google Shape;211;p9: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2" name="Google Shape;212;p9: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Economically, AI has great benefits to the hospitality organisations in terms of efficiency in operations, prediction of demand and pricing accuracy. Monotonous work can be automated to save on labour and speed up the service (Law </a:t>
            </a:r>
            <a:r>
              <a:rPr lang="en-IN" sz="1200" i="1">
                <a:solidFill>
                  <a:schemeClr val="dk1"/>
                </a:solidFill>
                <a:latin typeface="Calibri"/>
                <a:ea typeface="Calibri"/>
                <a:cs typeface="Calibri"/>
                <a:sym typeface="Calibri"/>
              </a:rPr>
              <a:t>et al.,</a:t>
            </a:r>
            <a:r>
              <a:rPr lang="en-IN" sz="1200">
                <a:solidFill>
                  <a:schemeClr val="dk1"/>
                </a:solidFill>
                <a:latin typeface="Calibri"/>
                <a:ea typeface="Calibri"/>
                <a:cs typeface="Calibri"/>
                <a:sym typeface="Calibri"/>
              </a:rPr>
              <a:t> 2025). However, the implementation of the AI is associated with high initial investment requirements, system integration, and maintenance expenses and poses a challenge to small and independent hotels. Furthermore, the need to engage in continuous training and reskilling of employees to favour successful human-to-AI interactions usually counterbalances the reduction in labour costs. </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p>
        </p:txBody>
      </p:sp>
      <p:sp>
        <p:nvSpPr>
          <p:cNvPr id="213" name="Google Shape;213;p9: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9" name="Shape 229"/>
        <p:cNvGrpSpPr/>
        <p:nvPr/>
      </p:nvGrpSpPr>
      <p:grpSpPr>
        <a:xfrm>
          <a:off x="0" y="0"/>
          <a:ext cx="0" cy="0"/>
          <a:chOff x="0" y="0"/>
          <a:chExt cx="0" cy="0"/>
        </a:xfrm>
      </p:grpSpPr>
      <p:sp>
        <p:nvSpPr>
          <p:cNvPr id="230" name="Google Shape;230;p10: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0: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There is a powerful influence of social factors on the level of perception and acceptance of AI by the guests. The younger techno travellers are likely to be more attentive to such factors like speed, convenience and innovation, and older or culturally traditional guests are more likely to cherish human interaction. Acceptance is also influenced by the culture, where a high-context culture places greater emphasis on warmth and personal contact (Liu, and Cheng, 2025). Over automation would thus dilute the perceived warmth of the hospitality as well as degrading on guest satisfaction especially in the luxury and experience-oriented segments. These results highlight that the use of AI should be socially or culturally aware.</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p>
        </p:txBody>
      </p:sp>
      <p:sp>
        <p:nvSpPr>
          <p:cNvPr id="232" name="Google Shape;232;p10: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252" name="Shape 252"/>
        <p:cNvGrpSpPr/>
        <p:nvPr/>
      </p:nvGrpSpPr>
      <p:grpSpPr>
        <a:xfrm>
          <a:off x="0" y="0"/>
          <a:ext cx="0" cy="0"/>
          <a:chOff x="0" y="0"/>
          <a:chExt cx="0" cy="0"/>
        </a:xfrm>
      </p:grpSpPr>
      <p:sp>
        <p:nvSpPr>
          <p:cNvPr id="253" name="Google Shape;253;p11: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4" name="Google Shape;254;p11: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 </a:t>
            </a:r>
            <a:endParaRPr lang="en-IN" sz="1200" b="1">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Politics and law Data-protection regulations and employment regulations strongly influence the implementation of AI in the hospitality industry (</a:t>
            </a:r>
            <a:r>
              <a:rPr lang="en-IN" sz="1200" b="0" i="0">
                <a:solidFill>
                  <a:schemeClr val="dk1"/>
                </a:solidFill>
                <a:latin typeface="Calibri"/>
                <a:ea typeface="Calibri"/>
                <a:cs typeface="Calibri"/>
                <a:sym typeface="Calibri"/>
              </a:rPr>
              <a:t>Huzar, 2024</a:t>
            </a:r>
            <a:r>
              <a:rPr lang="en-IN" sz="1200">
                <a:solidFill>
                  <a:schemeClr val="dk1"/>
                </a:solidFill>
                <a:latin typeface="Calibri"/>
                <a:ea typeface="Calibri"/>
                <a:cs typeface="Calibri"/>
                <a:sym typeface="Calibri"/>
              </a:rPr>
              <a:t>). The GDPR General Data Protection Regulation sets demanding conditions on the collecting, storing, and processing of the guest data, thus having a direct impact on AI-based personalisation and predictive analytics.</a:t>
            </a:r>
            <a:endParaRPr sz="1200">
              <a:solidFill>
                <a:schemeClr val="dk1"/>
              </a:solidFill>
              <a:latin typeface="Calibri"/>
              <a:ea typeface="Calibri"/>
              <a:cs typeface="Calibri"/>
              <a:sym typeface="Calibri"/>
            </a:endParaRPr>
          </a:p>
        </p:txBody>
      </p:sp>
      <p:sp>
        <p:nvSpPr>
          <p:cNvPr id="255" name="Google Shape;255;p11: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69" name="Shape 269"/>
        <p:cNvGrpSpPr/>
        <p:nvPr/>
      </p:nvGrpSpPr>
      <p:grpSpPr>
        <a:xfrm>
          <a:off x="0" y="0"/>
          <a:ext cx="0" cy="0"/>
          <a:chOff x="0" y="0"/>
          <a:chExt cx="0" cy="0"/>
        </a:xfrm>
      </p:grpSpPr>
      <p:sp>
        <p:nvSpPr>
          <p:cNvPr id="270" name="Google Shape;270;p12: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1" name="Google Shape;271;p12: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 </a:t>
            </a:r>
            <a:endParaRPr lang="en-IN" sz="1200" b="1">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The effectiveness of AI-human cooperation in the hotels is seriously based on the technological factors (</a:t>
            </a:r>
            <a:r>
              <a:rPr lang="en-IN" sz="1200">
                <a:latin typeface="Times New Roman" panose="02020503050405090304"/>
                <a:ea typeface="Times New Roman" panose="02020503050405090304"/>
                <a:cs typeface="Times New Roman" panose="02020503050405090304"/>
                <a:sym typeface="Times New Roman" panose="02020503050405090304"/>
              </a:rPr>
              <a:t>Jiang </a:t>
            </a:r>
            <a:r>
              <a:rPr lang="en-IN" sz="1200" i="1">
                <a:latin typeface="Times New Roman" panose="02020503050405090304"/>
                <a:ea typeface="Times New Roman" panose="02020503050405090304"/>
                <a:cs typeface="Times New Roman" panose="02020503050405090304"/>
                <a:sym typeface="Times New Roman" panose="02020503050405090304"/>
              </a:rPr>
              <a:t>et al.,</a:t>
            </a:r>
            <a:r>
              <a:rPr lang="en-IN" sz="1200">
                <a:latin typeface="Times New Roman" panose="02020503050405090304"/>
                <a:ea typeface="Times New Roman" panose="02020503050405090304"/>
                <a:cs typeface="Times New Roman" panose="02020503050405090304"/>
                <a:sym typeface="Times New Roman" panose="02020503050405090304"/>
              </a:rPr>
              <a:t> 2023</a:t>
            </a:r>
            <a:r>
              <a:rPr lang="en-IN" sz="1200">
                <a:solidFill>
                  <a:schemeClr val="dk1"/>
                </a:solidFill>
                <a:latin typeface="Calibri"/>
                <a:ea typeface="Calibri"/>
                <a:cs typeface="Calibri"/>
                <a:sym typeface="Calibri"/>
              </a:rPr>
              <a:t>). Several hospitality operators rely on old-fashioned property management systems making AI integration sophisticated, time-consuming, and expensive. Incompatibilities might interfere with operations and deteriorate service provision. Reliability is in the first place; failure of AI in high-load times may destroy guest confidence and gratification.</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endParaRPr sz="1200">
              <a:solidFill>
                <a:schemeClr val="dk1"/>
              </a:solidFill>
              <a:latin typeface="Calibri"/>
              <a:ea typeface="Calibri"/>
              <a:cs typeface="Calibri"/>
              <a:sym typeface="Calibri"/>
            </a:endParaRPr>
          </a:p>
        </p:txBody>
      </p:sp>
      <p:sp>
        <p:nvSpPr>
          <p:cNvPr id="272" name="Google Shape;272;p12: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9" name="Shape 289"/>
        <p:cNvGrpSpPr/>
        <p:nvPr/>
      </p:nvGrpSpPr>
      <p:grpSpPr>
        <a:xfrm>
          <a:off x="0" y="0"/>
          <a:ext cx="0" cy="0"/>
          <a:chOff x="0" y="0"/>
          <a:chExt cx="0" cy="0"/>
        </a:xfrm>
      </p:grpSpPr>
      <p:sp>
        <p:nvSpPr>
          <p:cNvPr id="290" name="Google Shape;290;p13: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1" name="Google Shape;291;p13: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SN: </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On the environmental dimension, the utilisation of AI provides the hospitality organisations with avenues to improve their performance in the area of sustainability (Chandok </a:t>
            </a:r>
            <a:r>
              <a:rPr lang="en-IN" sz="1200" i="1">
                <a:solidFill>
                  <a:schemeClr val="dk1"/>
                </a:solidFill>
                <a:latin typeface="Calibri"/>
                <a:ea typeface="Calibri"/>
                <a:cs typeface="Calibri"/>
                <a:sym typeface="Calibri"/>
              </a:rPr>
              <a:t>et al.,</a:t>
            </a:r>
            <a:r>
              <a:rPr lang="en-IN" sz="1200" i="0">
                <a:solidFill>
                  <a:schemeClr val="dk1"/>
                </a:solidFill>
                <a:latin typeface="Calibri"/>
                <a:ea typeface="Calibri"/>
                <a:cs typeface="Calibri"/>
                <a:sym typeface="Calibri"/>
              </a:rPr>
              <a:t> </a:t>
            </a:r>
            <a:r>
              <a:rPr lang="en-IN" sz="1200">
                <a:solidFill>
                  <a:schemeClr val="dk1"/>
                </a:solidFill>
                <a:latin typeface="Calibri"/>
                <a:ea typeface="Calibri"/>
                <a:cs typeface="Calibri"/>
                <a:sym typeface="Calibri"/>
              </a:rPr>
              <a:t>2025). AI-controlled lighting, heating, air conditioning, and other smart room technologies will help to decrease the energy usage by means of 15-25 percentage points, limiting the operating expenses and carbon emissions. Predictive analytics can support a more effective housekeeping schedule and inventory management, reducing consumption of water and food waste.</a:t>
            </a:r>
            <a:endParaRPr sz="1200">
              <a:solidFill>
                <a:schemeClr val="dk1"/>
              </a:solidFill>
              <a:latin typeface="Calibri"/>
              <a:ea typeface="Calibri"/>
              <a:cs typeface="Calibri"/>
              <a:sym typeface="Calibri"/>
            </a:endParaRPr>
          </a:p>
        </p:txBody>
      </p:sp>
      <p:sp>
        <p:nvSpPr>
          <p:cNvPr id="292" name="Google Shape;292;p13: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303" name="Shape 303"/>
        <p:cNvGrpSpPr/>
        <p:nvPr/>
      </p:nvGrpSpPr>
      <p:grpSpPr>
        <a:xfrm>
          <a:off x="0" y="0"/>
          <a:ext cx="0" cy="0"/>
          <a:chOff x="0" y="0"/>
          <a:chExt cx="0" cy="0"/>
        </a:xfrm>
      </p:grpSpPr>
      <p:sp>
        <p:nvSpPr>
          <p:cNvPr id="304" name="Google Shape;304;p14: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5" name="Google Shape;305;p14: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The examples of the largest hotel chains, like Marriott and Hilton, show the opportunities and restrictions of AI implementation. Marriott chatbots that can be powered by AI enhance response time and consistency in the delivery of service,s whereas Hilton's robotic concierge has brought in a new level of novelty and efficiency in operations (Marcus, 2025). Such efforts provide obvious operating utilities, particularly in handling large amounts of guest requests. But they also expose some limitations, such as a decreased level of emotional involvement and fears of depersonalisation. Resistance to AI may occur if it is seen as a threat to the security of the employees.</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p>
        </p:txBody>
      </p:sp>
      <p:sp>
        <p:nvSpPr>
          <p:cNvPr id="306" name="Google Shape;306;p14: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323" name="Shape 323"/>
        <p:cNvGrpSpPr/>
        <p:nvPr/>
      </p:nvGrpSpPr>
      <p:grpSpPr>
        <a:xfrm>
          <a:off x="0" y="0"/>
          <a:ext cx="0" cy="0"/>
          <a:chOff x="0" y="0"/>
          <a:chExt cx="0" cy="0"/>
        </a:xfrm>
      </p:grpSpPr>
      <p:sp>
        <p:nvSpPr>
          <p:cNvPr id="324" name="Google Shape;324;p15: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5" name="Google Shape;325;p15: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 </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Artificial Intelligence is a revolutionary resource in the modern hospitality business to improve efficiency, regularity, and customization as shown in the current research. However, AI cannot perfectly perform the empathy, emotional intelligence, and cultural awareness that are the components of excellent hospitality services. The main implication is that the key to success in hospitality operations would be a harmonious partnership of people and AI, and not fully automating hospitality operations.</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p>
        </p:txBody>
      </p:sp>
      <p:sp>
        <p:nvSpPr>
          <p:cNvPr id="326" name="Google Shape;326;p15: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342" name="Shape 342"/>
        <p:cNvGrpSpPr/>
        <p:nvPr/>
      </p:nvGrpSpPr>
      <p:grpSpPr>
        <a:xfrm>
          <a:off x="0" y="0"/>
          <a:ext cx="0" cy="0"/>
          <a:chOff x="0" y="0"/>
          <a:chExt cx="0" cy="0"/>
        </a:xfrm>
      </p:grpSpPr>
      <p:sp>
        <p:nvSpPr>
          <p:cNvPr id="343" name="Google Shape;343;p16: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4" name="Google Shape;344;p16: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b="1">
                <a:solidFill>
                  <a:schemeClr val="dk1"/>
                </a:solidFill>
                <a:latin typeface="Calibri"/>
                <a:ea typeface="Calibri"/>
                <a:cs typeface="Calibri"/>
                <a:sym typeface="Calibri"/>
              </a:rPr>
              <a:t>SN:</a:t>
            </a:r>
            <a:endParaRPr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Based on the study findings, a number of recommendations are provided that can be put into practice within the hospitality industry. Academic institutions need to adopt hybrid service models that provide a smooth transition between the efficiency of AI applications and service delivery by people (van der Meulen 2025). They should ensure that staff stay constantly educated to enable the creation of successful human-AI cooperation and decrease the resistance to the change.</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p>
        </p:txBody>
      </p:sp>
      <p:sp>
        <p:nvSpPr>
          <p:cNvPr id="345" name="Google Shape;345;p16: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361" name="Shape 361"/>
        <p:cNvGrpSpPr/>
        <p:nvPr/>
      </p:nvGrpSpPr>
      <p:grpSpPr>
        <a:xfrm>
          <a:off x="0" y="0"/>
          <a:ext cx="0" cy="0"/>
          <a:chOff x="0" y="0"/>
          <a:chExt cx="0" cy="0"/>
        </a:xfrm>
      </p:grpSpPr>
      <p:sp>
        <p:nvSpPr>
          <p:cNvPr id="362" name="Google Shape;362;p17: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3" name="Google Shape;363;p17: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IN" sz="1200">
                <a:latin typeface="Calibri"/>
                <a:ea typeface="Calibri"/>
                <a:cs typeface="Calibri"/>
                <a:sym typeface="Calibri"/>
              </a:rPr>
              <a:t>Marcus, A., (2025). Artificial Intelligence in Hospitality Service Delivery. </a:t>
            </a:r>
            <a:r>
              <a:rPr lang="en-IN" sz="1200" i="1">
                <a:latin typeface="Calibri"/>
                <a:ea typeface="Calibri"/>
                <a:cs typeface="Calibri"/>
                <a:sym typeface="Calibri"/>
              </a:rPr>
              <a:t>Journal of Hospitality</a:t>
            </a:r>
            <a:r>
              <a:rPr lang="en-IN" sz="1200">
                <a:latin typeface="Calibri"/>
                <a:ea typeface="Calibri"/>
                <a:cs typeface="Calibri"/>
                <a:sym typeface="Calibri"/>
              </a:rPr>
              <a:t>, </a:t>
            </a:r>
            <a:r>
              <a:rPr lang="en-IN" sz="1200" i="1">
                <a:latin typeface="Calibri"/>
                <a:ea typeface="Calibri"/>
                <a:cs typeface="Calibri"/>
                <a:sym typeface="Calibri"/>
              </a:rPr>
              <a:t>7</a:t>
            </a:r>
            <a:r>
              <a:rPr lang="en-IN" sz="1200">
                <a:latin typeface="Calibri"/>
                <a:ea typeface="Calibri"/>
                <a:cs typeface="Calibri"/>
                <a:sym typeface="Calibri"/>
              </a:rPr>
              <a:t>(1), pp.13-31.</a:t>
            </a:r>
            <a:endParaRPr lang="en-IN" sz="1200">
              <a:latin typeface="Calibri"/>
              <a:ea typeface="Calibri"/>
              <a:cs typeface="Calibri"/>
              <a:sym typeface="Calibri"/>
            </a:endParaRPr>
          </a:p>
          <a:p>
            <a:pPr marL="0" lvl="0" indent="0" algn="just" rtl="0">
              <a:lnSpc>
                <a:spcPct val="150000"/>
              </a:lnSpc>
              <a:spcBef>
                <a:spcPts val="0"/>
              </a:spcBef>
              <a:spcAft>
                <a:spcPts val="0"/>
              </a:spcAft>
              <a:buNone/>
            </a:pPr>
            <a:r>
              <a:rPr lang="en-IN" sz="1200">
                <a:latin typeface="Calibri"/>
                <a:ea typeface="Calibri"/>
                <a:cs typeface="Calibri"/>
                <a:sym typeface="Calibri"/>
              </a:rPr>
              <a:t>Marinakou, E., Giousmpasoglou, C. and Papavasileiou, E.F., (2025). The use of artificial intelligence (AI) in talent acquisition: The case of Greek luxury hotels. </a:t>
            </a:r>
            <a:r>
              <a:rPr lang="en-IN" sz="1200" i="1">
                <a:latin typeface="Calibri"/>
                <a:ea typeface="Calibri"/>
                <a:cs typeface="Calibri"/>
                <a:sym typeface="Calibri"/>
              </a:rPr>
              <a:t>Strategic Change</a:t>
            </a:r>
            <a:r>
              <a:rPr lang="en-IN" sz="1200">
                <a:latin typeface="Calibri"/>
                <a:ea typeface="Calibri"/>
                <a:cs typeface="Calibri"/>
                <a:sym typeface="Calibri"/>
              </a:rPr>
              <a:t>, </a:t>
            </a:r>
            <a:r>
              <a:rPr lang="en-IN" sz="1200" i="1">
                <a:latin typeface="Calibri"/>
                <a:ea typeface="Calibri"/>
                <a:cs typeface="Calibri"/>
                <a:sym typeface="Calibri"/>
              </a:rPr>
              <a:t>34</a:t>
            </a:r>
            <a:r>
              <a:rPr lang="en-IN" sz="1200">
                <a:latin typeface="Calibri"/>
                <a:ea typeface="Calibri"/>
                <a:cs typeface="Calibri"/>
                <a:sym typeface="Calibri"/>
              </a:rPr>
              <a:t>(4), pp.533-543. </a:t>
            </a:r>
            <a:endParaRPr lang="en-IN" sz="1200">
              <a:latin typeface="Calibri"/>
              <a:ea typeface="Calibri"/>
              <a:cs typeface="Calibri"/>
              <a:sym typeface="Calibri"/>
            </a:endParaRPr>
          </a:p>
          <a:p>
            <a:pPr marL="0" lvl="0" indent="0" algn="just" rtl="0">
              <a:lnSpc>
                <a:spcPct val="150000"/>
              </a:lnSpc>
              <a:spcBef>
                <a:spcPts val="0"/>
              </a:spcBef>
              <a:spcAft>
                <a:spcPts val="0"/>
              </a:spcAft>
              <a:buNone/>
            </a:pPr>
            <a:r>
              <a:rPr lang="en-IN" sz="1200">
                <a:latin typeface="Calibri"/>
                <a:ea typeface="Calibri"/>
                <a:cs typeface="Calibri"/>
                <a:sym typeface="Calibri"/>
              </a:rPr>
              <a:t>Tan, K.L., Yeap, P.F., Cheong, K.C.K. and Loganathan, S.R., (2025). Crafting an organizational strategy for the new era: a qualitative study of artificial intelligence transformation in a homegrown Singaporean hotel chain. </a:t>
            </a:r>
            <a:r>
              <a:rPr lang="en-IN" sz="1200" i="1">
                <a:latin typeface="Calibri"/>
                <a:ea typeface="Calibri"/>
                <a:cs typeface="Calibri"/>
                <a:sym typeface="Calibri"/>
              </a:rPr>
              <a:t>Business Process Management Journal</a:t>
            </a:r>
            <a:r>
              <a:rPr lang="en-IN" sz="1200">
                <a:latin typeface="Calibri"/>
                <a:ea typeface="Calibri"/>
                <a:cs typeface="Calibri"/>
                <a:sym typeface="Calibri"/>
              </a:rPr>
              <a:t>, </a:t>
            </a:r>
            <a:r>
              <a:rPr lang="en-IN" sz="1200" i="1">
                <a:latin typeface="Calibri"/>
                <a:ea typeface="Calibri"/>
                <a:cs typeface="Calibri"/>
                <a:sym typeface="Calibri"/>
              </a:rPr>
              <a:t>31</a:t>
            </a:r>
            <a:r>
              <a:rPr lang="en-IN" sz="1200">
                <a:latin typeface="Calibri"/>
                <a:ea typeface="Calibri"/>
                <a:cs typeface="Calibri"/>
                <a:sym typeface="Calibri"/>
              </a:rPr>
              <a:t>(8), pp.104-123. </a:t>
            </a:r>
            <a:endParaRPr lang="en-IN" sz="1200">
              <a:latin typeface="Calibri"/>
              <a:ea typeface="Calibri"/>
              <a:cs typeface="Calibri"/>
              <a:sym typeface="Calibri"/>
            </a:endParaRPr>
          </a:p>
          <a:p>
            <a:pPr marL="0" lvl="0" indent="0" algn="just" rtl="0">
              <a:lnSpc>
                <a:spcPct val="150000"/>
              </a:lnSpc>
              <a:spcBef>
                <a:spcPts val="0"/>
              </a:spcBef>
              <a:spcAft>
                <a:spcPts val="0"/>
              </a:spcAft>
              <a:buNone/>
            </a:pPr>
            <a:r>
              <a:rPr lang="en-IN" sz="1200">
                <a:latin typeface="Calibri"/>
                <a:ea typeface="Calibri"/>
                <a:cs typeface="Calibri"/>
                <a:sym typeface="Calibri"/>
              </a:rPr>
              <a:t>van der Meulen, F.J., (2025). Shaping the future of hospitality management: a dynamic AI-driven dialogue between a Hotel Management School Leeuwarden lecturer and a hotel general manager. </a:t>
            </a:r>
            <a:r>
              <a:rPr lang="en-IN" sz="1200" i="1">
                <a:latin typeface="Calibri"/>
                <a:ea typeface="Calibri"/>
                <a:cs typeface="Calibri"/>
                <a:sym typeface="Calibri"/>
              </a:rPr>
              <a:t>Research in Hospitality Management</a:t>
            </a:r>
            <a:r>
              <a:rPr lang="en-IN" sz="1200">
                <a:latin typeface="Calibri"/>
                <a:ea typeface="Calibri"/>
                <a:cs typeface="Calibri"/>
                <a:sym typeface="Calibri"/>
              </a:rPr>
              <a:t>, </a:t>
            </a:r>
            <a:r>
              <a:rPr lang="en-IN" sz="1200" i="1">
                <a:latin typeface="Calibri"/>
                <a:ea typeface="Calibri"/>
                <a:cs typeface="Calibri"/>
                <a:sym typeface="Calibri"/>
              </a:rPr>
              <a:t>15</a:t>
            </a:r>
            <a:r>
              <a:rPr lang="en-IN" sz="1200">
                <a:latin typeface="Calibri"/>
                <a:ea typeface="Calibri"/>
                <a:cs typeface="Calibri"/>
                <a:sym typeface="Calibri"/>
              </a:rPr>
              <a:t>(1), pp.16-19. </a:t>
            </a:r>
            <a:endParaRPr sz="1200">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Jiang, N., Liu, X., Liu, H., Lim, E.T.K., Tan, C.W. and Gu, J., (2023). Beyond AI-powered context-aware services: the role of human–AI collaboration. </a:t>
            </a:r>
            <a:r>
              <a:rPr lang="en-IN" sz="1200" i="1">
                <a:solidFill>
                  <a:schemeClr val="dk1"/>
                </a:solidFill>
                <a:latin typeface="Calibri"/>
                <a:ea typeface="Calibri"/>
                <a:cs typeface="Calibri"/>
                <a:sym typeface="Calibri"/>
              </a:rPr>
              <a:t>Industrial Management &amp; Data Systems</a:t>
            </a:r>
            <a:r>
              <a:rPr lang="en-IN" sz="1200">
                <a:solidFill>
                  <a:schemeClr val="dk1"/>
                </a:solidFill>
                <a:latin typeface="Calibri"/>
                <a:ea typeface="Calibri"/>
                <a:cs typeface="Calibri"/>
                <a:sym typeface="Calibri"/>
              </a:rPr>
              <a:t>, </a:t>
            </a:r>
            <a:r>
              <a:rPr lang="en-IN" sz="1200" i="1">
                <a:solidFill>
                  <a:schemeClr val="dk1"/>
                </a:solidFill>
                <a:latin typeface="Calibri"/>
                <a:ea typeface="Calibri"/>
                <a:cs typeface="Calibri"/>
                <a:sym typeface="Calibri"/>
              </a:rPr>
              <a:t>123</a:t>
            </a:r>
            <a:r>
              <a:rPr lang="en-IN" sz="1200">
                <a:solidFill>
                  <a:schemeClr val="dk1"/>
                </a:solidFill>
                <a:latin typeface="Calibri"/>
                <a:ea typeface="Calibri"/>
                <a:cs typeface="Calibri"/>
                <a:sym typeface="Calibri"/>
              </a:rPr>
              <a:t>(11), pp.2771-2802. </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r>
              <a:rPr lang="en-IN" sz="1200">
                <a:solidFill>
                  <a:schemeClr val="dk1"/>
                </a:solidFill>
                <a:latin typeface="Calibri"/>
                <a:ea typeface="Calibri"/>
                <a:cs typeface="Calibri"/>
                <a:sym typeface="Calibri"/>
              </a:rPr>
              <a:t>Chandok, M., Chandan, R., Shukla, D., Anilkumar, S. and Priya, N., (2025). Artificial Intelligence (AI) Technology-Enabled Housekeeping: Setting a Roadmap. In </a:t>
            </a:r>
            <a:r>
              <a:rPr lang="en-IN" sz="1200" i="1">
                <a:solidFill>
                  <a:schemeClr val="dk1"/>
                </a:solidFill>
                <a:latin typeface="Calibri"/>
                <a:ea typeface="Calibri"/>
                <a:cs typeface="Calibri"/>
                <a:sym typeface="Calibri"/>
              </a:rPr>
              <a:t>Transforming the Service Sector With New Technology</a:t>
            </a:r>
            <a:r>
              <a:rPr lang="en-IN" sz="1200">
                <a:solidFill>
                  <a:schemeClr val="dk1"/>
                </a:solidFill>
                <a:latin typeface="Calibri"/>
                <a:ea typeface="Calibri"/>
                <a:cs typeface="Calibri"/>
                <a:sym typeface="Calibri"/>
              </a:rPr>
              <a:t> (pp. 323-346). IGI Global Scientific Publishing.</a:t>
            </a:r>
            <a:endParaRPr sz="1200">
              <a:latin typeface="Calibri"/>
              <a:ea typeface="Calibri"/>
              <a:cs typeface="Calibri"/>
              <a:sym typeface="Calibri"/>
            </a:endParaRPr>
          </a:p>
          <a:p>
            <a:pPr marL="0" lvl="0" indent="0" algn="just" rtl="0">
              <a:lnSpc>
                <a:spcPct val="150000"/>
              </a:lnSpc>
              <a:spcBef>
                <a:spcPts val="0"/>
              </a:spcBef>
              <a:spcAft>
                <a:spcPts val="0"/>
              </a:spcAft>
              <a:buNone/>
            </a:pPr>
            <a:r>
              <a:rPr lang="en-IN" sz="1200">
                <a:latin typeface="Calibri"/>
                <a:ea typeface="Calibri"/>
                <a:cs typeface="Calibri"/>
                <a:sym typeface="Calibri"/>
              </a:rPr>
              <a:t>Wu, T.J., Zhang, R.X. and Zhang, Z., (2025). Navigating the human-artificial intelligence collaboration landscape: Impact on quality of work life and work engagement. </a:t>
            </a:r>
            <a:r>
              <a:rPr lang="en-IN" sz="1200" i="1">
                <a:latin typeface="Calibri"/>
                <a:ea typeface="Calibri"/>
                <a:cs typeface="Calibri"/>
                <a:sym typeface="Calibri"/>
              </a:rPr>
              <a:t>Journal of Hospitality and Tourism Management</a:t>
            </a:r>
            <a:r>
              <a:rPr lang="en-IN" sz="1200">
                <a:latin typeface="Calibri"/>
                <a:ea typeface="Calibri"/>
                <a:cs typeface="Calibri"/>
                <a:sym typeface="Calibri"/>
              </a:rPr>
              <a:t>, </a:t>
            </a:r>
            <a:r>
              <a:rPr lang="en-IN" sz="1200" i="1">
                <a:latin typeface="Calibri"/>
                <a:ea typeface="Calibri"/>
                <a:cs typeface="Calibri"/>
                <a:sym typeface="Calibri"/>
              </a:rPr>
              <a:t>62</a:t>
            </a:r>
            <a:r>
              <a:rPr lang="en-IN" sz="1200">
                <a:latin typeface="Calibri"/>
                <a:ea typeface="Calibri"/>
                <a:cs typeface="Calibri"/>
                <a:sym typeface="Calibri"/>
              </a:rPr>
              <a:t>, pp.276-283. </a:t>
            </a:r>
            <a:endParaRPr sz="1200">
              <a:latin typeface="Calibri"/>
              <a:ea typeface="Calibri"/>
              <a:cs typeface="Calibri"/>
              <a:sym typeface="Calibri"/>
            </a:endParaRPr>
          </a:p>
          <a:p>
            <a:pPr marL="0" marR="0" lvl="0" indent="0" algn="just" rtl="0">
              <a:lnSpc>
                <a:spcPct val="15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Zhang, P., Dillard, N. and Cavallo, T., (2025). Navigating the limitations of algorithmic management: an integrative framework of sociotechnical systems theory (STS) and strategic HRD. </a:t>
            </a:r>
            <a:r>
              <a:rPr lang="en-IN" sz="1200" i="1">
                <a:solidFill>
                  <a:schemeClr val="dk1"/>
                </a:solidFill>
                <a:latin typeface="Calibri"/>
                <a:ea typeface="Calibri"/>
                <a:cs typeface="Calibri"/>
                <a:sym typeface="Calibri"/>
              </a:rPr>
              <a:t>Human Resource Development Review</a:t>
            </a:r>
            <a:r>
              <a:rPr lang="en-IN" sz="1200">
                <a:solidFill>
                  <a:schemeClr val="dk1"/>
                </a:solidFill>
                <a:latin typeface="Calibri"/>
                <a:ea typeface="Calibri"/>
                <a:cs typeface="Calibri"/>
                <a:sym typeface="Calibri"/>
              </a:rPr>
              <a:t>, p.15344843251320252. </a:t>
            </a:r>
            <a:endParaRPr lang="en-IN" sz="1200">
              <a:solidFill>
                <a:schemeClr val="dk1"/>
              </a:solidFill>
              <a:latin typeface="Calibri"/>
              <a:ea typeface="Calibri"/>
              <a:cs typeface="Calibri"/>
              <a:sym typeface="Calibri"/>
            </a:endParaRPr>
          </a:p>
          <a:p>
            <a:pPr marL="0" lvl="0" indent="0" algn="just" rtl="0">
              <a:lnSpc>
                <a:spcPct val="150000"/>
              </a:lnSpc>
              <a:spcBef>
                <a:spcPts val="0"/>
              </a:spcBef>
              <a:spcAft>
                <a:spcPts val="0"/>
              </a:spcAft>
              <a:buNone/>
            </a:pPr>
            <a:endParaRPr sz="1200">
              <a:solidFill>
                <a:srgbClr val="1C191A"/>
              </a:solidFill>
              <a:latin typeface="Calibri"/>
              <a:ea typeface="Calibri"/>
              <a:cs typeface="Calibri"/>
              <a:sym typeface="Calibri"/>
            </a:endParaRPr>
          </a:p>
          <a:p>
            <a:pPr marL="0" lvl="0" indent="0" algn="just" rtl="0">
              <a:lnSpc>
                <a:spcPct val="150000"/>
              </a:lnSpc>
              <a:spcBef>
                <a:spcPts val="0"/>
              </a:spcBef>
              <a:spcAft>
                <a:spcPts val="0"/>
              </a:spcAft>
              <a:buNone/>
            </a:pPr>
            <a:endParaRPr>
              <a:latin typeface="Calibri"/>
              <a:ea typeface="Calibri"/>
              <a:cs typeface="Calibri"/>
              <a:sym typeface="Calibri"/>
            </a:endParaRPr>
          </a:p>
        </p:txBody>
      </p:sp>
      <p:sp>
        <p:nvSpPr>
          <p:cNvPr id="364" name="Google Shape;364;p17: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PhAnim="0" showMasterSp="0">
  <p:cSld>
    <p:spTree>
      <p:nvGrpSpPr>
        <p:cNvPr id="378" name="Shape 378"/>
        <p:cNvGrpSpPr/>
        <p:nvPr/>
      </p:nvGrpSpPr>
      <p:grpSpPr>
        <a:xfrm>
          <a:off x="0" y="0"/>
          <a:ext cx="0" cy="0"/>
          <a:chOff x="0" y="0"/>
          <a:chExt cx="0" cy="0"/>
        </a:xfrm>
      </p:grpSpPr>
      <p:sp>
        <p:nvSpPr>
          <p:cNvPr id="379" name="Google Shape;379;p18:notes"/>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0" name="Google Shape;380;p18:notes"/>
          <p:cNvSpPr txBox="1"/>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p>
        </p:txBody>
      </p:sp>
      <p:sp>
        <p:nvSpPr>
          <p:cNvPr id="381" name="Google Shape;381;p18:notes"/>
          <p:cNvSpPr txBox="1"/>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5" name="Shape 15"/>
        <p:cNvGrpSpPr/>
        <p:nvPr/>
      </p:nvGrpSpPr>
      <p:grpSpPr>
        <a:xfrm>
          <a:off x="0" y="0"/>
          <a:ext cx="0" cy="0"/>
          <a:chOff x="0" y="0"/>
          <a:chExt cx="0" cy="0"/>
        </a:xfrm>
      </p:grpSpPr>
      <p:sp>
        <p:nvSpPr>
          <p:cNvPr id="16" name="Google Shape;16;p20"/>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20"/>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20"/>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9" name="Shape 19"/>
        <p:cNvGrpSpPr/>
        <p:nvPr/>
      </p:nvGrpSpPr>
      <p:grpSpPr>
        <a:xfrm>
          <a:off x="0" y="0"/>
          <a:ext cx="0" cy="0"/>
          <a:chOff x="0" y="0"/>
          <a:chExt cx="0" cy="0"/>
        </a:xfrm>
      </p:grpSpPr>
      <p:sp>
        <p:nvSpPr>
          <p:cNvPr id="20" name="Google Shape;20;p21"/>
          <p:cNvSpPr txBox="1"/>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21"/>
          <p:cNvSpPr txBox="1"/>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22" name="Google Shape;22;p21"/>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1"/>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21"/>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25" name="Shape 25"/>
        <p:cNvGrpSpPr/>
        <p:nvPr/>
      </p:nvGrpSpPr>
      <p:grpSpPr>
        <a:xfrm>
          <a:off x="0" y="0"/>
          <a:ext cx="0" cy="0"/>
          <a:chOff x="0" y="0"/>
          <a:chExt cx="0" cy="0"/>
        </a:xfrm>
      </p:grpSpPr>
      <p:sp>
        <p:nvSpPr>
          <p:cNvPr id="26" name="Google Shape;26;p22"/>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22"/>
          <p:cNvSpPr txBox="1"/>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28" name="Google Shape;28;p22"/>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22"/>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22"/>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31" name="Shape 31"/>
        <p:cNvGrpSpPr/>
        <p:nvPr/>
      </p:nvGrpSpPr>
      <p:grpSpPr>
        <a:xfrm>
          <a:off x="0" y="0"/>
          <a:ext cx="0" cy="0"/>
          <a:chOff x="0" y="0"/>
          <a:chExt cx="0" cy="0"/>
        </a:xfrm>
      </p:grpSpPr>
      <p:sp>
        <p:nvSpPr>
          <p:cNvPr id="32" name="Google Shape;32;p23"/>
          <p:cNvSpPr txBox="1"/>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23"/>
          <p:cNvSpPr txBox="1"/>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p:txBody>
      </p:sp>
      <p:sp>
        <p:nvSpPr>
          <p:cNvPr id="34" name="Google Shape;34;p23"/>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23"/>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23"/>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37" name="Shape 37"/>
        <p:cNvGrpSpPr/>
        <p:nvPr/>
      </p:nvGrpSpPr>
      <p:grpSpPr>
        <a:xfrm>
          <a:off x="0" y="0"/>
          <a:ext cx="0" cy="0"/>
          <a:chOff x="0" y="0"/>
          <a:chExt cx="0" cy="0"/>
        </a:xfrm>
      </p:grpSpPr>
      <p:sp>
        <p:nvSpPr>
          <p:cNvPr id="38" name="Google Shape;38;p24"/>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24"/>
          <p:cNvSpPr txBox="1"/>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40" name="Google Shape;40;p24"/>
          <p:cNvSpPr txBox="1"/>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41" name="Google Shape;41;p24"/>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4"/>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4"/>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44" name="Shape 44"/>
        <p:cNvGrpSpPr/>
        <p:nvPr/>
      </p:nvGrpSpPr>
      <p:grpSpPr>
        <a:xfrm>
          <a:off x="0" y="0"/>
          <a:ext cx="0" cy="0"/>
          <a:chOff x="0" y="0"/>
          <a:chExt cx="0" cy="0"/>
        </a:xfrm>
      </p:grpSpPr>
      <p:sp>
        <p:nvSpPr>
          <p:cNvPr id="45" name="Google Shape;45;p25"/>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25"/>
          <p:cNvSpPr txBox="1"/>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7" name="Google Shape;47;p25"/>
          <p:cNvSpPr txBox="1"/>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8" name="Google Shape;48;p25"/>
          <p:cNvSpPr txBox="1"/>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9" name="Google Shape;49;p25"/>
          <p:cNvSpPr txBox="1"/>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50" name="Google Shape;50;p25"/>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5"/>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5"/>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53" name="Shape 53"/>
        <p:cNvGrpSpPr/>
        <p:nvPr/>
      </p:nvGrpSpPr>
      <p:grpSpPr>
        <a:xfrm>
          <a:off x="0" y="0"/>
          <a:ext cx="0" cy="0"/>
          <a:chOff x="0" y="0"/>
          <a:chExt cx="0" cy="0"/>
        </a:xfrm>
      </p:grpSpPr>
      <p:sp>
        <p:nvSpPr>
          <p:cNvPr id="54" name="Google Shape;54;p26"/>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26"/>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6"/>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6"/>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matchingName="Content with Caption">
  <p:cSld name="OBJECT_WITH_CAPTION_TEXT">
    <p:spTree>
      <p:nvGrpSpPr>
        <p:cNvPr id="58" name="Shape 58"/>
        <p:cNvGrpSpPr/>
        <p:nvPr/>
      </p:nvGrpSpPr>
      <p:grpSpPr>
        <a:xfrm>
          <a:off x="0" y="0"/>
          <a:ext cx="0" cy="0"/>
          <a:chOff x="0" y="0"/>
          <a:chExt cx="0" cy="0"/>
        </a:xfrm>
      </p:grpSpPr>
      <p:sp>
        <p:nvSpPr>
          <p:cNvPr id="59" name="Google Shape;59;p27"/>
          <p:cNvSpPr txBox="1"/>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7"/>
          <p:cNvSpPr txBox="1"/>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p:txBody>
      </p:sp>
      <p:sp>
        <p:nvSpPr>
          <p:cNvPr id="61" name="Google Shape;61;p27"/>
          <p:cNvSpPr txBox="1"/>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62" name="Google Shape;62;p27"/>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7"/>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7"/>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65" name="Shape 65"/>
        <p:cNvGrpSpPr/>
        <p:nvPr/>
      </p:nvGrpSpPr>
      <p:grpSpPr>
        <a:xfrm>
          <a:off x="0" y="0"/>
          <a:ext cx="0" cy="0"/>
          <a:chOff x="0" y="0"/>
          <a:chExt cx="0" cy="0"/>
        </a:xfrm>
      </p:grpSpPr>
      <p:sp>
        <p:nvSpPr>
          <p:cNvPr id="66" name="Google Shape;66;p28"/>
          <p:cNvSpPr txBox="1"/>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8"/>
          <p:cNvSpPr/>
          <p:nvPr>
            <p:ph type="pic" idx="2"/>
          </p:nvPr>
        </p:nvSpPr>
        <p:spPr>
          <a:xfrm>
            <a:off x="1792288" y="612775"/>
            <a:ext cx="5486400" cy="4114800"/>
          </a:xfrm>
          <a:prstGeom prst="rect">
            <a:avLst/>
          </a:prstGeom>
          <a:noFill/>
          <a:ln>
            <a:noFill/>
          </a:ln>
        </p:spPr>
      </p:sp>
      <p:sp>
        <p:nvSpPr>
          <p:cNvPr id="68" name="Google Shape;68;p28"/>
          <p:cNvSpPr txBox="1"/>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69" name="Google Shape;69;p28"/>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8"/>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8"/>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72" name="Shape 72"/>
        <p:cNvGrpSpPr/>
        <p:nvPr/>
      </p:nvGrpSpPr>
      <p:grpSpPr>
        <a:xfrm>
          <a:off x="0" y="0"/>
          <a:ext cx="0" cy="0"/>
          <a:chOff x="0" y="0"/>
          <a:chExt cx="0" cy="0"/>
        </a:xfrm>
      </p:grpSpPr>
      <p:sp>
        <p:nvSpPr>
          <p:cNvPr id="73" name="Google Shape;73;p29"/>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9"/>
          <p:cNvSpPr txBox="1"/>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5" name="Google Shape;75;p29"/>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9"/>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9"/>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78" name="Shape 78"/>
        <p:cNvGrpSpPr/>
        <p:nvPr/>
      </p:nvGrpSpPr>
      <p:grpSpPr>
        <a:xfrm>
          <a:off x="0" y="0"/>
          <a:ext cx="0" cy="0"/>
          <a:chOff x="0" y="0"/>
          <a:chExt cx="0" cy="0"/>
        </a:xfrm>
      </p:grpSpPr>
      <p:sp>
        <p:nvSpPr>
          <p:cNvPr id="79" name="Google Shape;79;p30"/>
          <p:cNvSpPr txBox="1"/>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30"/>
          <p:cNvSpPr txBox="1"/>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81" name="Google Shape;81;p30"/>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30"/>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30"/>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9" name="Shape 9"/>
        <p:cNvGrpSpPr/>
        <p:nvPr/>
      </p:nvGrpSpPr>
      <p:grpSpPr>
        <a:xfrm>
          <a:off x="0" y="0"/>
          <a:ext cx="0" cy="0"/>
          <a:chOff x="0" y="0"/>
          <a:chExt cx="0" cy="0"/>
        </a:xfrm>
      </p:grpSpPr>
      <p:sp>
        <p:nvSpPr>
          <p:cNvPr id="10" name="Google Shape;10;p19"/>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9"/>
          <p:cNvSpPr txBox="1"/>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panose="020B0604020202090204"/>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panose="020B0604020202090204"/>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panose="020B0604020202090204"/>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9pPr>
          </a:lstStyle>
          <a:p/>
        </p:txBody>
      </p:sp>
      <p:sp>
        <p:nvSpPr>
          <p:cNvPr id="12" name="Google Shape;12;p19"/>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13" name="Google Shape;13;p19"/>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14" name="Google Shape;14;p19"/>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fld>
            <a:endParaRPr lang="en-IN"/>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xml"/><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image" Target="../media/image10.png"/></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1.xml"/><Relationship Id="rId2" Type="http://schemas.openxmlformats.org/officeDocument/2006/relationships/image" Target="../media/image12.png"/><Relationship Id="rId1" Type="http://schemas.openxmlformats.org/officeDocument/2006/relationships/image" Target="../media/image11.png"/></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1.xml"/><Relationship Id="rId2" Type="http://schemas.openxmlformats.org/officeDocument/2006/relationships/image" Target="../media/image14.jpeg"/><Relationship Id="rId1"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image" Target="../media/image18.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C191A"/>
        </a:solidFill>
        <a:effectLst/>
      </p:bgPr>
    </p:bg>
    <p:spTree>
      <p:nvGrpSpPr>
        <p:cNvPr id="88" name="Shape 88"/>
        <p:cNvGrpSpPr/>
        <p:nvPr/>
      </p:nvGrpSpPr>
      <p:grpSpPr>
        <a:xfrm>
          <a:off x="0" y="0"/>
          <a:ext cx="0" cy="0"/>
          <a:chOff x="0" y="0"/>
          <a:chExt cx="0" cy="0"/>
        </a:xfrm>
      </p:grpSpPr>
      <p:grpSp>
        <p:nvGrpSpPr>
          <p:cNvPr id="89" name="Google Shape;89;p1"/>
          <p:cNvGrpSpPr/>
          <p:nvPr/>
        </p:nvGrpSpPr>
        <p:grpSpPr>
          <a:xfrm>
            <a:off x="0" y="-144661"/>
            <a:ext cx="1685187" cy="5288161"/>
            <a:chOff x="0" y="-38100"/>
            <a:chExt cx="443835" cy="1392767"/>
          </a:xfrm>
        </p:grpSpPr>
        <p:sp>
          <p:nvSpPr>
            <p:cNvPr id="90" name="Google Shape;90;p1"/>
            <p:cNvSpPr/>
            <p:nvPr/>
          </p:nvSpPr>
          <p:spPr>
            <a:xfrm>
              <a:off x="0" y="0"/>
              <a:ext cx="443835" cy="1354667"/>
            </a:xfrm>
            <a:custGeom>
              <a:avLst/>
              <a:gdLst/>
              <a:ahLst/>
              <a:cxnLst/>
              <a:rect l="l" t="t" r="r" b="b"/>
              <a:pathLst>
                <a:path w="443835" h="1354667" extrusionOk="0">
                  <a:moveTo>
                    <a:pt x="0" y="0"/>
                  </a:moveTo>
                  <a:lnTo>
                    <a:pt x="443835" y="0"/>
                  </a:lnTo>
                  <a:lnTo>
                    <a:pt x="443835" y="1354667"/>
                  </a:lnTo>
                  <a:lnTo>
                    <a:pt x="0" y="1354667"/>
                  </a:lnTo>
                  <a:close/>
                </a:path>
              </a:pathLst>
            </a:custGeom>
            <a:solidFill>
              <a:srgbClr val="07A5C3"/>
            </a:solidFill>
            <a:ln>
              <a:noFill/>
            </a:ln>
          </p:spPr>
        </p:sp>
        <p:sp>
          <p:nvSpPr>
            <p:cNvPr id="91" name="Google Shape;91;p1"/>
            <p:cNvSpPr txBox="1"/>
            <p:nvPr/>
          </p:nvSpPr>
          <p:spPr>
            <a:xfrm>
              <a:off x="0" y="-38100"/>
              <a:ext cx="443835" cy="1392767"/>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2" name="Google Shape;92;p1"/>
          <p:cNvSpPr/>
          <p:nvPr/>
        </p:nvSpPr>
        <p:spPr>
          <a:xfrm>
            <a:off x="457201" y="0"/>
            <a:ext cx="9830542" cy="5143500"/>
          </a:xfrm>
          <a:custGeom>
            <a:avLst/>
            <a:gdLst/>
            <a:ahLst/>
            <a:cxnLst/>
            <a:rect l="l" t="t" r="r" b="b"/>
            <a:pathLst>
              <a:path w="1296120" h="796863" extrusionOk="0">
                <a:moveTo>
                  <a:pt x="0" y="0"/>
                </a:moveTo>
                <a:lnTo>
                  <a:pt x="1296120" y="0"/>
                </a:lnTo>
                <a:lnTo>
                  <a:pt x="1296120" y="796863"/>
                </a:lnTo>
                <a:lnTo>
                  <a:pt x="0" y="796863"/>
                </a:lnTo>
                <a:close/>
              </a:path>
            </a:pathLst>
          </a:custGeom>
          <a:blipFill rotWithShape="1">
            <a:blip r:embed="rId1"/>
            <a:stretch>
              <a:fillRect t="-4216" b="-4216"/>
            </a:stretch>
          </a:blipFill>
          <a:ln>
            <a:noFill/>
          </a:ln>
        </p:spPr>
      </p:sp>
      <p:grpSp>
        <p:nvGrpSpPr>
          <p:cNvPr id="93" name="Google Shape;93;p1"/>
          <p:cNvGrpSpPr/>
          <p:nvPr/>
        </p:nvGrpSpPr>
        <p:grpSpPr>
          <a:xfrm>
            <a:off x="10524246" y="-1071823"/>
            <a:ext cx="8757142" cy="6215323"/>
            <a:chOff x="0" y="-38100"/>
            <a:chExt cx="2306408" cy="1636958"/>
          </a:xfrm>
        </p:grpSpPr>
        <p:sp>
          <p:nvSpPr>
            <p:cNvPr id="94" name="Google Shape;94;p1"/>
            <p:cNvSpPr/>
            <p:nvPr/>
          </p:nvSpPr>
          <p:spPr>
            <a:xfrm>
              <a:off x="0" y="0"/>
              <a:ext cx="2306408" cy="1598858"/>
            </a:xfrm>
            <a:custGeom>
              <a:avLst/>
              <a:gdLst/>
              <a:ahLst/>
              <a:cxnLst/>
              <a:rect l="l" t="t" r="r" b="b"/>
              <a:pathLst>
                <a:path w="2306408" h="1598858" extrusionOk="0">
                  <a:moveTo>
                    <a:pt x="0" y="0"/>
                  </a:moveTo>
                  <a:lnTo>
                    <a:pt x="2306408" y="0"/>
                  </a:lnTo>
                  <a:lnTo>
                    <a:pt x="2306408" y="1598858"/>
                  </a:lnTo>
                  <a:lnTo>
                    <a:pt x="0" y="1598858"/>
                  </a:lnTo>
                  <a:close/>
                </a:path>
              </a:pathLst>
            </a:custGeom>
            <a:solidFill>
              <a:srgbClr val="FFFFFF"/>
            </a:solidFill>
            <a:ln>
              <a:noFill/>
            </a:ln>
          </p:spPr>
        </p:sp>
        <p:sp>
          <p:nvSpPr>
            <p:cNvPr id="95" name="Google Shape;95;p1"/>
            <p:cNvSpPr txBox="1"/>
            <p:nvPr/>
          </p:nvSpPr>
          <p:spPr>
            <a:xfrm>
              <a:off x="0" y="-38100"/>
              <a:ext cx="2306408" cy="1636958"/>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6" name="Google Shape;96;p1"/>
          <p:cNvSpPr/>
          <p:nvPr/>
        </p:nvSpPr>
        <p:spPr>
          <a:xfrm>
            <a:off x="1685187" y="6489770"/>
            <a:ext cx="1117193" cy="1080630"/>
          </a:xfrm>
          <a:custGeom>
            <a:avLst/>
            <a:gdLst/>
            <a:ahLst/>
            <a:cxnLst/>
            <a:rect l="l" t="t" r="r" b="b"/>
            <a:pathLst>
              <a:path w="1117193" h="1080630" extrusionOk="0">
                <a:moveTo>
                  <a:pt x="0" y="0"/>
                </a:moveTo>
                <a:lnTo>
                  <a:pt x="1117193" y="0"/>
                </a:lnTo>
                <a:lnTo>
                  <a:pt x="1117193" y="1080630"/>
                </a:lnTo>
                <a:lnTo>
                  <a:pt x="0" y="1080630"/>
                </a:lnTo>
                <a:lnTo>
                  <a:pt x="0" y="0"/>
                </a:lnTo>
                <a:close/>
              </a:path>
            </a:pathLst>
          </a:custGeom>
          <a:blipFill rotWithShape="1">
            <a:blip r:embed="rId2"/>
            <a:stretch>
              <a:fillRect/>
            </a:stretch>
          </a:blipFill>
          <a:ln>
            <a:noFill/>
          </a:ln>
        </p:spPr>
      </p:sp>
      <p:pic>
        <p:nvPicPr>
          <p:cNvPr id="97" name="Google Shape;97;p1"/>
          <p:cNvPicPr preferRelativeResize="0"/>
          <p:nvPr/>
        </p:nvPicPr>
        <p:blipFill rotWithShape="1">
          <a:blip r:embed="rId3"/>
          <a:srcRect/>
          <a:stretch>
            <a:fillRect/>
          </a:stretch>
        </p:blipFill>
        <p:spPr>
          <a:xfrm>
            <a:off x="10620556" y="0"/>
            <a:ext cx="7657284" cy="5143500"/>
          </a:xfrm>
          <a:prstGeom prst="rect">
            <a:avLst/>
          </a:prstGeom>
          <a:noFill/>
          <a:ln>
            <a:noFill/>
          </a:ln>
        </p:spPr>
      </p:pic>
      <p:sp>
        <p:nvSpPr>
          <p:cNvPr id="98" name="Google Shape;98;p1"/>
          <p:cNvSpPr txBox="1"/>
          <p:nvPr/>
        </p:nvSpPr>
        <p:spPr>
          <a:xfrm>
            <a:off x="457201" y="5492908"/>
            <a:ext cx="17221200" cy="43254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IN" sz="5700" b="1" i="0" u="none" strike="noStrike" cap="none">
                <a:solidFill>
                  <a:srgbClr val="FFFFFF"/>
                </a:solidFill>
                <a:latin typeface="Poppins" panose="00000800000000000000"/>
                <a:ea typeface="Poppins" panose="00000800000000000000"/>
                <a:cs typeface="Poppins" panose="00000800000000000000"/>
                <a:sym typeface="Poppins" panose="00000800000000000000"/>
              </a:rPr>
              <a:t>ARTIFICIAL INTELLIGENCE AND HUMAN COLLABORATION IN THE HOTEL AND HOSPITALITY INDUSTRY</a:t>
            </a:r>
            <a:endParaRPr sz="5700" b="1" i="0" u="none" strike="noStrike" cap="none">
              <a:solidFill>
                <a:srgbClr val="FFFFFF"/>
              </a:solidFill>
              <a:latin typeface="Poppins" panose="00000800000000000000"/>
              <a:ea typeface="Poppins" panose="00000800000000000000"/>
              <a:cs typeface="Poppins" panose="00000800000000000000"/>
              <a:sym typeface="Poppins" panose="00000800000000000000"/>
            </a:endParaRPr>
          </a:p>
          <a:p>
            <a:pPr marL="0" marR="0" lvl="0" indent="0" algn="ctr" rtl="0">
              <a:spcBef>
                <a:spcPts val="0"/>
              </a:spcBef>
              <a:spcAft>
                <a:spcPts val="0"/>
              </a:spcAft>
              <a:buNone/>
            </a:pPr>
            <a:br>
              <a:rPr lang="en-IN" sz="3800" b="1">
                <a:solidFill>
                  <a:srgbClr val="FFFFFF"/>
                </a:solidFill>
                <a:latin typeface="Poppins" panose="00000800000000000000"/>
                <a:ea typeface="Poppins" panose="00000800000000000000"/>
                <a:cs typeface="Poppins" panose="00000800000000000000"/>
                <a:sym typeface="Poppins" panose="00000800000000000000"/>
              </a:rPr>
            </a:br>
            <a:r>
              <a:rPr lang="en-IN" sz="3600">
                <a:solidFill>
                  <a:srgbClr val="FFFFFF"/>
                </a:solidFill>
                <a:latin typeface="Poppins" panose="00000800000000000000"/>
                <a:ea typeface="Poppins" panose="00000800000000000000"/>
                <a:cs typeface="Poppins" panose="00000800000000000000"/>
                <a:sym typeface="Poppins" panose="00000800000000000000"/>
              </a:rPr>
              <a:t>Florentina Babache</a:t>
            </a:r>
            <a:endParaRPr sz="3600">
              <a:solidFill>
                <a:srgbClr val="FFFFFF"/>
              </a:solidFill>
              <a:latin typeface="Poppins" panose="00000800000000000000"/>
              <a:ea typeface="Poppins" panose="00000800000000000000"/>
              <a:cs typeface="Poppins" panose="00000800000000000000"/>
              <a:sym typeface="Poppins" panose="00000800000000000000"/>
            </a:endParaRPr>
          </a:p>
          <a:p>
            <a:pPr marL="0" marR="0" lvl="0" indent="0" algn="ctr" rtl="0">
              <a:spcBef>
                <a:spcPts val="0"/>
              </a:spcBef>
              <a:spcAft>
                <a:spcPts val="0"/>
              </a:spcAft>
              <a:buNone/>
            </a:pPr>
            <a:r>
              <a:rPr lang="en-IN" sz="3600">
                <a:solidFill>
                  <a:srgbClr val="FFFFFF"/>
                </a:solidFill>
                <a:latin typeface="Poppins" panose="00000800000000000000"/>
                <a:ea typeface="Poppins" panose="00000800000000000000"/>
                <a:cs typeface="Poppins" panose="00000800000000000000"/>
                <a:sym typeface="Poppins" panose="00000800000000000000"/>
              </a:rPr>
              <a:t>2240975</a:t>
            </a:r>
            <a:endParaRPr sz="3600">
              <a:solidFill>
                <a:srgbClr val="FFFFFF"/>
              </a:solidFill>
              <a:latin typeface="Poppins" panose="00000800000000000000"/>
              <a:ea typeface="Poppins" panose="00000800000000000000"/>
              <a:cs typeface="Poppins" panose="00000800000000000000"/>
              <a:sym typeface="Poppins" panose="0000080000000000000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03" name="Shape 103"/>
        <p:cNvGrpSpPr/>
        <p:nvPr/>
      </p:nvGrpSpPr>
      <p:grpSpPr>
        <a:xfrm>
          <a:off x="0" y="0"/>
          <a:ext cx="0" cy="0"/>
          <a:chOff x="0" y="0"/>
          <a:chExt cx="0" cy="0"/>
        </a:xfrm>
      </p:grpSpPr>
      <p:grpSp>
        <p:nvGrpSpPr>
          <p:cNvPr id="104" name="Google Shape;104;p2"/>
          <p:cNvGrpSpPr/>
          <p:nvPr/>
        </p:nvGrpSpPr>
        <p:grpSpPr>
          <a:xfrm>
            <a:off x="0" y="-144661"/>
            <a:ext cx="10052333" cy="10431661"/>
            <a:chOff x="0" y="-38100"/>
            <a:chExt cx="2647528" cy="2747433"/>
          </a:xfrm>
        </p:grpSpPr>
        <p:sp>
          <p:nvSpPr>
            <p:cNvPr id="105" name="Google Shape;105;p2"/>
            <p:cNvSpPr/>
            <p:nvPr/>
          </p:nvSpPr>
          <p:spPr>
            <a:xfrm>
              <a:off x="0" y="0"/>
              <a:ext cx="2647528" cy="2709333"/>
            </a:xfrm>
            <a:custGeom>
              <a:avLst/>
              <a:gdLst/>
              <a:ahLst/>
              <a:cxnLst/>
              <a:rect l="l" t="t" r="r" b="b"/>
              <a:pathLst>
                <a:path w="2647528" h="2709333" extrusionOk="0">
                  <a:moveTo>
                    <a:pt x="0" y="0"/>
                  </a:moveTo>
                  <a:lnTo>
                    <a:pt x="2647528" y="0"/>
                  </a:lnTo>
                  <a:lnTo>
                    <a:pt x="2647528" y="2709333"/>
                  </a:lnTo>
                  <a:lnTo>
                    <a:pt x="0" y="2709333"/>
                  </a:lnTo>
                  <a:close/>
                </a:path>
              </a:pathLst>
            </a:custGeom>
            <a:solidFill>
              <a:srgbClr val="1C191A"/>
            </a:solidFill>
            <a:ln>
              <a:noFill/>
            </a:ln>
          </p:spPr>
        </p:sp>
        <p:sp>
          <p:nvSpPr>
            <p:cNvPr id="106" name="Google Shape;106;p2"/>
            <p:cNvSpPr txBox="1"/>
            <p:nvPr/>
          </p:nvSpPr>
          <p:spPr>
            <a:xfrm>
              <a:off x="0" y="-38100"/>
              <a:ext cx="2647528"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7" name="Google Shape;107;p2"/>
          <p:cNvGrpSpPr/>
          <p:nvPr/>
        </p:nvGrpSpPr>
        <p:grpSpPr>
          <a:xfrm>
            <a:off x="5026166" y="783244"/>
            <a:ext cx="5026166" cy="5288161"/>
            <a:chOff x="0" y="-38100"/>
            <a:chExt cx="1323764" cy="1392767"/>
          </a:xfrm>
        </p:grpSpPr>
        <p:sp>
          <p:nvSpPr>
            <p:cNvPr id="108" name="Google Shape;108;p2"/>
            <p:cNvSpPr/>
            <p:nvPr/>
          </p:nvSpPr>
          <p:spPr>
            <a:xfrm>
              <a:off x="0" y="0"/>
              <a:ext cx="1323764" cy="1354667"/>
            </a:xfrm>
            <a:custGeom>
              <a:avLst/>
              <a:gdLst/>
              <a:ahLst/>
              <a:cxnLst/>
              <a:rect l="l" t="t" r="r" b="b"/>
              <a:pathLst>
                <a:path w="1323764" h="1354667" extrusionOk="0">
                  <a:moveTo>
                    <a:pt x="0" y="0"/>
                  </a:moveTo>
                  <a:lnTo>
                    <a:pt x="1323764" y="0"/>
                  </a:lnTo>
                  <a:lnTo>
                    <a:pt x="1323764" y="1354667"/>
                  </a:lnTo>
                  <a:lnTo>
                    <a:pt x="0" y="1354667"/>
                  </a:lnTo>
                  <a:close/>
                </a:path>
              </a:pathLst>
            </a:custGeom>
            <a:solidFill>
              <a:srgbClr val="07A5C3"/>
            </a:solidFill>
            <a:ln>
              <a:noFill/>
            </a:ln>
          </p:spPr>
        </p:sp>
        <p:sp>
          <p:nvSpPr>
            <p:cNvPr id="109" name="Google Shape;109;p2"/>
            <p:cNvSpPr txBox="1"/>
            <p:nvPr/>
          </p:nvSpPr>
          <p:spPr>
            <a:xfrm>
              <a:off x="0" y="-38100"/>
              <a:ext cx="1323764" cy="1392767"/>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10" name="Google Shape;110;p2"/>
          <p:cNvSpPr/>
          <p:nvPr/>
        </p:nvSpPr>
        <p:spPr>
          <a:xfrm>
            <a:off x="1411682" y="1427867"/>
            <a:ext cx="7228969" cy="7431266"/>
          </a:xfrm>
          <a:custGeom>
            <a:avLst/>
            <a:gdLst/>
            <a:ahLst/>
            <a:cxnLst/>
            <a:rect l="l" t="t" r="r" b="b"/>
            <a:pathLst>
              <a:path w="1119956" h="1151298" extrusionOk="0">
                <a:moveTo>
                  <a:pt x="0" y="0"/>
                </a:moveTo>
                <a:lnTo>
                  <a:pt x="1119956" y="0"/>
                </a:lnTo>
                <a:lnTo>
                  <a:pt x="1119956" y="1151298"/>
                </a:lnTo>
                <a:lnTo>
                  <a:pt x="0" y="1151298"/>
                </a:lnTo>
                <a:close/>
              </a:path>
            </a:pathLst>
          </a:custGeom>
          <a:blipFill rotWithShape="1">
            <a:blip r:embed="rId1"/>
            <a:stretch>
              <a:fillRect l="-27095" r="-27094"/>
            </a:stretch>
          </a:blipFill>
          <a:ln>
            <a:noFill/>
          </a:ln>
        </p:spPr>
      </p:sp>
      <p:sp>
        <p:nvSpPr>
          <p:cNvPr id="111" name="Google Shape;111;p2"/>
          <p:cNvSpPr txBox="1"/>
          <p:nvPr/>
        </p:nvSpPr>
        <p:spPr>
          <a:xfrm>
            <a:off x="10826090" y="2538508"/>
            <a:ext cx="6433210" cy="5786199"/>
          </a:xfrm>
          <a:prstGeom prst="rect">
            <a:avLst/>
          </a:prstGeom>
          <a:noFill/>
          <a:ln>
            <a:noFill/>
          </a:ln>
        </p:spPr>
        <p:txBody>
          <a:bodyPr spcFirstLastPara="1" wrap="square" lIns="0" tIns="0" rIns="0" bIns="0" anchor="t" anchorCtr="0">
            <a:spAutoFit/>
          </a:bodyPr>
          <a:lstStyle/>
          <a:p>
            <a:pPr marL="342900" marR="0" lvl="0" indent="-342900" algn="just" rtl="0">
              <a:lnSpc>
                <a:spcPct val="200000"/>
              </a:lnSpc>
              <a:spcBef>
                <a:spcPts val="0"/>
              </a:spcBef>
              <a:spcAft>
                <a:spcPts val="0"/>
              </a:spcAft>
              <a:buClr>
                <a:schemeClr val="dk1"/>
              </a:buClr>
              <a:buSzPts val="2400"/>
              <a:buFont typeface="Arial" panose="020B0604020202090204"/>
              <a:buChar char="•"/>
            </a:pPr>
            <a:r>
              <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Digital transformation and smart technologies have revolutionised the world's hospitality.</a:t>
            </a:r>
            <a:endPar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200000"/>
              </a:lnSpc>
              <a:spcBef>
                <a:spcPts val="0"/>
              </a:spcBef>
              <a:spcAft>
                <a:spcPts val="0"/>
              </a:spcAft>
              <a:buClr>
                <a:schemeClr val="dk1"/>
              </a:buClr>
              <a:buSzPts val="2400"/>
              <a:buFont typeface="Arial" panose="020B0604020202090204"/>
              <a:buChar char="•"/>
            </a:pPr>
            <a:r>
              <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The use of Artificial Intelligence continues to be incorporated in hotel operations (Wu </a:t>
            </a:r>
            <a:r>
              <a:rPr lang="en-IN" sz="2400" b="0" i="1"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et al.,</a:t>
            </a:r>
            <a:r>
              <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 2025).</a:t>
            </a:r>
            <a:endPar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200000"/>
              </a:lnSpc>
              <a:spcBef>
                <a:spcPts val="0"/>
              </a:spcBef>
              <a:spcAft>
                <a:spcPts val="0"/>
              </a:spcAft>
              <a:buClr>
                <a:schemeClr val="dk1"/>
              </a:buClr>
              <a:buSzPts val="2400"/>
              <a:buFont typeface="Arial" panose="020B0604020202090204"/>
              <a:buChar char="•"/>
            </a:pPr>
            <a:r>
              <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The issue of efficiency and human interaction is a strategic concern.</a:t>
            </a:r>
            <a:endPar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215900" algn="just" rtl="0">
              <a:lnSpc>
                <a:spcPct val="200000"/>
              </a:lnSpc>
              <a:spcBef>
                <a:spcPts val="0"/>
              </a:spcBef>
              <a:spcAft>
                <a:spcPts val="0"/>
              </a:spcAft>
              <a:buClr>
                <a:schemeClr val="dk1"/>
              </a:buClr>
              <a:buSzPts val="2000"/>
              <a:buFont typeface="Arial" panose="020B0604020202090204"/>
              <a:buNone/>
            </a:pPr>
            <a:endParaRPr sz="20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grpSp>
        <p:nvGrpSpPr>
          <p:cNvPr id="112" name="Google Shape;112;p2"/>
          <p:cNvGrpSpPr/>
          <p:nvPr/>
        </p:nvGrpSpPr>
        <p:grpSpPr>
          <a:xfrm>
            <a:off x="14829133" y="-113914"/>
            <a:ext cx="2430167" cy="814618"/>
            <a:chOff x="0" y="-38100"/>
            <a:chExt cx="812800" cy="272459"/>
          </a:xfrm>
        </p:grpSpPr>
        <p:sp>
          <p:nvSpPr>
            <p:cNvPr id="113" name="Google Shape;113;p2"/>
            <p:cNvSpPr/>
            <p:nvPr/>
          </p:nvSpPr>
          <p:spPr>
            <a:xfrm>
              <a:off x="0" y="0"/>
              <a:ext cx="812800" cy="234359"/>
            </a:xfrm>
            <a:custGeom>
              <a:avLst/>
              <a:gdLst/>
              <a:ahLst/>
              <a:cxnLst/>
              <a:rect l="l" t="t" r="r" b="b"/>
              <a:pathLst>
                <a:path w="812800" h="234359" extrusionOk="0">
                  <a:moveTo>
                    <a:pt x="0" y="0"/>
                  </a:moveTo>
                  <a:lnTo>
                    <a:pt x="812800" y="0"/>
                  </a:lnTo>
                  <a:lnTo>
                    <a:pt x="812800" y="234359"/>
                  </a:lnTo>
                  <a:lnTo>
                    <a:pt x="0" y="234359"/>
                  </a:lnTo>
                  <a:close/>
                </a:path>
              </a:pathLst>
            </a:custGeom>
            <a:solidFill>
              <a:srgbClr val="F4B324"/>
            </a:solidFill>
            <a:ln>
              <a:noFill/>
            </a:ln>
          </p:spPr>
        </p:sp>
        <p:sp>
          <p:nvSpPr>
            <p:cNvPr id="114" name="Google Shape;114;p2"/>
            <p:cNvSpPr txBox="1"/>
            <p:nvPr/>
          </p:nvSpPr>
          <p:spPr>
            <a:xfrm>
              <a:off x="0" y="-38100"/>
              <a:ext cx="812800" cy="272459"/>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115" name="Google Shape;115;p2"/>
          <p:cNvCxnSpPr/>
          <p:nvPr/>
        </p:nvCxnSpPr>
        <p:spPr>
          <a:xfrm>
            <a:off x="10826090" y="8865686"/>
            <a:ext cx="909373" cy="0"/>
          </a:xfrm>
          <a:prstGeom prst="straightConnector1">
            <a:avLst/>
          </a:prstGeom>
          <a:noFill/>
          <a:ln w="38100" cap="flat" cmpd="sng">
            <a:solidFill>
              <a:srgbClr val="000000"/>
            </a:solidFill>
            <a:prstDash val="solid"/>
            <a:round/>
            <a:headEnd type="none" w="sm" len="sm"/>
            <a:tailEnd type="stealth" w="med" len="med"/>
          </a:ln>
        </p:spPr>
      </p:cxnSp>
      <p:sp>
        <p:nvSpPr>
          <p:cNvPr id="116" name="Google Shape;116;p2"/>
          <p:cNvSpPr txBox="1"/>
          <p:nvPr/>
        </p:nvSpPr>
        <p:spPr>
          <a:xfrm>
            <a:off x="15628084" y="8330197"/>
            <a:ext cx="1055256" cy="918578"/>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i="0" u="none" strike="noStrike" cap="none">
                <a:solidFill>
                  <a:srgbClr val="1C191A"/>
                </a:solidFill>
                <a:latin typeface="Poppins Medium" panose="00000600000000000000"/>
                <a:ea typeface="Poppins Medium" panose="00000600000000000000"/>
                <a:cs typeface="Poppins Medium" panose="00000600000000000000"/>
                <a:sym typeface="Poppins Medium" panose="00000600000000000000"/>
              </a:rPr>
              <a:t>02</a:t>
            </a:r>
            <a:endParaRPr lang="en-IN" sz="5085" b="1" i="0" u="none" strike="noStrike" cap="none">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sp>
        <p:nvSpPr>
          <p:cNvPr id="117" name="Google Shape;117;p2"/>
          <p:cNvSpPr txBox="1"/>
          <p:nvPr/>
        </p:nvSpPr>
        <p:spPr>
          <a:xfrm>
            <a:off x="10543480" y="1332305"/>
            <a:ext cx="3423310" cy="487313"/>
          </a:xfrm>
          <a:prstGeom prst="rect">
            <a:avLst/>
          </a:prstGeom>
          <a:noFill/>
          <a:ln>
            <a:noFill/>
          </a:ln>
        </p:spPr>
        <p:txBody>
          <a:bodyPr spcFirstLastPara="1" wrap="square" lIns="0" tIns="0" rIns="0" bIns="0" anchor="t" anchorCtr="0">
            <a:spAutoFit/>
          </a:bodyPr>
          <a:lstStyle/>
          <a:p>
            <a:pPr marL="0" marR="0" lvl="0" indent="0" algn="ctr" rtl="0">
              <a:lnSpc>
                <a:spcPct val="94000"/>
              </a:lnSpc>
              <a:spcBef>
                <a:spcPts val="0"/>
              </a:spcBef>
              <a:spcAft>
                <a:spcPts val="0"/>
              </a:spcAft>
              <a:buNone/>
            </a:pPr>
            <a:r>
              <a:rPr lang="en-IN" sz="4000" b="1" i="0" u="none" strike="noStrike" cap="none">
                <a:solidFill>
                  <a:srgbClr val="1C191A"/>
                </a:solidFill>
                <a:latin typeface="Times New Roman" panose="02020503050405090304"/>
                <a:ea typeface="Times New Roman" panose="02020503050405090304"/>
                <a:cs typeface="Times New Roman" panose="02020503050405090304"/>
                <a:sym typeface="Times New Roman" panose="02020503050405090304"/>
              </a:rPr>
              <a:t>Introduction</a:t>
            </a:r>
            <a:endParaRPr lang="en-IN" sz="4000" b="1" i="0" u="none" strike="noStrike" cap="none">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22" name="Shape 122"/>
        <p:cNvGrpSpPr/>
        <p:nvPr/>
      </p:nvGrpSpPr>
      <p:grpSpPr>
        <a:xfrm>
          <a:off x="0" y="0"/>
          <a:ext cx="0" cy="0"/>
          <a:chOff x="0" y="0"/>
          <a:chExt cx="0" cy="0"/>
        </a:xfrm>
      </p:grpSpPr>
      <p:grpSp>
        <p:nvGrpSpPr>
          <p:cNvPr id="123" name="Google Shape;123;p3"/>
          <p:cNvGrpSpPr/>
          <p:nvPr/>
        </p:nvGrpSpPr>
        <p:grpSpPr>
          <a:xfrm>
            <a:off x="16240823" y="-144661"/>
            <a:ext cx="2047177" cy="10431661"/>
            <a:chOff x="0" y="-38100"/>
            <a:chExt cx="539174" cy="2747433"/>
          </a:xfrm>
        </p:grpSpPr>
        <p:sp>
          <p:nvSpPr>
            <p:cNvPr id="124" name="Google Shape;124;p3"/>
            <p:cNvSpPr/>
            <p:nvPr/>
          </p:nvSpPr>
          <p:spPr>
            <a:xfrm>
              <a:off x="0" y="0"/>
              <a:ext cx="539174" cy="2709333"/>
            </a:xfrm>
            <a:custGeom>
              <a:avLst/>
              <a:gdLst/>
              <a:ahLst/>
              <a:cxnLst/>
              <a:rect l="l" t="t" r="r" b="b"/>
              <a:pathLst>
                <a:path w="539174" h="2709333" extrusionOk="0">
                  <a:moveTo>
                    <a:pt x="0" y="0"/>
                  </a:moveTo>
                  <a:lnTo>
                    <a:pt x="539174" y="0"/>
                  </a:lnTo>
                  <a:lnTo>
                    <a:pt x="539174" y="2709333"/>
                  </a:lnTo>
                  <a:lnTo>
                    <a:pt x="0" y="2709333"/>
                  </a:lnTo>
                  <a:close/>
                </a:path>
              </a:pathLst>
            </a:custGeom>
            <a:solidFill>
              <a:srgbClr val="1C191A"/>
            </a:solidFill>
            <a:ln>
              <a:noFill/>
            </a:ln>
          </p:spPr>
        </p:sp>
        <p:sp>
          <p:nvSpPr>
            <p:cNvPr id="125" name="Google Shape;125;p3"/>
            <p:cNvSpPr txBox="1"/>
            <p:nvPr/>
          </p:nvSpPr>
          <p:spPr>
            <a:xfrm>
              <a:off x="0" y="-38100"/>
              <a:ext cx="53917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26" name="Google Shape;126;p3"/>
          <p:cNvSpPr txBox="1"/>
          <p:nvPr/>
        </p:nvSpPr>
        <p:spPr>
          <a:xfrm>
            <a:off x="697113" y="4686300"/>
            <a:ext cx="6433210" cy="3266728"/>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Types of AI used are chatbots, robots, predictive analytics, and smart rooms.</a:t>
            </a:r>
            <a:endPar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Technology enhances efficiency, speed and consistency of operations.</a:t>
            </a:r>
            <a:endPar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End of automation transition to models of human-AI collaboration (Filimonau </a:t>
            </a:r>
            <a:r>
              <a:rPr lang="en-IN" sz="2400" b="0" i="1"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et al.,</a:t>
            </a:r>
            <a:r>
              <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 2025).</a:t>
            </a:r>
            <a:endParaRPr lang="en-IN" sz="2400" b="0"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27" name="Google Shape;127;p3"/>
          <p:cNvSpPr txBox="1"/>
          <p:nvPr/>
        </p:nvSpPr>
        <p:spPr>
          <a:xfrm>
            <a:off x="789461" y="2571750"/>
            <a:ext cx="5414737" cy="184665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IN" sz="4000" b="1"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rPr>
              <a:t>Literature Review: AI in Hospitality</a:t>
            </a:r>
            <a:endParaRPr lang="en-IN" sz="4000" b="1" i="0" u="none" strike="noStrike" cap="none">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0" marR="0" lvl="0" indent="0" algn="l" rtl="0">
              <a:spcBef>
                <a:spcPts val="0"/>
              </a:spcBef>
              <a:spcAft>
                <a:spcPts val="0"/>
              </a:spcAft>
              <a:buNone/>
            </a:pPr>
            <a:endParaRPr sz="4000" b="1">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28" name="Google Shape;128;p3"/>
          <p:cNvSpPr txBox="1"/>
          <p:nvPr/>
        </p:nvSpPr>
        <p:spPr>
          <a:xfrm>
            <a:off x="732075" y="876300"/>
            <a:ext cx="1055256" cy="918578"/>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03</a:t>
            </a:r>
            <a:endPar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grpSp>
        <p:nvGrpSpPr>
          <p:cNvPr id="129" name="Google Shape;129;p3"/>
          <p:cNvGrpSpPr/>
          <p:nvPr/>
        </p:nvGrpSpPr>
        <p:grpSpPr>
          <a:xfrm>
            <a:off x="-2016447" y="-233675"/>
            <a:ext cx="2379592" cy="10687522"/>
            <a:chOff x="0" y="-38100"/>
            <a:chExt cx="1356641" cy="6093113"/>
          </a:xfrm>
        </p:grpSpPr>
        <p:sp>
          <p:nvSpPr>
            <p:cNvPr id="130" name="Google Shape;130;p3"/>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131" name="Google Shape;131;p3"/>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pic>
        <p:nvPicPr>
          <p:cNvPr id="132" name="Google Shape;132;p3"/>
          <p:cNvPicPr preferRelativeResize="0"/>
          <p:nvPr/>
        </p:nvPicPr>
        <p:blipFill rotWithShape="1">
          <a:blip r:embed="rId1"/>
          <a:srcRect/>
          <a:stretch>
            <a:fillRect/>
          </a:stretch>
        </p:blipFill>
        <p:spPr>
          <a:xfrm>
            <a:off x="8458200" y="2571154"/>
            <a:ext cx="7575683" cy="546794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37" name="Shape 137"/>
        <p:cNvGrpSpPr/>
        <p:nvPr/>
      </p:nvGrpSpPr>
      <p:grpSpPr>
        <a:xfrm>
          <a:off x="0" y="0"/>
          <a:ext cx="0" cy="0"/>
          <a:chOff x="0" y="0"/>
          <a:chExt cx="0" cy="0"/>
        </a:xfrm>
      </p:grpSpPr>
      <p:grpSp>
        <p:nvGrpSpPr>
          <p:cNvPr id="138" name="Google Shape;138;p4"/>
          <p:cNvGrpSpPr/>
          <p:nvPr/>
        </p:nvGrpSpPr>
        <p:grpSpPr>
          <a:xfrm>
            <a:off x="16240823" y="-144661"/>
            <a:ext cx="2047177" cy="10431661"/>
            <a:chOff x="0" y="-38100"/>
            <a:chExt cx="539174" cy="2747433"/>
          </a:xfrm>
        </p:grpSpPr>
        <p:sp>
          <p:nvSpPr>
            <p:cNvPr id="139" name="Google Shape;139;p4"/>
            <p:cNvSpPr/>
            <p:nvPr/>
          </p:nvSpPr>
          <p:spPr>
            <a:xfrm>
              <a:off x="0" y="0"/>
              <a:ext cx="539174" cy="2709333"/>
            </a:xfrm>
            <a:custGeom>
              <a:avLst/>
              <a:gdLst/>
              <a:ahLst/>
              <a:cxnLst/>
              <a:rect l="l" t="t" r="r" b="b"/>
              <a:pathLst>
                <a:path w="539174" h="2709333" extrusionOk="0">
                  <a:moveTo>
                    <a:pt x="0" y="0"/>
                  </a:moveTo>
                  <a:lnTo>
                    <a:pt x="539174" y="0"/>
                  </a:lnTo>
                  <a:lnTo>
                    <a:pt x="539174" y="2709333"/>
                  </a:lnTo>
                  <a:lnTo>
                    <a:pt x="0" y="2709333"/>
                  </a:lnTo>
                  <a:close/>
                </a:path>
              </a:pathLst>
            </a:custGeom>
            <a:solidFill>
              <a:srgbClr val="1C191A"/>
            </a:solidFill>
            <a:ln>
              <a:noFill/>
            </a:ln>
          </p:spPr>
        </p:sp>
        <p:sp>
          <p:nvSpPr>
            <p:cNvPr id="140" name="Google Shape;140;p4"/>
            <p:cNvSpPr txBox="1"/>
            <p:nvPr/>
          </p:nvSpPr>
          <p:spPr>
            <a:xfrm>
              <a:off x="0" y="-38100"/>
              <a:ext cx="53917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141" name="Google Shape;141;p4"/>
          <p:cNvSpPr txBox="1"/>
          <p:nvPr/>
        </p:nvSpPr>
        <p:spPr>
          <a:xfrm>
            <a:off x="697113" y="4686300"/>
            <a:ext cx="6433210" cy="4431983"/>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SERVQUAL puts emphasis on empathy and assurance as drivers of service quality.</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Experience Economy focuses on the aspects of memorable and emotional guest experiences (Tan </a:t>
            </a:r>
            <a:r>
              <a:rPr lang="en-IN" sz="2400" i="1">
                <a:solidFill>
                  <a:schemeClr val="dk1"/>
                </a:solidFill>
                <a:latin typeface="Times New Roman" panose="02020503050405090304"/>
                <a:ea typeface="Times New Roman" panose="02020503050405090304"/>
                <a:cs typeface="Times New Roman" panose="02020503050405090304"/>
                <a:sym typeface="Times New Roman" panose="02020503050405090304"/>
              </a:rPr>
              <a:t>et al.,</a:t>
            </a: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 2025).</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The Technology Acceptance Model provides an explanation of the adoption of AI services by guests.</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42" name="Google Shape;142;p4"/>
          <p:cNvSpPr txBox="1"/>
          <p:nvPr/>
        </p:nvSpPr>
        <p:spPr>
          <a:xfrm>
            <a:off x="835600" y="2362822"/>
            <a:ext cx="6626310" cy="1231106"/>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Literature Review: Service Quality &amp; Experience </a:t>
            </a:r>
            <a:endParaRPr sz="4000" b="1">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43" name="Google Shape;143;p4"/>
          <p:cNvSpPr txBox="1"/>
          <p:nvPr/>
        </p:nvSpPr>
        <p:spPr>
          <a:xfrm>
            <a:off x="732075"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04</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grpSp>
        <p:nvGrpSpPr>
          <p:cNvPr id="144" name="Google Shape;144;p4"/>
          <p:cNvGrpSpPr/>
          <p:nvPr/>
        </p:nvGrpSpPr>
        <p:grpSpPr>
          <a:xfrm>
            <a:off x="-2016447" y="-233675"/>
            <a:ext cx="2379592" cy="10687522"/>
            <a:chOff x="0" y="-38100"/>
            <a:chExt cx="1356641" cy="6093113"/>
          </a:xfrm>
        </p:grpSpPr>
        <p:sp>
          <p:nvSpPr>
            <p:cNvPr id="145" name="Google Shape;145;p4"/>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146" name="Google Shape;146;p4"/>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pic>
        <p:nvPicPr>
          <p:cNvPr id="147" name="Google Shape;147;p4"/>
          <p:cNvPicPr preferRelativeResize="0"/>
          <p:nvPr/>
        </p:nvPicPr>
        <p:blipFill rotWithShape="1">
          <a:blip r:embed="rId1"/>
          <a:srcRect/>
          <a:stretch>
            <a:fillRect/>
          </a:stretch>
        </p:blipFill>
        <p:spPr>
          <a:xfrm>
            <a:off x="8487240" y="4686299"/>
            <a:ext cx="7450571" cy="443198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52" name="Shape 152"/>
        <p:cNvGrpSpPr/>
        <p:nvPr/>
      </p:nvGrpSpPr>
      <p:grpSpPr>
        <a:xfrm>
          <a:off x="0" y="0"/>
          <a:ext cx="0" cy="0"/>
          <a:chOff x="0" y="0"/>
          <a:chExt cx="0" cy="0"/>
        </a:xfrm>
      </p:grpSpPr>
      <p:grpSp>
        <p:nvGrpSpPr>
          <p:cNvPr id="153" name="Google Shape;153;p5"/>
          <p:cNvGrpSpPr/>
          <p:nvPr/>
        </p:nvGrpSpPr>
        <p:grpSpPr>
          <a:xfrm>
            <a:off x="16240823" y="-144661"/>
            <a:ext cx="2047177" cy="10431661"/>
            <a:chOff x="0" y="-38100"/>
            <a:chExt cx="539174" cy="2747433"/>
          </a:xfrm>
        </p:grpSpPr>
        <p:sp>
          <p:nvSpPr>
            <p:cNvPr id="154" name="Google Shape;154;p5"/>
            <p:cNvSpPr/>
            <p:nvPr/>
          </p:nvSpPr>
          <p:spPr>
            <a:xfrm>
              <a:off x="0" y="0"/>
              <a:ext cx="539174" cy="2709333"/>
            </a:xfrm>
            <a:custGeom>
              <a:avLst/>
              <a:gdLst/>
              <a:ahLst/>
              <a:cxnLst/>
              <a:rect l="l" t="t" r="r" b="b"/>
              <a:pathLst>
                <a:path w="539174" h="2709333" extrusionOk="0">
                  <a:moveTo>
                    <a:pt x="0" y="0"/>
                  </a:moveTo>
                  <a:lnTo>
                    <a:pt x="539174" y="0"/>
                  </a:lnTo>
                  <a:lnTo>
                    <a:pt x="539174" y="2709333"/>
                  </a:lnTo>
                  <a:lnTo>
                    <a:pt x="0" y="2709333"/>
                  </a:lnTo>
                  <a:close/>
                </a:path>
              </a:pathLst>
            </a:custGeom>
            <a:solidFill>
              <a:srgbClr val="1C191A"/>
            </a:solidFill>
            <a:ln>
              <a:noFill/>
            </a:ln>
          </p:spPr>
        </p:sp>
        <p:sp>
          <p:nvSpPr>
            <p:cNvPr id="155" name="Google Shape;155;p5"/>
            <p:cNvSpPr txBox="1"/>
            <p:nvPr/>
          </p:nvSpPr>
          <p:spPr>
            <a:xfrm>
              <a:off x="0" y="-38100"/>
              <a:ext cx="53917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156" name="Google Shape;156;p5"/>
          <p:cNvSpPr/>
          <p:nvPr/>
        </p:nvSpPr>
        <p:spPr>
          <a:xfrm>
            <a:off x="9451849" y="0"/>
            <a:ext cx="7654399" cy="10287000"/>
          </a:xfrm>
          <a:custGeom>
            <a:avLst/>
            <a:gdLst/>
            <a:ahLst/>
            <a:cxnLst/>
            <a:rect l="l" t="t" r="r" b="b"/>
            <a:pathLst>
              <a:path w="1185867" h="1593725" extrusionOk="0">
                <a:moveTo>
                  <a:pt x="0" y="0"/>
                </a:moveTo>
                <a:lnTo>
                  <a:pt x="1185867" y="0"/>
                </a:lnTo>
                <a:lnTo>
                  <a:pt x="1185867" y="1593725"/>
                </a:lnTo>
                <a:lnTo>
                  <a:pt x="0" y="1593725"/>
                </a:lnTo>
                <a:close/>
              </a:path>
            </a:pathLst>
          </a:custGeom>
          <a:blipFill rotWithShape="1">
            <a:blip r:embed="rId1"/>
            <a:stretch>
              <a:fillRect l="-39592" r="-39592"/>
            </a:stretch>
          </a:blipFill>
          <a:ln>
            <a:noFill/>
          </a:ln>
        </p:spPr>
      </p:sp>
      <p:sp>
        <p:nvSpPr>
          <p:cNvPr id="157" name="Google Shape;157;p5"/>
          <p:cNvSpPr txBox="1"/>
          <p:nvPr/>
        </p:nvSpPr>
        <p:spPr>
          <a:xfrm>
            <a:off x="697113" y="4686300"/>
            <a:ext cx="6433200" cy="4309800"/>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Hospitality is based on emotional labour and </a:t>
            </a: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interpersonal</a:t>
            </a: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 interaction.</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Empathy and emotional intelligence motivate customer satisfaction.</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Excessive automation will diminish hospitality culture and cordiality (Kim et al., 2025).</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58" name="Google Shape;158;p5"/>
          <p:cNvSpPr txBox="1"/>
          <p:nvPr/>
        </p:nvSpPr>
        <p:spPr>
          <a:xfrm>
            <a:off x="835600" y="2362822"/>
            <a:ext cx="5414737" cy="1846659"/>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Literature Review: Human Touch &amp; Emotional Labor</a:t>
            </a:r>
            <a:endParaRPr sz="4000" b="1">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59" name="Google Shape;159;p5"/>
          <p:cNvSpPr txBox="1"/>
          <p:nvPr/>
        </p:nvSpPr>
        <p:spPr>
          <a:xfrm>
            <a:off x="732075"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05</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cxnSp>
        <p:nvCxnSpPr>
          <p:cNvPr id="160" name="Google Shape;160;p5"/>
          <p:cNvCxnSpPr/>
          <p:nvPr/>
        </p:nvCxnSpPr>
        <p:spPr>
          <a:xfrm>
            <a:off x="7461910" y="9258300"/>
            <a:ext cx="909373" cy="0"/>
          </a:xfrm>
          <a:prstGeom prst="straightConnector1">
            <a:avLst/>
          </a:prstGeom>
          <a:noFill/>
          <a:ln w="38100" cap="flat" cmpd="sng">
            <a:solidFill>
              <a:srgbClr val="1C191A"/>
            </a:solidFill>
            <a:prstDash val="solid"/>
            <a:round/>
            <a:headEnd type="none" w="sm" len="sm"/>
            <a:tailEnd type="stealth" w="med" len="med"/>
          </a:ln>
        </p:spPr>
      </p:cxnSp>
      <p:grpSp>
        <p:nvGrpSpPr>
          <p:cNvPr id="161" name="Google Shape;161;p5"/>
          <p:cNvGrpSpPr/>
          <p:nvPr/>
        </p:nvGrpSpPr>
        <p:grpSpPr>
          <a:xfrm>
            <a:off x="-2016447" y="-233675"/>
            <a:ext cx="2379592" cy="10687522"/>
            <a:chOff x="0" y="-38100"/>
            <a:chExt cx="1356641" cy="6093113"/>
          </a:xfrm>
        </p:grpSpPr>
        <p:sp>
          <p:nvSpPr>
            <p:cNvPr id="162" name="Google Shape;162;p5"/>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163" name="Google Shape;163;p5"/>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68" name="Shape 168"/>
        <p:cNvGrpSpPr/>
        <p:nvPr/>
      </p:nvGrpSpPr>
      <p:grpSpPr>
        <a:xfrm>
          <a:off x="0" y="0"/>
          <a:ext cx="0" cy="0"/>
          <a:chOff x="0" y="0"/>
          <a:chExt cx="0" cy="0"/>
        </a:xfrm>
      </p:grpSpPr>
      <p:grpSp>
        <p:nvGrpSpPr>
          <p:cNvPr id="169" name="Google Shape;169;p6"/>
          <p:cNvGrpSpPr/>
          <p:nvPr/>
        </p:nvGrpSpPr>
        <p:grpSpPr>
          <a:xfrm>
            <a:off x="16240823" y="-144661"/>
            <a:ext cx="2047177" cy="10431661"/>
            <a:chOff x="0" y="-38100"/>
            <a:chExt cx="539174" cy="2747433"/>
          </a:xfrm>
        </p:grpSpPr>
        <p:sp>
          <p:nvSpPr>
            <p:cNvPr id="170" name="Google Shape;170;p6"/>
            <p:cNvSpPr/>
            <p:nvPr/>
          </p:nvSpPr>
          <p:spPr>
            <a:xfrm>
              <a:off x="0" y="0"/>
              <a:ext cx="539174" cy="2709333"/>
            </a:xfrm>
            <a:custGeom>
              <a:avLst/>
              <a:gdLst/>
              <a:ahLst/>
              <a:cxnLst/>
              <a:rect l="l" t="t" r="r" b="b"/>
              <a:pathLst>
                <a:path w="539174" h="2709333" extrusionOk="0">
                  <a:moveTo>
                    <a:pt x="0" y="0"/>
                  </a:moveTo>
                  <a:lnTo>
                    <a:pt x="539174" y="0"/>
                  </a:lnTo>
                  <a:lnTo>
                    <a:pt x="539174" y="2709333"/>
                  </a:lnTo>
                  <a:lnTo>
                    <a:pt x="0" y="2709333"/>
                  </a:lnTo>
                  <a:close/>
                </a:path>
              </a:pathLst>
            </a:custGeom>
            <a:solidFill>
              <a:srgbClr val="1C191A"/>
            </a:solidFill>
            <a:ln>
              <a:noFill/>
            </a:ln>
          </p:spPr>
        </p:sp>
        <p:sp>
          <p:nvSpPr>
            <p:cNvPr id="171" name="Google Shape;171;p6"/>
            <p:cNvSpPr txBox="1"/>
            <p:nvPr/>
          </p:nvSpPr>
          <p:spPr>
            <a:xfrm>
              <a:off x="0" y="-38100"/>
              <a:ext cx="53917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172" name="Google Shape;172;p6"/>
          <p:cNvSpPr txBox="1"/>
          <p:nvPr/>
        </p:nvSpPr>
        <p:spPr>
          <a:xfrm>
            <a:off x="732075" y="4338068"/>
            <a:ext cx="6433200" cy="4802400"/>
          </a:xfrm>
          <a:prstGeom prst="rect">
            <a:avLst/>
          </a:prstGeom>
          <a:noFill/>
          <a:ln>
            <a:noFill/>
          </a:ln>
        </p:spPr>
        <p:txBody>
          <a:bodyPr spcFirstLastPara="1" wrap="square" lIns="0" tIns="0" rIns="0" bIns="0" anchor="t" anchorCtr="0">
            <a:spAutoFit/>
          </a:bodyPr>
          <a:lstStyle/>
          <a:p>
            <a:pPr marL="457200" marR="0" lvl="0" indent="-4572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Sociotechnical Systems Theory emphasises joint optimisation of human and technological elements in hospitality operations.</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457200" marR="0" lvl="0" indent="-4572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AI supports efficiency by managing routine, data-driven and repetitive service tasks (Zhang </a:t>
            </a:r>
            <a:r>
              <a:rPr lang="en-IN" sz="2400" i="1">
                <a:solidFill>
                  <a:schemeClr val="dk1"/>
                </a:solidFill>
                <a:latin typeface="Times New Roman" panose="02020503050405090304"/>
                <a:ea typeface="Times New Roman" panose="02020503050405090304"/>
                <a:cs typeface="Times New Roman" panose="02020503050405090304"/>
                <a:sym typeface="Times New Roman" panose="02020503050405090304"/>
              </a:rPr>
              <a:t>et al.,</a:t>
            </a: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 2025).</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457200" marR="0" lvl="0" indent="-4572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Human employees provide empathy, judgement and emotional intelligence essential for guest satisfaction.</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73" name="Google Shape;173;p6"/>
          <p:cNvSpPr txBox="1"/>
          <p:nvPr/>
        </p:nvSpPr>
        <p:spPr>
          <a:xfrm>
            <a:off x="835600" y="2362822"/>
            <a:ext cx="6316519" cy="1354217"/>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IN" sz="4400" b="1">
                <a:solidFill>
                  <a:schemeClr val="dk1"/>
                </a:solidFill>
                <a:latin typeface="Times New Roman" panose="02020503050405090304"/>
                <a:ea typeface="Times New Roman" panose="02020503050405090304"/>
                <a:cs typeface="Times New Roman" panose="02020503050405090304"/>
                <a:sym typeface="Times New Roman" panose="02020503050405090304"/>
              </a:rPr>
              <a:t>Sociotechnical Systems Theory</a:t>
            </a:r>
            <a:endParaRPr lang="en-IN" sz="4400" b="1">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74" name="Google Shape;174;p6"/>
          <p:cNvSpPr txBox="1"/>
          <p:nvPr/>
        </p:nvSpPr>
        <p:spPr>
          <a:xfrm>
            <a:off x="732075"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06</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cxnSp>
        <p:nvCxnSpPr>
          <p:cNvPr id="175" name="Google Shape;175;p6"/>
          <p:cNvCxnSpPr/>
          <p:nvPr/>
        </p:nvCxnSpPr>
        <p:spPr>
          <a:xfrm>
            <a:off x="7461910" y="9258300"/>
            <a:ext cx="909373" cy="0"/>
          </a:xfrm>
          <a:prstGeom prst="straightConnector1">
            <a:avLst/>
          </a:prstGeom>
          <a:noFill/>
          <a:ln w="38100" cap="flat" cmpd="sng">
            <a:solidFill>
              <a:srgbClr val="1C191A"/>
            </a:solidFill>
            <a:prstDash val="solid"/>
            <a:round/>
            <a:headEnd type="none" w="sm" len="sm"/>
            <a:tailEnd type="stealth" w="med" len="med"/>
          </a:ln>
        </p:spPr>
      </p:cxnSp>
      <p:grpSp>
        <p:nvGrpSpPr>
          <p:cNvPr id="176" name="Google Shape;176;p6"/>
          <p:cNvGrpSpPr/>
          <p:nvPr/>
        </p:nvGrpSpPr>
        <p:grpSpPr>
          <a:xfrm>
            <a:off x="-2016447" y="-233675"/>
            <a:ext cx="2379592" cy="10687522"/>
            <a:chOff x="0" y="-38100"/>
            <a:chExt cx="1356641" cy="6093113"/>
          </a:xfrm>
        </p:grpSpPr>
        <p:sp>
          <p:nvSpPr>
            <p:cNvPr id="177" name="Google Shape;177;p6"/>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178" name="Google Shape;178;p6"/>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pic>
        <p:nvPicPr>
          <p:cNvPr id="179" name="Google Shape;179;p6"/>
          <p:cNvPicPr preferRelativeResize="0"/>
          <p:nvPr/>
        </p:nvPicPr>
        <p:blipFill rotWithShape="1">
          <a:blip r:embed="rId1"/>
          <a:srcRect/>
          <a:stretch>
            <a:fillRect/>
          </a:stretch>
        </p:blipFill>
        <p:spPr>
          <a:xfrm>
            <a:off x="8783120" y="2789893"/>
            <a:ext cx="6988715" cy="649698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84" name="Shape 184"/>
        <p:cNvGrpSpPr/>
        <p:nvPr/>
      </p:nvGrpSpPr>
      <p:grpSpPr>
        <a:xfrm>
          <a:off x="0" y="0"/>
          <a:ext cx="0" cy="0"/>
          <a:chOff x="0" y="0"/>
          <a:chExt cx="0" cy="0"/>
        </a:xfrm>
      </p:grpSpPr>
      <p:grpSp>
        <p:nvGrpSpPr>
          <p:cNvPr id="185" name="Google Shape;185;p7"/>
          <p:cNvGrpSpPr/>
          <p:nvPr/>
        </p:nvGrpSpPr>
        <p:grpSpPr>
          <a:xfrm>
            <a:off x="16240823" y="-144661"/>
            <a:ext cx="2047177" cy="10431661"/>
            <a:chOff x="0" y="-38100"/>
            <a:chExt cx="539174" cy="2747433"/>
          </a:xfrm>
        </p:grpSpPr>
        <p:sp>
          <p:nvSpPr>
            <p:cNvPr id="186" name="Google Shape;186;p7"/>
            <p:cNvSpPr/>
            <p:nvPr/>
          </p:nvSpPr>
          <p:spPr>
            <a:xfrm>
              <a:off x="0" y="0"/>
              <a:ext cx="539174" cy="2709333"/>
            </a:xfrm>
            <a:custGeom>
              <a:avLst/>
              <a:gdLst/>
              <a:ahLst/>
              <a:cxnLst/>
              <a:rect l="l" t="t" r="r" b="b"/>
              <a:pathLst>
                <a:path w="539174" h="2709333" extrusionOk="0">
                  <a:moveTo>
                    <a:pt x="0" y="0"/>
                  </a:moveTo>
                  <a:lnTo>
                    <a:pt x="539174" y="0"/>
                  </a:lnTo>
                  <a:lnTo>
                    <a:pt x="539174" y="2709333"/>
                  </a:lnTo>
                  <a:lnTo>
                    <a:pt x="0" y="2709333"/>
                  </a:lnTo>
                  <a:close/>
                </a:path>
              </a:pathLst>
            </a:custGeom>
            <a:solidFill>
              <a:srgbClr val="1C191A"/>
            </a:solidFill>
            <a:ln>
              <a:noFill/>
            </a:ln>
          </p:spPr>
        </p:sp>
        <p:sp>
          <p:nvSpPr>
            <p:cNvPr id="187" name="Google Shape;187;p7"/>
            <p:cNvSpPr txBox="1"/>
            <p:nvPr/>
          </p:nvSpPr>
          <p:spPr>
            <a:xfrm>
              <a:off x="0" y="-38100"/>
              <a:ext cx="53917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188" name="Google Shape;188;p7"/>
          <p:cNvSpPr txBox="1"/>
          <p:nvPr/>
        </p:nvSpPr>
        <p:spPr>
          <a:xfrm>
            <a:off x="695922" y="4456562"/>
            <a:ext cx="6433210" cy="5101076"/>
          </a:xfrm>
          <a:prstGeom prst="rect">
            <a:avLst/>
          </a:prstGeom>
          <a:noFill/>
          <a:ln>
            <a:noFill/>
          </a:ln>
        </p:spPr>
        <p:txBody>
          <a:bodyPr spcFirstLastPara="1" wrap="square" lIns="0" tIns="0" rIns="0" bIns="0" anchor="t" anchorCtr="0">
            <a:spAutoFit/>
          </a:bodyPr>
          <a:lstStyle/>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The research methodology embraced in the study is a secondary, qualitative research methodology.</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The other two are academic journals, industry reports and policy documents (Dwivedi </a:t>
            </a:r>
            <a:r>
              <a:rPr lang="en-IN" sz="2800" i="1">
                <a:solidFill>
                  <a:schemeClr val="dk1"/>
                </a:solidFill>
                <a:latin typeface="Times New Roman" panose="02020503050405090304"/>
                <a:ea typeface="Times New Roman" panose="02020503050405090304"/>
                <a:cs typeface="Times New Roman" panose="02020503050405090304"/>
                <a:sym typeface="Times New Roman" panose="02020503050405090304"/>
              </a:rPr>
              <a:t>et al.,</a:t>
            </a: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 2026).</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The sources that were used to gather data were published between 2020 and 2025.</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89" name="Google Shape;189;p7"/>
          <p:cNvSpPr txBox="1"/>
          <p:nvPr/>
        </p:nvSpPr>
        <p:spPr>
          <a:xfrm>
            <a:off x="835600" y="2362822"/>
            <a:ext cx="5414737" cy="1231106"/>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Methodology: Research Design </a:t>
            </a:r>
            <a:endParaRPr sz="4000" b="1">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190" name="Google Shape;190;p7"/>
          <p:cNvSpPr txBox="1"/>
          <p:nvPr/>
        </p:nvSpPr>
        <p:spPr>
          <a:xfrm>
            <a:off x="732075"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07</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grpSp>
        <p:nvGrpSpPr>
          <p:cNvPr id="191" name="Google Shape;191;p7"/>
          <p:cNvGrpSpPr/>
          <p:nvPr/>
        </p:nvGrpSpPr>
        <p:grpSpPr>
          <a:xfrm>
            <a:off x="-2016447" y="-233675"/>
            <a:ext cx="2379592" cy="10687522"/>
            <a:chOff x="0" y="-38100"/>
            <a:chExt cx="1356641" cy="6093113"/>
          </a:xfrm>
        </p:grpSpPr>
        <p:sp>
          <p:nvSpPr>
            <p:cNvPr id="192" name="Google Shape;192;p7"/>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193" name="Google Shape;193;p7"/>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pic>
        <p:nvPicPr>
          <p:cNvPr id="194" name="Google Shape;194;p7"/>
          <p:cNvPicPr preferRelativeResize="0"/>
          <p:nvPr/>
        </p:nvPicPr>
        <p:blipFill rotWithShape="1">
          <a:blip r:embed="rId1"/>
          <a:srcRect/>
          <a:stretch>
            <a:fillRect/>
          </a:stretch>
        </p:blipFill>
        <p:spPr>
          <a:xfrm>
            <a:off x="7848600" y="3593928"/>
            <a:ext cx="8324213" cy="639091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99" name="Shape 199"/>
        <p:cNvGrpSpPr/>
        <p:nvPr/>
      </p:nvGrpSpPr>
      <p:grpSpPr>
        <a:xfrm>
          <a:off x="0" y="0"/>
          <a:ext cx="0" cy="0"/>
          <a:chOff x="0" y="0"/>
          <a:chExt cx="0" cy="0"/>
        </a:xfrm>
      </p:grpSpPr>
      <p:grpSp>
        <p:nvGrpSpPr>
          <p:cNvPr id="200" name="Google Shape;200;p8"/>
          <p:cNvGrpSpPr/>
          <p:nvPr/>
        </p:nvGrpSpPr>
        <p:grpSpPr>
          <a:xfrm>
            <a:off x="16240823" y="-144661"/>
            <a:ext cx="2047177" cy="10431661"/>
            <a:chOff x="0" y="-38100"/>
            <a:chExt cx="539174" cy="2747433"/>
          </a:xfrm>
        </p:grpSpPr>
        <p:sp>
          <p:nvSpPr>
            <p:cNvPr id="201" name="Google Shape;201;p8"/>
            <p:cNvSpPr/>
            <p:nvPr/>
          </p:nvSpPr>
          <p:spPr>
            <a:xfrm>
              <a:off x="0" y="0"/>
              <a:ext cx="539174" cy="2709333"/>
            </a:xfrm>
            <a:custGeom>
              <a:avLst/>
              <a:gdLst/>
              <a:ahLst/>
              <a:cxnLst/>
              <a:rect l="l" t="t" r="r" b="b"/>
              <a:pathLst>
                <a:path w="539174" h="2709333" extrusionOk="0">
                  <a:moveTo>
                    <a:pt x="0" y="0"/>
                  </a:moveTo>
                  <a:lnTo>
                    <a:pt x="539174" y="0"/>
                  </a:lnTo>
                  <a:lnTo>
                    <a:pt x="539174" y="2709333"/>
                  </a:lnTo>
                  <a:lnTo>
                    <a:pt x="0" y="2709333"/>
                  </a:lnTo>
                  <a:close/>
                </a:path>
              </a:pathLst>
            </a:custGeom>
            <a:solidFill>
              <a:srgbClr val="1C191A"/>
            </a:solidFill>
            <a:ln>
              <a:noFill/>
            </a:ln>
          </p:spPr>
        </p:sp>
        <p:sp>
          <p:nvSpPr>
            <p:cNvPr id="202" name="Google Shape;202;p8"/>
            <p:cNvSpPr txBox="1"/>
            <p:nvPr/>
          </p:nvSpPr>
          <p:spPr>
            <a:xfrm>
              <a:off x="0" y="-38100"/>
              <a:ext cx="53917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203" name="Google Shape;203;p8"/>
          <p:cNvSpPr txBox="1"/>
          <p:nvPr/>
        </p:nvSpPr>
        <p:spPr>
          <a:xfrm>
            <a:off x="695922" y="4456562"/>
            <a:ext cx="6433210" cy="5170646"/>
          </a:xfrm>
          <a:prstGeom prst="rect">
            <a:avLst/>
          </a:prstGeom>
          <a:noFill/>
          <a:ln>
            <a:noFill/>
          </a:ln>
        </p:spPr>
        <p:txBody>
          <a:bodyPr spcFirstLastPara="1" wrap="square" lIns="0" tIns="0" rIns="0" bIns="0" anchor="t" anchorCtr="0">
            <a:spAutoFit/>
          </a:bodyPr>
          <a:lstStyle/>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The use of Google Scholar and Scopus were used to access reliable academic articles.</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Triangulation of industry data was done to have a high level of reliability (Marinakou </a:t>
            </a:r>
            <a:r>
              <a:rPr lang="en-IN" sz="2800" i="1">
                <a:solidFill>
                  <a:schemeClr val="dk1"/>
                </a:solidFill>
                <a:latin typeface="Times New Roman" panose="02020503050405090304"/>
                <a:ea typeface="Times New Roman" panose="02020503050405090304"/>
                <a:cs typeface="Times New Roman" panose="02020503050405090304"/>
                <a:sym typeface="Times New Roman" panose="02020503050405090304"/>
              </a:rPr>
              <a:t>et al.,</a:t>
            </a: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 2025).</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In order to evaluate impact, the PESTLE framework was used.</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204" name="Google Shape;204;p8"/>
          <p:cNvSpPr txBox="1"/>
          <p:nvPr/>
        </p:nvSpPr>
        <p:spPr>
          <a:xfrm>
            <a:off x="835600" y="2362822"/>
            <a:ext cx="5414737" cy="1231106"/>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Methodology: Analytical Framework </a:t>
            </a:r>
            <a:endParaRPr sz="4000" b="1">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205" name="Google Shape;205;p8"/>
          <p:cNvSpPr txBox="1"/>
          <p:nvPr/>
        </p:nvSpPr>
        <p:spPr>
          <a:xfrm>
            <a:off x="732075"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11</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grpSp>
        <p:nvGrpSpPr>
          <p:cNvPr id="206" name="Google Shape;206;p8"/>
          <p:cNvGrpSpPr/>
          <p:nvPr/>
        </p:nvGrpSpPr>
        <p:grpSpPr>
          <a:xfrm>
            <a:off x="-2016447" y="-233675"/>
            <a:ext cx="2379592" cy="10687522"/>
            <a:chOff x="0" y="-38100"/>
            <a:chExt cx="1356641" cy="6093113"/>
          </a:xfrm>
        </p:grpSpPr>
        <p:sp>
          <p:nvSpPr>
            <p:cNvPr id="207" name="Google Shape;207;p8"/>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208" name="Google Shape;208;p8"/>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pic>
        <p:nvPicPr>
          <p:cNvPr id="209" name="Google Shape;209;p8"/>
          <p:cNvPicPr preferRelativeResize="0"/>
          <p:nvPr/>
        </p:nvPicPr>
        <p:blipFill rotWithShape="1">
          <a:blip r:embed="rId1"/>
          <a:srcRect/>
          <a:stretch>
            <a:fillRect/>
          </a:stretch>
        </p:blipFill>
        <p:spPr>
          <a:xfrm>
            <a:off x="8205498" y="2362822"/>
            <a:ext cx="7780604" cy="726438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C191A"/>
        </a:solidFill>
        <a:effectLst/>
      </p:bgPr>
    </p:bg>
    <p:spTree>
      <p:nvGrpSpPr>
        <p:cNvPr id="214" name="Shape 214"/>
        <p:cNvGrpSpPr/>
        <p:nvPr/>
      </p:nvGrpSpPr>
      <p:grpSpPr>
        <a:xfrm>
          <a:off x="0" y="0"/>
          <a:ext cx="0" cy="0"/>
          <a:chOff x="0" y="0"/>
          <a:chExt cx="0" cy="0"/>
        </a:xfrm>
      </p:grpSpPr>
      <p:grpSp>
        <p:nvGrpSpPr>
          <p:cNvPr id="215" name="Google Shape;215;p9"/>
          <p:cNvGrpSpPr/>
          <p:nvPr/>
        </p:nvGrpSpPr>
        <p:grpSpPr>
          <a:xfrm>
            <a:off x="0" y="-144661"/>
            <a:ext cx="18288000" cy="5099081"/>
            <a:chOff x="0" y="-38100"/>
            <a:chExt cx="4816593" cy="1342968"/>
          </a:xfrm>
        </p:grpSpPr>
        <p:sp>
          <p:nvSpPr>
            <p:cNvPr id="216" name="Google Shape;216;p9"/>
            <p:cNvSpPr/>
            <p:nvPr/>
          </p:nvSpPr>
          <p:spPr>
            <a:xfrm>
              <a:off x="0" y="0"/>
              <a:ext cx="4816592" cy="1304868"/>
            </a:xfrm>
            <a:custGeom>
              <a:avLst/>
              <a:gdLst/>
              <a:ahLst/>
              <a:cxnLst/>
              <a:rect l="l" t="t" r="r" b="b"/>
              <a:pathLst>
                <a:path w="4816592" h="1304868" extrusionOk="0">
                  <a:moveTo>
                    <a:pt x="0" y="0"/>
                  </a:moveTo>
                  <a:lnTo>
                    <a:pt x="4816592" y="0"/>
                  </a:lnTo>
                  <a:lnTo>
                    <a:pt x="4816592" y="1304868"/>
                  </a:lnTo>
                  <a:lnTo>
                    <a:pt x="0" y="1304868"/>
                  </a:lnTo>
                  <a:close/>
                </a:path>
              </a:pathLst>
            </a:custGeom>
            <a:solidFill>
              <a:srgbClr val="FFFFFF"/>
            </a:solidFill>
            <a:ln>
              <a:noFill/>
            </a:ln>
          </p:spPr>
        </p:sp>
        <p:sp>
          <p:nvSpPr>
            <p:cNvPr id="217" name="Google Shape;217;p9"/>
            <p:cNvSpPr txBox="1"/>
            <p:nvPr/>
          </p:nvSpPr>
          <p:spPr>
            <a:xfrm>
              <a:off x="0" y="-38100"/>
              <a:ext cx="4816593" cy="1342968"/>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218" name="Google Shape;218;p9"/>
          <p:cNvSpPr txBox="1"/>
          <p:nvPr/>
        </p:nvSpPr>
        <p:spPr>
          <a:xfrm>
            <a:off x="15628084"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09</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sp>
        <p:nvSpPr>
          <p:cNvPr id="219" name="Google Shape;219;p9"/>
          <p:cNvSpPr txBox="1"/>
          <p:nvPr/>
        </p:nvSpPr>
        <p:spPr>
          <a:xfrm>
            <a:off x="2195510" y="2119758"/>
            <a:ext cx="13896975" cy="1938992"/>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AI makes the process efficient and revenue management optimised.</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Small hotels have a problem with the high cost of investment.</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Training and reskilling spending compensates for labour savings. </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220" name="Google Shape;220;p9"/>
          <p:cNvSpPr txBox="1"/>
          <p:nvPr/>
        </p:nvSpPr>
        <p:spPr>
          <a:xfrm>
            <a:off x="5109865" y="687056"/>
            <a:ext cx="8678538" cy="67710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IN" sz="4400" b="1">
                <a:solidFill>
                  <a:schemeClr val="dk1"/>
                </a:solidFill>
                <a:latin typeface="Times New Roman" panose="02020503050405090304"/>
                <a:ea typeface="Times New Roman" panose="02020503050405090304"/>
                <a:cs typeface="Times New Roman" panose="02020503050405090304"/>
                <a:sym typeface="Times New Roman" panose="02020503050405090304"/>
              </a:rPr>
              <a:t>Impact Analysis: Economic Factors</a:t>
            </a:r>
            <a:endParaRPr lang="en-IN" sz="4400" b="1">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grpSp>
        <p:nvGrpSpPr>
          <p:cNvPr id="221" name="Google Shape;221;p9"/>
          <p:cNvGrpSpPr/>
          <p:nvPr/>
        </p:nvGrpSpPr>
        <p:grpSpPr>
          <a:xfrm>
            <a:off x="1028700" y="-268419"/>
            <a:ext cx="1425678" cy="1492507"/>
            <a:chOff x="0" y="-38100"/>
            <a:chExt cx="812800" cy="850900"/>
          </a:xfrm>
        </p:grpSpPr>
        <p:sp>
          <p:nvSpPr>
            <p:cNvPr id="222" name="Google Shape;222;p9"/>
            <p:cNvSpPr/>
            <p:nvPr/>
          </p:nvSpPr>
          <p:spPr>
            <a:xfrm>
              <a:off x="0" y="0"/>
              <a:ext cx="812800" cy="812800"/>
            </a:xfrm>
            <a:custGeom>
              <a:avLst/>
              <a:gdLst/>
              <a:ahLst/>
              <a:cxnLst/>
              <a:rect l="l" t="t" r="r" b="b"/>
              <a:pathLst>
                <a:path w="812800" h="812800" extrusionOk="0">
                  <a:moveTo>
                    <a:pt x="0" y="0"/>
                  </a:moveTo>
                  <a:lnTo>
                    <a:pt x="812800" y="0"/>
                  </a:lnTo>
                  <a:lnTo>
                    <a:pt x="812800" y="812800"/>
                  </a:lnTo>
                  <a:lnTo>
                    <a:pt x="0" y="812800"/>
                  </a:lnTo>
                  <a:close/>
                </a:path>
              </a:pathLst>
            </a:custGeom>
            <a:solidFill>
              <a:srgbClr val="F4B324"/>
            </a:solidFill>
            <a:ln>
              <a:noFill/>
            </a:ln>
          </p:spPr>
        </p:sp>
        <p:sp>
          <p:nvSpPr>
            <p:cNvPr id="223" name="Google Shape;223;p9"/>
            <p:cNvSpPr txBox="1"/>
            <p:nvPr/>
          </p:nvSpPr>
          <p:spPr>
            <a:xfrm>
              <a:off x="0" y="-38100"/>
              <a:ext cx="812800" cy="850900"/>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24" name="Google Shape;224;p9"/>
          <p:cNvGrpSpPr/>
          <p:nvPr/>
        </p:nvGrpSpPr>
        <p:grpSpPr>
          <a:xfrm>
            <a:off x="-2016447" y="-233675"/>
            <a:ext cx="2379592" cy="10687522"/>
            <a:chOff x="0" y="-38100"/>
            <a:chExt cx="1356641" cy="6093113"/>
          </a:xfrm>
        </p:grpSpPr>
        <p:sp>
          <p:nvSpPr>
            <p:cNvPr id="225" name="Google Shape;225;p9"/>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226" name="Google Shape;226;p9"/>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pic>
        <p:nvPicPr>
          <p:cNvPr id="227" name="Google Shape;227;p9"/>
          <p:cNvPicPr preferRelativeResize="0"/>
          <p:nvPr/>
        </p:nvPicPr>
        <p:blipFill rotWithShape="1">
          <a:blip r:embed="rId1"/>
          <a:srcRect/>
          <a:stretch>
            <a:fillRect/>
          </a:stretch>
        </p:blipFill>
        <p:spPr>
          <a:xfrm>
            <a:off x="363145" y="4958075"/>
            <a:ext cx="8361755" cy="5328925"/>
          </a:xfrm>
          <a:prstGeom prst="rect">
            <a:avLst/>
          </a:prstGeom>
          <a:noFill/>
          <a:ln>
            <a:noFill/>
          </a:ln>
        </p:spPr>
      </p:pic>
      <p:pic>
        <p:nvPicPr>
          <p:cNvPr id="228" name="Google Shape;228;p9"/>
          <p:cNvPicPr preferRelativeResize="0"/>
          <p:nvPr/>
        </p:nvPicPr>
        <p:blipFill rotWithShape="1">
          <a:blip r:embed="rId2"/>
          <a:srcRect/>
          <a:stretch>
            <a:fillRect/>
          </a:stretch>
        </p:blipFill>
        <p:spPr>
          <a:xfrm>
            <a:off x="8973746" y="4954420"/>
            <a:ext cx="9314254" cy="533258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233" name="Shape 233"/>
        <p:cNvGrpSpPr/>
        <p:nvPr/>
      </p:nvGrpSpPr>
      <p:grpSpPr>
        <a:xfrm>
          <a:off x="0" y="0"/>
          <a:ext cx="0" cy="0"/>
          <a:chOff x="0" y="0"/>
          <a:chExt cx="0" cy="0"/>
        </a:xfrm>
      </p:grpSpPr>
      <p:sp>
        <p:nvSpPr>
          <p:cNvPr id="234" name="Google Shape;234;p10"/>
          <p:cNvSpPr/>
          <p:nvPr/>
        </p:nvSpPr>
        <p:spPr>
          <a:xfrm>
            <a:off x="10250782" y="6591300"/>
            <a:ext cx="7543800" cy="3695700"/>
          </a:xfrm>
          <a:custGeom>
            <a:avLst/>
            <a:gdLst/>
            <a:ahLst/>
            <a:cxnLst/>
            <a:rect l="l" t="t" r="r" b="b"/>
            <a:pathLst>
              <a:path w="1233432" h="714536" extrusionOk="0">
                <a:moveTo>
                  <a:pt x="0" y="0"/>
                </a:moveTo>
                <a:lnTo>
                  <a:pt x="1233432" y="0"/>
                </a:lnTo>
                <a:lnTo>
                  <a:pt x="1233432" y="714536"/>
                </a:lnTo>
                <a:lnTo>
                  <a:pt x="0" y="714536"/>
                </a:lnTo>
                <a:close/>
              </a:path>
            </a:pathLst>
          </a:custGeom>
          <a:blipFill rotWithShape="1">
            <a:blip r:embed="rId1"/>
            <a:stretch>
              <a:fillRect t="-7538" b="-7538"/>
            </a:stretch>
          </a:blipFill>
          <a:ln>
            <a:noFill/>
          </a:ln>
        </p:spPr>
      </p:sp>
      <p:grpSp>
        <p:nvGrpSpPr>
          <p:cNvPr id="235" name="Google Shape;235;p10"/>
          <p:cNvGrpSpPr/>
          <p:nvPr/>
        </p:nvGrpSpPr>
        <p:grpSpPr>
          <a:xfrm>
            <a:off x="-117334" y="-144661"/>
            <a:ext cx="9261334" cy="10431661"/>
            <a:chOff x="0" y="-38100"/>
            <a:chExt cx="2439199" cy="2747433"/>
          </a:xfrm>
        </p:grpSpPr>
        <p:sp>
          <p:nvSpPr>
            <p:cNvPr id="236" name="Google Shape;236;p10"/>
            <p:cNvSpPr/>
            <p:nvPr/>
          </p:nvSpPr>
          <p:spPr>
            <a:xfrm>
              <a:off x="0" y="0"/>
              <a:ext cx="2439199" cy="2709333"/>
            </a:xfrm>
            <a:custGeom>
              <a:avLst/>
              <a:gdLst/>
              <a:ahLst/>
              <a:cxnLst/>
              <a:rect l="l" t="t" r="r" b="b"/>
              <a:pathLst>
                <a:path w="2439199" h="2709333" extrusionOk="0">
                  <a:moveTo>
                    <a:pt x="0" y="0"/>
                  </a:moveTo>
                  <a:lnTo>
                    <a:pt x="2439199" y="0"/>
                  </a:lnTo>
                  <a:lnTo>
                    <a:pt x="2439199" y="2709333"/>
                  </a:lnTo>
                  <a:lnTo>
                    <a:pt x="0" y="2709333"/>
                  </a:lnTo>
                  <a:close/>
                </a:path>
              </a:pathLst>
            </a:custGeom>
            <a:solidFill>
              <a:srgbClr val="1C191A"/>
            </a:solidFill>
            <a:ln>
              <a:noFill/>
            </a:ln>
          </p:spPr>
        </p:sp>
        <p:sp>
          <p:nvSpPr>
            <p:cNvPr id="237" name="Google Shape;237;p10"/>
            <p:cNvSpPr txBox="1"/>
            <p:nvPr/>
          </p:nvSpPr>
          <p:spPr>
            <a:xfrm>
              <a:off x="0" y="-38100"/>
              <a:ext cx="2439199"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238" name="Google Shape;238;p10"/>
          <p:cNvSpPr/>
          <p:nvPr/>
        </p:nvSpPr>
        <p:spPr>
          <a:xfrm>
            <a:off x="0" y="0"/>
            <a:ext cx="7532526" cy="7727733"/>
          </a:xfrm>
          <a:custGeom>
            <a:avLst/>
            <a:gdLst/>
            <a:ahLst/>
            <a:cxnLst/>
            <a:rect l="l" t="t" r="r" b="b"/>
            <a:pathLst>
              <a:path w="831798" h="853354" extrusionOk="0">
                <a:moveTo>
                  <a:pt x="0" y="0"/>
                </a:moveTo>
                <a:lnTo>
                  <a:pt x="831798" y="0"/>
                </a:lnTo>
                <a:lnTo>
                  <a:pt x="831798" y="853354"/>
                </a:lnTo>
                <a:lnTo>
                  <a:pt x="0" y="853354"/>
                </a:lnTo>
                <a:close/>
              </a:path>
            </a:pathLst>
          </a:custGeom>
          <a:blipFill rotWithShape="1">
            <a:blip r:embed="rId2"/>
            <a:stretch>
              <a:fillRect t="-23101" b="-23103"/>
            </a:stretch>
          </a:blipFill>
          <a:ln>
            <a:noFill/>
          </a:ln>
        </p:spPr>
      </p:sp>
      <p:grpSp>
        <p:nvGrpSpPr>
          <p:cNvPr id="239" name="Google Shape;239;p10"/>
          <p:cNvGrpSpPr/>
          <p:nvPr/>
        </p:nvGrpSpPr>
        <p:grpSpPr>
          <a:xfrm>
            <a:off x="6819687" y="961871"/>
            <a:ext cx="1425678" cy="1492507"/>
            <a:chOff x="0" y="-38100"/>
            <a:chExt cx="812800" cy="850900"/>
          </a:xfrm>
        </p:grpSpPr>
        <p:sp>
          <p:nvSpPr>
            <p:cNvPr id="240" name="Google Shape;240;p10"/>
            <p:cNvSpPr/>
            <p:nvPr/>
          </p:nvSpPr>
          <p:spPr>
            <a:xfrm>
              <a:off x="0" y="0"/>
              <a:ext cx="812800" cy="812800"/>
            </a:xfrm>
            <a:custGeom>
              <a:avLst/>
              <a:gdLst/>
              <a:ahLst/>
              <a:cxnLst/>
              <a:rect l="l" t="t" r="r" b="b"/>
              <a:pathLst>
                <a:path w="812800" h="812800" extrusionOk="0">
                  <a:moveTo>
                    <a:pt x="0" y="0"/>
                  </a:moveTo>
                  <a:lnTo>
                    <a:pt x="812800" y="0"/>
                  </a:lnTo>
                  <a:lnTo>
                    <a:pt x="812800" y="812800"/>
                  </a:lnTo>
                  <a:lnTo>
                    <a:pt x="0" y="812800"/>
                  </a:lnTo>
                  <a:close/>
                </a:path>
              </a:pathLst>
            </a:custGeom>
            <a:solidFill>
              <a:srgbClr val="F4B324"/>
            </a:solidFill>
            <a:ln>
              <a:noFill/>
            </a:ln>
          </p:spPr>
        </p:sp>
        <p:sp>
          <p:nvSpPr>
            <p:cNvPr id="241" name="Google Shape;241;p10"/>
            <p:cNvSpPr txBox="1"/>
            <p:nvPr/>
          </p:nvSpPr>
          <p:spPr>
            <a:xfrm>
              <a:off x="0" y="-38100"/>
              <a:ext cx="812800" cy="850900"/>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242" name="Google Shape;242;p10"/>
          <p:cNvSpPr txBox="1"/>
          <p:nvPr/>
        </p:nvSpPr>
        <p:spPr>
          <a:xfrm>
            <a:off x="761646" y="8339722"/>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FFFFFF"/>
                </a:solidFill>
                <a:latin typeface="Poppins Medium" panose="00000600000000000000"/>
                <a:ea typeface="Poppins Medium" panose="00000600000000000000"/>
                <a:cs typeface="Poppins Medium" panose="00000600000000000000"/>
                <a:sym typeface="Poppins Medium" panose="00000600000000000000"/>
              </a:rPr>
              <a:t>10</a:t>
            </a:r>
            <a:endParaRPr sz="5085" b="1">
              <a:solidFill>
                <a:srgbClr val="FFFFFF"/>
              </a:solidFill>
              <a:latin typeface="Poppins Medium" panose="00000600000000000000"/>
              <a:ea typeface="Poppins Medium" panose="00000600000000000000"/>
              <a:cs typeface="Poppins Medium" panose="00000600000000000000"/>
              <a:sym typeface="Poppins Medium" panose="00000600000000000000"/>
            </a:endParaRPr>
          </a:p>
        </p:txBody>
      </p:sp>
      <p:cxnSp>
        <p:nvCxnSpPr>
          <p:cNvPr id="243" name="Google Shape;243;p10"/>
          <p:cNvCxnSpPr/>
          <p:nvPr/>
        </p:nvCxnSpPr>
        <p:spPr>
          <a:xfrm>
            <a:off x="6623153" y="8846636"/>
            <a:ext cx="909373" cy="0"/>
          </a:xfrm>
          <a:prstGeom prst="straightConnector1">
            <a:avLst/>
          </a:prstGeom>
          <a:noFill/>
          <a:ln w="38100" cap="flat" cmpd="sng">
            <a:solidFill>
              <a:srgbClr val="FFFFFF"/>
            </a:solidFill>
            <a:prstDash val="solid"/>
            <a:round/>
            <a:headEnd type="none" w="sm" len="sm"/>
            <a:tailEnd type="stealth" w="med" len="med"/>
          </a:ln>
        </p:spPr>
      </p:cxnSp>
      <p:sp>
        <p:nvSpPr>
          <p:cNvPr id="244" name="Google Shape;244;p10"/>
          <p:cNvSpPr txBox="1"/>
          <p:nvPr/>
        </p:nvSpPr>
        <p:spPr>
          <a:xfrm>
            <a:off x="10250782" y="2717523"/>
            <a:ext cx="6633501" cy="3257623"/>
          </a:xfrm>
          <a:prstGeom prst="rect">
            <a:avLst/>
          </a:prstGeom>
          <a:noFill/>
          <a:ln>
            <a:noFill/>
          </a:ln>
        </p:spPr>
        <p:txBody>
          <a:bodyPr spcFirstLastPara="1" wrap="square" lIns="0" tIns="0" rIns="0" bIns="0" anchor="t" anchorCtr="0">
            <a:spAutoFit/>
          </a:bodyPr>
          <a:lstStyle/>
          <a:p>
            <a:pPr marL="342900" marR="0" lvl="0" indent="-342900" algn="l" rtl="0">
              <a:lnSpc>
                <a:spcPct val="150000"/>
              </a:lnSpc>
              <a:spcBef>
                <a:spcPts val="0"/>
              </a:spcBef>
              <a:spcAft>
                <a:spcPts val="0"/>
              </a:spcAft>
              <a:buClr>
                <a:srgbClr val="1C191A"/>
              </a:buClr>
              <a:buSzPts val="2400"/>
              <a:buFont typeface="Arial" panose="020B0604020202090204"/>
              <a:buChar char="•"/>
            </a:pPr>
            <a:r>
              <a:rPr lang="en-IN" sz="2400">
                <a:solidFill>
                  <a:srgbClr val="1C191A"/>
                </a:solidFill>
                <a:latin typeface="Times New Roman" panose="02020503050405090304"/>
                <a:ea typeface="Times New Roman" panose="02020503050405090304"/>
                <a:cs typeface="Times New Roman" panose="02020503050405090304"/>
                <a:sym typeface="Times New Roman" panose="02020503050405090304"/>
              </a:rPr>
              <a:t>The guest is more or less ready to accept AI, depending on the culture and age.</a:t>
            </a:r>
            <a:endParaRPr lang="en-IN" sz="24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l" rtl="0">
              <a:lnSpc>
                <a:spcPct val="150000"/>
              </a:lnSpc>
              <a:spcBef>
                <a:spcPts val="0"/>
              </a:spcBef>
              <a:spcAft>
                <a:spcPts val="0"/>
              </a:spcAft>
              <a:buClr>
                <a:srgbClr val="1C191A"/>
              </a:buClr>
              <a:buSzPts val="2400"/>
              <a:buFont typeface="Arial" panose="020B0604020202090204"/>
              <a:buChar char="•"/>
            </a:pPr>
            <a:r>
              <a:rPr lang="en-IN" sz="2400">
                <a:solidFill>
                  <a:srgbClr val="1C191A"/>
                </a:solidFill>
                <a:latin typeface="Times New Roman" panose="02020503050405090304"/>
                <a:ea typeface="Times New Roman" panose="02020503050405090304"/>
                <a:cs typeface="Times New Roman" panose="02020503050405090304"/>
                <a:sym typeface="Times New Roman" panose="02020503050405090304"/>
              </a:rPr>
              <a:t>Automation can weaken the sense of warmth of services.</a:t>
            </a:r>
            <a:endParaRPr lang="en-IN" sz="24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l" rtl="0">
              <a:lnSpc>
                <a:spcPct val="150000"/>
              </a:lnSpc>
              <a:spcBef>
                <a:spcPts val="0"/>
              </a:spcBef>
              <a:spcAft>
                <a:spcPts val="0"/>
              </a:spcAft>
              <a:buClr>
                <a:srgbClr val="1C191A"/>
              </a:buClr>
              <a:buSzPts val="2400"/>
              <a:buFont typeface="Arial" panose="020B0604020202090204"/>
              <a:buChar char="•"/>
            </a:pPr>
            <a:r>
              <a:rPr lang="en-IN" sz="2400">
                <a:solidFill>
                  <a:srgbClr val="1C191A"/>
                </a:solidFill>
                <a:latin typeface="Times New Roman" panose="02020503050405090304"/>
                <a:ea typeface="Times New Roman" panose="02020503050405090304"/>
                <a:cs typeface="Times New Roman" panose="02020503050405090304"/>
                <a:sym typeface="Times New Roman" panose="02020503050405090304"/>
              </a:rPr>
              <a:t>Human touch is still necessary in the luxury hospitality industry (Liu, and Cheng, 2025).</a:t>
            </a:r>
            <a:endParaRPr lang="en-IN" sz="24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245" name="Google Shape;245;p10"/>
          <p:cNvSpPr txBox="1"/>
          <p:nvPr/>
        </p:nvSpPr>
        <p:spPr>
          <a:xfrm>
            <a:off x="10076057" y="961871"/>
            <a:ext cx="6433210" cy="1308050"/>
          </a:xfrm>
          <a:prstGeom prst="rect">
            <a:avLst/>
          </a:prstGeom>
          <a:noFill/>
          <a:ln>
            <a:noFill/>
          </a:ln>
        </p:spPr>
        <p:txBody>
          <a:bodyPr spcFirstLastPara="1" wrap="square" lIns="0" tIns="0" rIns="0" bIns="0" anchor="t" anchorCtr="0">
            <a:spAutoFit/>
          </a:bodyPr>
          <a:lstStyle/>
          <a:p>
            <a:pPr marL="0" marR="0" lvl="0" indent="0" algn="ctr" rtl="0">
              <a:lnSpc>
                <a:spcPct val="128000"/>
              </a:lnSpc>
              <a:spcBef>
                <a:spcPts val="0"/>
              </a:spcBef>
              <a:spcAft>
                <a:spcPts val="0"/>
              </a:spcAft>
              <a:buNone/>
            </a:pPr>
            <a:r>
              <a:rPr lang="en-IN" sz="4000" b="1">
                <a:solidFill>
                  <a:srgbClr val="1C191A"/>
                </a:solidFill>
                <a:latin typeface="Times New Roman" panose="02020503050405090304"/>
                <a:ea typeface="Times New Roman" panose="02020503050405090304"/>
                <a:cs typeface="Times New Roman" panose="02020503050405090304"/>
                <a:sym typeface="Times New Roman" panose="02020503050405090304"/>
              </a:rPr>
              <a:t>Impact Analysis: Social Factors </a:t>
            </a:r>
            <a:endParaRPr sz="4000" b="1">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grpSp>
        <p:nvGrpSpPr>
          <p:cNvPr id="246" name="Google Shape;246;p10"/>
          <p:cNvGrpSpPr/>
          <p:nvPr/>
        </p:nvGrpSpPr>
        <p:grpSpPr>
          <a:xfrm>
            <a:off x="16509267" y="-463807"/>
            <a:ext cx="750033" cy="1492507"/>
            <a:chOff x="0" y="-38100"/>
            <a:chExt cx="427605" cy="850900"/>
          </a:xfrm>
        </p:grpSpPr>
        <p:sp>
          <p:nvSpPr>
            <p:cNvPr id="247" name="Google Shape;247;p10"/>
            <p:cNvSpPr/>
            <p:nvPr/>
          </p:nvSpPr>
          <p:spPr>
            <a:xfrm>
              <a:off x="0" y="0"/>
              <a:ext cx="427605" cy="812800"/>
            </a:xfrm>
            <a:custGeom>
              <a:avLst/>
              <a:gdLst/>
              <a:ahLst/>
              <a:cxnLst/>
              <a:rect l="l" t="t" r="r" b="b"/>
              <a:pathLst>
                <a:path w="427605" h="812800" extrusionOk="0">
                  <a:moveTo>
                    <a:pt x="0" y="0"/>
                  </a:moveTo>
                  <a:lnTo>
                    <a:pt x="427605" y="0"/>
                  </a:lnTo>
                  <a:lnTo>
                    <a:pt x="427605" y="812800"/>
                  </a:lnTo>
                  <a:lnTo>
                    <a:pt x="0" y="812800"/>
                  </a:lnTo>
                  <a:close/>
                </a:path>
              </a:pathLst>
            </a:custGeom>
            <a:solidFill>
              <a:srgbClr val="F4B324"/>
            </a:solidFill>
            <a:ln>
              <a:noFill/>
            </a:ln>
          </p:spPr>
        </p:sp>
        <p:sp>
          <p:nvSpPr>
            <p:cNvPr id="248" name="Google Shape;248;p10"/>
            <p:cNvSpPr txBox="1"/>
            <p:nvPr/>
          </p:nvSpPr>
          <p:spPr>
            <a:xfrm>
              <a:off x="0" y="-38100"/>
              <a:ext cx="427605" cy="850900"/>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49" name="Google Shape;249;p10"/>
          <p:cNvGrpSpPr/>
          <p:nvPr/>
        </p:nvGrpSpPr>
        <p:grpSpPr>
          <a:xfrm>
            <a:off x="-2016447" y="-233675"/>
            <a:ext cx="2379592" cy="10687522"/>
            <a:chOff x="0" y="-38100"/>
            <a:chExt cx="1356641" cy="6093113"/>
          </a:xfrm>
        </p:grpSpPr>
        <p:sp>
          <p:nvSpPr>
            <p:cNvPr id="250" name="Google Shape;250;p10"/>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251" name="Google Shape;251;p10"/>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256" name="Shape 256"/>
        <p:cNvGrpSpPr/>
        <p:nvPr/>
      </p:nvGrpSpPr>
      <p:grpSpPr>
        <a:xfrm>
          <a:off x="0" y="0"/>
          <a:ext cx="0" cy="0"/>
          <a:chOff x="0" y="0"/>
          <a:chExt cx="0" cy="0"/>
        </a:xfrm>
      </p:grpSpPr>
      <p:sp>
        <p:nvSpPr>
          <p:cNvPr id="257" name="Google Shape;257;p11"/>
          <p:cNvSpPr/>
          <p:nvPr/>
        </p:nvSpPr>
        <p:spPr>
          <a:xfrm>
            <a:off x="741433" y="382486"/>
            <a:ext cx="7543800" cy="9522029"/>
          </a:xfrm>
          <a:custGeom>
            <a:avLst/>
            <a:gdLst/>
            <a:ahLst/>
            <a:cxnLst/>
            <a:rect l="l" t="t" r="r" b="b"/>
            <a:pathLst>
              <a:path w="1233432" h="714536" extrusionOk="0">
                <a:moveTo>
                  <a:pt x="0" y="0"/>
                </a:moveTo>
                <a:lnTo>
                  <a:pt x="1233432" y="0"/>
                </a:lnTo>
                <a:lnTo>
                  <a:pt x="1233432" y="714536"/>
                </a:lnTo>
                <a:lnTo>
                  <a:pt x="0" y="714536"/>
                </a:lnTo>
                <a:close/>
              </a:path>
            </a:pathLst>
          </a:custGeom>
          <a:blipFill rotWithShape="1">
            <a:blip r:embed="rId1"/>
            <a:stretch>
              <a:fillRect t="-7538" b="-7538"/>
            </a:stretch>
          </a:blipFill>
          <a:ln>
            <a:noFill/>
          </a:ln>
        </p:spPr>
      </p:sp>
      <p:sp>
        <p:nvSpPr>
          <p:cNvPr id="258" name="Google Shape;258;p11"/>
          <p:cNvSpPr txBox="1"/>
          <p:nvPr/>
        </p:nvSpPr>
        <p:spPr>
          <a:xfrm>
            <a:off x="-117334" y="-144661"/>
            <a:ext cx="9261334" cy="10431661"/>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sp>
        <p:nvSpPr>
          <p:cNvPr id="259" name="Google Shape;259;p11"/>
          <p:cNvSpPr txBox="1"/>
          <p:nvPr/>
        </p:nvSpPr>
        <p:spPr>
          <a:xfrm>
            <a:off x="761646" y="8339722"/>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FFFFFF"/>
                </a:solidFill>
                <a:latin typeface="Poppins Medium" panose="00000600000000000000"/>
                <a:ea typeface="Poppins Medium" panose="00000600000000000000"/>
                <a:cs typeface="Poppins Medium" panose="00000600000000000000"/>
                <a:sym typeface="Poppins Medium" panose="00000600000000000000"/>
              </a:rPr>
              <a:t>11</a:t>
            </a:r>
            <a:endParaRPr sz="5085" b="1">
              <a:solidFill>
                <a:srgbClr val="FFFFFF"/>
              </a:solidFill>
              <a:latin typeface="Poppins Medium" panose="00000600000000000000"/>
              <a:ea typeface="Poppins Medium" panose="00000600000000000000"/>
              <a:cs typeface="Poppins Medium" panose="00000600000000000000"/>
              <a:sym typeface="Poppins Medium" panose="00000600000000000000"/>
            </a:endParaRPr>
          </a:p>
        </p:txBody>
      </p:sp>
      <p:cxnSp>
        <p:nvCxnSpPr>
          <p:cNvPr id="260" name="Google Shape;260;p11"/>
          <p:cNvCxnSpPr/>
          <p:nvPr/>
        </p:nvCxnSpPr>
        <p:spPr>
          <a:xfrm>
            <a:off x="6623153" y="8846636"/>
            <a:ext cx="909373" cy="0"/>
          </a:xfrm>
          <a:prstGeom prst="straightConnector1">
            <a:avLst/>
          </a:prstGeom>
          <a:noFill/>
          <a:ln w="38100" cap="flat" cmpd="sng">
            <a:solidFill>
              <a:srgbClr val="FFFFFF"/>
            </a:solidFill>
            <a:prstDash val="solid"/>
            <a:round/>
            <a:headEnd type="none" w="sm" len="sm"/>
            <a:tailEnd type="stealth" w="med" len="med"/>
          </a:ln>
        </p:spPr>
      </p:cxnSp>
      <p:sp>
        <p:nvSpPr>
          <p:cNvPr id="261" name="Google Shape;261;p11"/>
          <p:cNvSpPr txBox="1"/>
          <p:nvPr/>
        </p:nvSpPr>
        <p:spPr>
          <a:xfrm>
            <a:off x="10250782" y="2717523"/>
            <a:ext cx="6633600" cy="3140100"/>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GDPR regulates the acquisition of guest information, and personalisation AI-based.</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New AI laws increase the level of compliance in the hotel sector (Huzar, 2024). </a:t>
            </a:r>
            <a:endParaRPr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Workforce</a:t>
            </a: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 restructuring and automation are deterred by employment law.</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262" name="Google Shape;262;p11"/>
          <p:cNvSpPr txBox="1"/>
          <p:nvPr/>
        </p:nvSpPr>
        <p:spPr>
          <a:xfrm>
            <a:off x="10076057" y="961871"/>
            <a:ext cx="6433210" cy="1308050"/>
          </a:xfrm>
          <a:prstGeom prst="rect">
            <a:avLst/>
          </a:prstGeom>
          <a:noFill/>
          <a:ln>
            <a:noFill/>
          </a:ln>
        </p:spPr>
        <p:txBody>
          <a:bodyPr spcFirstLastPara="1" wrap="square" lIns="0" tIns="0" rIns="0" bIns="0" anchor="t" anchorCtr="0">
            <a:spAutoFit/>
          </a:bodyPr>
          <a:lstStyle/>
          <a:p>
            <a:pPr marL="0" marR="0" lvl="0" indent="0" algn="ctr" rtl="0">
              <a:lnSpc>
                <a:spcPct val="128000"/>
              </a:lnSpc>
              <a:spcBef>
                <a:spcPts val="0"/>
              </a:spcBef>
              <a:spcAft>
                <a:spcPts val="0"/>
              </a:spcAft>
              <a:buNone/>
            </a:pPr>
            <a:r>
              <a:rPr lang="en-IN" sz="4000" b="1">
                <a:solidFill>
                  <a:srgbClr val="1C191A"/>
                </a:solidFill>
                <a:latin typeface="Times New Roman" panose="02020503050405090304"/>
                <a:ea typeface="Times New Roman" panose="02020503050405090304"/>
                <a:cs typeface="Times New Roman" panose="02020503050405090304"/>
                <a:sym typeface="Times New Roman" panose="02020503050405090304"/>
              </a:rPr>
              <a:t>Impact Analysis: Political &amp; Legal Factors</a:t>
            </a:r>
            <a:endParaRPr lang="en-IN" sz="4000" b="1">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grpSp>
        <p:nvGrpSpPr>
          <p:cNvPr id="263" name="Google Shape;263;p11"/>
          <p:cNvGrpSpPr/>
          <p:nvPr/>
        </p:nvGrpSpPr>
        <p:grpSpPr>
          <a:xfrm>
            <a:off x="16509267" y="-463807"/>
            <a:ext cx="750033" cy="1492507"/>
            <a:chOff x="0" y="-38100"/>
            <a:chExt cx="427605" cy="850900"/>
          </a:xfrm>
        </p:grpSpPr>
        <p:sp>
          <p:nvSpPr>
            <p:cNvPr id="264" name="Google Shape;264;p11"/>
            <p:cNvSpPr/>
            <p:nvPr/>
          </p:nvSpPr>
          <p:spPr>
            <a:xfrm>
              <a:off x="0" y="0"/>
              <a:ext cx="427605" cy="812800"/>
            </a:xfrm>
            <a:custGeom>
              <a:avLst/>
              <a:gdLst/>
              <a:ahLst/>
              <a:cxnLst/>
              <a:rect l="l" t="t" r="r" b="b"/>
              <a:pathLst>
                <a:path w="427605" h="812800" extrusionOk="0">
                  <a:moveTo>
                    <a:pt x="0" y="0"/>
                  </a:moveTo>
                  <a:lnTo>
                    <a:pt x="427605" y="0"/>
                  </a:lnTo>
                  <a:lnTo>
                    <a:pt x="427605" y="812800"/>
                  </a:lnTo>
                  <a:lnTo>
                    <a:pt x="0" y="812800"/>
                  </a:lnTo>
                  <a:close/>
                </a:path>
              </a:pathLst>
            </a:custGeom>
            <a:solidFill>
              <a:srgbClr val="F4B324"/>
            </a:solidFill>
            <a:ln>
              <a:noFill/>
            </a:ln>
          </p:spPr>
        </p:sp>
        <p:sp>
          <p:nvSpPr>
            <p:cNvPr id="265" name="Google Shape;265;p11"/>
            <p:cNvSpPr txBox="1"/>
            <p:nvPr/>
          </p:nvSpPr>
          <p:spPr>
            <a:xfrm>
              <a:off x="0" y="-38100"/>
              <a:ext cx="427605" cy="850900"/>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66" name="Google Shape;266;p11"/>
          <p:cNvGrpSpPr/>
          <p:nvPr/>
        </p:nvGrpSpPr>
        <p:grpSpPr>
          <a:xfrm>
            <a:off x="-2016447" y="-233675"/>
            <a:ext cx="2379592" cy="10687522"/>
            <a:chOff x="0" y="-38100"/>
            <a:chExt cx="1356641" cy="6093113"/>
          </a:xfrm>
        </p:grpSpPr>
        <p:sp>
          <p:nvSpPr>
            <p:cNvPr id="267" name="Google Shape;267;p11"/>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268" name="Google Shape;268;p11"/>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273" name="Shape 273"/>
        <p:cNvGrpSpPr/>
        <p:nvPr/>
      </p:nvGrpSpPr>
      <p:grpSpPr>
        <a:xfrm>
          <a:off x="0" y="0"/>
          <a:ext cx="0" cy="0"/>
          <a:chOff x="0" y="0"/>
          <a:chExt cx="0" cy="0"/>
        </a:xfrm>
      </p:grpSpPr>
      <p:grpSp>
        <p:nvGrpSpPr>
          <p:cNvPr id="274" name="Google Shape;274;p12"/>
          <p:cNvGrpSpPr/>
          <p:nvPr/>
        </p:nvGrpSpPr>
        <p:grpSpPr>
          <a:xfrm>
            <a:off x="8235667" y="-144661"/>
            <a:ext cx="10052333" cy="10431661"/>
            <a:chOff x="0" y="-38100"/>
            <a:chExt cx="2647528" cy="2747433"/>
          </a:xfrm>
        </p:grpSpPr>
        <p:sp>
          <p:nvSpPr>
            <p:cNvPr id="275" name="Google Shape;275;p12"/>
            <p:cNvSpPr/>
            <p:nvPr/>
          </p:nvSpPr>
          <p:spPr>
            <a:xfrm>
              <a:off x="0" y="0"/>
              <a:ext cx="2647528" cy="2709333"/>
            </a:xfrm>
            <a:custGeom>
              <a:avLst/>
              <a:gdLst/>
              <a:ahLst/>
              <a:cxnLst/>
              <a:rect l="l" t="t" r="r" b="b"/>
              <a:pathLst>
                <a:path w="2647528" h="2709333" extrusionOk="0">
                  <a:moveTo>
                    <a:pt x="0" y="0"/>
                  </a:moveTo>
                  <a:lnTo>
                    <a:pt x="2647528" y="0"/>
                  </a:lnTo>
                  <a:lnTo>
                    <a:pt x="2647528" y="2709333"/>
                  </a:lnTo>
                  <a:lnTo>
                    <a:pt x="0" y="2709333"/>
                  </a:lnTo>
                  <a:close/>
                </a:path>
              </a:pathLst>
            </a:custGeom>
            <a:solidFill>
              <a:srgbClr val="1C191A"/>
            </a:solidFill>
            <a:ln>
              <a:noFill/>
            </a:ln>
          </p:spPr>
        </p:sp>
        <p:sp>
          <p:nvSpPr>
            <p:cNvPr id="276" name="Google Shape;276;p12"/>
            <p:cNvSpPr txBox="1"/>
            <p:nvPr/>
          </p:nvSpPr>
          <p:spPr>
            <a:xfrm>
              <a:off x="0" y="-38100"/>
              <a:ext cx="2647528"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77" name="Google Shape;277;p12"/>
          <p:cNvGrpSpPr/>
          <p:nvPr/>
        </p:nvGrpSpPr>
        <p:grpSpPr>
          <a:xfrm rot="5400000">
            <a:off x="7427892" y="4736191"/>
            <a:ext cx="2430167" cy="814618"/>
            <a:chOff x="0" y="-38100"/>
            <a:chExt cx="812800" cy="272459"/>
          </a:xfrm>
        </p:grpSpPr>
        <p:sp>
          <p:nvSpPr>
            <p:cNvPr id="278" name="Google Shape;278;p12"/>
            <p:cNvSpPr/>
            <p:nvPr/>
          </p:nvSpPr>
          <p:spPr>
            <a:xfrm>
              <a:off x="0" y="0"/>
              <a:ext cx="812800" cy="234359"/>
            </a:xfrm>
            <a:custGeom>
              <a:avLst/>
              <a:gdLst/>
              <a:ahLst/>
              <a:cxnLst/>
              <a:rect l="l" t="t" r="r" b="b"/>
              <a:pathLst>
                <a:path w="812800" h="234359" extrusionOk="0">
                  <a:moveTo>
                    <a:pt x="0" y="0"/>
                  </a:moveTo>
                  <a:lnTo>
                    <a:pt x="812800" y="0"/>
                  </a:lnTo>
                  <a:lnTo>
                    <a:pt x="812800" y="234359"/>
                  </a:lnTo>
                  <a:lnTo>
                    <a:pt x="0" y="234359"/>
                  </a:lnTo>
                  <a:close/>
                </a:path>
              </a:pathLst>
            </a:custGeom>
            <a:solidFill>
              <a:srgbClr val="F4B324"/>
            </a:solidFill>
            <a:ln>
              <a:noFill/>
            </a:ln>
          </p:spPr>
        </p:sp>
        <p:sp>
          <p:nvSpPr>
            <p:cNvPr id="279" name="Google Shape;279;p12"/>
            <p:cNvSpPr txBox="1"/>
            <p:nvPr/>
          </p:nvSpPr>
          <p:spPr>
            <a:xfrm>
              <a:off x="0" y="-38100"/>
              <a:ext cx="812800" cy="272459"/>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280" name="Google Shape;280;p12"/>
          <p:cNvSpPr/>
          <p:nvPr/>
        </p:nvSpPr>
        <p:spPr>
          <a:xfrm>
            <a:off x="10030331" y="1028700"/>
            <a:ext cx="7228969" cy="8229600"/>
          </a:xfrm>
          <a:custGeom>
            <a:avLst/>
            <a:gdLst/>
            <a:ahLst/>
            <a:cxnLst/>
            <a:rect l="l" t="t" r="r" b="b"/>
            <a:pathLst>
              <a:path w="1119956" h="1274980" extrusionOk="0">
                <a:moveTo>
                  <a:pt x="0" y="0"/>
                </a:moveTo>
                <a:lnTo>
                  <a:pt x="1119956" y="0"/>
                </a:lnTo>
                <a:lnTo>
                  <a:pt x="1119956" y="1274980"/>
                </a:lnTo>
                <a:lnTo>
                  <a:pt x="0" y="1274980"/>
                </a:lnTo>
                <a:close/>
              </a:path>
            </a:pathLst>
          </a:custGeom>
          <a:blipFill rotWithShape="1">
            <a:blip r:embed="rId1"/>
            <a:stretch>
              <a:fillRect l="-31314" r="-31314"/>
            </a:stretch>
          </a:blipFill>
          <a:ln>
            <a:noFill/>
          </a:ln>
        </p:spPr>
      </p:sp>
      <p:grpSp>
        <p:nvGrpSpPr>
          <p:cNvPr id="281" name="Google Shape;281;p12"/>
          <p:cNvGrpSpPr/>
          <p:nvPr/>
        </p:nvGrpSpPr>
        <p:grpSpPr>
          <a:xfrm>
            <a:off x="905124" y="2017685"/>
            <a:ext cx="6433210" cy="6862713"/>
            <a:chOff x="0" y="-104775"/>
            <a:chExt cx="8577614" cy="9150282"/>
          </a:xfrm>
        </p:grpSpPr>
        <p:sp>
          <p:nvSpPr>
            <p:cNvPr id="282" name="Google Shape;282;p12"/>
            <p:cNvSpPr txBox="1"/>
            <p:nvPr/>
          </p:nvSpPr>
          <p:spPr>
            <a:xfrm>
              <a:off x="0" y="2151314"/>
              <a:ext cx="8577614" cy="6894193"/>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rgbClr val="1C191A"/>
                </a:buClr>
                <a:buSzPts val="2800"/>
                <a:buFont typeface="Arial" panose="020B0604020202090204"/>
                <a:buChar char="•"/>
              </a:pPr>
              <a:r>
                <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rPr>
                <a:t>Effective AI implementation will require an integration with the old systems of the hotel (</a:t>
              </a: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Jiang </a:t>
              </a:r>
              <a:r>
                <a:rPr lang="en-IN" sz="2800" i="1">
                  <a:solidFill>
                    <a:schemeClr val="dk1"/>
                  </a:solidFill>
                  <a:latin typeface="Times New Roman" panose="02020503050405090304"/>
                  <a:ea typeface="Times New Roman" panose="02020503050405090304"/>
                  <a:cs typeface="Times New Roman" panose="02020503050405090304"/>
                  <a:sym typeface="Times New Roman" panose="02020503050405090304"/>
                </a:rPr>
                <a:t>et al.,</a:t>
              </a: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 2023</a:t>
              </a:r>
              <a:r>
                <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rPr>
                <a:t>).</a:t>
              </a:r>
              <a:endParaRPr sz="28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rgbClr val="1C191A"/>
                </a:buClr>
                <a:buSzPts val="2800"/>
                <a:buFont typeface="Arial" panose="020B0604020202090204"/>
                <a:buChar char="•"/>
              </a:pPr>
              <a:r>
                <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rPr>
                <a:t>Reliability of systems impacts the continuity of the services and creates a sense of trust in the guests.</a:t>
              </a:r>
              <a:endPar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rgbClr val="1C191A"/>
                </a:buClr>
                <a:buSzPts val="2800"/>
                <a:buFont typeface="Arial" panose="020B0604020202090204"/>
                <a:buChar char="•"/>
              </a:pPr>
              <a:r>
                <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rPr>
                <a:t>The threat of cybersecurity increases with the use of AI-dependent data.</a:t>
              </a:r>
              <a:endPar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283" name="Google Shape;283;p12"/>
            <p:cNvSpPr txBox="1"/>
            <p:nvPr/>
          </p:nvSpPr>
          <p:spPr>
            <a:xfrm>
              <a:off x="0" y="-104775"/>
              <a:ext cx="7640170" cy="1702261"/>
            </a:xfrm>
            <a:prstGeom prst="rect">
              <a:avLst/>
            </a:prstGeom>
            <a:noFill/>
            <a:ln>
              <a:noFill/>
            </a:ln>
          </p:spPr>
          <p:txBody>
            <a:bodyPr spcFirstLastPara="1" wrap="square" lIns="0" tIns="0" rIns="0" bIns="0" anchor="t" anchorCtr="0">
              <a:spAutoFit/>
            </a:bodyPr>
            <a:lstStyle/>
            <a:p>
              <a:pPr marL="0" marR="0" lvl="0" indent="0" algn="ctr" rtl="0">
                <a:lnSpc>
                  <a:spcPct val="128000"/>
                </a:lnSpc>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Impact Analysis: Technological Factors</a:t>
              </a:r>
              <a:endParaRPr sz="3660" b="1">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grpSp>
      <p:sp>
        <p:nvSpPr>
          <p:cNvPr id="284" name="Google Shape;284;p12"/>
          <p:cNvSpPr txBox="1"/>
          <p:nvPr/>
        </p:nvSpPr>
        <p:spPr>
          <a:xfrm>
            <a:off x="756670"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12</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cxnSp>
        <p:nvCxnSpPr>
          <p:cNvPr id="285" name="Google Shape;285;p12"/>
          <p:cNvCxnSpPr/>
          <p:nvPr/>
        </p:nvCxnSpPr>
        <p:spPr>
          <a:xfrm>
            <a:off x="6552537" y="9239250"/>
            <a:ext cx="909373" cy="0"/>
          </a:xfrm>
          <a:prstGeom prst="straightConnector1">
            <a:avLst/>
          </a:prstGeom>
          <a:noFill/>
          <a:ln w="38100" cap="flat" cmpd="sng">
            <a:solidFill>
              <a:srgbClr val="000000"/>
            </a:solidFill>
            <a:prstDash val="solid"/>
            <a:round/>
            <a:headEnd type="none" w="sm" len="sm"/>
            <a:tailEnd type="stealth" w="med" len="med"/>
          </a:ln>
        </p:spPr>
      </p:cxnSp>
      <p:grpSp>
        <p:nvGrpSpPr>
          <p:cNvPr id="286" name="Google Shape;286;p12"/>
          <p:cNvGrpSpPr/>
          <p:nvPr/>
        </p:nvGrpSpPr>
        <p:grpSpPr>
          <a:xfrm>
            <a:off x="-2016447" y="-233675"/>
            <a:ext cx="2379592" cy="10687522"/>
            <a:chOff x="0" y="-38100"/>
            <a:chExt cx="1356641" cy="6093113"/>
          </a:xfrm>
        </p:grpSpPr>
        <p:sp>
          <p:nvSpPr>
            <p:cNvPr id="287" name="Google Shape;287;p12"/>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288" name="Google Shape;288;p12"/>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293" name="Shape 293"/>
        <p:cNvGrpSpPr/>
        <p:nvPr/>
      </p:nvGrpSpPr>
      <p:grpSpPr>
        <a:xfrm>
          <a:off x="0" y="0"/>
          <a:ext cx="0" cy="0"/>
          <a:chOff x="0" y="0"/>
          <a:chExt cx="0" cy="0"/>
        </a:xfrm>
      </p:grpSpPr>
      <p:grpSp>
        <p:nvGrpSpPr>
          <p:cNvPr id="294" name="Google Shape;294;p13"/>
          <p:cNvGrpSpPr/>
          <p:nvPr/>
        </p:nvGrpSpPr>
        <p:grpSpPr>
          <a:xfrm>
            <a:off x="905124" y="2017685"/>
            <a:ext cx="6433210" cy="6216382"/>
            <a:chOff x="0" y="-104775"/>
            <a:chExt cx="8577614" cy="8288508"/>
          </a:xfrm>
        </p:grpSpPr>
        <p:sp>
          <p:nvSpPr>
            <p:cNvPr id="295" name="Google Shape;295;p13"/>
            <p:cNvSpPr txBox="1"/>
            <p:nvPr/>
          </p:nvSpPr>
          <p:spPr>
            <a:xfrm>
              <a:off x="0" y="2151314"/>
              <a:ext cx="8577614" cy="6032419"/>
            </a:xfrm>
            <a:prstGeom prst="rect">
              <a:avLst/>
            </a:prstGeom>
            <a:noFill/>
            <a:ln>
              <a:noFill/>
            </a:ln>
          </p:spPr>
          <p:txBody>
            <a:bodyPr spcFirstLastPara="1" wrap="square" lIns="0" tIns="0" rIns="0" bIns="0" anchor="t" anchorCtr="0">
              <a:spAutoFit/>
            </a:bodyPr>
            <a:lstStyle/>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Smart systems reduce the usage of energy and water.</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AI optimizes garbage collection and housekeeping (Chandok </a:t>
              </a:r>
              <a:r>
                <a:rPr lang="en-IN" sz="2800" i="1">
                  <a:solidFill>
                    <a:schemeClr val="dk1"/>
                  </a:solidFill>
                  <a:latin typeface="Times New Roman" panose="02020503050405090304"/>
                  <a:ea typeface="Times New Roman" panose="02020503050405090304"/>
                  <a:cs typeface="Times New Roman" panose="02020503050405090304"/>
                  <a:sym typeface="Times New Roman" panose="02020503050405090304"/>
                </a:rPr>
                <a:t>et al. </a:t>
              </a: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2025).</a:t>
              </a:r>
              <a:endParaRPr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457200" marR="0" lvl="0" indent="-4572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The benefits of sustainability improve the brand image of the socially conscientious visitors.</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296" name="Google Shape;296;p13"/>
            <p:cNvSpPr txBox="1"/>
            <p:nvPr/>
          </p:nvSpPr>
          <p:spPr>
            <a:xfrm>
              <a:off x="0" y="-104775"/>
              <a:ext cx="7640170" cy="1702261"/>
            </a:xfrm>
            <a:prstGeom prst="rect">
              <a:avLst/>
            </a:prstGeom>
            <a:noFill/>
            <a:ln>
              <a:noFill/>
            </a:ln>
          </p:spPr>
          <p:txBody>
            <a:bodyPr spcFirstLastPara="1" wrap="square" lIns="0" tIns="0" rIns="0" bIns="0" anchor="t" anchorCtr="0">
              <a:spAutoFit/>
            </a:bodyPr>
            <a:lstStyle/>
            <a:p>
              <a:pPr marL="0" marR="0" lvl="0" indent="0" algn="ctr" rtl="0">
                <a:lnSpc>
                  <a:spcPct val="128000"/>
                </a:lnSpc>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Impact Analysis: Environmental Factors</a:t>
              </a:r>
              <a:endParaRPr sz="3660" b="1">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grpSp>
      <p:sp>
        <p:nvSpPr>
          <p:cNvPr id="297" name="Google Shape;297;p13"/>
          <p:cNvSpPr txBox="1"/>
          <p:nvPr/>
        </p:nvSpPr>
        <p:spPr>
          <a:xfrm>
            <a:off x="756670"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13</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cxnSp>
        <p:nvCxnSpPr>
          <p:cNvPr id="298" name="Google Shape;298;p13"/>
          <p:cNvCxnSpPr/>
          <p:nvPr/>
        </p:nvCxnSpPr>
        <p:spPr>
          <a:xfrm>
            <a:off x="6552537" y="9239250"/>
            <a:ext cx="909373" cy="0"/>
          </a:xfrm>
          <a:prstGeom prst="straightConnector1">
            <a:avLst/>
          </a:prstGeom>
          <a:noFill/>
          <a:ln w="38100" cap="flat" cmpd="sng">
            <a:solidFill>
              <a:srgbClr val="000000"/>
            </a:solidFill>
            <a:prstDash val="solid"/>
            <a:round/>
            <a:headEnd type="none" w="sm" len="sm"/>
            <a:tailEnd type="stealth" w="med" len="med"/>
          </a:ln>
        </p:spPr>
      </p:cxnSp>
      <p:grpSp>
        <p:nvGrpSpPr>
          <p:cNvPr id="299" name="Google Shape;299;p13"/>
          <p:cNvGrpSpPr/>
          <p:nvPr/>
        </p:nvGrpSpPr>
        <p:grpSpPr>
          <a:xfrm>
            <a:off x="-2016447" y="-233675"/>
            <a:ext cx="2379592" cy="10687522"/>
            <a:chOff x="0" y="-38100"/>
            <a:chExt cx="1356641" cy="6093113"/>
          </a:xfrm>
        </p:grpSpPr>
        <p:sp>
          <p:nvSpPr>
            <p:cNvPr id="300" name="Google Shape;300;p13"/>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301" name="Google Shape;301;p13"/>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pic>
        <p:nvPicPr>
          <p:cNvPr id="302" name="Google Shape;302;p13"/>
          <p:cNvPicPr preferRelativeResize="0"/>
          <p:nvPr/>
        </p:nvPicPr>
        <p:blipFill rotWithShape="1">
          <a:blip r:embed="rId1"/>
          <a:srcRect/>
          <a:stretch>
            <a:fillRect/>
          </a:stretch>
        </p:blipFill>
        <p:spPr>
          <a:xfrm>
            <a:off x="8686800" y="3303906"/>
            <a:ext cx="8933546" cy="594486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307" name="Shape 307"/>
        <p:cNvGrpSpPr/>
        <p:nvPr/>
      </p:nvGrpSpPr>
      <p:grpSpPr>
        <a:xfrm>
          <a:off x="0" y="0"/>
          <a:ext cx="0" cy="0"/>
          <a:chOff x="0" y="0"/>
          <a:chExt cx="0" cy="0"/>
        </a:xfrm>
      </p:grpSpPr>
      <p:grpSp>
        <p:nvGrpSpPr>
          <p:cNvPr id="308" name="Google Shape;308;p14"/>
          <p:cNvGrpSpPr/>
          <p:nvPr/>
        </p:nvGrpSpPr>
        <p:grpSpPr>
          <a:xfrm>
            <a:off x="8235667" y="-144661"/>
            <a:ext cx="10052333" cy="10431661"/>
            <a:chOff x="0" y="-38100"/>
            <a:chExt cx="2647528" cy="2747433"/>
          </a:xfrm>
        </p:grpSpPr>
        <p:sp>
          <p:nvSpPr>
            <p:cNvPr id="309" name="Google Shape;309;p14"/>
            <p:cNvSpPr/>
            <p:nvPr/>
          </p:nvSpPr>
          <p:spPr>
            <a:xfrm>
              <a:off x="0" y="0"/>
              <a:ext cx="2647528" cy="2709333"/>
            </a:xfrm>
            <a:custGeom>
              <a:avLst/>
              <a:gdLst/>
              <a:ahLst/>
              <a:cxnLst/>
              <a:rect l="l" t="t" r="r" b="b"/>
              <a:pathLst>
                <a:path w="2647528" h="2709333" extrusionOk="0">
                  <a:moveTo>
                    <a:pt x="0" y="0"/>
                  </a:moveTo>
                  <a:lnTo>
                    <a:pt x="2647528" y="0"/>
                  </a:lnTo>
                  <a:lnTo>
                    <a:pt x="2647528" y="2709333"/>
                  </a:lnTo>
                  <a:lnTo>
                    <a:pt x="0" y="2709333"/>
                  </a:lnTo>
                  <a:close/>
                </a:path>
              </a:pathLst>
            </a:custGeom>
            <a:solidFill>
              <a:srgbClr val="1C191A"/>
            </a:solidFill>
            <a:ln>
              <a:noFill/>
            </a:ln>
          </p:spPr>
        </p:sp>
        <p:sp>
          <p:nvSpPr>
            <p:cNvPr id="310" name="Google Shape;310;p14"/>
            <p:cNvSpPr txBox="1"/>
            <p:nvPr/>
          </p:nvSpPr>
          <p:spPr>
            <a:xfrm>
              <a:off x="0" y="-38100"/>
              <a:ext cx="2647528"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311" name="Google Shape;311;p14"/>
          <p:cNvGrpSpPr/>
          <p:nvPr/>
        </p:nvGrpSpPr>
        <p:grpSpPr>
          <a:xfrm rot="5400000">
            <a:off x="7427892" y="4736191"/>
            <a:ext cx="2430167" cy="814618"/>
            <a:chOff x="0" y="-38100"/>
            <a:chExt cx="812800" cy="272459"/>
          </a:xfrm>
        </p:grpSpPr>
        <p:sp>
          <p:nvSpPr>
            <p:cNvPr id="312" name="Google Shape;312;p14"/>
            <p:cNvSpPr/>
            <p:nvPr/>
          </p:nvSpPr>
          <p:spPr>
            <a:xfrm>
              <a:off x="0" y="0"/>
              <a:ext cx="812800" cy="234359"/>
            </a:xfrm>
            <a:custGeom>
              <a:avLst/>
              <a:gdLst/>
              <a:ahLst/>
              <a:cxnLst/>
              <a:rect l="l" t="t" r="r" b="b"/>
              <a:pathLst>
                <a:path w="812800" h="234359" extrusionOk="0">
                  <a:moveTo>
                    <a:pt x="0" y="0"/>
                  </a:moveTo>
                  <a:lnTo>
                    <a:pt x="812800" y="0"/>
                  </a:lnTo>
                  <a:lnTo>
                    <a:pt x="812800" y="234359"/>
                  </a:lnTo>
                  <a:lnTo>
                    <a:pt x="0" y="234359"/>
                  </a:lnTo>
                  <a:close/>
                </a:path>
              </a:pathLst>
            </a:custGeom>
            <a:solidFill>
              <a:srgbClr val="F4B324"/>
            </a:solidFill>
            <a:ln>
              <a:noFill/>
            </a:ln>
          </p:spPr>
        </p:sp>
        <p:sp>
          <p:nvSpPr>
            <p:cNvPr id="313" name="Google Shape;313;p14"/>
            <p:cNvSpPr txBox="1"/>
            <p:nvPr/>
          </p:nvSpPr>
          <p:spPr>
            <a:xfrm>
              <a:off x="0" y="-38100"/>
              <a:ext cx="812800" cy="272459"/>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314" name="Google Shape;314;p14"/>
          <p:cNvSpPr/>
          <p:nvPr/>
        </p:nvSpPr>
        <p:spPr>
          <a:xfrm>
            <a:off x="10030331" y="1028700"/>
            <a:ext cx="7228969" cy="8229600"/>
          </a:xfrm>
          <a:custGeom>
            <a:avLst/>
            <a:gdLst/>
            <a:ahLst/>
            <a:cxnLst/>
            <a:rect l="l" t="t" r="r" b="b"/>
            <a:pathLst>
              <a:path w="1119956" h="1274980" extrusionOk="0">
                <a:moveTo>
                  <a:pt x="0" y="0"/>
                </a:moveTo>
                <a:lnTo>
                  <a:pt x="1119956" y="0"/>
                </a:lnTo>
                <a:lnTo>
                  <a:pt x="1119956" y="1274980"/>
                </a:lnTo>
                <a:lnTo>
                  <a:pt x="0" y="1274980"/>
                </a:lnTo>
                <a:close/>
              </a:path>
            </a:pathLst>
          </a:custGeom>
          <a:blipFill rotWithShape="1">
            <a:blip r:embed="rId1"/>
            <a:stretch>
              <a:fillRect l="-31314" r="-31314"/>
            </a:stretch>
          </a:blipFill>
          <a:ln>
            <a:noFill/>
          </a:ln>
        </p:spPr>
      </p:sp>
      <p:grpSp>
        <p:nvGrpSpPr>
          <p:cNvPr id="315" name="Google Shape;315;p14"/>
          <p:cNvGrpSpPr/>
          <p:nvPr/>
        </p:nvGrpSpPr>
        <p:grpSpPr>
          <a:xfrm>
            <a:off x="905124" y="2017685"/>
            <a:ext cx="6433210" cy="5492595"/>
            <a:chOff x="0" y="-104775"/>
            <a:chExt cx="8577614" cy="7323458"/>
          </a:xfrm>
        </p:grpSpPr>
        <p:sp>
          <p:nvSpPr>
            <p:cNvPr id="316" name="Google Shape;316;p14"/>
            <p:cNvSpPr txBox="1"/>
            <p:nvPr/>
          </p:nvSpPr>
          <p:spPr>
            <a:xfrm>
              <a:off x="0" y="2151314"/>
              <a:ext cx="8577614" cy="5067369"/>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rgbClr val="1C191A"/>
                </a:buClr>
                <a:buSzPts val="2800"/>
                <a:buFont typeface="Arial" panose="020B0604020202090204"/>
                <a:buChar char="•"/>
              </a:pPr>
              <a:r>
                <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rPr>
                <a:t>Marriott uses the services of chatbots of AI to communicate with guests.</a:t>
              </a:r>
              <a:endPar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rgbClr val="1C191A"/>
                </a:buClr>
                <a:buSzPts val="2800"/>
                <a:buFont typeface="Arial" panose="020B0604020202090204"/>
                <a:buChar char="•"/>
              </a:pPr>
              <a:r>
                <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rPr>
                <a:t>Hilton is using robot concierge services.</a:t>
              </a:r>
              <a:endPar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rgbClr val="1C191A"/>
                </a:buClr>
                <a:buSzPts val="2800"/>
                <a:buFont typeface="Arial" panose="020B0604020202090204"/>
                <a:buChar char="•"/>
              </a:pPr>
              <a:r>
                <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rPr>
                <a:t>The benefits of efficiency should be offset by the risk of depersonalisation (Marcus, 2025).</a:t>
              </a:r>
              <a:endParaRPr lang="en-IN" sz="2800">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317" name="Google Shape;317;p14"/>
            <p:cNvSpPr txBox="1"/>
            <p:nvPr/>
          </p:nvSpPr>
          <p:spPr>
            <a:xfrm>
              <a:off x="0" y="-104775"/>
              <a:ext cx="7640170" cy="1672681"/>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IN" sz="3660" b="1">
                  <a:solidFill>
                    <a:srgbClr val="1C191A"/>
                  </a:solidFill>
                  <a:latin typeface="Times New Roman" panose="02020503050405090304"/>
                  <a:ea typeface="Times New Roman" panose="02020503050405090304"/>
                  <a:cs typeface="Times New Roman" panose="02020503050405090304"/>
                  <a:sym typeface="Times New Roman" panose="02020503050405090304"/>
                </a:rPr>
                <a:t>Impact Analysis: Industry Examples </a:t>
              </a:r>
              <a:endParaRPr lang="en-IN" sz="3660" b="1">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grpSp>
      <p:sp>
        <p:nvSpPr>
          <p:cNvPr id="318" name="Google Shape;318;p14"/>
          <p:cNvSpPr txBox="1"/>
          <p:nvPr/>
        </p:nvSpPr>
        <p:spPr>
          <a:xfrm>
            <a:off x="756670"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14</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cxnSp>
        <p:nvCxnSpPr>
          <p:cNvPr id="319" name="Google Shape;319;p14"/>
          <p:cNvCxnSpPr/>
          <p:nvPr/>
        </p:nvCxnSpPr>
        <p:spPr>
          <a:xfrm>
            <a:off x="6552537" y="9239250"/>
            <a:ext cx="909373" cy="0"/>
          </a:xfrm>
          <a:prstGeom prst="straightConnector1">
            <a:avLst/>
          </a:prstGeom>
          <a:noFill/>
          <a:ln w="38100" cap="flat" cmpd="sng">
            <a:solidFill>
              <a:srgbClr val="000000"/>
            </a:solidFill>
            <a:prstDash val="solid"/>
            <a:round/>
            <a:headEnd type="none" w="sm" len="sm"/>
            <a:tailEnd type="stealth" w="med" len="med"/>
          </a:ln>
        </p:spPr>
      </p:cxnSp>
      <p:grpSp>
        <p:nvGrpSpPr>
          <p:cNvPr id="320" name="Google Shape;320;p14"/>
          <p:cNvGrpSpPr/>
          <p:nvPr/>
        </p:nvGrpSpPr>
        <p:grpSpPr>
          <a:xfrm>
            <a:off x="-2016447" y="-233675"/>
            <a:ext cx="2379592" cy="10687522"/>
            <a:chOff x="0" y="-38100"/>
            <a:chExt cx="1356641" cy="6093113"/>
          </a:xfrm>
        </p:grpSpPr>
        <p:sp>
          <p:nvSpPr>
            <p:cNvPr id="321" name="Google Shape;321;p14"/>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322" name="Google Shape;322;p14"/>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327" name="Shape 327"/>
        <p:cNvGrpSpPr/>
        <p:nvPr/>
      </p:nvGrpSpPr>
      <p:grpSpPr>
        <a:xfrm>
          <a:off x="0" y="0"/>
          <a:ext cx="0" cy="0"/>
          <a:chOff x="0" y="0"/>
          <a:chExt cx="0" cy="0"/>
        </a:xfrm>
      </p:grpSpPr>
      <p:grpSp>
        <p:nvGrpSpPr>
          <p:cNvPr id="328" name="Google Shape;328;p15"/>
          <p:cNvGrpSpPr/>
          <p:nvPr/>
        </p:nvGrpSpPr>
        <p:grpSpPr>
          <a:xfrm>
            <a:off x="7112997" y="-241287"/>
            <a:ext cx="2379592" cy="10687522"/>
            <a:chOff x="0" y="-38100"/>
            <a:chExt cx="1356641" cy="6093113"/>
          </a:xfrm>
        </p:grpSpPr>
        <p:sp>
          <p:nvSpPr>
            <p:cNvPr id="329" name="Google Shape;329;p15"/>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330" name="Google Shape;330;p15"/>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331" name="Google Shape;331;p15"/>
          <p:cNvSpPr/>
          <p:nvPr/>
        </p:nvSpPr>
        <p:spPr>
          <a:xfrm>
            <a:off x="1028700" y="0"/>
            <a:ext cx="7911248" cy="6931663"/>
          </a:xfrm>
          <a:custGeom>
            <a:avLst/>
            <a:gdLst/>
            <a:ahLst/>
            <a:cxnLst/>
            <a:rect l="l" t="t" r="r" b="b"/>
            <a:pathLst>
              <a:path w="1507677" h="1320994" extrusionOk="0">
                <a:moveTo>
                  <a:pt x="0" y="0"/>
                </a:moveTo>
                <a:lnTo>
                  <a:pt x="1507677" y="0"/>
                </a:lnTo>
                <a:lnTo>
                  <a:pt x="1507677" y="1320994"/>
                </a:lnTo>
                <a:lnTo>
                  <a:pt x="0" y="1320994"/>
                </a:lnTo>
                <a:close/>
              </a:path>
            </a:pathLst>
          </a:custGeom>
          <a:blipFill rotWithShape="1">
            <a:blip r:embed="rId1"/>
            <a:stretch>
              <a:fillRect l="-8442" r="-22980"/>
            </a:stretch>
          </a:blipFill>
          <a:ln>
            <a:noFill/>
          </a:ln>
        </p:spPr>
      </p:sp>
      <p:grpSp>
        <p:nvGrpSpPr>
          <p:cNvPr id="332" name="Google Shape;332;p15"/>
          <p:cNvGrpSpPr/>
          <p:nvPr/>
        </p:nvGrpSpPr>
        <p:grpSpPr>
          <a:xfrm>
            <a:off x="1054386" y="6848415"/>
            <a:ext cx="7911248" cy="3499998"/>
            <a:chOff x="0" y="-38100"/>
            <a:chExt cx="2083621" cy="921810"/>
          </a:xfrm>
        </p:grpSpPr>
        <p:sp>
          <p:nvSpPr>
            <p:cNvPr id="333" name="Google Shape;333;p15"/>
            <p:cNvSpPr/>
            <p:nvPr/>
          </p:nvSpPr>
          <p:spPr>
            <a:xfrm>
              <a:off x="0" y="0"/>
              <a:ext cx="2083621" cy="883710"/>
            </a:xfrm>
            <a:custGeom>
              <a:avLst/>
              <a:gdLst/>
              <a:ahLst/>
              <a:cxnLst/>
              <a:rect l="l" t="t" r="r" b="b"/>
              <a:pathLst>
                <a:path w="2083621" h="883710" extrusionOk="0">
                  <a:moveTo>
                    <a:pt x="0" y="0"/>
                  </a:moveTo>
                  <a:lnTo>
                    <a:pt x="2083621" y="0"/>
                  </a:lnTo>
                  <a:lnTo>
                    <a:pt x="2083621" y="883710"/>
                  </a:lnTo>
                  <a:lnTo>
                    <a:pt x="0" y="883710"/>
                  </a:lnTo>
                  <a:close/>
                </a:path>
              </a:pathLst>
            </a:custGeom>
            <a:solidFill>
              <a:srgbClr val="1C191A"/>
            </a:solidFill>
            <a:ln>
              <a:noFill/>
            </a:ln>
          </p:spPr>
        </p:sp>
        <p:sp>
          <p:nvSpPr>
            <p:cNvPr id="334" name="Google Shape;334;p15"/>
            <p:cNvSpPr txBox="1"/>
            <p:nvPr/>
          </p:nvSpPr>
          <p:spPr>
            <a:xfrm>
              <a:off x="0" y="-38100"/>
              <a:ext cx="2083621" cy="921810"/>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cxnSp>
        <p:nvCxnSpPr>
          <p:cNvPr id="335" name="Google Shape;335;p15"/>
          <p:cNvCxnSpPr/>
          <p:nvPr/>
        </p:nvCxnSpPr>
        <p:spPr>
          <a:xfrm>
            <a:off x="16349927" y="9239250"/>
            <a:ext cx="909373" cy="0"/>
          </a:xfrm>
          <a:prstGeom prst="straightConnector1">
            <a:avLst/>
          </a:prstGeom>
          <a:noFill/>
          <a:ln w="38100" cap="flat" cmpd="sng">
            <a:solidFill>
              <a:srgbClr val="000000"/>
            </a:solidFill>
            <a:prstDash val="solid"/>
            <a:round/>
            <a:headEnd type="none" w="sm" len="sm"/>
            <a:tailEnd type="stealth" w="med" len="med"/>
          </a:ln>
        </p:spPr>
      </p:cxnSp>
      <p:sp>
        <p:nvSpPr>
          <p:cNvPr id="336" name="Google Shape;336;p15"/>
          <p:cNvSpPr txBox="1"/>
          <p:nvPr/>
        </p:nvSpPr>
        <p:spPr>
          <a:xfrm>
            <a:off x="10536087" y="3473895"/>
            <a:ext cx="6433210" cy="5093189"/>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Artificial Intelligence enhances the level of performance, but it lacks emotional intelligence.</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The human-AI cooperation is also the key to the provision of the high quality of service.</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800"/>
              <a:buFont typeface="Arial" panose="020B0604020202090204"/>
              <a:buChar char="•"/>
            </a:pPr>
            <a:r>
              <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rPr>
              <a:t>Sustainable development, with success in the hospitality industry</a:t>
            </a:r>
            <a:endParaRPr lang="en-IN" sz="28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337" name="Google Shape;337;p15"/>
          <p:cNvSpPr txBox="1"/>
          <p:nvPr/>
        </p:nvSpPr>
        <p:spPr>
          <a:xfrm>
            <a:off x="10652199" y="2063031"/>
            <a:ext cx="6484409" cy="654025"/>
          </a:xfrm>
          <a:prstGeom prst="rect">
            <a:avLst/>
          </a:prstGeom>
          <a:noFill/>
          <a:ln>
            <a:noFill/>
          </a:ln>
        </p:spPr>
        <p:txBody>
          <a:bodyPr spcFirstLastPara="1" wrap="square" lIns="0" tIns="0" rIns="0" bIns="0" anchor="t" anchorCtr="0">
            <a:spAutoFit/>
          </a:bodyPr>
          <a:lstStyle/>
          <a:p>
            <a:pPr marL="0" marR="0" lvl="0" indent="0" algn="ctr" rtl="0">
              <a:lnSpc>
                <a:spcPct val="128000"/>
              </a:lnSpc>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Conclusion </a:t>
            </a:r>
            <a:endParaRPr sz="3660" b="1">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338" name="Google Shape;338;p15"/>
          <p:cNvSpPr txBox="1"/>
          <p:nvPr/>
        </p:nvSpPr>
        <p:spPr>
          <a:xfrm>
            <a:off x="15628084"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15</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grpSp>
        <p:nvGrpSpPr>
          <p:cNvPr id="339" name="Google Shape;339;p15"/>
          <p:cNvGrpSpPr/>
          <p:nvPr/>
        </p:nvGrpSpPr>
        <p:grpSpPr>
          <a:xfrm>
            <a:off x="18012796" y="3904087"/>
            <a:ext cx="550408" cy="3140076"/>
            <a:chOff x="0" y="-38100"/>
            <a:chExt cx="313796" cy="1790203"/>
          </a:xfrm>
        </p:grpSpPr>
        <p:sp>
          <p:nvSpPr>
            <p:cNvPr id="340" name="Google Shape;340;p15"/>
            <p:cNvSpPr/>
            <p:nvPr/>
          </p:nvSpPr>
          <p:spPr>
            <a:xfrm>
              <a:off x="0" y="0"/>
              <a:ext cx="313796" cy="1752103"/>
            </a:xfrm>
            <a:custGeom>
              <a:avLst/>
              <a:gdLst/>
              <a:ahLst/>
              <a:cxnLst/>
              <a:rect l="l" t="t" r="r" b="b"/>
              <a:pathLst>
                <a:path w="313796" h="1752103" extrusionOk="0">
                  <a:moveTo>
                    <a:pt x="0" y="0"/>
                  </a:moveTo>
                  <a:lnTo>
                    <a:pt x="313796" y="0"/>
                  </a:lnTo>
                  <a:lnTo>
                    <a:pt x="313796" y="1752103"/>
                  </a:lnTo>
                  <a:lnTo>
                    <a:pt x="0" y="1752103"/>
                  </a:lnTo>
                  <a:close/>
                </a:path>
              </a:pathLst>
            </a:custGeom>
            <a:solidFill>
              <a:srgbClr val="F4B324"/>
            </a:solidFill>
            <a:ln>
              <a:noFill/>
            </a:ln>
          </p:spPr>
        </p:sp>
        <p:sp>
          <p:nvSpPr>
            <p:cNvPr id="341" name="Google Shape;341;p15"/>
            <p:cNvSpPr txBox="1"/>
            <p:nvPr/>
          </p:nvSpPr>
          <p:spPr>
            <a:xfrm>
              <a:off x="0" y="-38100"/>
              <a:ext cx="313796" cy="179020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346" name="Shape 346"/>
        <p:cNvGrpSpPr/>
        <p:nvPr/>
      </p:nvGrpSpPr>
      <p:grpSpPr>
        <a:xfrm>
          <a:off x="0" y="0"/>
          <a:ext cx="0" cy="0"/>
          <a:chOff x="0" y="0"/>
          <a:chExt cx="0" cy="0"/>
        </a:xfrm>
      </p:grpSpPr>
      <p:grpSp>
        <p:nvGrpSpPr>
          <p:cNvPr id="347" name="Google Shape;347;p16"/>
          <p:cNvGrpSpPr/>
          <p:nvPr/>
        </p:nvGrpSpPr>
        <p:grpSpPr>
          <a:xfrm>
            <a:off x="3158003" y="-66829"/>
            <a:ext cx="2379592" cy="10687522"/>
            <a:chOff x="0" y="-38100"/>
            <a:chExt cx="1356641" cy="6093113"/>
          </a:xfrm>
        </p:grpSpPr>
        <p:sp>
          <p:nvSpPr>
            <p:cNvPr id="348" name="Google Shape;348;p16"/>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349" name="Google Shape;349;p16"/>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350" name="Google Shape;350;p16"/>
          <p:cNvGrpSpPr/>
          <p:nvPr/>
        </p:nvGrpSpPr>
        <p:grpSpPr>
          <a:xfrm>
            <a:off x="5410200" y="5474090"/>
            <a:ext cx="12877800" cy="4665460"/>
            <a:chOff x="0" y="-38100"/>
            <a:chExt cx="3429224" cy="1555196"/>
          </a:xfrm>
        </p:grpSpPr>
        <p:sp>
          <p:nvSpPr>
            <p:cNvPr id="351" name="Google Shape;351;p16"/>
            <p:cNvSpPr/>
            <p:nvPr/>
          </p:nvSpPr>
          <p:spPr>
            <a:xfrm>
              <a:off x="0" y="0"/>
              <a:ext cx="3429224" cy="1517096"/>
            </a:xfrm>
            <a:custGeom>
              <a:avLst/>
              <a:gdLst/>
              <a:ahLst/>
              <a:cxnLst/>
              <a:rect l="l" t="t" r="r" b="b"/>
              <a:pathLst>
                <a:path w="3429224" h="1517096" extrusionOk="0">
                  <a:moveTo>
                    <a:pt x="0" y="0"/>
                  </a:moveTo>
                  <a:lnTo>
                    <a:pt x="3429224" y="0"/>
                  </a:lnTo>
                  <a:lnTo>
                    <a:pt x="3429224" y="1517096"/>
                  </a:lnTo>
                  <a:lnTo>
                    <a:pt x="0" y="1517096"/>
                  </a:lnTo>
                  <a:close/>
                </a:path>
              </a:pathLst>
            </a:custGeom>
            <a:solidFill>
              <a:srgbClr val="1C191A"/>
            </a:solidFill>
            <a:ln>
              <a:noFill/>
            </a:ln>
          </p:spPr>
        </p:sp>
        <p:sp>
          <p:nvSpPr>
            <p:cNvPr id="352" name="Google Shape;352;p16"/>
            <p:cNvSpPr txBox="1"/>
            <p:nvPr/>
          </p:nvSpPr>
          <p:spPr>
            <a:xfrm>
              <a:off x="0" y="-38100"/>
              <a:ext cx="3429224" cy="1555196"/>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353" name="Google Shape;353;p16"/>
          <p:cNvSpPr/>
          <p:nvPr/>
        </p:nvSpPr>
        <p:spPr>
          <a:xfrm>
            <a:off x="0" y="0"/>
            <a:ext cx="5267666" cy="10287000"/>
          </a:xfrm>
          <a:custGeom>
            <a:avLst/>
            <a:gdLst/>
            <a:ahLst/>
            <a:cxnLst/>
            <a:rect l="l" t="t" r="r" b="b"/>
            <a:pathLst>
              <a:path w="816099" h="1593725" extrusionOk="0">
                <a:moveTo>
                  <a:pt x="0" y="0"/>
                </a:moveTo>
                <a:lnTo>
                  <a:pt x="816099" y="0"/>
                </a:lnTo>
                <a:lnTo>
                  <a:pt x="816099" y="1593725"/>
                </a:lnTo>
                <a:lnTo>
                  <a:pt x="0" y="1593725"/>
                </a:lnTo>
                <a:close/>
              </a:path>
            </a:pathLst>
          </a:custGeom>
          <a:blipFill rotWithShape="1">
            <a:blip r:embed="rId1"/>
            <a:stretch>
              <a:fillRect l="-15092" r="-15092"/>
            </a:stretch>
          </a:blipFill>
          <a:ln>
            <a:noFill/>
          </a:ln>
        </p:spPr>
      </p:sp>
      <p:cxnSp>
        <p:nvCxnSpPr>
          <p:cNvPr id="354" name="Google Shape;354;p16"/>
          <p:cNvCxnSpPr/>
          <p:nvPr/>
        </p:nvCxnSpPr>
        <p:spPr>
          <a:xfrm>
            <a:off x="1028700" y="9239250"/>
            <a:ext cx="909373" cy="0"/>
          </a:xfrm>
          <a:prstGeom prst="straightConnector1">
            <a:avLst/>
          </a:prstGeom>
          <a:noFill/>
          <a:ln w="38100" cap="flat" cmpd="sng">
            <a:solidFill>
              <a:srgbClr val="FFFFFF"/>
            </a:solidFill>
            <a:prstDash val="solid"/>
            <a:round/>
            <a:headEnd type="none" w="sm" len="sm"/>
            <a:tailEnd type="stealth" w="med" len="med"/>
          </a:ln>
        </p:spPr>
      </p:cxnSp>
      <p:grpSp>
        <p:nvGrpSpPr>
          <p:cNvPr id="355" name="Google Shape;355;p16"/>
          <p:cNvGrpSpPr/>
          <p:nvPr/>
        </p:nvGrpSpPr>
        <p:grpSpPr>
          <a:xfrm>
            <a:off x="6219446" y="-66829"/>
            <a:ext cx="1425678" cy="1095529"/>
            <a:chOff x="0" y="-38100"/>
            <a:chExt cx="812800" cy="624577"/>
          </a:xfrm>
        </p:grpSpPr>
        <p:sp>
          <p:nvSpPr>
            <p:cNvPr id="356" name="Google Shape;356;p16"/>
            <p:cNvSpPr/>
            <p:nvPr/>
          </p:nvSpPr>
          <p:spPr>
            <a:xfrm>
              <a:off x="0" y="0"/>
              <a:ext cx="812800" cy="586477"/>
            </a:xfrm>
            <a:custGeom>
              <a:avLst/>
              <a:gdLst/>
              <a:ahLst/>
              <a:cxnLst/>
              <a:rect l="l" t="t" r="r" b="b"/>
              <a:pathLst>
                <a:path w="812800" h="586477" extrusionOk="0">
                  <a:moveTo>
                    <a:pt x="0" y="0"/>
                  </a:moveTo>
                  <a:lnTo>
                    <a:pt x="812800" y="0"/>
                  </a:lnTo>
                  <a:lnTo>
                    <a:pt x="812800" y="586477"/>
                  </a:lnTo>
                  <a:lnTo>
                    <a:pt x="0" y="586477"/>
                  </a:lnTo>
                  <a:close/>
                </a:path>
              </a:pathLst>
            </a:custGeom>
            <a:solidFill>
              <a:srgbClr val="F4B324"/>
            </a:solidFill>
            <a:ln>
              <a:noFill/>
            </a:ln>
          </p:spPr>
        </p:sp>
        <p:sp>
          <p:nvSpPr>
            <p:cNvPr id="357" name="Google Shape;357;p16"/>
            <p:cNvSpPr txBox="1"/>
            <p:nvPr/>
          </p:nvSpPr>
          <p:spPr>
            <a:xfrm>
              <a:off x="0" y="-38100"/>
              <a:ext cx="812800" cy="624577"/>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358" name="Google Shape;358;p16"/>
          <p:cNvSpPr txBox="1"/>
          <p:nvPr/>
        </p:nvSpPr>
        <p:spPr>
          <a:xfrm>
            <a:off x="6588480" y="2506942"/>
            <a:ext cx="9020554" cy="2769989"/>
          </a:xfrm>
          <a:prstGeom prst="rect">
            <a:avLst/>
          </a:prstGeom>
          <a:noFill/>
          <a:ln>
            <a:noFill/>
          </a:ln>
        </p:spPr>
        <p:txBody>
          <a:bodyPr spcFirstLastPara="1" wrap="square" lIns="0" tIns="0" rIns="0" bIns="0" anchor="t" anchorCtr="0">
            <a:spAutoFit/>
          </a:bodyPr>
          <a:lstStyle/>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Implement hybrid service models across the areas of operation.</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Spend significant money on training the employees and strong AI ethics.</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342900" marR="0" lvl="0" indent="-342900" algn="just" rtl="0">
              <a:lnSpc>
                <a:spcPct val="150000"/>
              </a:lnSpc>
              <a:spcBef>
                <a:spcPts val="0"/>
              </a:spcBef>
              <a:spcAft>
                <a:spcPts val="0"/>
              </a:spcAft>
              <a:buClr>
                <a:schemeClr val="dk1"/>
              </a:buClr>
              <a:buSzPts val="2400"/>
              <a:buFont typeface="Arial" panose="020B0604020202090204"/>
              <a:buChar char="•"/>
            </a:pPr>
            <a:r>
              <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rPr>
              <a:t>An AI governance system, especially regarding data privacy and transparency.</a:t>
            </a:r>
            <a:endParaRPr lang="en-IN" sz="24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359" name="Google Shape;359;p16"/>
          <p:cNvSpPr txBox="1"/>
          <p:nvPr/>
        </p:nvSpPr>
        <p:spPr>
          <a:xfrm>
            <a:off x="7162800" y="1295400"/>
            <a:ext cx="7669365" cy="654025"/>
          </a:xfrm>
          <a:prstGeom prst="rect">
            <a:avLst/>
          </a:prstGeom>
          <a:noFill/>
          <a:ln>
            <a:noFill/>
          </a:ln>
        </p:spPr>
        <p:txBody>
          <a:bodyPr spcFirstLastPara="1" wrap="square" lIns="0" tIns="0" rIns="0" bIns="0" anchor="t" anchorCtr="0">
            <a:spAutoFit/>
          </a:bodyPr>
          <a:lstStyle/>
          <a:p>
            <a:pPr marL="0" marR="0" lvl="0" indent="0" algn="ctr" rtl="0">
              <a:lnSpc>
                <a:spcPct val="128000"/>
              </a:lnSpc>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Recommendations </a:t>
            </a:r>
            <a:endParaRPr sz="3660" b="1">
              <a:solidFill>
                <a:srgbClr val="1C191A"/>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360" name="Google Shape;360;p16"/>
          <p:cNvSpPr txBox="1"/>
          <p:nvPr/>
        </p:nvSpPr>
        <p:spPr>
          <a:xfrm>
            <a:off x="15628084" y="876300"/>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16</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365" name="Shape 365"/>
        <p:cNvGrpSpPr/>
        <p:nvPr/>
      </p:nvGrpSpPr>
      <p:grpSpPr>
        <a:xfrm>
          <a:off x="0" y="0"/>
          <a:ext cx="0" cy="0"/>
          <a:chOff x="0" y="0"/>
          <a:chExt cx="0" cy="0"/>
        </a:xfrm>
      </p:grpSpPr>
      <p:grpSp>
        <p:nvGrpSpPr>
          <p:cNvPr id="366" name="Google Shape;366;p17"/>
          <p:cNvGrpSpPr/>
          <p:nvPr/>
        </p:nvGrpSpPr>
        <p:grpSpPr>
          <a:xfrm>
            <a:off x="1411215" y="-233675"/>
            <a:ext cx="2379592" cy="10687522"/>
            <a:chOff x="0" y="-38100"/>
            <a:chExt cx="1356641" cy="6093113"/>
          </a:xfrm>
        </p:grpSpPr>
        <p:sp>
          <p:nvSpPr>
            <p:cNvPr id="367" name="Google Shape;367;p17"/>
            <p:cNvSpPr/>
            <p:nvPr/>
          </p:nvSpPr>
          <p:spPr>
            <a:xfrm>
              <a:off x="0" y="0"/>
              <a:ext cx="1356641" cy="6055013"/>
            </a:xfrm>
            <a:custGeom>
              <a:avLst/>
              <a:gdLst/>
              <a:ahLst/>
              <a:cxnLst/>
              <a:rect l="l" t="t" r="r" b="b"/>
              <a:pathLst>
                <a:path w="1356641" h="6055013" extrusionOk="0">
                  <a:moveTo>
                    <a:pt x="0" y="0"/>
                  </a:moveTo>
                  <a:lnTo>
                    <a:pt x="1356641" y="0"/>
                  </a:lnTo>
                  <a:lnTo>
                    <a:pt x="1356641" y="6055013"/>
                  </a:lnTo>
                  <a:lnTo>
                    <a:pt x="0" y="6055013"/>
                  </a:lnTo>
                  <a:close/>
                </a:path>
              </a:pathLst>
            </a:custGeom>
            <a:solidFill>
              <a:srgbClr val="F4B324"/>
            </a:solidFill>
            <a:ln>
              <a:noFill/>
            </a:ln>
          </p:spPr>
        </p:sp>
        <p:sp>
          <p:nvSpPr>
            <p:cNvPr id="368" name="Google Shape;368;p17"/>
            <p:cNvSpPr txBox="1"/>
            <p:nvPr/>
          </p:nvSpPr>
          <p:spPr>
            <a:xfrm>
              <a:off x="0" y="-38100"/>
              <a:ext cx="135664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369" name="Google Shape;369;p17"/>
          <p:cNvGrpSpPr/>
          <p:nvPr/>
        </p:nvGrpSpPr>
        <p:grpSpPr>
          <a:xfrm>
            <a:off x="0" y="-144661"/>
            <a:ext cx="3460677" cy="10431661"/>
            <a:chOff x="0" y="-38100"/>
            <a:chExt cx="911454" cy="2747433"/>
          </a:xfrm>
        </p:grpSpPr>
        <p:sp>
          <p:nvSpPr>
            <p:cNvPr id="370" name="Google Shape;370;p17"/>
            <p:cNvSpPr/>
            <p:nvPr/>
          </p:nvSpPr>
          <p:spPr>
            <a:xfrm>
              <a:off x="0" y="0"/>
              <a:ext cx="911454" cy="2709333"/>
            </a:xfrm>
            <a:custGeom>
              <a:avLst/>
              <a:gdLst/>
              <a:ahLst/>
              <a:cxnLst/>
              <a:rect l="l" t="t" r="r" b="b"/>
              <a:pathLst>
                <a:path w="911454" h="2709333" extrusionOk="0">
                  <a:moveTo>
                    <a:pt x="0" y="0"/>
                  </a:moveTo>
                  <a:lnTo>
                    <a:pt x="911454" y="0"/>
                  </a:lnTo>
                  <a:lnTo>
                    <a:pt x="911454" y="2709333"/>
                  </a:lnTo>
                  <a:lnTo>
                    <a:pt x="0" y="2709333"/>
                  </a:lnTo>
                  <a:close/>
                </a:path>
              </a:pathLst>
            </a:custGeom>
            <a:solidFill>
              <a:srgbClr val="1C191A"/>
            </a:solidFill>
            <a:ln>
              <a:noFill/>
            </a:ln>
          </p:spPr>
        </p:sp>
        <p:sp>
          <p:nvSpPr>
            <p:cNvPr id="371" name="Google Shape;371;p17"/>
            <p:cNvSpPr txBox="1"/>
            <p:nvPr/>
          </p:nvSpPr>
          <p:spPr>
            <a:xfrm>
              <a:off x="0" y="-38100"/>
              <a:ext cx="911454" cy="2747433"/>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372" name="Google Shape;372;p17"/>
          <p:cNvSpPr txBox="1"/>
          <p:nvPr/>
        </p:nvSpPr>
        <p:spPr>
          <a:xfrm>
            <a:off x="4803331" y="2171700"/>
            <a:ext cx="12417869" cy="6924973"/>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Chung, K.C. and Tan, P.J.B., (2025). Artificial intelligence and internet of things to improve smart hospitality services.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Internet of Things</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31</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 p.101544. </a:t>
            </a:r>
            <a:endPar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0" marR="0" lvl="0" indent="0" algn="just" rtl="0">
              <a:lnSpc>
                <a:spcPct val="150000"/>
              </a:lnSpc>
              <a:spcBef>
                <a:spcPts val="0"/>
              </a:spcBef>
              <a:spcAft>
                <a:spcPts val="0"/>
              </a:spcAft>
              <a:buNone/>
            </a:pP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Cozzio, C., Santos Arteaga, F.J. and Maurer, O., (2025). Artificial intelligence adoption in hospitality: challenges and opportunities across hierarchical levels.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Tourism Review</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a:t>
            </a:r>
            <a:endPar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0" marR="0" lvl="0" indent="0" algn="just" rtl="0">
              <a:lnSpc>
                <a:spcPct val="150000"/>
              </a:lnSpc>
              <a:spcBef>
                <a:spcPts val="0"/>
              </a:spcBef>
              <a:spcAft>
                <a:spcPts val="0"/>
              </a:spcAft>
              <a:buNone/>
            </a:pP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Dwivedi, Y.K., Helal, M.Y.I., Elgendy, I.A., Albashrawi, M.A., Hughes, L., Shawosh, M., Dutot, V. and Jeon, I., (2026). Artificial intelligence agents and agentic systems in hospitality and tourism: challenges, opportunities and research agenda.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International Journal of Contemporary Hospitality Management</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38</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(1), pp.27-52. </a:t>
            </a:r>
            <a:endPar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0" marR="0" lvl="0" indent="0" algn="just" rtl="0">
              <a:lnSpc>
                <a:spcPct val="150000"/>
              </a:lnSpc>
              <a:spcBef>
                <a:spcPts val="0"/>
              </a:spcBef>
              <a:spcAft>
                <a:spcPts val="0"/>
              </a:spcAft>
              <a:buNone/>
            </a:pP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Filimonau, V., Ashton, M., Derqui, B. and Hernandez‐Maskivker, G., (2025). Exploring how Artificial Intelligence (AI) can enable sustainability in the hospitality industry.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Sustainable Development</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33</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(6), pp.9123-9143.</a:t>
            </a:r>
            <a:endPar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0" marR="0" lvl="0" indent="0" algn="just" rtl="0">
              <a:lnSpc>
                <a:spcPct val="150000"/>
              </a:lnSpc>
              <a:spcBef>
                <a:spcPts val="0"/>
              </a:spcBef>
              <a:spcAft>
                <a:spcPts val="0"/>
              </a:spcAft>
              <a:buNone/>
            </a:pP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Gursoy, D., (2025). Artificial intelligence (AI) technology, its applications and the use of AI powered devices in hospitality service experience creation and delivery.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International Journal of Hospitality Management</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 p.104212. </a:t>
            </a:r>
            <a:endPar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0" marR="0" lvl="0" indent="0" algn="just" rtl="0">
              <a:lnSpc>
                <a:spcPct val="150000"/>
              </a:lnSpc>
              <a:spcBef>
                <a:spcPts val="0"/>
              </a:spcBef>
              <a:spcAft>
                <a:spcPts val="0"/>
              </a:spcAft>
              <a:buNone/>
            </a:pP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Kim, H., So, K.K.F., Shin, S. and Li, J., (2025). Artificial intelligence in hospitality and tourism: Insights from industry practices, research literature, and expert opinions.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Journal of Hospitality &amp; Tourism Research</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49</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(2), pp.366-385. </a:t>
            </a:r>
            <a:endPar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a:p>
            <a:pPr marL="0" marR="0" lvl="0" indent="0" algn="just" rtl="0">
              <a:lnSpc>
                <a:spcPct val="150000"/>
              </a:lnSpc>
              <a:spcBef>
                <a:spcPts val="0"/>
              </a:spcBef>
              <a:spcAft>
                <a:spcPts val="0"/>
              </a:spcAft>
              <a:buNone/>
            </a:pP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Law, R., Ye, H. and Lei, S.S.I., (2025). Ethical artificial intelligence (AI): principles and practices.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International Journal of Contemporary Hospitality Management</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 </a:t>
            </a:r>
            <a:r>
              <a:rPr lang="en-IN" sz="2000" i="1">
                <a:solidFill>
                  <a:schemeClr val="dk1"/>
                </a:solidFill>
                <a:latin typeface="Times New Roman" panose="02020503050405090304"/>
                <a:ea typeface="Times New Roman" panose="02020503050405090304"/>
                <a:cs typeface="Times New Roman" panose="02020503050405090304"/>
                <a:sym typeface="Times New Roman" panose="02020503050405090304"/>
              </a:rPr>
              <a:t>37</a:t>
            </a:r>
            <a:r>
              <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rPr>
              <a:t>(1), pp.279-295.  </a:t>
            </a:r>
            <a:endParaRPr lang="en-IN" sz="2000">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sp>
        <p:nvSpPr>
          <p:cNvPr id="373" name="Google Shape;373;p17"/>
          <p:cNvSpPr txBox="1"/>
          <p:nvPr/>
        </p:nvSpPr>
        <p:spPr>
          <a:xfrm>
            <a:off x="7241533" y="413147"/>
            <a:ext cx="7751542" cy="615553"/>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rPr>
              <a:t>Reference List </a:t>
            </a:r>
            <a:endParaRPr lang="en-IN" sz="4000" b="1">
              <a:solidFill>
                <a:schemeClr val="dk1"/>
              </a:solidFill>
              <a:latin typeface="Times New Roman" panose="02020503050405090304"/>
              <a:ea typeface="Times New Roman" panose="02020503050405090304"/>
              <a:cs typeface="Times New Roman" panose="02020503050405090304"/>
              <a:sym typeface="Times New Roman" panose="02020503050405090304"/>
            </a:endParaRPr>
          </a:p>
        </p:txBody>
      </p:sp>
      <p:grpSp>
        <p:nvGrpSpPr>
          <p:cNvPr id="374" name="Google Shape;374;p17"/>
          <p:cNvGrpSpPr/>
          <p:nvPr/>
        </p:nvGrpSpPr>
        <p:grpSpPr>
          <a:xfrm>
            <a:off x="4803331" y="-66829"/>
            <a:ext cx="1425678" cy="1095529"/>
            <a:chOff x="0" y="-38100"/>
            <a:chExt cx="812800" cy="624577"/>
          </a:xfrm>
        </p:grpSpPr>
        <p:sp>
          <p:nvSpPr>
            <p:cNvPr id="375" name="Google Shape;375;p17"/>
            <p:cNvSpPr/>
            <p:nvPr/>
          </p:nvSpPr>
          <p:spPr>
            <a:xfrm>
              <a:off x="0" y="0"/>
              <a:ext cx="812800" cy="586477"/>
            </a:xfrm>
            <a:custGeom>
              <a:avLst/>
              <a:gdLst/>
              <a:ahLst/>
              <a:cxnLst/>
              <a:rect l="l" t="t" r="r" b="b"/>
              <a:pathLst>
                <a:path w="812800" h="586477" extrusionOk="0">
                  <a:moveTo>
                    <a:pt x="0" y="0"/>
                  </a:moveTo>
                  <a:lnTo>
                    <a:pt x="812800" y="0"/>
                  </a:lnTo>
                  <a:lnTo>
                    <a:pt x="812800" y="586477"/>
                  </a:lnTo>
                  <a:lnTo>
                    <a:pt x="0" y="586477"/>
                  </a:lnTo>
                  <a:close/>
                </a:path>
              </a:pathLst>
            </a:custGeom>
            <a:solidFill>
              <a:srgbClr val="F4B324"/>
            </a:solidFill>
            <a:ln>
              <a:noFill/>
            </a:ln>
          </p:spPr>
        </p:sp>
        <p:sp>
          <p:nvSpPr>
            <p:cNvPr id="376" name="Google Shape;376;p17"/>
            <p:cNvSpPr txBox="1"/>
            <p:nvPr/>
          </p:nvSpPr>
          <p:spPr>
            <a:xfrm>
              <a:off x="0" y="-38100"/>
              <a:ext cx="812800" cy="624577"/>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
        <p:nvSpPr>
          <p:cNvPr id="377" name="Google Shape;377;p17"/>
          <p:cNvSpPr txBox="1"/>
          <p:nvPr/>
        </p:nvSpPr>
        <p:spPr>
          <a:xfrm>
            <a:off x="16383000" y="720923"/>
            <a:ext cx="1055256" cy="865493"/>
          </a:xfrm>
          <a:prstGeom prst="rect">
            <a:avLst/>
          </a:prstGeom>
          <a:noFill/>
          <a:ln>
            <a:noFill/>
          </a:ln>
        </p:spPr>
        <p:txBody>
          <a:bodyPr spcFirstLastPara="1" wrap="square" lIns="0" tIns="0" rIns="0" bIns="0" anchor="t" anchorCtr="0">
            <a:spAutoFit/>
          </a:bodyPr>
          <a:lstStyle/>
          <a:p>
            <a:pPr marL="0" marR="0" lvl="0" indent="0" algn="r" rtl="0">
              <a:lnSpc>
                <a:spcPct val="140000"/>
              </a:lnSpc>
              <a:spcBef>
                <a:spcPts val="0"/>
              </a:spcBef>
              <a:spcAft>
                <a:spcPts val="0"/>
              </a:spcAft>
              <a:buNone/>
            </a:pPr>
            <a:r>
              <a:rPr lang="en-IN" sz="5085" b="1">
                <a:solidFill>
                  <a:srgbClr val="1C191A"/>
                </a:solidFill>
                <a:latin typeface="Poppins Medium" panose="00000600000000000000"/>
                <a:ea typeface="Poppins Medium" panose="00000600000000000000"/>
                <a:cs typeface="Poppins Medium" panose="00000600000000000000"/>
                <a:sym typeface="Poppins Medium" panose="00000600000000000000"/>
              </a:rPr>
              <a:t>17 </a:t>
            </a:r>
            <a:endParaRPr sz="5085" b="1">
              <a:solidFill>
                <a:srgbClr val="1C191A"/>
              </a:solidFill>
              <a:latin typeface="Poppins Medium" panose="00000600000000000000"/>
              <a:ea typeface="Poppins Medium" panose="00000600000000000000"/>
              <a:cs typeface="Poppins Medium" panose="00000600000000000000"/>
              <a:sym typeface="Poppins Medium" panose="0000060000000000000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382" name="Shape 382"/>
        <p:cNvGrpSpPr/>
        <p:nvPr/>
      </p:nvGrpSpPr>
      <p:grpSpPr>
        <a:xfrm>
          <a:off x="0" y="0"/>
          <a:ext cx="0" cy="0"/>
          <a:chOff x="0" y="0"/>
          <a:chExt cx="0" cy="0"/>
        </a:xfrm>
      </p:grpSpPr>
      <p:sp>
        <p:nvSpPr>
          <p:cNvPr id="383" name="Google Shape;383;p18"/>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1"/>
            <a:stretch>
              <a:fillRect t="-9258" b="-9257"/>
            </a:stretch>
          </a:blipFill>
          <a:ln>
            <a:noFill/>
          </a:ln>
        </p:spPr>
      </p:sp>
      <p:sp>
        <p:nvSpPr>
          <p:cNvPr id="384" name="Google Shape;384;p18"/>
          <p:cNvSpPr txBox="1"/>
          <p:nvPr/>
        </p:nvSpPr>
        <p:spPr>
          <a:xfrm>
            <a:off x="8305800" y="5162550"/>
            <a:ext cx="8833855" cy="2006703"/>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IN" sz="9600" b="1">
                <a:solidFill>
                  <a:srgbClr val="FFFFFF"/>
                </a:solidFill>
                <a:latin typeface="Poppins" panose="00000800000000000000"/>
                <a:ea typeface="Poppins" panose="00000800000000000000"/>
                <a:cs typeface="Poppins" panose="00000800000000000000"/>
                <a:sym typeface="Poppins" panose="00000800000000000000"/>
              </a:rPr>
              <a:t>THANK YOU</a:t>
            </a:r>
            <a:endParaRPr lang="en-IN" sz="9600" b="1">
              <a:solidFill>
                <a:srgbClr val="FFFFFF"/>
              </a:solidFill>
              <a:latin typeface="Poppins" panose="00000800000000000000"/>
              <a:ea typeface="Poppins" panose="00000800000000000000"/>
              <a:cs typeface="Poppins" panose="00000800000000000000"/>
              <a:sym typeface="Poppins" panose="00000800000000000000"/>
            </a:endParaRPr>
          </a:p>
        </p:txBody>
      </p:sp>
      <p:grpSp>
        <p:nvGrpSpPr>
          <p:cNvPr id="385" name="Google Shape;385;p18"/>
          <p:cNvGrpSpPr/>
          <p:nvPr/>
        </p:nvGrpSpPr>
        <p:grpSpPr>
          <a:xfrm>
            <a:off x="-1522073" y="-233675"/>
            <a:ext cx="3302424" cy="10687522"/>
            <a:chOff x="0" y="-38100"/>
            <a:chExt cx="1882761" cy="6093113"/>
          </a:xfrm>
        </p:grpSpPr>
        <p:sp>
          <p:nvSpPr>
            <p:cNvPr id="386" name="Google Shape;386;p18"/>
            <p:cNvSpPr/>
            <p:nvPr/>
          </p:nvSpPr>
          <p:spPr>
            <a:xfrm>
              <a:off x="0" y="0"/>
              <a:ext cx="1882760" cy="6055013"/>
            </a:xfrm>
            <a:custGeom>
              <a:avLst/>
              <a:gdLst/>
              <a:ahLst/>
              <a:cxnLst/>
              <a:rect l="l" t="t" r="r" b="b"/>
              <a:pathLst>
                <a:path w="1882760" h="6055013" extrusionOk="0">
                  <a:moveTo>
                    <a:pt x="0" y="0"/>
                  </a:moveTo>
                  <a:lnTo>
                    <a:pt x="1882760" y="0"/>
                  </a:lnTo>
                  <a:lnTo>
                    <a:pt x="1882760" y="6055013"/>
                  </a:lnTo>
                  <a:lnTo>
                    <a:pt x="0" y="6055013"/>
                  </a:lnTo>
                  <a:close/>
                </a:path>
              </a:pathLst>
            </a:custGeom>
            <a:solidFill>
              <a:srgbClr val="FFFFFF"/>
            </a:solidFill>
            <a:ln>
              <a:noFill/>
            </a:ln>
          </p:spPr>
        </p:sp>
        <p:sp>
          <p:nvSpPr>
            <p:cNvPr id="387" name="Google Shape;387;p18"/>
            <p:cNvSpPr txBox="1"/>
            <p:nvPr/>
          </p:nvSpPr>
          <p:spPr>
            <a:xfrm>
              <a:off x="0" y="-38100"/>
              <a:ext cx="1882761" cy="6093112"/>
            </a:xfrm>
            <a:prstGeom prst="rect">
              <a:avLst/>
            </a:prstGeom>
            <a:noFill/>
            <a:ln>
              <a:noFill/>
            </a:ln>
          </p:spPr>
          <p:txBody>
            <a:bodyPr spcFirstLastPara="1" wrap="square" lIns="50800" tIns="50800" rIns="50800" bIns="50800" anchor="ctr" anchorCtr="0">
              <a:noAutofit/>
            </a:bodyPr>
            <a:lstStyle/>
            <a:p>
              <a:pPr marL="0" marR="0" lvl="0" indent="0" algn="ctr" rtl="0">
                <a:lnSpc>
                  <a:spcPct val="148000"/>
                </a:lnSpc>
                <a:spcBef>
                  <a:spcPts val="0"/>
                </a:spcBef>
                <a:spcAft>
                  <a:spcPts val="0"/>
                </a:spcAft>
                <a:buNone/>
              </a:pPr>
              <a:endParaRPr sz="1800">
                <a:solidFill>
                  <a:schemeClr val="dk1"/>
                </a:solidFill>
                <a:latin typeface="Calibri"/>
                <a:ea typeface="Calibri"/>
                <a:cs typeface="Calibri"/>
                <a:sym typeface="Calibri"/>
              </a:endParaRPr>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5844</Words>
  <Application>WPS Presentation</Application>
  <PresentationFormat/>
  <Paragraphs>140</Paragraphs>
  <Slides>18</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18</vt:i4>
      </vt:variant>
    </vt:vector>
  </HeadingPairs>
  <TitlesOfParts>
    <vt:vector size="31" baseType="lpstr">
      <vt:lpstr>Arial</vt:lpstr>
      <vt:lpstr>SimSun</vt:lpstr>
      <vt:lpstr>Wingdings</vt:lpstr>
      <vt:lpstr>Arial</vt:lpstr>
      <vt:lpstr>Calibri</vt:lpstr>
      <vt:lpstr>Helvetica Neue</vt:lpstr>
      <vt:lpstr>Poppins</vt:lpstr>
      <vt:lpstr>Times New Roman</vt:lpstr>
      <vt:lpstr>Poppins Medium</vt:lpstr>
      <vt:lpstr>Microsoft YaHei</vt:lpstr>
      <vt:lpstr>汉仪旗黑</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Daniela Babache</cp:lastModifiedBy>
  <cp:revision>1</cp:revision>
  <dcterms:created xsi:type="dcterms:W3CDTF">2026-02-25T15:54:48Z</dcterms:created>
  <dcterms:modified xsi:type="dcterms:W3CDTF">2026-02-25T15:54:48Z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188CF8C64543194A471B9F69915FAE95_43</vt:lpwstr>
  </property>
  <property fmtid="{D5CDD505-2E9C-101B-9397-08002B2CF9AE}" pid="3" name="KSOProductBuildVer">
    <vt:lpwstr>1033-12.1.23155.23155</vt:lpwstr>
  </property>
</Properties>
</file>