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tiff" ContentType="image/tiff"/>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comments/comment1.xml" ContentType="application/vnd.openxmlformats-officedocument.presentationml.comments+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870" r:id="rId1"/>
  </p:sldMasterIdLst>
  <p:notesMasterIdLst>
    <p:notesMasterId r:id="rId18"/>
  </p:notesMasterIdLst>
  <p:sldIdLst>
    <p:sldId id="271" r:id="rId2"/>
    <p:sldId id="257" r:id="rId3"/>
    <p:sldId id="260" r:id="rId4"/>
    <p:sldId id="261" r:id="rId5"/>
    <p:sldId id="263" r:id="rId6"/>
    <p:sldId id="258" r:id="rId7"/>
    <p:sldId id="259" r:id="rId8"/>
    <p:sldId id="264" r:id="rId9"/>
    <p:sldId id="256" r:id="rId10"/>
    <p:sldId id="265" r:id="rId11"/>
    <p:sldId id="266" r:id="rId12"/>
    <p:sldId id="267" r:id="rId13"/>
    <p:sldId id="268" r:id="rId14"/>
    <p:sldId id="269" r:id="rId15"/>
    <p:sldId id="270" r:id="rId16"/>
    <p:sldId id="262" r:id="rId1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Janhara Bibi (2025745)" initials="JB(" lastIdx="1" clrIdx="0">
    <p:extLst>
      <p:ext uri="{19B8F6BF-5375-455C-9EA6-DF929625EA0E}">
        <p15:presenceInfo xmlns:p15="http://schemas.microsoft.com/office/powerpoint/2012/main" userId="S::2025745@student.uwtsd.ac.uk::5c3d2c22-6880-4d57-9b1e-6e97ef5aa252"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10"/>
    <p:restoredTop sz="83271"/>
  </p:normalViewPr>
  <p:slideViewPr>
    <p:cSldViewPr snapToGrid="0" snapToObjects="1">
      <p:cViewPr varScale="1">
        <p:scale>
          <a:sx n="116" d="100"/>
          <a:sy n="116" d="100"/>
        </p:scale>
        <p:origin x="416" y="17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commentAuthors" Target="commentAuthor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comments/comment1.xml><?xml version="1.0" encoding="utf-8"?>
<p:cmLst xmlns:a="http://schemas.openxmlformats.org/drawingml/2006/main" xmlns:r="http://schemas.openxmlformats.org/officeDocument/2006/relationships" xmlns:p="http://schemas.openxmlformats.org/presentationml/2006/main">
  <p:cm authorId="1" dt="2021-10-12T15:30:46.362" idx="1">
    <p:pos x="10" y="10"/>
    <p:text/>
    <p:extLst>
      <p:ext uri="{C676402C-5697-4E1C-873F-D02D1690AC5C}">
        <p15:threadingInfo xmlns:p15="http://schemas.microsoft.com/office/powerpoint/2012/main" timeZoneBias="-60"/>
      </p:ext>
    </p:extLst>
  </p:cm>
</p:cmLst>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F514190-D985-364E-94F4-069EC95F83A6}" type="datetimeFigureOut">
              <a:rPr lang="en-US" smtClean="0"/>
              <a:t>10/12/21</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1DB4007-4AB2-FA40-B887-7605D973B952}" type="slidenum">
              <a:rPr lang="en-US" smtClean="0"/>
              <a:t>‹#›</a:t>
            </a:fld>
            <a:endParaRPr lang="en-US"/>
          </a:p>
        </p:txBody>
      </p:sp>
    </p:spTree>
    <p:extLst>
      <p:ext uri="{BB962C8B-B14F-4D97-AF65-F5344CB8AC3E}">
        <p14:creationId xmlns:p14="http://schemas.microsoft.com/office/powerpoint/2010/main" val="63184803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Hi my name is Huma Shamas and I am here today, to talk about the mistakes made when creating a power point. And how to utilize your power point tools, to create the best message possible for your audience.</a:t>
            </a:r>
            <a:endParaRPr lang="en-GB" dirty="0"/>
          </a:p>
          <a:p>
            <a:r>
              <a:rPr lang="en-GB" dirty="0"/>
              <a:t>Turning </a:t>
            </a:r>
            <a:r>
              <a:rPr lang="en-GB" sz="1200" kern="1200" dirty="0">
                <a:solidFill>
                  <a:schemeClr val="tx1"/>
                </a:solidFill>
                <a:effectLst/>
                <a:latin typeface="+mn-lt"/>
                <a:ea typeface="+mn-ea"/>
                <a:cs typeface="+mn-cs"/>
              </a:rPr>
              <a:t>all visual aids into bulleted lists is a mistake and if you spend a whole day watching PowerPoint conference presentations it will strongly reaffirm the need to avoid death by bullet point’.</a:t>
            </a:r>
            <a:r>
              <a:rPr lang="en-GB" dirty="0"/>
              <a:t> </a:t>
            </a:r>
            <a:endParaRPr lang="en-US" dirty="0">
              <a:cs typeface="Calibri"/>
            </a:endParaRPr>
          </a:p>
          <a:p>
            <a:endParaRPr lang="en-US" dirty="0"/>
          </a:p>
          <a:p>
            <a:endParaRPr lang="en-US" dirty="0"/>
          </a:p>
        </p:txBody>
      </p:sp>
      <p:sp>
        <p:nvSpPr>
          <p:cNvPr id="4" name="Slide Number Placeholder 3"/>
          <p:cNvSpPr>
            <a:spLocks noGrp="1"/>
          </p:cNvSpPr>
          <p:nvPr>
            <p:ph type="sldNum" sz="quarter" idx="5"/>
          </p:nvPr>
        </p:nvSpPr>
        <p:spPr/>
        <p:txBody>
          <a:bodyPr/>
          <a:lstStyle/>
          <a:p>
            <a:fld id="{31DB4007-4AB2-FA40-B887-7605D973B952}" type="slidenum">
              <a:rPr lang="en-US" smtClean="0"/>
              <a:t>2</a:t>
            </a:fld>
            <a:endParaRPr lang="en-US"/>
          </a:p>
        </p:txBody>
      </p:sp>
    </p:spTree>
    <p:extLst>
      <p:ext uri="{BB962C8B-B14F-4D97-AF65-F5344CB8AC3E}">
        <p14:creationId xmlns:p14="http://schemas.microsoft.com/office/powerpoint/2010/main" val="29397338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is how you should clearly present your slides with a dark background and a contrasting message so the audience can clearly focus. </a:t>
            </a:r>
          </a:p>
        </p:txBody>
      </p:sp>
      <p:sp>
        <p:nvSpPr>
          <p:cNvPr id="4" name="Slide Number Placeholder 3"/>
          <p:cNvSpPr>
            <a:spLocks noGrp="1"/>
          </p:cNvSpPr>
          <p:nvPr>
            <p:ph type="sldNum" sz="quarter" idx="5"/>
          </p:nvPr>
        </p:nvSpPr>
        <p:spPr/>
        <p:txBody>
          <a:bodyPr/>
          <a:lstStyle/>
          <a:p>
            <a:fld id="{31DB4007-4AB2-FA40-B887-7605D973B952}" type="slidenum">
              <a:rPr lang="en-US" smtClean="0"/>
              <a:t>3</a:t>
            </a:fld>
            <a:endParaRPr lang="en-US"/>
          </a:p>
        </p:txBody>
      </p:sp>
    </p:spTree>
    <p:extLst>
      <p:ext uri="{BB962C8B-B14F-4D97-AF65-F5344CB8AC3E}">
        <p14:creationId xmlns:p14="http://schemas.microsoft.com/office/powerpoint/2010/main" val="273519602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is a perfect example of a slide</a:t>
            </a:r>
            <a:r>
              <a:rPr lang="en-GB" dirty="0"/>
              <a:t> to see, what a bad slide looks like. </a:t>
            </a:r>
            <a:r>
              <a:rPr lang="en-US" dirty="0"/>
              <a:t> Too m</a:t>
            </a:r>
            <a:r>
              <a:rPr lang="en-GB" dirty="0" err="1"/>
              <a:t>uch</a:t>
            </a:r>
            <a:r>
              <a:rPr lang="en-US" dirty="0"/>
              <a:t> information</a:t>
            </a:r>
            <a:r>
              <a:rPr lang="en-GB" dirty="0"/>
              <a:t>, is </a:t>
            </a:r>
            <a:r>
              <a:rPr lang="en-GB" dirty="0" err="1"/>
              <a:t>distrac</a:t>
            </a:r>
            <a:r>
              <a:rPr lang="en-US" dirty="0"/>
              <a:t>ting the audience from their focus and understanding. Nobody wants to read this much text. The presentation is about YOU, not a whole load of text. It should not contain more than 6 items. It stresses the brain out by using 500% more mental capacity. </a:t>
            </a:r>
          </a:p>
        </p:txBody>
      </p:sp>
      <p:sp>
        <p:nvSpPr>
          <p:cNvPr id="4" name="Slide Number Placeholder 3"/>
          <p:cNvSpPr>
            <a:spLocks noGrp="1"/>
          </p:cNvSpPr>
          <p:nvPr>
            <p:ph type="sldNum" sz="quarter" idx="5"/>
          </p:nvPr>
        </p:nvSpPr>
        <p:spPr/>
        <p:txBody>
          <a:bodyPr/>
          <a:lstStyle/>
          <a:p>
            <a:fld id="{31DB4007-4AB2-FA40-B887-7605D973B952}" type="slidenum">
              <a:rPr lang="en-US" smtClean="0"/>
              <a:t>4</a:t>
            </a:fld>
            <a:endParaRPr lang="en-US"/>
          </a:p>
        </p:txBody>
      </p:sp>
    </p:spTree>
    <p:extLst>
      <p:ext uri="{BB962C8B-B14F-4D97-AF65-F5344CB8AC3E}">
        <p14:creationId xmlns:p14="http://schemas.microsoft.com/office/powerpoint/2010/main" val="140436668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30BA778F-A1BF-8D44-AAA8-74228FC31059}" type="slidenum">
              <a:rPr lang="en-US" smtClean="0"/>
              <a:t>8</a:t>
            </a:fld>
            <a:endParaRPr lang="en-US"/>
          </a:p>
        </p:txBody>
      </p:sp>
    </p:spTree>
    <p:extLst>
      <p:ext uri="{BB962C8B-B14F-4D97-AF65-F5344CB8AC3E}">
        <p14:creationId xmlns:p14="http://schemas.microsoft.com/office/powerpoint/2010/main" val="198636536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 will be talking about how important size is. Size draws attention to your audience. A powerful headline is what everyone will focus on the most.</a:t>
            </a:r>
          </a:p>
        </p:txBody>
      </p:sp>
      <p:sp>
        <p:nvSpPr>
          <p:cNvPr id="4" name="Slide Number Placeholder 3"/>
          <p:cNvSpPr>
            <a:spLocks noGrp="1"/>
          </p:cNvSpPr>
          <p:nvPr>
            <p:ph type="sldNum" sz="quarter" idx="5"/>
          </p:nvPr>
        </p:nvSpPr>
        <p:spPr/>
        <p:txBody>
          <a:bodyPr/>
          <a:lstStyle/>
          <a:p>
            <a:fld id="{A604F674-DFD2-DE4F-85CF-EDE9D7D76F2A}" type="slidenum">
              <a:rPr lang="en-GB" smtClean="0"/>
              <a:t>9</a:t>
            </a:fld>
            <a:endParaRPr lang="en-GB"/>
          </a:p>
        </p:txBody>
      </p:sp>
    </p:spTree>
    <p:extLst>
      <p:ext uri="{BB962C8B-B14F-4D97-AF65-F5344CB8AC3E}">
        <p14:creationId xmlns:p14="http://schemas.microsoft.com/office/powerpoint/2010/main" val="264239652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 bigger image will be seen more clearly by your audience. Larger images or text are easier to see and read. </a:t>
            </a:r>
          </a:p>
        </p:txBody>
      </p:sp>
      <p:sp>
        <p:nvSpPr>
          <p:cNvPr id="4" name="Slide Number Placeholder 3"/>
          <p:cNvSpPr>
            <a:spLocks noGrp="1"/>
          </p:cNvSpPr>
          <p:nvPr>
            <p:ph type="sldNum" sz="quarter" idx="5"/>
          </p:nvPr>
        </p:nvSpPr>
        <p:spPr/>
        <p:txBody>
          <a:bodyPr/>
          <a:lstStyle/>
          <a:p>
            <a:fld id="{A604F674-DFD2-DE4F-85CF-EDE9D7D76F2A}" type="slidenum">
              <a:rPr lang="en-GB" smtClean="0"/>
              <a:t>10</a:t>
            </a:fld>
            <a:endParaRPr lang="en-GB"/>
          </a:p>
        </p:txBody>
      </p:sp>
    </p:spTree>
    <p:extLst>
      <p:ext uri="{BB962C8B-B14F-4D97-AF65-F5344CB8AC3E}">
        <p14:creationId xmlns:p14="http://schemas.microsoft.com/office/powerpoint/2010/main" val="178916126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Styles and fonts of writing also impact the focus of your audience. You can have as many slides as you want. The amount of slides does not matter. </a:t>
            </a:r>
          </a:p>
        </p:txBody>
      </p:sp>
      <p:sp>
        <p:nvSpPr>
          <p:cNvPr id="4" name="Slide Number Placeholder 3"/>
          <p:cNvSpPr>
            <a:spLocks noGrp="1"/>
          </p:cNvSpPr>
          <p:nvPr>
            <p:ph type="sldNum" sz="quarter" idx="5"/>
          </p:nvPr>
        </p:nvSpPr>
        <p:spPr/>
        <p:txBody>
          <a:bodyPr/>
          <a:lstStyle/>
          <a:p>
            <a:fld id="{A604F674-DFD2-DE4F-85CF-EDE9D7D76F2A}" type="slidenum">
              <a:rPr lang="en-GB" smtClean="0"/>
              <a:t>11</a:t>
            </a:fld>
            <a:endParaRPr lang="en-GB"/>
          </a:p>
        </p:txBody>
      </p:sp>
    </p:spTree>
    <p:extLst>
      <p:ext uri="{BB962C8B-B14F-4D97-AF65-F5344CB8AC3E}">
        <p14:creationId xmlns:p14="http://schemas.microsoft.com/office/powerpoint/2010/main" val="228814270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Another key rule to avoid death by PowerPoint is using a dark background for your presentation. As David JP Phillips said in his TED talk, audiences prefer high contrast presentations. This means that there is a visible difference between the background of the presentation and the text and images on each slide in it. It is important to choose the </a:t>
            </a:r>
            <a:r>
              <a:rPr lang="en-US" dirty="0" err="1"/>
              <a:t>colour</a:t>
            </a:r>
            <a:r>
              <a:rPr lang="en-US" dirty="0"/>
              <a:t> theme of your presentation carefully because you don’t want to distract the audience from what they should be focusing on which is the presenter and what they’re talking about. This is why you should use a dark background for your presentation as your head and clothes might blend into the light background which makes it harder for the audience to see you. Along with using a dark background, you should also use light </a:t>
            </a:r>
            <a:r>
              <a:rPr lang="en-US" dirty="0" err="1"/>
              <a:t>coloured</a:t>
            </a:r>
            <a:r>
              <a:rPr lang="en-US" dirty="0"/>
              <a:t> text and bright images to make sure that there is a high contrast.</a:t>
            </a:r>
          </a:p>
        </p:txBody>
      </p:sp>
      <p:sp>
        <p:nvSpPr>
          <p:cNvPr id="4" name="Slide Number Placeholder 3"/>
          <p:cNvSpPr>
            <a:spLocks noGrp="1"/>
          </p:cNvSpPr>
          <p:nvPr>
            <p:ph type="sldNum" sz="quarter" idx="5"/>
          </p:nvPr>
        </p:nvSpPr>
        <p:spPr/>
        <p:txBody>
          <a:bodyPr/>
          <a:lstStyle/>
          <a:p>
            <a:fld id="{5EF48DB6-1CFE-EA4B-89D3-AA70E09E3201}" type="slidenum">
              <a:rPr lang="en-US" smtClean="0"/>
              <a:t>12</a:t>
            </a:fld>
            <a:endParaRPr lang="en-US"/>
          </a:p>
        </p:txBody>
      </p:sp>
    </p:spTree>
    <p:extLst>
      <p:ext uri="{BB962C8B-B14F-4D97-AF65-F5344CB8AC3E}">
        <p14:creationId xmlns:p14="http://schemas.microsoft.com/office/powerpoint/2010/main" val="403207265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On this slide, I have put two examples of what a low contrast presentation might look like. So on the left, I have put dark text against a dark background and on the right I have put light text against a light background. On both sides, the text can’t be seen by the audience which isn’t good as they are less likely to pay attention to what you’re saying and are more likely to try and focus on seeing what you’ve written instead.</a:t>
            </a:r>
          </a:p>
        </p:txBody>
      </p:sp>
      <p:sp>
        <p:nvSpPr>
          <p:cNvPr id="4" name="Slide Number Placeholder 3"/>
          <p:cNvSpPr>
            <a:spLocks noGrp="1"/>
          </p:cNvSpPr>
          <p:nvPr>
            <p:ph type="sldNum" sz="quarter" idx="5"/>
          </p:nvPr>
        </p:nvSpPr>
        <p:spPr/>
        <p:txBody>
          <a:bodyPr/>
          <a:lstStyle/>
          <a:p>
            <a:fld id="{5EF48DB6-1CFE-EA4B-89D3-AA70E09E3201}" type="slidenum">
              <a:rPr lang="en-US" smtClean="0"/>
              <a:t>13</a:t>
            </a:fld>
            <a:endParaRPr lang="en-US"/>
          </a:p>
        </p:txBody>
      </p:sp>
    </p:spTree>
    <p:extLst>
      <p:ext uri="{BB962C8B-B14F-4D97-AF65-F5344CB8AC3E}">
        <p14:creationId xmlns:p14="http://schemas.microsoft.com/office/powerpoint/2010/main" val="395319568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On this next slide, I have put two examples of what a high contrast presentation might look like. As you can see, the text can be seen against both backgrounds which means that the audience is more likely to pay attention to what you’re saying rather than trying to read what has been written. </a:t>
            </a:r>
          </a:p>
          <a:p>
            <a:endParaRPr lang="en-GB" dirty="0"/>
          </a:p>
          <a:p>
            <a:r>
              <a:rPr lang="en-GB" dirty="0"/>
              <a:t>This slide also shows how using a dark background for your presentation is better as the darker colour on the left is easier on the eyes and wouldn’t give the audience a headache if the presentation is quite long.</a:t>
            </a:r>
          </a:p>
        </p:txBody>
      </p:sp>
      <p:sp>
        <p:nvSpPr>
          <p:cNvPr id="4" name="Slide Number Placeholder 3"/>
          <p:cNvSpPr>
            <a:spLocks noGrp="1"/>
          </p:cNvSpPr>
          <p:nvPr>
            <p:ph type="sldNum" sz="quarter" idx="5"/>
          </p:nvPr>
        </p:nvSpPr>
        <p:spPr/>
        <p:txBody>
          <a:bodyPr/>
          <a:lstStyle/>
          <a:p>
            <a:fld id="{5EF48DB6-1CFE-EA4B-89D3-AA70E09E3201}" type="slidenum">
              <a:rPr lang="en-US" smtClean="0"/>
              <a:t>14</a:t>
            </a:fld>
            <a:endParaRPr lang="en-US"/>
          </a:p>
        </p:txBody>
      </p:sp>
    </p:spTree>
    <p:extLst>
      <p:ext uri="{BB962C8B-B14F-4D97-AF65-F5344CB8AC3E}">
        <p14:creationId xmlns:p14="http://schemas.microsoft.com/office/powerpoint/2010/main" val="291001338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 you can see, it is important to use a dark background in your presentation as it makes the audience focus on what your presentation is about rather than how it looks which means that you’re more likely to get your point across. Research done by scientists in Malaysia has also found that having a high contrast presentation increases both attention and memory which is important in the workplace as it increases efficiency as people are more likely to remember the key ideas and facts so they won’t have to be told again afterwards. Then finally, using a dark background is important in setting the tone for your presentation because dark colours like black and grey are associated with business and importance which helps the audience know what to expect from the presentation.</a:t>
            </a:r>
          </a:p>
          <a:p>
            <a:endParaRPr lang="en-GB" dirty="0"/>
          </a:p>
          <a:p>
            <a:r>
              <a:rPr lang="en-GB" sz="1200" b="0" i="0" u="none" strike="noStrike" kern="1200" dirty="0" err="1">
                <a:solidFill>
                  <a:schemeClr val="tx1"/>
                </a:solidFill>
                <a:effectLst/>
                <a:latin typeface="+mn-lt"/>
                <a:ea typeface="+mn-ea"/>
                <a:cs typeface="+mn-cs"/>
              </a:rPr>
              <a:t>Dzulkifli</a:t>
            </a:r>
            <a:r>
              <a:rPr lang="en-GB" sz="1200" b="0" i="0" u="none" strike="noStrike" kern="1200" dirty="0">
                <a:solidFill>
                  <a:schemeClr val="tx1"/>
                </a:solidFill>
                <a:effectLst/>
                <a:latin typeface="+mn-lt"/>
                <a:ea typeface="+mn-ea"/>
                <a:cs typeface="+mn-cs"/>
              </a:rPr>
              <a:t> M.A, </a:t>
            </a:r>
            <a:r>
              <a:rPr lang="en-GB" sz="1200" b="0" i="0" u="none" strike="noStrike" kern="1200" dirty="0" err="1">
                <a:solidFill>
                  <a:schemeClr val="tx1"/>
                </a:solidFill>
                <a:effectLst/>
                <a:latin typeface="+mn-lt"/>
                <a:ea typeface="+mn-ea"/>
                <a:cs typeface="+mn-cs"/>
              </a:rPr>
              <a:t>Mustafar</a:t>
            </a:r>
            <a:r>
              <a:rPr lang="en-GB" sz="1200" b="0" i="0" u="none" strike="noStrike" kern="1200" dirty="0">
                <a:solidFill>
                  <a:schemeClr val="tx1"/>
                </a:solidFill>
                <a:effectLst/>
                <a:latin typeface="+mn-lt"/>
                <a:ea typeface="+mn-ea"/>
                <a:cs typeface="+mn-cs"/>
              </a:rPr>
              <a:t> M.F. (2013) The influence of colour on memory performance: a review. </a:t>
            </a:r>
            <a:r>
              <a:rPr lang="en-GB" sz="1200" b="0" i="1" u="none" strike="noStrike" kern="1200" dirty="0">
                <a:solidFill>
                  <a:schemeClr val="tx1"/>
                </a:solidFill>
                <a:effectLst/>
                <a:latin typeface="+mn-lt"/>
                <a:ea typeface="+mn-ea"/>
                <a:cs typeface="+mn-cs"/>
              </a:rPr>
              <a:t>Malays J Med Sci</a:t>
            </a:r>
            <a:r>
              <a:rPr lang="en-GB" sz="1200" b="0" i="0" u="none" strike="noStrike" kern="1200" dirty="0">
                <a:solidFill>
                  <a:schemeClr val="tx1"/>
                </a:solidFill>
                <a:effectLst/>
                <a:latin typeface="+mn-lt"/>
                <a:ea typeface="+mn-ea"/>
                <a:cs typeface="+mn-cs"/>
              </a:rPr>
              <a:t>. 20(2) p3-9. </a:t>
            </a:r>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5EF48DB6-1CFE-EA4B-89D3-AA70E09E3201}" type="slidenum">
              <a:rPr lang="en-US" smtClean="0"/>
              <a:t>15</a:t>
            </a:fld>
            <a:endParaRPr lang="en-US"/>
          </a:p>
        </p:txBody>
      </p:sp>
    </p:spTree>
    <p:extLst>
      <p:ext uri="{BB962C8B-B14F-4D97-AF65-F5344CB8AC3E}">
        <p14:creationId xmlns:p14="http://schemas.microsoft.com/office/powerpoint/2010/main" val="48608894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Less objects used, is better for your audience. 6 items max per slide, is a better presentation. 500% less energy used doesn’t exhaust the audience as much. </a:t>
            </a:r>
            <a:endParaRPr lang="en-US" dirty="0"/>
          </a:p>
          <a:p>
            <a:r>
              <a:rPr lang="en-US" dirty="0">
                <a:cs typeface="Calibri" panose="020F0502020204030204"/>
              </a:rPr>
              <a:t>Amount. of slides is not the problem. Amount of objects per slide is the problem. </a:t>
            </a:r>
          </a:p>
        </p:txBody>
      </p:sp>
      <p:sp>
        <p:nvSpPr>
          <p:cNvPr id="4" name="Slide Number Placeholder 3"/>
          <p:cNvSpPr>
            <a:spLocks noGrp="1"/>
          </p:cNvSpPr>
          <p:nvPr>
            <p:ph type="sldNum" sz="quarter" idx="5"/>
          </p:nvPr>
        </p:nvSpPr>
        <p:spPr/>
        <p:txBody>
          <a:bodyPr/>
          <a:lstStyle/>
          <a:p>
            <a:fld id="{31DB4007-4AB2-FA40-B887-7605D973B952}" type="slidenum">
              <a:rPr lang="en-US" smtClean="0"/>
              <a:t>16</a:t>
            </a:fld>
            <a:endParaRPr lang="en-US"/>
          </a:p>
        </p:txBody>
      </p:sp>
    </p:spTree>
    <p:extLst>
      <p:ext uri="{BB962C8B-B14F-4D97-AF65-F5344CB8AC3E}">
        <p14:creationId xmlns:p14="http://schemas.microsoft.com/office/powerpoint/2010/main" val="162212999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dirty="0"/>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10/12/21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91263422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10/12/21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60317047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dirty="0"/>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10/12/21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77098602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C764DE79-268F-4C1A-8933-263129D2AF90}" type="datetimeFigureOut">
              <a:rPr lang="en-US" dirty="0"/>
              <a:t>10/12/21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17063807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dirty="0"/>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C764DE79-268F-4C1A-8933-263129D2AF90}" type="datetimeFigureOut">
              <a:rPr lang="en-US" dirty="0"/>
              <a:t>10/12/21</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20898498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10/12/21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2759221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10/12/21</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414289395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10/12/21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42279893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10/12/21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88519141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10/12/21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9793709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10/12/21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82394280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10/12/21</a:t>
            </a:fld>
            <a:endParaRPr 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dirty="0"/>
          </a:p>
        </p:txBody>
      </p:sp>
    </p:spTree>
    <p:extLst>
      <p:ext uri="{BB962C8B-B14F-4D97-AF65-F5344CB8AC3E}">
        <p14:creationId xmlns:p14="http://schemas.microsoft.com/office/powerpoint/2010/main" val="383607099"/>
      </p:ext>
    </p:extLst>
  </p:cSld>
  <p:clrMap bg1="dk1" tx1="lt1" bg2="dk2" tx2="lt2" accent1="accent1" accent2="accent2" accent3="accent3" accent4="accent4" accent5="accent5" accent6="accent6" hlink="hlink" folHlink="folHlink"/>
  <p:sldLayoutIdLst>
    <p:sldLayoutId id="2147483871" r:id="rId1"/>
    <p:sldLayoutId id="2147483872" r:id="rId2"/>
    <p:sldLayoutId id="2147483873" r:id="rId3"/>
    <p:sldLayoutId id="2147483874" r:id="rId4"/>
    <p:sldLayoutId id="2147483875" r:id="rId5"/>
    <p:sldLayoutId id="2147483876" r:id="rId6"/>
    <p:sldLayoutId id="2147483877" r:id="rId7"/>
    <p:sldLayoutId id="2147483878" r:id="rId8"/>
    <p:sldLayoutId id="2147483879" r:id="rId9"/>
    <p:sldLayoutId id="2147483880" r:id="rId10"/>
    <p:sldLayoutId id="214748388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6" Type="http://schemas.openxmlformats.org/officeDocument/2006/relationships/image" Target="../media/image2.jpeg"/><Relationship Id="rId5" Type="http://schemas.openxmlformats.org/officeDocument/2006/relationships/image" Target="../media/image1.png"/><Relationship Id="rId4" Type="http://schemas.openxmlformats.org/officeDocument/2006/relationships/notesSlide" Target="../notesSlides/notesSlide1.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3.xml"/><Relationship Id="rId1" Type="http://schemas.openxmlformats.org/officeDocument/2006/relationships/slideLayout" Target="../slideLayouts/slideLayout7.xml"/><Relationship Id="rId6" Type="http://schemas.openxmlformats.org/officeDocument/2006/relationships/image" Target="../media/image2.jpeg"/><Relationship Id="rId5" Type="http://schemas.openxmlformats.org/officeDocument/2006/relationships/image" Target="../media/image5.jpeg"/><Relationship Id="rId4" Type="http://schemas.openxmlformats.org/officeDocument/2006/relationships/image" Target="../media/image4.jpeg"/></Relationships>
</file>

<file path=ppt/slides/_rels/slide5.xml.rels><?xml version="1.0" encoding="UTF-8" standalone="yes"?>
<Relationships xmlns="http://schemas.openxmlformats.org/package/2006/relationships"><Relationship Id="rId2" Type="http://schemas.openxmlformats.org/officeDocument/2006/relationships/image" Target="../media/image6.tiff"/><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tiff"/><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6.tiff"/><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4.xml"/><Relationship Id="rId1" Type="http://schemas.openxmlformats.org/officeDocument/2006/relationships/slideLayout" Target="../slideLayouts/slideLayout2.xml"/><Relationship Id="rId5" Type="http://schemas.openxmlformats.org/officeDocument/2006/relationships/image" Target="../media/image8.png"/><Relationship Id="rId4" Type="http://schemas.openxmlformats.org/officeDocument/2006/relationships/image" Target="../media/image6.tiff"/></Relationships>
</file>

<file path=ppt/slides/_rels/slide9.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5.xml"/><Relationship Id="rId1" Type="http://schemas.openxmlformats.org/officeDocument/2006/relationships/slideLayout" Target="../slideLayouts/slideLayout1.xml"/><Relationship Id="rId4" Type="http://schemas.openxmlformats.org/officeDocument/2006/relationships/image" Target="../media/image10.tiff"/></Relationships>
</file>

<file path=ppt/slides/_rels/slide10.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6.xml"/><Relationship Id="rId1" Type="http://schemas.openxmlformats.org/officeDocument/2006/relationships/slideLayout" Target="../slideLayouts/slideLayout7.xml"/><Relationship Id="rId6" Type="http://schemas.openxmlformats.org/officeDocument/2006/relationships/comments" Target="../comments/comment1.xml"/><Relationship Id="rId5" Type="http://schemas.openxmlformats.org/officeDocument/2006/relationships/image" Target="../media/image10.tiff"/><Relationship Id="rId4" Type="http://schemas.openxmlformats.org/officeDocument/2006/relationships/image" Target="../media/image12.jpeg"/></Relationships>
</file>

<file path=ppt/slides/_rels/slide11.xml.rels><?xml version="1.0" encoding="UTF-8" standalone="yes"?>
<Relationships xmlns="http://schemas.openxmlformats.org/package/2006/relationships"><Relationship Id="rId3" Type="http://schemas.openxmlformats.org/officeDocument/2006/relationships/image" Target="../media/image10.tiff"/><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8.xml"/><Relationship Id="rId1" Type="http://schemas.openxmlformats.org/officeDocument/2006/relationships/slideLayout" Target="../slideLayouts/slideLayout4.xml"/><Relationship Id="rId4" Type="http://schemas.openxmlformats.org/officeDocument/2006/relationships/image" Target="../media/image14.tiff"/></Relationships>
</file>

<file path=ppt/slides/_rels/slide13.xml.rels><?xml version="1.0" encoding="UTF-8" standalone="yes"?>
<Relationships xmlns="http://schemas.openxmlformats.org/package/2006/relationships"><Relationship Id="rId3" Type="http://schemas.openxmlformats.org/officeDocument/2006/relationships/image" Target="../media/image14.tiff"/><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0.xml"/><Relationship Id="rId1" Type="http://schemas.openxmlformats.org/officeDocument/2006/relationships/slideLayout" Target="../slideLayouts/slideLayout7.xml"/><Relationship Id="rId5" Type="http://schemas.openxmlformats.org/officeDocument/2006/relationships/image" Target="../media/image14.tiff"/><Relationship Id="rId4" Type="http://schemas.microsoft.com/office/2007/relationships/hdphoto" Target="../media/hdphoto1.wdp"/></Relationships>
</file>

<file path=ppt/slides/_rels/slide15.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11.xml"/><Relationship Id="rId1" Type="http://schemas.openxmlformats.org/officeDocument/2006/relationships/slideLayout" Target="../slideLayouts/slideLayout2.xml"/><Relationship Id="rId4" Type="http://schemas.openxmlformats.org/officeDocument/2006/relationships/image" Target="../media/image14.tiff"/></Relationships>
</file>

<file path=ppt/slides/_rels/slide16.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ADBE0F-1B64-F843-A42F-D73E11F5063D}"/>
              </a:ext>
            </a:extLst>
          </p:cNvPr>
          <p:cNvSpPr>
            <a:spLocks noGrp="1"/>
          </p:cNvSpPr>
          <p:nvPr>
            <p:ph type="title"/>
          </p:nvPr>
        </p:nvSpPr>
        <p:spPr>
          <a:xfrm>
            <a:off x="0" y="2315845"/>
            <a:ext cx="10515600" cy="1325563"/>
          </a:xfrm>
        </p:spPr>
        <p:txBody>
          <a:bodyPr>
            <a:normAutofit fontScale="90000"/>
          </a:bodyPr>
          <a:lstStyle/>
          <a:p>
            <a:pPr algn="ctr"/>
            <a:r>
              <a:rPr lang="en-GB" dirty="0"/>
              <a:t>                      </a:t>
            </a:r>
            <a:r>
              <a:rPr lang="en-GB" sz="6000" b="1" dirty="0">
                <a:latin typeface="Algerian" panose="020F0502020204030204" pitchFamily="34" charset="0"/>
                <a:cs typeface="Algerian" panose="020F0502020204030204" pitchFamily="34" charset="0"/>
              </a:rPr>
              <a:t>DEATH BY POWERPOINT</a:t>
            </a:r>
          </a:p>
        </p:txBody>
      </p:sp>
    </p:spTree>
    <p:extLst>
      <p:ext uri="{BB962C8B-B14F-4D97-AF65-F5344CB8AC3E}">
        <p14:creationId xmlns:p14="http://schemas.microsoft.com/office/powerpoint/2010/main" val="281803139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4" name="Video 3">
            <a:extLst>
              <a:ext uri="{FF2B5EF4-FFF2-40B4-BE49-F238E27FC236}">
                <a16:creationId xmlns:a16="http://schemas.microsoft.com/office/drawing/2014/main" id="{B33FBBA2-D574-4E15-A2CE-7027529C1E46}"/>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5"/>
          <a:srcRect t="223" r="-1" b="35"/>
          <a:stretch/>
        </p:blipFill>
        <p:spPr>
          <a:xfrm>
            <a:off x="204022" y="170365"/>
            <a:ext cx="12188932" cy="6857990"/>
          </a:xfrm>
          <a:prstGeom prst="rect">
            <a:avLst/>
          </a:prstGeom>
        </p:spPr>
      </p:pic>
      <p:sp>
        <p:nvSpPr>
          <p:cNvPr id="3" name="Subtitle 2">
            <a:extLst>
              <a:ext uri="{FF2B5EF4-FFF2-40B4-BE49-F238E27FC236}">
                <a16:creationId xmlns:a16="http://schemas.microsoft.com/office/drawing/2014/main" id="{3862556C-64F8-BF4A-943D-82DFC6F91EC2}"/>
              </a:ext>
            </a:extLst>
          </p:cNvPr>
          <p:cNvSpPr>
            <a:spLocks noGrp="1"/>
          </p:cNvSpPr>
          <p:nvPr>
            <p:ph type="subTitle" idx="1"/>
          </p:nvPr>
        </p:nvSpPr>
        <p:spPr>
          <a:xfrm>
            <a:off x="861301" y="1516483"/>
            <a:ext cx="8562510" cy="1177363"/>
          </a:xfrm>
        </p:spPr>
        <p:txBody>
          <a:bodyPr>
            <a:normAutofit/>
          </a:bodyPr>
          <a:lstStyle/>
          <a:p>
            <a:r>
              <a:rPr lang="en-US" sz="3200" dirty="0">
                <a:solidFill>
                  <a:srgbClr val="FFFFFF"/>
                </a:solidFill>
              </a:rPr>
              <a:t>One message per slide increases focus and understanding.</a:t>
            </a:r>
          </a:p>
        </p:txBody>
      </p:sp>
      <p:sp>
        <p:nvSpPr>
          <p:cNvPr id="5" name="TextBox 4">
            <a:extLst>
              <a:ext uri="{FF2B5EF4-FFF2-40B4-BE49-F238E27FC236}">
                <a16:creationId xmlns:a16="http://schemas.microsoft.com/office/drawing/2014/main" id="{646036BF-8FF0-6148-9203-D74E1E29EB76}"/>
              </a:ext>
            </a:extLst>
          </p:cNvPr>
          <p:cNvSpPr txBox="1"/>
          <p:nvPr/>
        </p:nvSpPr>
        <p:spPr>
          <a:xfrm>
            <a:off x="813399" y="870337"/>
            <a:ext cx="7786688" cy="461665"/>
          </a:xfrm>
          <a:prstGeom prst="rect">
            <a:avLst/>
          </a:prstGeom>
          <a:noFill/>
        </p:spPr>
        <p:txBody>
          <a:bodyPr wrap="square" rtlCol="0">
            <a:spAutoFit/>
          </a:bodyPr>
          <a:lstStyle/>
          <a:p>
            <a:r>
              <a:rPr lang="en-US" sz="2400" u="sng" dirty="0">
                <a:solidFill>
                  <a:schemeClr val="bg1"/>
                </a:solidFill>
              </a:rPr>
              <a:t>Avoiding death by </a:t>
            </a:r>
            <a:r>
              <a:rPr lang="en-US" sz="2400" u="sng" dirty="0" err="1">
                <a:solidFill>
                  <a:schemeClr val="bg1"/>
                </a:solidFill>
              </a:rPr>
              <a:t>powerpoint</a:t>
            </a:r>
            <a:endParaRPr lang="en-US" sz="2400" u="sng" dirty="0">
              <a:solidFill>
                <a:schemeClr val="bg1"/>
              </a:solidFill>
            </a:endParaRPr>
          </a:p>
        </p:txBody>
      </p:sp>
      <p:sp>
        <p:nvSpPr>
          <p:cNvPr id="7" name="TextBox 6">
            <a:extLst>
              <a:ext uri="{FF2B5EF4-FFF2-40B4-BE49-F238E27FC236}">
                <a16:creationId xmlns:a16="http://schemas.microsoft.com/office/drawing/2014/main" id="{3406150A-549A-BC4A-A8B0-87C35E96AACE}"/>
              </a:ext>
            </a:extLst>
          </p:cNvPr>
          <p:cNvSpPr txBox="1"/>
          <p:nvPr/>
        </p:nvSpPr>
        <p:spPr>
          <a:xfrm>
            <a:off x="1262976" y="2806700"/>
            <a:ext cx="7337111" cy="369332"/>
          </a:xfrm>
          <a:prstGeom prst="rect">
            <a:avLst/>
          </a:prstGeom>
          <a:noFill/>
        </p:spPr>
        <p:txBody>
          <a:bodyPr wrap="square" lIns="91440" tIns="45720" rIns="91440" bIns="45720" rtlCol="0" anchor="t">
            <a:spAutoFit/>
          </a:bodyPr>
          <a:lstStyle/>
          <a:p>
            <a:endParaRPr lang="en-US" dirty="0"/>
          </a:p>
        </p:txBody>
      </p:sp>
      <p:sp>
        <p:nvSpPr>
          <p:cNvPr id="8" name="TextBox 7">
            <a:extLst>
              <a:ext uri="{FF2B5EF4-FFF2-40B4-BE49-F238E27FC236}">
                <a16:creationId xmlns:a16="http://schemas.microsoft.com/office/drawing/2014/main" id="{C3BCF761-53D9-D149-A859-00491D965C72}"/>
              </a:ext>
            </a:extLst>
          </p:cNvPr>
          <p:cNvSpPr txBox="1"/>
          <p:nvPr/>
        </p:nvSpPr>
        <p:spPr>
          <a:xfrm>
            <a:off x="1052802" y="2846328"/>
            <a:ext cx="6962583" cy="369332"/>
          </a:xfrm>
          <a:prstGeom prst="rect">
            <a:avLst/>
          </a:prstGeom>
          <a:noFill/>
        </p:spPr>
        <p:txBody>
          <a:bodyPr wrap="square" lIns="91440" tIns="45720" rIns="91440" bIns="45720" rtlCol="0" anchor="t">
            <a:spAutoFit/>
          </a:bodyPr>
          <a:lstStyle/>
          <a:p>
            <a:r>
              <a:rPr lang="en-US" dirty="0"/>
              <a:t>(Harden, R. M. 2008))states to not exhaust bullet-pointing</a:t>
            </a:r>
            <a:r>
              <a:rPr lang="en-US" dirty="0">
                <a:solidFill>
                  <a:schemeClr val="bg1"/>
                </a:solidFill>
              </a:rPr>
              <a:t> </a:t>
            </a:r>
            <a:endParaRPr lang="en-US" dirty="0"/>
          </a:p>
        </p:txBody>
      </p:sp>
      <p:pic>
        <p:nvPicPr>
          <p:cNvPr id="2" name="Picture 1" descr="A person with blue hair&#10;&#10;Description automatically generated with medium confidence">
            <a:extLst>
              <a:ext uri="{FF2B5EF4-FFF2-40B4-BE49-F238E27FC236}">
                <a16:creationId xmlns:a16="http://schemas.microsoft.com/office/drawing/2014/main" id="{6784B343-9E20-4CA1-8527-EB09F88D145B}"/>
              </a:ext>
            </a:extLst>
          </p:cNvPr>
          <p:cNvPicPr>
            <a:picLocks noChangeAspect="1"/>
          </p:cNvPicPr>
          <p:nvPr/>
        </p:nvPicPr>
        <p:blipFill>
          <a:blip r:embed="rId6"/>
          <a:stretch>
            <a:fillRect/>
          </a:stretch>
        </p:blipFill>
        <p:spPr>
          <a:xfrm>
            <a:off x="10386383" y="5023652"/>
            <a:ext cx="1066558" cy="1284240"/>
          </a:xfrm>
          <a:prstGeom prst="rect">
            <a:avLst/>
          </a:prstGeom>
        </p:spPr>
      </p:pic>
      <p:sp>
        <p:nvSpPr>
          <p:cNvPr id="6" name="TextBox 5">
            <a:extLst>
              <a:ext uri="{FF2B5EF4-FFF2-40B4-BE49-F238E27FC236}">
                <a16:creationId xmlns:a16="http://schemas.microsoft.com/office/drawing/2014/main" id="{93AAFC94-B916-4EE3-AA9E-4E037411EDCF}"/>
              </a:ext>
            </a:extLst>
          </p:cNvPr>
          <p:cNvSpPr txBox="1"/>
          <p:nvPr/>
        </p:nvSpPr>
        <p:spPr>
          <a:xfrm>
            <a:off x="9896007" y="4699416"/>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 </a:t>
            </a:r>
            <a:r>
              <a:rPr lang="en-GB" dirty="0">
                <a:solidFill>
                  <a:schemeClr val="bg1"/>
                </a:solidFill>
              </a:rPr>
              <a:t>Huma Shamas</a:t>
            </a:r>
          </a:p>
        </p:txBody>
      </p:sp>
    </p:spTree>
    <p:extLst>
      <p:ext uri="{BB962C8B-B14F-4D97-AF65-F5344CB8AC3E}">
        <p14:creationId xmlns:p14="http://schemas.microsoft.com/office/powerpoint/2010/main" val="39098283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4"/>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4"/>
                                        </p:tgtEl>
                                      </p:cBhvr>
                                    </p:cmd>
                                  </p:childTnLst>
                                </p:cTn>
                              </p:par>
                            </p:childTnLst>
                          </p:cTn>
                        </p:par>
                      </p:childTnLst>
                    </p:cTn>
                  </p:par>
                </p:childTnLst>
              </p:cTn>
              <p:nextCondLst>
                <p:cond evt="onClick" delay="0">
                  <p:tgtEl>
                    <p:spTgt spid="4"/>
                  </p:tgtEl>
                </p:cond>
              </p:nextCondLst>
            </p:seq>
            <p:video>
              <p:cMediaNode mute="1">
                <p:cTn id="12" repeatCount="indefinite" fill="hold" display="0">
                  <p:stCondLst>
                    <p:cond delay="indefinite"/>
                  </p:stCondLst>
                </p:cTn>
                <p:tgtEl>
                  <p:spTgt spid="4"/>
                </p:tgtEl>
              </p:cMediaNode>
            </p:vide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0" name="TextBox 9">
            <a:extLst>
              <a:ext uri="{FF2B5EF4-FFF2-40B4-BE49-F238E27FC236}">
                <a16:creationId xmlns:a16="http://schemas.microsoft.com/office/drawing/2014/main" id="{A5AAF64E-4645-4F42-B09E-1EA61BC5806E}"/>
              </a:ext>
            </a:extLst>
          </p:cNvPr>
          <p:cNvSpPr txBox="1"/>
          <p:nvPr/>
        </p:nvSpPr>
        <p:spPr>
          <a:xfrm>
            <a:off x="2375067" y="2361063"/>
            <a:ext cx="7539172" cy="1323439"/>
          </a:xfrm>
          <a:prstGeom prst="rect">
            <a:avLst/>
          </a:prstGeom>
          <a:noFill/>
        </p:spPr>
        <p:txBody>
          <a:bodyPr wrap="square" rtlCol="0">
            <a:spAutoFit/>
          </a:bodyPr>
          <a:lstStyle/>
          <a:p>
            <a:r>
              <a:rPr lang="en-US" sz="8000" dirty="0"/>
              <a:t>ONE MESSAGE</a:t>
            </a:r>
          </a:p>
        </p:txBody>
      </p:sp>
      <p:pic>
        <p:nvPicPr>
          <p:cNvPr id="2" name="Picture 1" descr="A person with blue hair&#10;&#10;Description automatically generated with medium confidence">
            <a:extLst>
              <a:ext uri="{FF2B5EF4-FFF2-40B4-BE49-F238E27FC236}">
                <a16:creationId xmlns:a16="http://schemas.microsoft.com/office/drawing/2014/main" id="{9BC4F67C-6BEF-4E2D-86DD-FF78D1D4764C}"/>
              </a:ext>
            </a:extLst>
          </p:cNvPr>
          <p:cNvPicPr>
            <a:picLocks noChangeAspect="1"/>
          </p:cNvPicPr>
          <p:nvPr/>
        </p:nvPicPr>
        <p:blipFill>
          <a:blip r:embed="rId3"/>
          <a:stretch>
            <a:fillRect/>
          </a:stretch>
        </p:blipFill>
        <p:spPr>
          <a:xfrm>
            <a:off x="11119628" y="5613124"/>
            <a:ext cx="1066558" cy="1284240"/>
          </a:xfrm>
          <a:prstGeom prst="rect">
            <a:avLst/>
          </a:prstGeom>
        </p:spPr>
      </p:pic>
      <p:sp>
        <p:nvSpPr>
          <p:cNvPr id="3" name="TextBox 2">
            <a:extLst>
              <a:ext uri="{FF2B5EF4-FFF2-40B4-BE49-F238E27FC236}">
                <a16:creationId xmlns:a16="http://schemas.microsoft.com/office/drawing/2014/main" id="{04986950-A82A-4B50-8CD6-93BB64ECD544}"/>
              </a:ext>
            </a:extLst>
          </p:cNvPr>
          <p:cNvSpPr txBox="1"/>
          <p:nvPr/>
        </p:nvSpPr>
        <p:spPr>
          <a:xfrm>
            <a:off x="4724400" y="320040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dirty="0">
              <a:cs typeface="Calibri"/>
            </a:endParaRPr>
          </a:p>
        </p:txBody>
      </p:sp>
      <p:sp>
        <p:nvSpPr>
          <p:cNvPr id="4" name="TextBox 3">
            <a:extLst>
              <a:ext uri="{FF2B5EF4-FFF2-40B4-BE49-F238E27FC236}">
                <a16:creationId xmlns:a16="http://schemas.microsoft.com/office/drawing/2014/main" id="{0B1E5446-1728-47C4-AE80-92FD7710BC61}"/>
              </a:ext>
            </a:extLst>
          </p:cNvPr>
          <p:cNvSpPr txBox="1"/>
          <p:nvPr/>
        </p:nvSpPr>
        <p:spPr>
          <a:xfrm>
            <a:off x="10603841" y="5197954"/>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Huma Shamas</a:t>
            </a:r>
          </a:p>
        </p:txBody>
      </p:sp>
    </p:spTree>
    <p:extLst>
      <p:ext uri="{BB962C8B-B14F-4D97-AF65-F5344CB8AC3E}">
        <p14:creationId xmlns:p14="http://schemas.microsoft.com/office/powerpoint/2010/main" val="407141720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50B1B624-B71B-F849-872D-45F55B546C2A}"/>
              </a:ext>
            </a:extLst>
          </p:cNvPr>
          <p:cNvSpPr txBox="1"/>
          <p:nvPr/>
        </p:nvSpPr>
        <p:spPr>
          <a:xfrm>
            <a:off x="736979" y="185888"/>
            <a:ext cx="5359021" cy="369332"/>
          </a:xfrm>
          <a:prstGeom prst="rect">
            <a:avLst/>
          </a:prstGeom>
          <a:noFill/>
        </p:spPr>
        <p:txBody>
          <a:bodyPr wrap="square" rtlCol="0">
            <a:spAutoFit/>
          </a:bodyPr>
          <a:lstStyle/>
          <a:p>
            <a:r>
              <a:rPr lang="en-US" dirty="0"/>
              <a:t>Each </a:t>
            </a:r>
            <a:r>
              <a:rPr lang="en-US" dirty="0" err="1"/>
              <a:t>powerpoint</a:t>
            </a:r>
            <a:r>
              <a:rPr lang="en-US" dirty="0"/>
              <a:t> should contain one message  </a:t>
            </a:r>
          </a:p>
        </p:txBody>
      </p:sp>
      <p:sp>
        <p:nvSpPr>
          <p:cNvPr id="3" name="TextBox 2">
            <a:extLst>
              <a:ext uri="{FF2B5EF4-FFF2-40B4-BE49-F238E27FC236}">
                <a16:creationId xmlns:a16="http://schemas.microsoft.com/office/drawing/2014/main" id="{C87D8A9A-3708-974A-B690-872834F9635C}"/>
              </a:ext>
            </a:extLst>
          </p:cNvPr>
          <p:cNvSpPr txBox="1"/>
          <p:nvPr/>
        </p:nvSpPr>
        <p:spPr>
          <a:xfrm>
            <a:off x="668740" y="771562"/>
            <a:ext cx="9280478" cy="1200329"/>
          </a:xfrm>
          <a:prstGeom prst="rect">
            <a:avLst/>
          </a:prstGeom>
          <a:noFill/>
        </p:spPr>
        <p:txBody>
          <a:bodyPr wrap="square" rtlCol="0">
            <a:spAutoFit/>
          </a:bodyPr>
          <a:lstStyle/>
          <a:p>
            <a:r>
              <a:rPr lang="en-GB" dirty="0"/>
              <a:t>Exley &amp; </a:t>
            </a:r>
            <a:r>
              <a:rPr lang="en-GB" dirty="0" err="1"/>
              <a:t>Dennick</a:t>
            </a:r>
            <a:r>
              <a:rPr lang="en-GB" dirty="0"/>
              <a:t> (2004, p. 79) cautioned users of PowerPoint–‘turning all visual aids into bulleted lists is a mistake and if you spend a whole day watching PowerPoint conference presentations it will strongly reaffirm the need to avoid death by bullet point’ </a:t>
            </a:r>
          </a:p>
        </p:txBody>
      </p:sp>
      <p:sp>
        <p:nvSpPr>
          <p:cNvPr id="4" name="TextBox 3">
            <a:extLst>
              <a:ext uri="{FF2B5EF4-FFF2-40B4-BE49-F238E27FC236}">
                <a16:creationId xmlns:a16="http://schemas.microsoft.com/office/drawing/2014/main" id="{4F2CAD0A-6F79-504B-9CAF-6F6D31B5116E}"/>
              </a:ext>
            </a:extLst>
          </p:cNvPr>
          <p:cNvSpPr txBox="1"/>
          <p:nvPr/>
        </p:nvSpPr>
        <p:spPr>
          <a:xfrm>
            <a:off x="668740" y="2016604"/>
            <a:ext cx="9280478" cy="923330"/>
          </a:xfrm>
          <a:prstGeom prst="rect">
            <a:avLst/>
          </a:prstGeom>
          <a:noFill/>
        </p:spPr>
        <p:txBody>
          <a:bodyPr wrap="square" rtlCol="0">
            <a:spAutoFit/>
          </a:bodyPr>
          <a:lstStyle/>
          <a:p>
            <a:r>
              <a:rPr lang="en-GB" dirty="0"/>
              <a:t>In an article ‘PowerPoint is Evil’, published in Wired, Tufte (2003), a visual communications guru, invited readers to ‘Imagine a widely used and expensive prescription drug that promised to make us beautiful but didn’t. </a:t>
            </a:r>
          </a:p>
        </p:txBody>
      </p:sp>
      <p:sp>
        <p:nvSpPr>
          <p:cNvPr id="5" name="TextBox 4">
            <a:extLst>
              <a:ext uri="{FF2B5EF4-FFF2-40B4-BE49-F238E27FC236}">
                <a16:creationId xmlns:a16="http://schemas.microsoft.com/office/drawing/2014/main" id="{A6B0A45C-D135-124F-902E-D3B648F60205}"/>
              </a:ext>
            </a:extLst>
          </p:cNvPr>
          <p:cNvSpPr txBox="1"/>
          <p:nvPr/>
        </p:nvSpPr>
        <p:spPr>
          <a:xfrm>
            <a:off x="600501" y="3131150"/>
            <a:ext cx="9280478" cy="1200329"/>
          </a:xfrm>
          <a:prstGeom prst="rect">
            <a:avLst/>
          </a:prstGeom>
          <a:noFill/>
        </p:spPr>
        <p:txBody>
          <a:bodyPr wrap="square" rtlCol="0">
            <a:spAutoFit/>
          </a:bodyPr>
          <a:lstStyle/>
          <a:p>
            <a:r>
              <a:rPr lang="en-GB" dirty="0"/>
              <a:t>Instead the drug had frequent, serious side effects: It induced stupidity, turned everyone into bores, wasted time, and degraded the quality and credibility of communication. These side effects would rightly lead to a worldwide product recall’. </a:t>
            </a:r>
          </a:p>
          <a:p>
            <a:endParaRPr lang="en-US" dirty="0"/>
          </a:p>
        </p:txBody>
      </p:sp>
      <p:sp>
        <p:nvSpPr>
          <p:cNvPr id="6" name="TextBox 5">
            <a:extLst>
              <a:ext uri="{FF2B5EF4-FFF2-40B4-BE49-F238E27FC236}">
                <a16:creationId xmlns:a16="http://schemas.microsoft.com/office/drawing/2014/main" id="{C4388247-E31F-AF48-9C19-3A61651FD18D}"/>
              </a:ext>
            </a:extLst>
          </p:cNvPr>
          <p:cNvSpPr txBox="1"/>
          <p:nvPr/>
        </p:nvSpPr>
        <p:spPr>
          <a:xfrm>
            <a:off x="600501" y="4290409"/>
            <a:ext cx="9144000" cy="1200329"/>
          </a:xfrm>
          <a:prstGeom prst="rect">
            <a:avLst/>
          </a:prstGeom>
          <a:noFill/>
        </p:spPr>
        <p:txBody>
          <a:bodyPr wrap="square" rtlCol="0">
            <a:spAutoFit/>
          </a:bodyPr>
          <a:lstStyle/>
          <a:p>
            <a:r>
              <a:rPr lang="en-GB" dirty="0"/>
              <a:t>He goes on to note, however, that despite these criticisms of PowerPoint, about 400 million copies are producing trillions of slides each year, convenient for the speaker but punishing, he believes, to both content and audience. </a:t>
            </a:r>
          </a:p>
          <a:p>
            <a:endParaRPr lang="en-US" dirty="0"/>
          </a:p>
        </p:txBody>
      </p:sp>
      <p:pic>
        <p:nvPicPr>
          <p:cNvPr id="1026" name="Picture 2" descr="Death by PowerPoint">
            <a:extLst>
              <a:ext uri="{FF2B5EF4-FFF2-40B4-BE49-F238E27FC236}">
                <a16:creationId xmlns:a16="http://schemas.microsoft.com/office/drawing/2014/main" id="{4372CFAE-5A89-A848-A55C-DD70E3A9A91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567080" y="1193365"/>
            <a:ext cx="2138526" cy="1601765"/>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PowerPoint corrupts absolutely'">
            <a:extLst>
              <a:ext uri="{FF2B5EF4-FFF2-40B4-BE49-F238E27FC236}">
                <a16:creationId xmlns:a16="http://schemas.microsoft.com/office/drawing/2014/main" id="{B787628B-E116-3941-850E-8D2364752E66}"/>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880979" y="3194877"/>
            <a:ext cx="1986308" cy="1446379"/>
          </a:xfrm>
          <a:prstGeom prst="rect">
            <a:avLst/>
          </a:prstGeom>
          <a:noFill/>
          <a:extLst>
            <a:ext uri="{909E8E84-426E-40DD-AFC4-6F175D3DCCD1}">
              <a14:hiddenFill xmlns:a14="http://schemas.microsoft.com/office/drawing/2010/main">
                <a:solidFill>
                  <a:srgbClr val="FFFFFF"/>
                </a:solidFill>
              </a14:hiddenFill>
            </a:ext>
          </a:extLst>
        </p:spPr>
      </p:pic>
      <p:pic>
        <p:nvPicPr>
          <p:cNvPr id="1032" name="Picture 8" descr="MML approaches: stop overloading with text and start to balance more images with less visible text">
            <a:extLst>
              <a:ext uri="{FF2B5EF4-FFF2-40B4-BE49-F238E27FC236}">
                <a16:creationId xmlns:a16="http://schemas.microsoft.com/office/drawing/2014/main" id="{8E3EF188-3D55-C84A-9131-828A3A4D1D6C}"/>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720008" y="5307576"/>
            <a:ext cx="4206733" cy="1440671"/>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6" descr="A person with blue hair&#10;&#10;Description automatically generated with medium confidence">
            <a:extLst>
              <a:ext uri="{FF2B5EF4-FFF2-40B4-BE49-F238E27FC236}">
                <a16:creationId xmlns:a16="http://schemas.microsoft.com/office/drawing/2014/main" id="{AEA5AFF8-A30F-4D7B-B421-4A6FDE3898CE}"/>
              </a:ext>
            </a:extLst>
          </p:cNvPr>
          <p:cNvPicPr>
            <a:picLocks noChangeAspect="1"/>
          </p:cNvPicPr>
          <p:nvPr/>
        </p:nvPicPr>
        <p:blipFill>
          <a:blip r:embed="rId6"/>
          <a:stretch>
            <a:fillRect/>
          </a:stretch>
        </p:blipFill>
        <p:spPr>
          <a:xfrm>
            <a:off x="11047742" y="5498105"/>
            <a:ext cx="1066558" cy="1284240"/>
          </a:xfrm>
          <a:prstGeom prst="rect">
            <a:avLst/>
          </a:prstGeom>
        </p:spPr>
      </p:pic>
      <p:sp>
        <p:nvSpPr>
          <p:cNvPr id="8" name="TextBox 7">
            <a:extLst>
              <a:ext uri="{FF2B5EF4-FFF2-40B4-BE49-F238E27FC236}">
                <a16:creationId xmlns:a16="http://schemas.microsoft.com/office/drawing/2014/main" id="{5EC1FFEA-B068-473D-9579-1EC7DABCA0E7}"/>
              </a:ext>
            </a:extLst>
          </p:cNvPr>
          <p:cNvSpPr txBox="1"/>
          <p:nvPr/>
        </p:nvSpPr>
        <p:spPr>
          <a:xfrm>
            <a:off x="10633494" y="5141343"/>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Huma Shamas</a:t>
            </a:r>
          </a:p>
        </p:txBody>
      </p:sp>
    </p:spTree>
    <p:extLst>
      <p:ext uri="{BB962C8B-B14F-4D97-AF65-F5344CB8AC3E}">
        <p14:creationId xmlns:p14="http://schemas.microsoft.com/office/powerpoint/2010/main" val="251540306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376E2B-8551-6C40-A391-1B37CABC9E9C}"/>
              </a:ext>
            </a:extLst>
          </p:cNvPr>
          <p:cNvSpPr>
            <a:spLocks noGrp="1"/>
          </p:cNvSpPr>
          <p:nvPr>
            <p:ph type="title"/>
          </p:nvPr>
        </p:nvSpPr>
        <p:spPr/>
        <p:txBody>
          <a:bodyPr/>
          <a:lstStyle/>
          <a:p>
            <a:r>
              <a:rPr lang="en-US" dirty="0"/>
              <a:t>Purpose of Slides?</a:t>
            </a:r>
          </a:p>
        </p:txBody>
      </p:sp>
      <p:sp>
        <p:nvSpPr>
          <p:cNvPr id="3" name="Content Placeholder 2">
            <a:extLst>
              <a:ext uri="{FF2B5EF4-FFF2-40B4-BE49-F238E27FC236}">
                <a16:creationId xmlns:a16="http://schemas.microsoft.com/office/drawing/2014/main" id="{11EB730C-A14E-844B-9596-2B6B4C7D625B}"/>
              </a:ext>
            </a:extLst>
          </p:cNvPr>
          <p:cNvSpPr>
            <a:spLocks noGrp="1"/>
          </p:cNvSpPr>
          <p:nvPr>
            <p:ph idx="1"/>
          </p:nvPr>
        </p:nvSpPr>
        <p:spPr/>
        <p:txBody>
          <a:bodyPr/>
          <a:lstStyle/>
          <a:p>
            <a:r>
              <a:rPr lang="en-GB" dirty="0"/>
              <a:t>The idea of a slide is to have memory joggers that trigger thinking in the audience</a:t>
            </a:r>
          </a:p>
          <a:p>
            <a:pPr marL="0" indent="0">
              <a:buNone/>
            </a:pPr>
            <a:endParaRPr lang="en-GB" dirty="0"/>
          </a:p>
          <a:p>
            <a:r>
              <a:rPr lang="en-GB" dirty="0"/>
              <a:t>Easy to present and maintain eye contact with a large audience</a:t>
            </a:r>
          </a:p>
          <a:p>
            <a:pPr marL="0" indent="0">
              <a:buNone/>
            </a:pPr>
            <a:endParaRPr lang="en-GB" dirty="0"/>
          </a:p>
          <a:p>
            <a:r>
              <a:rPr lang="en-GB" dirty="0"/>
              <a:t>Visual representations can help to reinforce the key points you’re speaking about. </a:t>
            </a:r>
            <a:endParaRPr lang="en-US" dirty="0"/>
          </a:p>
        </p:txBody>
      </p:sp>
      <p:pic>
        <p:nvPicPr>
          <p:cNvPr id="4" name="Picture 3">
            <a:extLst>
              <a:ext uri="{FF2B5EF4-FFF2-40B4-BE49-F238E27FC236}">
                <a16:creationId xmlns:a16="http://schemas.microsoft.com/office/drawing/2014/main" id="{47E58497-D8A0-1343-BAE2-9ED3CBD3C757}"/>
              </a:ext>
            </a:extLst>
          </p:cNvPr>
          <p:cNvPicPr>
            <a:picLocks noChangeAspect="1"/>
          </p:cNvPicPr>
          <p:nvPr/>
        </p:nvPicPr>
        <p:blipFill>
          <a:blip r:embed="rId2"/>
          <a:stretch>
            <a:fillRect/>
          </a:stretch>
        </p:blipFill>
        <p:spPr>
          <a:xfrm>
            <a:off x="11320493" y="4801336"/>
            <a:ext cx="871507" cy="1644690"/>
          </a:xfrm>
          <a:prstGeom prst="rect">
            <a:avLst/>
          </a:prstGeom>
        </p:spPr>
      </p:pic>
      <p:sp>
        <p:nvSpPr>
          <p:cNvPr id="5" name="TextBox 4">
            <a:extLst>
              <a:ext uri="{FF2B5EF4-FFF2-40B4-BE49-F238E27FC236}">
                <a16:creationId xmlns:a16="http://schemas.microsoft.com/office/drawing/2014/main" id="{CB81829A-49F5-6144-BEBA-1102A67BBE1B}"/>
              </a:ext>
            </a:extLst>
          </p:cNvPr>
          <p:cNvSpPr txBox="1"/>
          <p:nvPr/>
        </p:nvSpPr>
        <p:spPr>
          <a:xfrm>
            <a:off x="11320493" y="6415361"/>
            <a:ext cx="1234598" cy="369332"/>
          </a:xfrm>
          <a:prstGeom prst="rect">
            <a:avLst/>
          </a:prstGeom>
          <a:noFill/>
        </p:spPr>
        <p:txBody>
          <a:bodyPr wrap="square" rtlCol="0">
            <a:spAutoFit/>
          </a:bodyPr>
          <a:lstStyle/>
          <a:p>
            <a:r>
              <a:rPr lang="en-US" dirty="0" err="1"/>
              <a:t>saima</a:t>
            </a:r>
            <a:endParaRPr lang="en-US" dirty="0"/>
          </a:p>
        </p:txBody>
      </p:sp>
    </p:spTree>
    <p:extLst>
      <p:ext uri="{BB962C8B-B14F-4D97-AF65-F5344CB8AC3E}">
        <p14:creationId xmlns:p14="http://schemas.microsoft.com/office/powerpoint/2010/main" val="413458697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E22C74-EA65-7B47-AA38-3ACC7F22A48C}"/>
              </a:ext>
            </a:extLst>
          </p:cNvPr>
          <p:cNvSpPr>
            <a:spLocks noGrp="1"/>
          </p:cNvSpPr>
          <p:nvPr>
            <p:ph type="title"/>
          </p:nvPr>
        </p:nvSpPr>
        <p:spPr/>
        <p:txBody>
          <a:bodyPr/>
          <a:lstStyle/>
          <a:p>
            <a:r>
              <a:rPr lang="en-US" dirty="0"/>
              <a:t>Why is it important to use clear Sentencing?</a:t>
            </a:r>
          </a:p>
        </p:txBody>
      </p:sp>
      <p:sp>
        <p:nvSpPr>
          <p:cNvPr id="3" name="Content Placeholder 2">
            <a:extLst>
              <a:ext uri="{FF2B5EF4-FFF2-40B4-BE49-F238E27FC236}">
                <a16:creationId xmlns:a16="http://schemas.microsoft.com/office/drawing/2014/main" id="{AEA2C86D-D450-E843-9B90-B5E433600244}"/>
              </a:ext>
            </a:extLst>
          </p:cNvPr>
          <p:cNvSpPr>
            <a:spLocks noGrp="1"/>
          </p:cNvSpPr>
          <p:nvPr>
            <p:ph idx="1"/>
          </p:nvPr>
        </p:nvSpPr>
        <p:spPr/>
        <p:txBody>
          <a:bodyPr/>
          <a:lstStyle/>
          <a:p>
            <a:r>
              <a:rPr lang="en-GB" dirty="0"/>
              <a:t>A clear sentence expressing your key </a:t>
            </a:r>
            <a:r>
              <a:rPr lang="en-GB" b="1" dirty="0"/>
              <a:t>message gives clarity. </a:t>
            </a:r>
            <a:r>
              <a:rPr lang="en-GB" dirty="0"/>
              <a:t>If you say it, and an audience member didn't quite hear it or didn't quite grasp it…it's gone. Having it on the slide allows them to reread it so that they can understand it. </a:t>
            </a:r>
          </a:p>
          <a:p>
            <a:r>
              <a:rPr lang="en-US" dirty="0"/>
              <a:t>Images and Words combined are a effective way to keep audience engaged in presentation</a:t>
            </a:r>
          </a:p>
        </p:txBody>
      </p:sp>
      <p:pic>
        <p:nvPicPr>
          <p:cNvPr id="4" name="Picture 3">
            <a:extLst>
              <a:ext uri="{FF2B5EF4-FFF2-40B4-BE49-F238E27FC236}">
                <a16:creationId xmlns:a16="http://schemas.microsoft.com/office/drawing/2014/main" id="{969E1DA0-C917-364A-9F74-BB6981502194}"/>
              </a:ext>
            </a:extLst>
          </p:cNvPr>
          <p:cNvPicPr>
            <a:picLocks noChangeAspect="1"/>
          </p:cNvPicPr>
          <p:nvPr/>
        </p:nvPicPr>
        <p:blipFill>
          <a:blip r:embed="rId2"/>
          <a:stretch>
            <a:fillRect/>
          </a:stretch>
        </p:blipFill>
        <p:spPr>
          <a:xfrm>
            <a:off x="11170870" y="4502817"/>
            <a:ext cx="1021130" cy="1927055"/>
          </a:xfrm>
          <a:prstGeom prst="rect">
            <a:avLst/>
          </a:prstGeom>
        </p:spPr>
      </p:pic>
      <p:sp>
        <p:nvSpPr>
          <p:cNvPr id="5" name="TextBox 4">
            <a:extLst>
              <a:ext uri="{FF2B5EF4-FFF2-40B4-BE49-F238E27FC236}">
                <a16:creationId xmlns:a16="http://schemas.microsoft.com/office/drawing/2014/main" id="{9EF762F9-C6E9-CC44-803D-CF9A493E0B61}"/>
              </a:ext>
            </a:extLst>
          </p:cNvPr>
          <p:cNvSpPr txBox="1"/>
          <p:nvPr/>
        </p:nvSpPr>
        <p:spPr>
          <a:xfrm>
            <a:off x="11169287" y="6429872"/>
            <a:ext cx="1021130" cy="369332"/>
          </a:xfrm>
          <a:prstGeom prst="rect">
            <a:avLst/>
          </a:prstGeom>
          <a:noFill/>
        </p:spPr>
        <p:txBody>
          <a:bodyPr wrap="square" rtlCol="0">
            <a:spAutoFit/>
          </a:bodyPr>
          <a:lstStyle/>
          <a:p>
            <a:r>
              <a:rPr lang="en-US" dirty="0" err="1"/>
              <a:t>saima</a:t>
            </a:r>
            <a:endParaRPr lang="en-US" dirty="0"/>
          </a:p>
        </p:txBody>
      </p:sp>
    </p:spTree>
    <p:extLst>
      <p:ext uri="{BB962C8B-B14F-4D97-AF65-F5344CB8AC3E}">
        <p14:creationId xmlns:p14="http://schemas.microsoft.com/office/powerpoint/2010/main" val="181376055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7604DF-C37F-ED4E-8E24-78329444969F}"/>
              </a:ext>
            </a:extLst>
          </p:cNvPr>
          <p:cNvSpPr>
            <a:spLocks noGrp="1"/>
          </p:cNvSpPr>
          <p:nvPr>
            <p:ph type="title"/>
          </p:nvPr>
        </p:nvSpPr>
        <p:spPr/>
        <p:txBody>
          <a:bodyPr/>
          <a:lstStyle/>
          <a:p>
            <a:r>
              <a:rPr lang="en-GB" dirty="0"/>
              <a:t>A picture may be worth a thousand words</a:t>
            </a:r>
            <a:br>
              <a:rPr lang="en-US" dirty="0"/>
            </a:br>
            <a:endParaRPr lang="en-US" dirty="0"/>
          </a:p>
        </p:txBody>
      </p:sp>
      <p:sp>
        <p:nvSpPr>
          <p:cNvPr id="3" name="Content Placeholder 2">
            <a:extLst>
              <a:ext uri="{FF2B5EF4-FFF2-40B4-BE49-F238E27FC236}">
                <a16:creationId xmlns:a16="http://schemas.microsoft.com/office/drawing/2014/main" id="{97AF6EF9-4BBF-6D4B-90FE-42AFCAC4CFAB}"/>
              </a:ext>
            </a:extLst>
          </p:cNvPr>
          <p:cNvSpPr>
            <a:spLocks noGrp="1"/>
          </p:cNvSpPr>
          <p:nvPr>
            <p:ph idx="1"/>
          </p:nvPr>
        </p:nvSpPr>
        <p:spPr/>
        <p:txBody>
          <a:bodyPr/>
          <a:lstStyle/>
          <a:p>
            <a:r>
              <a:rPr lang="en-GB" dirty="0"/>
              <a:t>By adding a sentence you ensure that every person in your audience gets the point you wanted to make with the picture. </a:t>
            </a:r>
          </a:p>
          <a:p>
            <a:pPr marL="0" indent="0">
              <a:buNone/>
            </a:pPr>
            <a:endParaRPr lang="en-GB" dirty="0"/>
          </a:p>
          <a:p>
            <a:r>
              <a:rPr lang="en-GB" dirty="0"/>
              <a:t>By putting some words directly on the image you ensure that the image is linked with your point in their memory</a:t>
            </a:r>
          </a:p>
          <a:p>
            <a:endParaRPr lang="en-US" dirty="0"/>
          </a:p>
        </p:txBody>
      </p:sp>
      <p:pic>
        <p:nvPicPr>
          <p:cNvPr id="4" name="Picture 3">
            <a:extLst>
              <a:ext uri="{FF2B5EF4-FFF2-40B4-BE49-F238E27FC236}">
                <a16:creationId xmlns:a16="http://schemas.microsoft.com/office/drawing/2014/main" id="{661A2D65-2A26-BA49-86D7-9EA7EBA89DE5}"/>
              </a:ext>
            </a:extLst>
          </p:cNvPr>
          <p:cNvPicPr>
            <a:picLocks noChangeAspect="1"/>
          </p:cNvPicPr>
          <p:nvPr/>
        </p:nvPicPr>
        <p:blipFill>
          <a:blip r:embed="rId2"/>
          <a:stretch>
            <a:fillRect/>
          </a:stretch>
        </p:blipFill>
        <p:spPr>
          <a:xfrm>
            <a:off x="11312663" y="4636611"/>
            <a:ext cx="879337" cy="1659467"/>
          </a:xfrm>
          <a:prstGeom prst="rect">
            <a:avLst/>
          </a:prstGeom>
        </p:spPr>
      </p:pic>
      <p:sp>
        <p:nvSpPr>
          <p:cNvPr id="5" name="TextBox 4">
            <a:extLst>
              <a:ext uri="{FF2B5EF4-FFF2-40B4-BE49-F238E27FC236}">
                <a16:creationId xmlns:a16="http://schemas.microsoft.com/office/drawing/2014/main" id="{3E83534D-822F-0848-84F4-A5FCCE282BC3}"/>
              </a:ext>
            </a:extLst>
          </p:cNvPr>
          <p:cNvSpPr txBox="1"/>
          <p:nvPr/>
        </p:nvSpPr>
        <p:spPr>
          <a:xfrm>
            <a:off x="11312663" y="6296078"/>
            <a:ext cx="1137146" cy="369332"/>
          </a:xfrm>
          <a:prstGeom prst="rect">
            <a:avLst/>
          </a:prstGeom>
          <a:noFill/>
        </p:spPr>
        <p:txBody>
          <a:bodyPr wrap="square" rtlCol="0">
            <a:spAutoFit/>
          </a:bodyPr>
          <a:lstStyle/>
          <a:p>
            <a:r>
              <a:rPr lang="en-US" dirty="0" err="1"/>
              <a:t>saima</a:t>
            </a:r>
            <a:endParaRPr lang="en-US" dirty="0"/>
          </a:p>
        </p:txBody>
      </p:sp>
    </p:spTree>
    <p:extLst>
      <p:ext uri="{BB962C8B-B14F-4D97-AF65-F5344CB8AC3E}">
        <p14:creationId xmlns:p14="http://schemas.microsoft.com/office/powerpoint/2010/main" val="191404196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AB65DA-EC07-3448-9906-A74BD1B92D53}"/>
              </a:ext>
            </a:extLst>
          </p:cNvPr>
          <p:cNvSpPr>
            <a:spLocks noGrp="1"/>
          </p:cNvSpPr>
          <p:nvPr>
            <p:ph type="title"/>
          </p:nvPr>
        </p:nvSpPr>
        <p:spPr>
          <a:xfrm>
            <a:off x="1585496" y="846667"/>
            <a:ext cx="9520158" cy="786954"/>
          </a:xfrm>
        </p:spPr>
        <p:txBody>
          <a:bodyPr>
            <a:normAutofit/>
          </a:bodyPr>
          <a:lstStyle/>
          <a:p>
            <a:r>
              <a:rPr lang="en-US" sz="4000"/>
              <a:t>Eating apples increases your metabolism. </a:t>
            </a:r>
          </a:p>
        </p:txBody>
      </p:sp>
      <p:pic>
        <p:nvPicPr>
          <p:cNvPr id="2050" name="Picture 2" descr="Apple Varieties - USApple">
            <a:extLst>
              <a:ext uri="{FF2B5EF4-FFF2-40B4-BE49-F238E27FC236}">
                <a16:creationId xmlns:a16="http://schemas.microsoft.com/office/drawing/2014/main" id="{CCB65287-11A3-924B-854C-831C72B7D24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920066" y="2015732"/>
            <a:ext cx="3450613" cy="3450613"/>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3">
            <a:extLst>
              <a:ext uri="{FF2B5EF4-FFF2-40B4-BE49-F238E27FC236}">
                <a16:creationId xmlns:a16="http://schemas.microsoft.com/office/drawing/2014/main" id="{9E823EE7-3D71-844C-850C-CBE915B04178}"/>
              </a:ext>
            </a:extLst>
          </p:cNvPr>
          <p:cNvPicPr>
            <a:picLocks noChangeAspect="1"/>
          </p:cNvPicPr>
          <p:nvPr/>
        </p:nvPicPr>
        <p:blipFill>
          <a:blip r:embed="rId4"/>
          <a:stretch>
            <a:fillRect/>
          </a:stretch>
        </p:blipFill>
        <p:spPr>
          <a:xfrm>
            <a:off x="11231907" y="3962398"/>
            <a:ext cx="960093" cy="1811867"/>
          </a:xfrm>
          <a:prstGeom prst="rect">
            <a:avLst/>
          </a:prstGeom>
        </p:spPr>
      </p:pic>
      <p:sp>
        <p:nvSpPr>
          <p:cNvPr id="5" name="TextBox 4">
            <a:extLst>
              <a:ext uri="{FF2B5EF4-FFF2-40B4-BE49-F238E27FC236}">
                <a16:creationId xmlns:a16="http://schemas.microsoft.com/office/drawing/2014/main" id="{ADF8CBAB-CD75-DC4D-8268-951B8760B880}"/>
              </a:ext>
            </a:extLst>
          </p:cNvPr>
          <p:cNvSpPr txBox="1"/>
          <p:nvPr/>
        </p:nvSpPr>
        <p:spPr>
          <a:xfrm>
            <a:off x="11231906" y="5774265"/>
            <a:ext cx="960093" cy="369332"/>
          </a:xfrm>
          <a:prstGeom prst="rect">
            <a:avLst/>
          </a:prstGeom>
          <a:noFill/>
        </p:spPr>
        <p:txBody>
          <a:bodyPr wrap="square" rtlCol="0">
            <a:spAutoFit/>
          </a:bodyPr>
          <a:lstStyle/>
          <a:p>
            <a:r>
              <a:rPr lang="en-US"/>
              <a:t>Saima</a:t>
            </a:r>
          </a:p>
        </p:txBody>
      </p:sp>
      <p:pic>
        <p:nvPicPr>
          <p:cNvPr id="2056" name="Picture 8" descr="Green Tick - Green Tick Emoji,Green Check Mark Emoji - free transparent  emoji - emojipng.com">
            <a:extLst>
              <a:ext uri="{FF2B5EF4-FFF2-40B4-BE49-F238E27FC236}">
                <a16:creationId xmlns:a16="http://schemas.microsoft.com/office/drawing/2014/main" id="{C5C7787A-200F-4445-826C-DB0ED3F3CA21}"/>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213197" y="2257106"/>
            <a:ext cx="2452838" cy="234378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022246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 name="Picture 3" descr="Stacked digital drawn triangles to form a background">
            <a:extLst>
              <a:ext uri="{FF2B5EF4-FFF2-40B4-BE49-F238E27FC236}">
                <a16:creationId xmlns:a16="http://schemas.microsoft.com/office/drawing/2014/main" id="{59DA6EDC-B7A5-4372-8278-2DB0ADC263B0}"/>
              </a:ext>
            </a:extLst>
          </p:cNvPr>
          <p:cNvPicPr>
            <a:picLocks noChangeAspect="1"/>
          </p:cNvPicPr>
          <p:nvPr/>
        </p:nvPicPr>
        <p:blipFill rotWithShape="1">
          <a:blip r:embed="rId3">
            <a:alphaModFix amt="35000"/>
          </a:blip>
          <a:srcRect l="3"/>
          <a:stretch/>
        </p:blipFill>
        <p:spPr>
          <a:xfrm>
            <a:off x="-1828" y="0"/>
            <a:ext cx="12191695" cy="6858000"/>
          </a:xfrm>
          <a:prstGeom prst="rect">
            <a:avLst/>
          </a:prstGeom>
        </p:spPr>
      </p:pic>
      <p:sp>
        <p:nvSpPr>
          <p:cNvPr id="2" name="Title 1">
            <a:extLst>
              <a:ext uri="{FF2B5EF4-FFF2-40B4-BE49-F238E27FC236}">
                <a16:creationId xmlns:a16="http://schemas.microsoft.com/office/drawing/2014/main" id="{4BC4EE35-0430-FE4D-8BD0-5C92E0D062E0}"/>
              </a:ext>
            </a:extLst>
          </p:cNvPr>
          <p:cNvSpPr>
            <a:spLocks noGrp="1"/>
          </p:cNvSpPr>
          <p:nvPr>
            <p:ph type="ctrTitle"/>
          </p:nvPr>
        </p:nvSpPr>
        <p:spPr>
          <a:xfrm>
            <a:off x="4033204" y="870466"/>
            <a:ext cx="3164617" cy="1419015"/>
          </a:xfrm>
        </p:spPr>
        <p:txBody>
          <a:bodyPr>
            <a:normAutofit/>
          </a:bodyPr>
          <a:lstStyle/>
          <a:p>
            <a:r>
              <a:rPr lang="en-GB" sz="9600" dirty="0"/>
              <a:t>SIZE</a:t>
            </a:r>
          </a:p>
        </p:txBody>
      </p:sp>
      <p:sp>
        <p:nvSpPr>
          <p:cNvPr id="3" name="Subtitle 2">
            <a:extLst>
              <a:ext uri="{FF2B5EF4-FFF2-40B4-BE49-F238E27FC236}">
                <a16:creationId xmlns:a16="http://schemas.microsoft.com/office/drawing/2014/main" id="{38ECEC6B-F19D-D946-9717-B00085C5C772}"/>
              </a:ext>
            </a:extLst>
          </p:cNvPr>
          <p:cNvSpPr>
            <a:spLocks noGrp="1"/>
          </p:cNvSpPr>
          <p:nvPr>
            <p:ph type="subTitle" idx="1"/>
          </p:nvPr>
        </p:nvSpPr>
        <p:spPr>
          <a:xfrm>
            <a:off x="2777386" y="3059667"/>
            <a:ext cx="5676648" cy="1737359"/>
          </a:xfrm>
        </p:spPr>
        <p:txBody>
          <a:bodyPr>
            <a:noAutofit/>
          </a:bodyPr>
          <a:lstStyle/>
          <a:p>
            <a:pPr marL="342900" indent="-342900" algn="l">
              <a:buFont typeface="Arial" panose="020B0604020202020204" pitchFamily="34" charset="0"/>
              <a:buChar char="•"/>
            </a:pPr>
            <a:r>
              <a:rPr lang="en-GB" sz="2800" dirty="0">
                <a:solidFill>
                  <a:schemeClr val="tx1"/>
                </a:solidFill>
              </a:rPr>
              <a:t>Size matters </a:t>
            </a:r>
          </a:p>
          <a:p>
            <a:pPr marL="342900" indent="-342900" algn="l">
              <a:buFont typeface="Arial" panose="020B0604020202020204" pitchFamily="34" charset="0"/>
              <a:buChar char="•"/>
            </a:pPr>
            <a:r>
              <a:rPr lang="en-GB" sz="2800" dirty="0">
                <a:solidFill>
                  <a:schemeClr val="tx1"/>
                </a:solidFill>
              </a:rPr>
              <a:t> The most important part of each slide should be the biggest.</a:t>
            </a:r>
          </a:p>
        </p:txBody>
      </p:sp>
      <p:pic>
        <p:nvPicPr>
          <p:cNvPr id="6" name="Picture 5">
            <a:extLst>
              <a:ext uri="{FF2B5EF4-FFF2-40B4-BE49-F238E27FC236}">
                <a16:creationId xmlns:a16="http://schemas.microsoft.com/office/drawing/2014/main" id="{DC4A4BB4-2816-944A-97F9-9777D9CEB0EB}"/>
              </a:ext>
            </a:extLst>
          </p:cNvPr>
          <p:cNvPicPr>
            <a:picLocks noChangeAspect="1"/>
          </p:cNvPicPr>
          <p:nvPr/>
        </p:nvPicPr>
        <p:blipFill>
          <a:blip r:embed="rId4"/>
          <a:stretch>
            <a:fillRect/>
          </a:stretch>
        </p:blipFill>
        <p:spPr>
          <a:xfrm>
            <a:off x="10762653" y="5128904"/>
            <a:ext cx="1429347" cy="1300471"/>
          </a:xfrm>
          <a:prstGeom prst="rect">
            <a:avLst/>
          </a:prstGeom>
        </p:spPr>
      </p:pic>
      <p:sp>
        <p:nvSpPr>
          <p:cNvPr id="7" name="TextBox 6">
            <a:extLst>
              <a:ext uri="{FF2B5EF4-FFF2-40B4-BE49-F238E27FC236}">
                <a16:creationId xmlns:a16="http://schemas.microsoft.com/office/drawing/2014/main" id="{3B7C82DD-BD13-7043-BC4C-FA877F673FDF}"/>
              </a:ext>
            </a:extLst>
          </p:cNvPr>
          <p:cNvSpPr txBox="1"/>
          <p:nvPr/>
        </p:nvSpPr>
        <p:spPr>
          <a:xfrm>
            <a:off x="10762652" y="6429374"/>
            <a:ext cx="1429347" cy="369331"/>
          </a:xfrm>
          <a:prstGeom prst="rect">
            <a:avLst/>
          </a:prstGeom>
          <a:noFill/>
        </p:spPr>
        <p:txBody>
          <a:bodyPr wrap="square" rtlCol="0">
            <a:spAutoFit/>
          </a:bodyPr>
          <a:lstStyle/>
          <a:p>
            <a:r>
              <a:rPr lang="en-GB" dirty="0" err="1"/>
              <a:t>Saiqa</a:t>
            </a:r>
            <a:r>
              <a:rPr lang="en-GB" dirty="0"/>
              <a:t> Bibi</a:t>
            </a:r>
          </a:p>
        </p:txBody>
      </p:sp>
    </p:spTree>
    <p:extLst>
      <p:ext uri="{BB962C8B-B14F-4D97-AF65-F5344CB8AC3E}">
        <p14:creationId xmlns:p14="http://schemas.microsoft.com/office/powerpoint/2010/main" val="10458833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Size Matters: Exponential Technology for the Government Challenge | HeroX">
            <a:extLst>
              <a:ext uri="{FF2B5EF4-FFF2-40B4-BE49-F238E27FC236}">
                <a16:creationId xmlns:a16="http://schemas.microsoft.com/office/drawing/2014/main" id="{9CCBE66F-732D-624C-92BD-28561608454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333501" y="749301"/>
            <a:ext cx="6824662" cy="3979862"/>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Size Matters: How Height Affects the Health, Happiness, And Success of Boys  - And the Men They Become: Amazon.co.uk: Hall, Stephen S.: 9780618470402:  Books">
            <a:extLst>
              <a:ext uri="{FF2B5EF4-FFF2-40B4-BE49-F238E27FC236}">
                <a16:creationId xmlns:a16="http://schemas.microsoft.com/office/drawing/2014/main" id="{F2E96F85-E3A7-864F-9B4F-068F256F1880}"/>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flipH="1">
            <a:off x="9428366" y="3694907"/>
            <a:ext cx="1430133" cy="2068511"/>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3">
            <a:extLst>
              <a:ext uri="{FF2B5EF4-FFF2-40B4-BE49-F238E27FC236}">
                <a16:creationId xmlns:a16="http://schemas.microsoft.com/office/drawing/2014/main" id="{30EE9059-42E9-6148-B69F-0E9D9DC1AC08}"/>
              </a:ext>
            </a:extLst>
          </p:cNvPr>
          <p:cNvPicPr>
            <a:picLocks noChangeAspect="1"/>
          </p:cNvPicPr>
          <p:nvPr/>
        </p:nvPicPr>
        <p:blipFill>
          <a:blip r:embed="rId5"/>
          <a:stretch>
            <a:fillRect/>
          </a:stretch>
        </p:blipFill>
        <p:spPr>
          <a:xfrm>
            <a:off x="10458450" y="-1"/>
            <a:ext cx="1662111" cy="1512249"/>
          </a:xfrm>
          <a:prstGeom prst="rect">
            <a:avLst/>
          </a:prstGeom>
        </p:spPr>
      </p:pic>
      <p:sp>
        <p:nvSpPr>
          <p:cNvPr id="5" name="TextBox 4">
            <a:extLst>
              <a:ext uri="{FF2B5EF4-FFF2-40B4-BE49-F238E27FC236}">
                <a16:creationId xmlns:a16="http://schemas.microsoft.com/office/drawing/2014/main" id="{B6CC7F35-27B8-FF4E-BE04-EDEE0E478B9D}"/>
              </a:ext>
            </a:extLst>
          </p:cNvPr>
          <p:cNvSpPr txBox="1"/>
          <p:nvPr/>
        </p:nvSpPr>
        <p:spPr>
          <a:xfrm>
            <a:off x="10858499" y="1512247"/>
            <a:ext cx="1262062" cy="369332"/>
          </a:xfrm>
          <a:prstGeom prst="rect">
            <a:avLst/>
          </a:prstGeom>
          <a:noFill/>
        </p:spPr>
        <p:txBody>
          <a:bodyPr wrap="square" rtlCol="0">
            <a:spAutoFit/>
          </a:bodyPr>
          <a:lstStyle/>
          <a:p>
            <a:r>
              <a:rPr lang="en-GB" dirty="0" err="1"/>
              <a:t>Saiqa</a:t>
            </a:r>
            <a:r>
              <a:rPr lang="en-GB" dirty="0"/>
              <a:t> Bibi</a:t>
            </a:r>
          </a:p>
        </p:txBody>
      </p:sp>
    </p:spTree>
    <p:extLst>
      <p:ext uri="{BB962C8B-B14F-4D97-AF65-F5344CB8AC3E}">
        <p14:creationId xmlns:p14="http://schemas.microsoft.com/office/powerpoint/2010/main" val="17597664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EE6743B2-D156-2445-877C-2EE73A3A099C}"/>
              </a:ext>
            </a:extLst>
          </p:cNvPr>
          <p:cNvSpPr txBox="1"/>
          <p:nvPr/>
        </p:nvSpPr>
        <p:spPr>
          <a:xfrm>
            <a:off x="2085975" y="842963"/>
            <a:ext cx="4229100" cy="707886"/>
          </a:xfrm>
          <a:prstGeom prst="rect">
            <a:avLst/>
          </a:prstGeom>
          <a:noFill/>
        </p:spPr>
        <p:txBody>
          <a:bodyPr wrap="square" rtlCol="0">
            <a:spAutoFit/>
          </a:bodyPr>
          <a:lstStyle/>
          <a:p>
            <a:r>
              <a:rPr lang="en-GB" sz="4000" b="1" dirty="0">
                <a:latin typeface="Aharoni" panose="02010803020104030203" pitchFamily="2" charset="-79"/>
                <a:cs typeface="Aharoni" panose="02010803020104030203" pitchFamily="2" charset="-79"/>
              </a:rPr>
              <a:t>Bold</a:t>
            </a:r>
          </a:p>
        </p:txBody>
      </p:sp>
      <p:sp>
        <p:nvSpPr>
          <p:cNvPr id="4" name="TextBox 3">
            <a:extLst>
              <a:ext uri="{FF2B5EF4-FFF2-40B4-BE49-F238E27FC236}">
                <a16:creationId xmlns:a16="http://schemas.microsoft.com/office/drawing/2014/main" id="{AE17E85D-7542-BB48-AF7E-E58338BDC9C7}"/>
              </a:ext>
            </a:extLst>
          </p:cNvPr>
          <p:cNvSpPr txBox="1"/>
          <p:nvPr/>
        </p:nvSpPr>
        <p:spPr>
          <a:xfrm>
            <a:off x="2085975" y="2551837"/>
            <a:ext cx="4514850" cy="1754326"/>
          </a:xfrm>
          <a:prstGeom prst="rect">
            <a:avLst/>
          </a:prstGeom>
          <a:noFill/>
        </p:spPr>
        <p:txBody>
          <a:bodyPr wrap="square" rtlCol="0">
            <a:spAutoFit/>
          </a:bodyPr>
          <a:lstStyle/>
          <a:p>
            <a:r>
              <a:rPr lang="en-GB" sz="3600" i="1" dirty="0"/>
              <a:t>Styles and fonts also impact the focus.</a:t>
            </a:r>
          </a:p>
        </p:txBody>
      </p:sp>
      <p:pic>
        <p:nvPicPr>
          <p:cNvPr id="6" name="Picture 5">
            <a:extLst>
              <a:ext uri="{FF2B5EF4-FFF2-40B4-BE49-F238E27FC236}">
                <a16:creationId xmlns:a16="http://schemas.microsoft.com/office/drawing/2014/main" id="{7F4A4B49-DC71-FE42-867D-F16AF3125707}"/>
              </a:ext>
            </a:extLst>
          </p:cNvPr>
          <p:cNvPicPr>
            <a:picLocks noChangeAspect="1"/>
          </p:cNvPicPr>
          <p:nvPr/>
        </p:nvPicPr>
        <p:blipFill>
          <a:blip r:embed="rId3"/>
          <a:stretch>
            <a:fillRect/>
          </a:stretch>
        </p:blipFill>
        <p:spPr>
          <a:xfrm>
            <a:off x="10401300" y="0"/>
            <a:ext cx="1790700" cy="1629244"/>
          </a:xfrm>
          <a:prstGeom prst="rect">
            <a:avLst/>
          </a:prstGeom>
        </p:spPr>
      </p:pic>
      <p:sp>
        <p:nvSpPr>
          <p:cNvPr id="7" name="TextBox 6">
            <a:extLst>
              <a:ext uri="{FF2B5EF4-FFF2-40B4-BE49-F238E27FC236}">
                <a16:creationId xmlns:a16="http://schemas.microsoft.com/office/drawing/2014/main" id="{D69B5D01-911E-0847-9813-210ECCB3B99A}"/>
              </a:ext>
            </a:extLst>
          </p:cNvPr>
          <p:cNvSpPr txBox="1"/>
          <p:nvPr/>
        </p:nvSpPr>
        <p:spPr>
          <a:xfrm>
            <a:off x="10829925" y="1629244"/>
            <a:ext cx="1362075" cy="369332"/>
          </a:xfrm>
          <a:prstGeom prst="rect">
            <a:avLst/>
          </a:prstGeom>
          <a:noFill/>
        </p:spPr>
        <p:txBody>
          <a:bodyPr wrap="square" rtlCol="0">
            <a:spAutoFit/>
          </a:bodyPr>
          <a:lstStyle/>
          <a:p>
            <a:r>
              <a:rPr lang="en-GB" dirty="0" err="1"/>
              <a:t>Saiqa</a:t>
            </a:r>
            <a:r>
              <a:rPr lang="en-GB" dirty="0"/>
              <a:t> Bibi</a:t>
            </a:r>
          </a:p>
        </p:txBody>
      </p:sp>
    </p:spTree>
    <p:extLst>
      <p:ext uri="{BB962C8B-B14F-4D97-AF65-F5344CB8AC3E}">
        <p14:creationId xmlns:p14="http://schemas.microsoft.com/office/powerpoint/2010/main" val="78129252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70963525-2F02-D54F-94E3-9A564157D43B}"/>
              </a:ext>
            </a:extLst>
          </p:cNvPr>
          <p:cNvSpPr>
            <a:spLocks noGrp="1"/>
          </p:cNvSpPr>
          <p:nvPr>
            <p:ph type="title"/>
          </p:nvPr>
        </p:nvSpPr>
        <p:spPr/>
        <p:txBody>
          <a:bodyPr/>
          <a:lstStyle/>
          <a:p>
            <a:r>
              <a:rPr lang="en-US" b="1" u="sng" dirty="0"/>
              <a:t>Dark</a:t>
            </a:r>
            <a:r>
              <a:rPr lang="en-US" b="1" u="sng" dirty="0">
                <a:solidFill>
                  <a:schemeClr val="bg1"/>
                </a:solidFill>
              </a:rPr>
              <a:t> </a:t>
            </a:r>
            <a:r>
              <a:rPr lang="en-US" b="1" u="sng" dirty="0"/>
              <a:t>Background</a:t>
            </a:r>
          </a:p>
        </p:txBody>
      </p:sp>
      <p:sp>
        <p:nvSpPr>
          <p:cNvPr id="5" name="Content Placeholder 4">
            <a:extLst>
              <a:ext uri="{FF2B5EF4-FFF2-40B4-BE49-F238E27FC236}">
                <a16:creationId xmlns:a16="http://schemas.microsoft.com/office/drawing/2014/main" id="{11E2CE5C-AB40-154A-B811-953AC094C463}"/>
              </a:ext>
            </a:extLst>
          </p:cNvPr>
          <p:cNvSpPr>
            <a:spLocks noGrp="1"/>
          </p:cNvSpPr>
          <p:nvPr>
            <p:ph sz="half" idx="1"/>
          </p:nvPr>
        </p:nvSpPr>
        <p:spPr>
          <a:xfrm>
            <a:off x="838200" y="1825626"/>
            <a:ext cx="10515600" cy="1603374"/>
          </a:xfrm>
        </p:spPr>
        <p:txBody>
          <a:bodyPr/>
          <a:lstStyle/>
          <a:p>
            <a:r>
              <a:rPr lang="en-US" dirty="0"/>
              <a:t>Audiences prefer a high contrast presentation</a:t>
            </a:r>
          </a:p>
          <a:p>
            <a:r>
              <a:rPr lang="en-US" dirty="0"/>
              <a:t>The focus should be on the presenter</a:t>
            </a:r>
          </a:p>
          <a:p>
            <a:r>
              <a:rPr lang="en-US" dirty="0" err="1"/>
              <a:t>Colour</a:t>
            </a:r>
            <a:r>
              <a:rPr lang="en-US" dirty="0"/>
              <a:t> of text and images also affect the contrast</a:t>
            </a:r>
          </a:p>
        </p:txBody>
      </p:sp>
      <p:pic>
        <p:nvPicPr>
          <p:cNvPr id="2050" name="Picture 2" descr="How to make your PowerPoint presentation interactive - Mentimeter">
            <a:extLst>
              <a:ext uri="{FF2B5EF4-FFF2-40B4-BE49-F238E27FC236}">
                <a16:creationId xmlns:a16="http://schemas.microsoft.com/office/drawing/2014/main" id="{98C7C841-0211-894F-9239-9D9D138979D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737810" y="3429000"/>
            <a:ext cx="4716379" cy="3142288"/>
          </a:xfrm>
          <a:prstGeom prst="rect">
            <a:avLst/>
          </a:prstGeom>
          <a:noFill/>
          <a:extLst>
            <a:ext uri="{909E8E84-426E-40DD-AFC4-6F175D3DCCD1}">
              <a14:hiddenFill xmlns:a14="http://schemas.microsoft.com/office/drawing/2010/main">
                <a:solidFill>
                  <a:srgbClr val="FFFFFF"/>
                </a:solidFill>
              </a14:hiddenFill>
            </a:ext>
          </a:extLst>
        </p:spPr>
      </p:pic>
      <p:pic>
        <p:nvPicPr>
          <p:cNvPr id="2" name="Picture 1">
            <a:extLst>
              <a:ext uri="{FF2B5EF4-FFF2-40B4-BE49-F238E27FC236}">
                <a16:creationId xmlns:a16="http://schemas.microsoft.com/office/drawing/2014/main" id="{13D349CE-5EAB-1C45-874A-1AB49A3B0179}"/>
              </a:ext>
            </a:extLst>
          </p:cNvPr>
          <p:cNvPicPr>
            <a:picLocks noChangeAspect="1"/>
          </p:cNvPicPr>
          <p:nvPr/>
        </p:nvPicPr>
        <p:blipFill>
          <a:blip r:embed="rId4"/>
          <a:stretch>
            <a:fillRect/>
          </a:stretch>
        </p:blipFill>
        <p:spPr>
          <a:xfrm>
            <a:off x="11544842" y="-20638"/>
            <a:ext cx="647158" cy="841891"/>
          </a:xfrm>
          <a:prstGeom prst="rect">
            <a:avLst/>
          </a:prstGeom>
        </p:spPr>
      </p:pic>
      <p:sp>
        <p:nvSpPr>
          <p:cNvPr id="7" name="TextBox 6">
            <a:extLst>
              <a:ext uri="{FF2B5EF4-FFF2-40B4-BE49-F238E27FC236}">
                <a16:creationId xmlns:a16="http://schemas.microsoft.com/office/drawing/2014/main" id="{40BBFB4B-5AEC-1940-816F-63017DF3123C}"/>
              </a:ext>
            </a:extLst>
          </p:cNvPr>
          <p:cNvSpPr txBox="1"/>
          <p:nvPr/>
        </p:nvSpPr>
        <p:spPr>
          <a:xfrm>
            <a:off x="10880035" y="821253"/>
            <a:ext cx="1282148" cy="646331"/>
          </a:xfrm>
          <a:prstGeom prst="rect">
            <a:avLst/>
          </a:prstGeom>
          <a:noFill/>
        </p:spPr>
        <p:txBody>
          <a:bodyPr wrap="square" rtlCol="0">
            <a:spAutoFit/>
          </a:bodyPr>
          <a:lstStyle/>
          <a:p>
            <a:pPr algn="r"/>
            <a:r>
              <a:rPr lang="en-GB" dirty="0" err="1">
                <a:solidFill>
                  <a:schemeClr val="bg1"/>
                </a:solidFill>
              </a:rPr>
              <a:t>Janhara</a:t>
            </a:r>
            <a:r>
              <a:rPr lang="en-GB" dirty="0">
                <a:solidFill>
                  <a:schemeClr val="bg1"/>
                </a:solidFill>
              </a:rPr>
              <a:t> Bibi</a:t>
            </a:r>
          </a:p>
        </p:txBody>
      </p:sp>
    </p:spTree>
    <p:extLst>
      <p:ext uri="{BB962C8B-B14F-4D97-AF65-F5344CB8AC3E}">
        <p14:creationId xmlns:p14="http://schemas.microsoft.com/office/powerpoint/2010/main" val="120683258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E80B5F55-1236-3643-BE03-E3CB53C1ECFE}"/>
              </a:ext>
            </a:extLst>
          </p:cNvPr>
          <p:cNvSpPr/>
          <p:nvPr/>
        </p:nvSpPr>
        <p:spPr>
          <a:xfrm>
            <a:off x="236619" y="216567"/>
            <a:ext cx="5590675" cy="6352675"/>
          </a:xfrm>
          <a:prstGeom prst="rect">
            <a:avLst/>
          </a:prstGeom>
          <a:solidFill>
            <a:schemeClr val="tx1">
              <a:lumMod val="85000"/>
              <a:lumOff val="15000"/>
            </a:schemeClr>
          </a:solidFill>
          <a:ln>
            <a:solidFill>
              <a:schemeClr val="tx1">
                <a:lumMod val="85000"/>
                <a:lumOff val="1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400" dirty="0">
                <a:solidFill>
                  <a:schemeClr val="bg2">
                    <a:lumMod val="60000"/>
                    <a:lumOff val="40000"/>
                  </a:schemeClr>
                </a:solidFill>
              </a:rPr>
              <a:t>This can’t be</a:t>
            </a:r>
            <a:r>
              <a:rPr lang="en-US" sz="2400" dirty="0">
                <a:solidFill>
                  <a:schemeClr val="tx1">
                    <a:lumMod val="75000"/>
                    <a:lumOff val="25000"/>
                  </a:schemeClr>
                </a:solidFill>
              </a:rPr>
              <a:t> </a:t>
            </a:r>
            <a:r>
              <a:rPr lang="en-US" sz="2400" dirty="0">
                <a:solidFill>
                  <a:schemeClr val="bg2">
                    <a:lumMod val="60000"/>
                    <a:lumOff val="40000"/>
                  </a:schemeClr>
                </a:solidFill>
              </a:rPr>
              <a:t>seen</a:t>
            </a:r>
            <a:r>
              <a:rPr lang="en-US" sz="2400" dirty="0">
                <a:solidFill>
                  <a:schemeClr val="tx1">
                    <a:lumMod val="75000"/>
                    <a:lumOff val="25000"/>
                  </a:schemeClr>
                </a:solidFill>
              </a:rPr>
              <a:t> </a:t>
            </a:r>
            <a:r>
              <a:rPr lang="en-US" sz="2400" dirty="0">
                <a:solidFill>
                  <a:schemeClr val="bg2">
                    <a:lumMod val="60000"/>
                    <a:lumOff val="40000"/>
                  </a:schemeClr>
                </a:solidFill>
              </a:rPr>
              <a:t>by</a:t>
            </a:r>
            <a:r>
              <a:rPr lang="en-US" sz="2400" dirty="0">
                <a:solidFill>
                  <a:schemeClr val="tx1">
                    <a:lumMod val="75000"/>
                    <a:lumOff val="25000"/>
                  </a:schemeClr>
                </a:solidFill>
              </a:rPr>
              <a:t> </a:t>
            </a:r>
            <a:r>
              <a:rPr lang="en-US" sz="2400" dirty="0">
                <a:solidFill>
                  <a:schemeClr val="bg2">
                    <a:lumMod val="60000"/>
                    <a:lumOff val="40000"/>
                  </a:schemeClr>
                </a:solidFill>
              </a:rPr>
              <a:t>the audience</a:t>
            </a:r>
          </a:p>
        </p:txBody>
      </p:sp>
      <p:sp>
        <p:nvSpPr>
          <p:cNvPr id="6" name="Rectangle 5">
            <a:extLst>
              <a:ext uri="{FF2B5EF4-FFF2-40B4-BE49-F238E27FC236}">
                <a16:creationId xmlns:a16="http://schemas.microsoft.com/office/drawing/2014/main" id="{AF7BB406-F86C-BC49-9EDC-374F4BFA7971}"/>
              </a:ext>
            </a:extLst>
          </p:cNvPr>
          <p:cNvSpPr/>
          <p:nvPr/>
        </p:nvSpPr>
        <p:spPr>
          <a:xfrm>
            <a:off x="6364708" y="312820"/>
            <a:ext cx="5590675" cy="6328613"/>
          </a:xfrm>
          <a:prstGeom prst="rect">
            <a:avLst/>
          </a:prstGeom>
          <a:solidFill>
            <a:schemeClr val="bg1">
              <a:lumMod val="95000"/>
            </a:schemeClr>
          </a:solidFill>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400" dirty="0">
                <a:solidFill>
                  <a:schemeClr val="bg2">
                    <a:lumMod val="60000"/>
                    <a:lumOff val="40000"/>
                  </a:schemeClr>
                </a:solidFill>
              </a:rPr>
              <a:t>This</a:t>
            </a:r>
            <a:r>
              <a:rPr lang="en-US" sz="2400" dirty="0">
                <a:solidFill>
                  <a:schemeClr val="bg1">
                    <a:lumMod val="85000"/>
                  </a:schemeClr>
                </a:solidFill>
              </a:rPr>
              <a:t> </a:t>
            </a:r>
            <a:r>
              <a:rPr lang="en-US" sz="2400" dirty="0">
                <a:solidFill>
                  <a:schemeClr val="bg2">
                    <a:lumMod val="60000"/>
                    <a:lumOff val="40000"/>
                  </a:schemeClr>
                </a:solidFill>
              </a:rPr>
              <a:t>also can’t be seen by</a:t>
            </a:r>
            <a:r>
              <a:rPr lang="en-US" sz="2400" dirty="0">
                <a:solidFill>
                  <a:schemeClr val="bg1">
                    <a:lumMod val="85000"/>
                  </a:schemeClr>
                </a:solidFill>
              </a:rPr>
              <a:t> </a:t>
            </a:r>
            <a:r>
              <a:rPr lang="en-US" sz="2400" dirty="0">
                <a:solidFill>
                  <a:schemeClr val="bg2">
                    <a:lumMod val="60000"/>
                    <a:lumOff val="40000"/>
                  </a:schemeClr>
                </a:solidFill>
              </a:rPr>
              <a:t>the</a:t>
            </a:r>
            <a:r>
              <a:rPr lang="en-US" sz="2400" dirty="0">
                <a:solidFill>
                  <a:schemeClr val="bg1">
                    <a:lumMod val="85000"/>
                  </a:schemeClr>
                </a:solidFill>
              </a:rPr>
              <a:t> </a:t>
            </a:r>
            <a:r>
              <a:rPr lang="en-US" sz="2400" dirty="0">
                <a:solidFill>
                  <a:schemeClr val="bg2">
                    <a:lumMod val="60000"/>
                    <a:lumOff val="40000"/>
                  </a:schemeClr>
                </a:solidFill>
              </a:rPr>
              <a:t>audience</a:t>
            </a:r>
          </a:p>
        </p:txBody>
      </p:sp>
      <p:sp>
        <p:nvSpPr>
          <p:cNvPr id="7" name="&quot;No&quot; Symbol 6">
            <a:extLst>
              <a:ext uri="{FF2B5EF4-FFF2-40B4-BE49-F238E27FC236}">
                <a16:creationId xmlns:a16="http://schemas.microsoft.com/office/drawing/2014/main" id="{50CD7402-6480-BB49-8352-535E898635BA}"/>
              </a:ext>
            </a:extLst>
          </p:cNvPr>
          <p:cNvSpPr/>
          <p:nvPr/>
        </p:nvSpPr>
        <p:spPr>
          <a:xfrm>
            <a:off x="4484939" y="2036344"/>
            <a:ext cx="2684710" cy="2713119"/>
          </a:xfrm>
          <a:prstGeom prst="noSmoking">
            <a:avLst>
              <a:gd name="adj" fmla="val 14257"/>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pic>
        <p:nvPicPr>
          <p:cNvPr id="2" name="Picture 1">
            <a:extLst>
              <a:ext uri="{FF2B5EF4-FFF2-40B4-BE49-F238E27FC236}">
                <a16:creationId xmlns:a16="http://schemas.microsoft.com/office/drawing/2014/main" id="{05FB88B5-4C35-0C46-9710-15F9F9669D7E}"/>
              </a:ext>
            </a:extLst>
          </p:cNvPr>
          <p:cNvPicPr>
            <a:picLocks noChangeAspect="1"/>
          </p:cNvPicPr>
          <p:nvPr/>
        </p:nvPicPr>
        <p:blipFill>
          <a:blip r:embed="rId3"/>
          <a:stretch>
            <a:fillRect/>
          </a:stretch>
        </p:blipFill>
        <p:spPr>
          <a:xfrm>
            <a:off x="11267265" y="312820"/>
            <a:ext cx="593432" cy="1109074"/>
          </a:xfrm>
          <a:prstGeom prst="rect">
            <a:avLst/>
          </a:prstGeom>
        </p:spPr>
      </p:pic>
      <p:sp>
        <p:nvSpPr>
          <p:cNvPr id="3" name="TextBox 2">
            <a:extLst>
              <a:ext uri="{FF2B5EF4-FFF2-40B4-BE49-F238E27FC236}">
                <a16:creationId xmlns:a16="http://schemas.microsoft.com/office/drawing/2014/main" id="{5CF2CD9C-0B13-B541-A9CD-934B91487BA1}"/>
              </a:ext>
            </a:extLst>
          </p:cNvPr>
          <p:cNvSpPr txBox="1"/>
          <p:nvPr/>
        </p:nvSpPr>
        <p:spPr>
          <a:xfrm>
            <a:off x="11043080" y="1315102"/>
            <a:ext cx="912299" cy="646331"/>
          </a:xfrm>
          <a:prstGeom prst="rect">
            <a:avLst/>
          </a:prstGeom>
          <a:noFill/>
        </p:spPr>
        <p:txBody>
          <a:bodyPr wrap="square" rtlCol="0">
            <a:spAutoFit/>
          </a:bodyPr>
          <a:lstStyle/>
          <a:p>
            <a:pPr algn="r"/>
            <a:r>
              <a:rPr lang="en-GB" dirty="0" err="1"/>
              <a:t>Janhara</a:t>
            </a:r>
            <a:r>
              <a:rPr lang="en-GB" dirty="0"/>
              <a:t> Bibi</a:t>
            </a:r>
          </a:p>
        </p:txBody>
      </p:sp>
    </p:spTree>
    <p:extLst>
      <p:ext uri="{BB962C8B-B14F-4D97-AF65-F5344CB8AC3E}">
        <p14:creationId xmlns:p14="http://schemas.microsoft.com/office/powerpoint/2010/main" val="20248286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E80B5F55-1236-3643-BE03-E3CB53C1ECFE}"/>
              </a:ext>
            </a:extLst>
          </p:cNvPr>
          <p:cNvSpPr/>
          <p:nvPr/>
        </p:nvSpPr>
        <p:spPr>
          <a:xfrm>
            <a:off x="272713" y="216567"/>
            <a:ext cx="5590675" cy="6352675"/>
          </a:xfrm>
          <a:prstGeom prst="rect">
            <a:avLst/>
          </a:prstGeom>
          <a:solidFill>
            <a:schemeClr val="tx1">
              <a:lumMod val="85000"/>
              <a:lumOff val="15000"/>
            </a:schemeClr>
          </a:solidFill>
          <a:ln>
            <a:solidFill>
              <a:schemeClr val="tx1">
                <a:lumMod val="85000"/>
                <a:lumOff val="1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400" dirty="0">
                <a:solidFill>
                  <a:schemeClr val="bg1">
                    <a:lumMod val="85000"/>
                  </a:schemeClr>
                </a:solidFill>
              </a:rPr>
              <a:t>This can be seen by the audience</a:t>
            </a:r>
          </a:p>
        </p:txBody>
      </p:sp>
      <p:sp>
        <p:nvSpPr>
          <p:cNvPr id="6" name="Rectangle 5">
            <a:extLst>
              <a:ext uri="{FF2B5EF4-FFF2-40B4-BE49-F238E27FC236}">
                <a16:creationId xmlns:a16="http://schemas.microsoft.com/office/drawing/2014/main" id="{AF7BB406-F86C-BC49-9EDC-374F4BFA7971}"/>
              </a:ext>
            </a:extLst>
          </p:cNvPr>
          <p:cNvSpPr/>
          <p:nvPr/>
        </p:nvSpPr>
        <p:spPr>
          <a:xfrm>
            <a:off x="6400798" y="240629"/>
            <a:ext cx="5590675" cy="6328613"/>
          </a:xfrm>
          <a:prstGeom prst="rect">
            <a:avLst/>
          </a:prstGeom>
          <a:solidFill>
            <a:schemeClr val="bg1">
              <a:lumMod val="95000"/>
            </a:schemeClr>
          </a:solidFill>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400" dirty="0">
                <a:solidFill>
                  <a:schemeClr val="tx1">
                    <a:lumMod val="85000"/>
                    <a:lumOff val="15000"/>
                  </a:schemeClr>
                </a:solidFill>
              </a:rPr>
              <a:t>This also can be seen by the audience</a:t>
            </a:r>
          </a:p>
        </p:txBody>
      </p:sp>
      <p:pic>
        <p:nvPicPr>
          <p:cNvPr id="1026" name="Picture 2" descr="Green checkmark icon - Free green check mark icons">
            <a:extLst>
              <a:ext uri="{FF2B5EF4-FFF2-40B4-BE49-F238E27FC236}">
                <a16:creationId xmlns:a16="http://schemas.microsoft.com/office/drawing/2014/main" id="{D78451D8-94A5-544C-8AEA-AEC0FB378B1A}"/>
              </a:ext>
            </a:extLst>
          </p:cNvPr>
          <p:cNvPicPr>
            <a:picLocks noChangeAspect="1" noChangeArrowheads="1"/>
          </p:cNvPicPr>
          <p:nvPr/>
        </p:nvPicPr>
        <p:blipFill>
          <a:blip r:embed="rId3">
            <a:extLst>
              <a:ext uri="{BEBA8EAE-BF5A-486C-A8C5-ECC9F3942E4B}">
                <a14:imgProps xmlns:a14="http://schemas.microsoft.com/office/drawing/2010/main">
                  <a14:imgLayer r:embed="rId4">
                    <a14:imgEffect>
                      <a14:backgroundRemoval t="4000" b="95556" l="4000" r="97333">
                        <a14:foregroundMark x1="4444" y1="63111" x2="4444" y2="63111"/>
                        <a14:foregroundMark x1="36444" y1="95556" x2="36444" y2="95556"/>
                        <a14:foregroundMark x1="92444" y1="19556" x2="92444" y2="19556"/>
                        <a14:foregroundMark x1="95111" y1="15111" x2="95111" y2="15111"/>
                        <a14:foregroundMark x1="84889" y1="4444" x2="84889" y2="4444"/>
                        <a14:foregroundMark x1="97333" y1="14667" x2="97333" y2="14667"/>
                      </a14:backgroundRemoval>
                    </a14:imgEffect>
                  </a14:imgLayer>
                </a14:imgProps>
              </a:ext>
              <a:ext uri="{28A0092B-C50C-407E-A947-70E740481C1C}">
                <a14:useLocalDpi xmlns:a14="http://schemas.microsoft.com/office/drawing/2010/main" val="0"/>
              </a:ext>
            </a:extLst>
          </a:blip>
          <a:srcRect/>
          <a:stretch>
            <a:fillRect/>
          </a:stretch>
        </p:blipFill>
        <p:spPr bwMode="auto">
          <a:xfrm>
            <a:off x="4894345" y="1855870"/>
            <a:ext cx="2403309" cy="2403309"/>
          </a:xfrm>
          <a:prstGeom prst="rect">
            <a:avLst/>
          </a:prstGeom>
          <a:noFill/>
          <a:extLst>
            <a:ext uri="{909E8E84-426E-40DD-AFC4-6F175D3DCCD1}">
              <a14:hiddenFill xmlns:a14="http://schemas.microsoft.com/office/drawing/2010/main">
                <a:solidFill>
                  <a:srgbClr val="FFFFFF"/>
                </a:solidFill>
              </a14:hiddenFill>
            </a:ext>
          </a:extLst>
        </p:spPr>
      </p:pic>
      <p:pic>
        <p:nvPicPr>
          <p:cNvPr id="2" name="Picture 1">
            <a:extLst>
              <a:ext uri="{FF2B5EF4-FFF2-40B4-BE49-F238E27FC236}">
                <a16:creationId xmlns:a16="http://schemas.microsoft.com/office/drawing/2014/main" id="{B46CC6FB-3D30-F442-A223-A5772E93B598}"/>
              </a:ext>
            </a:extLst>
          </p:cNvPr>
          <p:cNvPicPr>
            <a:picLocks noChangeAspect="1"/>
          </p:cNvPicPr>
          <p:nvPr/>
        </p:nvPicPr>
        <p:blipFill>
          <a:blip r:embed="rId5"/>
          <a:stretch>
            <a:fillRect/>
          </a:stretch>
        </p:blipFill>
        <p:spPr>
          <a:xfrm>
            <a:off x="11155722" y="1"/>
            <a:ext cx="835751" cy="1293758"/>
          </a:xfrm>
          <a:prstGeom prst="rect">
            <a:avLst/>
          </a:prstGeom>
        </p:spPr>
      </p:pic>
      <p:sp>
        <p:nvSpPr>
          <p:cNvPr id="3" name="TextBox 2">
            <a:extLst>
              <a:ext uri="{FF2B5EF4-FFF2-40B4-BE49-F238E27FC236}">
                <a16:creationId xmlns:a16="http://schemas.microsoft.com/office/drawing/2014/main" id="{24228475-56EC-154D-BABE-193145178B9D}"/>
              </a:ext>
            </a:extLst>
          </p:cNvPr>
          <p:cNvSpPr txBox="1"/>
          <p:nvPr/>
        </p:nvSpPr>
        <p:spPr>
          <a:xfrm>
            <a:off x="10996804" y="1293759"/>
            <a:ext cx="994669" cy="646331"/>
          </a:xfrm>
          <a:prstGeom prst="rect">
            <a:avLst/>
          </a:prstGeom>
          <a:noFill/>
        </p:spPr>
        <p:txBody>
          <a:bodyPr wrap="square" rtlCol="0">
            <a:spAutoFit/>
          </a:bodyPr>
          <a:lstStyle/>
          <a:p>
            <a:pPr algn="r"/>
            <a:r>
              <a:rPr lang="en-GB" dirty="0" err="1"/>
              <a:t>Janhara</a:t>
            </a:r>
            <a:r>
              <a:rPr lang="en-GB" dirty="0"/>
              <a:t> Bibi</a:t>
            </a:r>
          </a:p>
        </p:txBody>
      </p:sp>
    </p:spTree>
    <p:extLst>
      <p:ext uri="{BB962C8B-B14F-4D97-AF65-F5344CB8AC3E}">
        <p14:creationId xmlns:p14="http://schemas.microsoft.com/office/powerpoint/2010/main" val="13572524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1026"/>
                                        </p:tgtEl>
                                        <p:attrNameLst>
                                          <p:attrName>style.visibility</p:attrName>
                                        </p:attrNameLst>
                                      </p:cBhvr>
                                      <p:to>
                                        <p:strVal val="visible"/>
                                      </p:to>
                                    </p:set>
                                    <p:anim calcmode="lin" valueType="num">
                                      <p:cBhvr additive="base">
                                        <p:cTn id="7" dur="500" fill="hold"/>
                                        <p:tgtEl>
                                          <p:spTgt spid="1026"/>
                                        </p:tgtEl>
                                        <p:attrNameLst>
                                          <p:attrName>ppt_x</p:attrName>
                                        </p:attrNameLst>
                                      </p:cBhvr>
                                      <p:tavLst>
                                        <p:tav tm="0">
                                          <p:val>
                                            <p:strVal val="#ppt_x"/>
                                          </p:val>
                                        </p:tav>
                                        <p:tav tm="100000">
                                          <p:val>
                                            <p:strVal val="#ppt_x"/>
                                          </p:val>
                                        </p:tav>
                                      </p:tavLst>
                                    </p:anim>
                                    <p:anim calcmode="lin" valueType="num">
                                      <p:cBhvr additive="base">
                                        <p:cTn id="8" dur="500" fill="hold"/>
                                        <p:tgtEl>
                                          <p:spTgt spid="102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FC785B-2EA0-6D4E-80A0-1EC34D298EB2}"/>
              </a:ext>
            </a:extLst>
          </p:cNvPr>
          <p:cNvSpPr>
            <a:spLocks noGrp="1"/>
          </p:cNvSpPr>
          <p:nvPr>
            <p:ph type="title"/>
          </p:nvPr>
        </p:nvSpPr>
        <p:spPr/>
        <p:txBody>
          <a:bodyPr/>
          <a:lstStyle/>
          <a:p>
            <a:r>
              <a:rPr lang="en-GB" b="1" u="sng" dirty="0"/>
              <a:t>Importance of using a dark background</a:t>
            </a:r>
          </a:p>
        </p:txBody>
      </p:sp>
      <p:sp>
        <p:nvSpPr>
          <p:cNvPr id="3" name="Content Placeholder 2">
            <a:extLst>
              <a:ext uri="{FF2B5EF4-FFF2-40B4-BE49-F238E27FC236}">
                <a16:creationId xmlns:a16="http://schemas.microsoft.com/office/drawing/2014/main" id="{93C968A9-C895-FD45-8B87-17F55B030261}"/>
              </a:ext>
            </a:extLst>
          </p:cNvPr>
          <p:cNvSpPr>
            <a:spLocks noGrp="1"/>
          </p:cNvSpPr>
          <p:nvPr>
            <p:ph idx="1"/>
          </p:nvPr>
        </p:nvSpPr>
        <p:spPr>
          <a:xfrm>
            <a:off x="838200" y="1825625"/>
            <a:ext cx="10515600" cy="2120733"/>
          </a:xfrm>
        </p:spPr>
        <p:txBody>
          <a:bodyPr/>
          <a:lstStyle/>
          <a:p>
            <a:r>
              <a:rPr lang="en-GB" dirty="0">
                <a:solidFill>
                  <a:schemeClr val="bg1"/>
                </a:solidFill>
              </a:rPr>
              <a:t>Makes audience focus on the content not the visuals</a:t>
            </a:r>
          </a:p>
          <a:p>
            <a:r>
              <a:rPr lang="en-GB" dirty="0"/>
              <a:t>Research has shown that a high contrast improves attention and memory (important in the workplace!) (</a:t>
            </a:r>
            <a:r>
              <a:rPr lang="en-GB" dirty="0" err="1"/>
              <a:t>Dzulkifi</a:t>
            </a:r>
            <a:r>
              <a:rPr lang="en-GB" dirty="0"/>
              <a:t> &amp; </a:t>
            </a:r>
            <a:r>
              <a:rPr lang="en-GB" dirty="0" err="1"/>
              <a:t>Mustafar</a:t>
            </a:r>
            <a:r>
              <a:rPr lang="en-GB" dirty="0"/>
              <a:t>, 2013)</a:t>
            </a:r>
          </a:p>
          <a:p>
            <a:r>
              <a:rPr lang="en-GB" dirty="0"/>
              <a:t>Sets the tone for the presentation</a:t>
            </a:r>
          </a:p>
          <a:p>
            <a:pPr marL="0" indent="0">
              <a:buNone/>
            </a:pPr>
            <a:endParaRPr lang="en-GB" dirty="0">
              <a:solidFill>
                <a:schemeClr val="bg1"/>
              </a:solidFill>
            </a:endParaRPr>
          </a:p>
        </p:txBody>
      </p:sp>
      <p:pic>
        <p:nvPicPr>
          <p:cNvPr id="3074" name="Picture 2" descr="7 Useful PowerPoint Templates for More Efficient Meetings">
            <a:extLst>
              <a:ext uri="{FF2B5EF4-FFF2-40B4-BE49-F238E27FC236}">
                <a16:creationId xmlns:a16="http://schemas.microsoft.com/office/drawing/2014/main" id="{BD8F38F1-64B5-0846-9231-18AEAEE3FD4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509211" y="3946358"/>
            <a:ext cx="5173578" cy="2586790"/>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3">
            <a:extLst>
              <a:ext uri="{FF2B5EF4-FFF2-40B4-BE49-F238E27FC236}">
                <a16:creationId xmlns:a16="http://schemas.microsoft.com/office/drawing/2014/main" id="{799251C9-C6E0-D245-8B18-E501BE8FDFA2}"/>
              </a:ext>
            </a:extLst>
          </p:cNvPr>
          <p:cNvPicPr>
            <a:picLocks noChangeAspect="1"/>
          </p:cNvPicPr>
          <p:nvPr/>
        </p:nvPicPr>
        <p:blipFill>
          <a:blip r:embed="rId4"/>
          <a:stretch>
            <a:fillRect/>
          </a:stretch>
        </p:blipFill>
        <p:spPr>
          <a:xfrm>
            <a:off x="11461025" y="0"/>
            <a:ext cx="730975" cy="1484691"/>
          </a:xfrm>
          <a:prstGeom prst="rect">
            <a:avLst/>
          </a:prstGeom>
        </p:spPr>
      </p:pic>
      <p:sp>
        <p:nvSpPr>
          <p:cNvPr id="7" name="TextBox 6">
            <a:extLst>
              <a:ext uri="{FF2B5EF4-FFF2-40B4-BE49-F238E27FC236}">
                <a16:creationId xmlns:a16="http://schemas.microsoft.com/office/drawing/2014/main" id="{0D8EEAD0-F96F-174E-8FD0-440889B52773}"/>
              </a:ext>
            </a:extLst>
          </p:cNvPr>
          <p:cNvSpPr txBox="1"/>
          <p:nvPr/>
        </p:nvSpPr>
        <p:spPr>
          <a:xfrm>
            <a:off x="10959548" y="1484692"/>
            <a:ext cx="1232452" cy="646331"/>
          </a:xfrm>
          <a:prstGeom prst="rect">
            <a:avLst/>
          </a:prstGeom>
          <a:noFill/>
        </p:spPr>
        <p:txBody>
          <a:bodyPr wrap="square" rtlCol="0">
            <a:spAutoFit/>
          </a:bodyPr>
          <a:lstStyle/>
          <a:p>
            <a:pPr algn="r"/>
            <a:r>
              <a:rPr lang="en-GB" dirty="0" err="1">
                <a:solidFill>
                  <a:schemeClr val="bg1"/>
                </a:solidFill>
              </a:rPr>
              <a:t>Janhara</a:t>
            </a:r>
            <a:r>
              <a:rPr lang="en-GB" dirty="0">
                <a:solidFill>
                  <a:schemeClr val="bg1"/>
                </a:solidFill>
              </a:rPr>
              <a:t> BIBI</a:t>
            </a:r>
          </a:p>
        </p:txBody>
      </p:sp>
    </p:spTree>
    <p:extLst>
      <p:ext uri="{BB962C8B-B14F-4D97-AF65-F5344CB8AC3E}">
        <p14:creationId xmlns:p14="http://schemas.microsoft.com/office/powerpoint/2010/main" val="229292022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EAAEE14C-160F-426B-A18D-4B172A10251C}"/>
              </a:ext>
            </a:extLst>
          </p:cNvPr>
          <p:cNvSpPr txBox="1"/>
          <p:nvPr/>
        </p:nvSpPr>
        <p:spPr>
          <a:xfrm>
            <a:off x="4605521" y="-1873370"/>
            <a:ext cx="8825658" cy="3329581"/>
          </a:xfrm>
          <a:prstGeom prst="rect">
            <a:avLst/>
          </a:prstGeom>
        </p:spPr>
        <p:txBody>
          <a:bodyPr rot="0" spcFirstLastPara="0" vertOverflow="overflow" horzOverflow="overflow" vert="horz" lIns="91440" tIns="45720" rIns="91440" bIns="45720" numCol="1" spcCol="0" rtlCol="0" fromWordArt="0" anchor="b" anchorCtr="0" forceAA="0" compatLnSpc="1">
            <a:prstTxWarp prst="textNoShape">
              <a:avLst/>
            </a:prstTxWarp>
            <a:normAutofit/>
          </a:bodyPr>
          <a:lstStyle/>
          <a:p>
            <a:pPr>
              <a:spcBef>
                <a:spcPct val="0"/>
              </a:spcBef>
              <a:spcAft>
                <a:spcPts val="600"/>
              </a:spcAft>
            </a:pPr>
            <a:r>
              <a:rPr lang="en-US" sz="7200" spc="-150" dirty="0">
                <a:solidFill>
                  <a:schemeClr val="bg1"/>
                </a:solidFill>
                <a:latin typeface="+mj-lt"/>
                <a:ea typeface="+mj-ea"/>
                <a:cs typeface="+mj-cs"/>
              </a:rPr>
              <a:t>Objects</a:t>
            </a:r>
          </a:p>
        </p:txBody>
      </p:sp>
      <p:sp>
        <p:nvSpPr>
          <p:cNvPr id="3" name="TextBox 2">
            <a:extLst>
              <a:ext uri="{FF2B5EF4-FFF2-40B4-BE49-F238E27FC236}">
                <a16:creationId xmlns:a16="http://schemas.microsoft.com/office/drawing/2014/main" id="{026E14A4-10C0-4F26-A7E2-02A78E0A78F8}"/>
              </a:ext>
            </a:extLst>
          </p:cNvPr>
          <p:cNvSpPr txBox="1"/>
          <p:nvPr/>
        </p:nvSpPr>
        <p:spPr>
          <a:xfrm>
            <a:off x="2178709" y="1186671"/>
            <a:ext cx="6639464"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lgn="l">
              <a:buFont typeface="Arial"/>
              <a:buChar char="•"/>
            </a:pPr>
            <a:endParaRPr lang="en-GB" dirty="0"/>
          </a:p>
        </p:txBody>
      </p:sp>
      <p:sp>
        <p:nvSpPr>
          <p:cNvPr id="4" name="TextBox 3">
            <a:extLst>
              <a:ext uri="{FF2B5EF4-FFF2-40B4-BE49-F238E27FC236}">
                <a16:creationId xmlns:a16="http://schemas.microsoft.com/office/drawing/2014/main" id="{24432400-C86B-4EBC-A098-DCF624C69A8F}"/>
              </a:ext>
            </a:extLst>
          </p:cNvPr>
          <p:cNvSpPr txBox="1"/>
          <p:nvPr/>
        </p:nvSpPr>
        <p:spPr>
          <a:xfrm>
            <a:off x="1415811" y="1861508"/>
            <a:ext cx="5172973" cy="35394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200" dirty="0">
                <a:latin typeface="Amasis MT Pro Black"/>
                <a:cs typeface="Calibri"/>
              </a:rPr>
              <a:t>6 items max per slide</a:t>
            </a:r>
          </a:p>
          <a:p>
            <a:endParaRPr lang="en-GB" sz="3200" dirty="0">
              <a:latin typeface="Amasis MT Pro Black"/>
              <a:cs typeface="Calibri"/>
            </a:endParaRPr>
          </a:p>
          <a:p>
            <a:r>
              <a:rPr lang="en-GB" sz="3200" dirty="0">
                <a:latin typeface="Amasis MT Pro Black"/>
                <a:cs typeface="Calibri"/>
              </a:rPr>
              <a:t>500% less </a:t>
            </a:r>
            <a:r>
              <a:rPr lang="en-GB" sz="3200" dirty="0" err="1">
                <a:latin typeface="Amasis MT Pro Black"/>
                <a:cs typeface="Calibri"/>
              </a:rPr>
              <a:t>enery</a:t>
            </a:r>
            <a:r>
              <a:rPr lang="en-GB" sz="3200" dirty="0">
                <a:latin typeface="Amasis MT Pro Black"/>
                <a:cs typeface="Calibri"/>
              </a:rPr>
              <a:t> used by your audience.</a:t>
            </a:r>
          </a:p>
          <a:p>
            <a:endParaRPr lang="en-GB" sz="3200" dirty="0">
              <a:latin typeface="Amasis MT Pro Black"/>
              <a:cs typeface="Calibri"/>
            </a:endParaRPr>
          </a:p>
          <a:p>
            <a:r>
              <a:rPr lang="en-GB" sz="3200" dirty="0">
                <a:latin typeface="Amasis MT Pro Black"/>
                <a:cs typeface="Calibri"/>
              </a:rPr>
              <a:t>Amount of slides doesn't matter</a:t>
            </a:r>
          </a:p>
        </p:txBody>
      </p:sp>
      <p:pic>
        <p:nvPicPr>
          <p:cNvPr id="35" name="Picture 55" descr="A picture containing posing&#10;&#10;Description automatically generated">
            <a:extLst>
              <a:ext uri="{FF2B5EF4-FFF2-40B4-BE49-F238E27FC236}">
                <a16:creationId xmlns:a16="http://schemas.microsoft.com/office/drawing/2014/main" id="{06BC3BD1-AEFA-4050-BC00-28ADC4D1E8AE}"/>
              </a:ext>
            </a:extLst>
          </p:cNvPr>
          <p:cNvPicPr>
            <a:picLocks noChangeAspect="1"/>
          </p:cNvPicPr>
          <p:nvPr/>
        </p:nvPicPr>
        <p:blipFill>
          <a:blip r:embed="rId3"/>
          <a:stretch>
            <a:fillRect/>
          </a:stretch>
        </p:blipFill>
        <p:spPr>
          <a:xfrm>
            <a:off x="11102735" y="5556130"/>
            <a:ext cx="1085850" cy="1295400"/>
          </a:xfrm>
          <a:prstGeom prst="rect">
            <a:avLst/>
          </a:prstGeom>
        </p:spPr>
      </p:pic>
      <p:sp>
        <p:nvSpPr>
          <p:cNvPr id="56" name="TextBox 55">
            <a:extLst>
              <a:ext uri="{FF2B5EF4-FFF2-40B4-BE49-F238E27FC236}">
                <a16:creationId xmlns:a16="http://schemas.microsoft.com/office/drawing/2014/main" id="{9DDBB06F-79A9-4C51-AAE3-B6C4F3A7E4EE}"/>
              </a:ext>
            </a:extLst>
          </p:cNvPr>
          <p:cNvSpPr txBox="1"/>
          <p:nvPr/>
        </p:nvSpPr>
        <p:spPr>
          <a:xfrm>
            <a:off x="10288438" y="5170098"/>
            <a:ext cx="2743200"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dirty="0">
                <a:latin typeface="Aharoni"/>
                <a:cs typeface="Calibri"/>
              </a:rPr>
              <a:t>Huma Shamas</a:t>
            </a:r>
          </a:p>
        </p:txBody>
      </p:sp>
      <p:sp>
        <p:nvSpPr>
          <p:cNvPr id="5" name="TextBox 4">
            <a:extLst>
              <a:ext uri="{FF2B5EF4-FFF2-40B4-BE49-F238E27FC236}">
                <a16:creationId xmlns:a16="http://schemas.microsoft.com/office/drawing/2014/main" id="{7E736BC1-EBA6-B647-B42B-B83990F6E89A}"/>
              </a:ext>
            </a:extLst>
          </p:cNvPr>
          <p:cNvSpPr txBox="1"/>
          <p:nvPr/>
        </p:nvSpPr>
        <p:spPr>
          <a:xfrm>
            <a:off x="3194304" y="585216"/>
            <a:ext cx="4315968" cy="707886"/>
          </a:xfrm>
          <a:prstGeom prst="rect">
            <a:avLst/>
          </a:prstGeom>
          <a:noFill/>
        </p:spPr>
        <p:txBody>
          <a:bodyPr wrap="square" rtlCol="0">
            <a:spAutoFit/>
          </a:bodyPr>
          <a:lstStyle/>
          <a:p>
            <a:r>
              <a:rPr lang="en-GB" sz="4000" b="1" dirty="0"/>
              <a:t>Objects</a:t>
            </a:r>
          </a:p>
        </p:txBody>
      </p:sp>
    </p:spTree>
    <p:extLst>
      <p:ext uri="{BB962C8B-B14F-4D97-AF65-F5344CB8AC3E}">
        <p14:creationId xmlns:p14="http://schemas.microsoft.com/office/powerpoint/2010/main" val="3568762122"/>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F46216B-77A9-411A-B9D3-5023FCB70208}"/>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{8990B09E-4473-144A-8325-4701610675A1}tf16401378</Template>
  <TotalTime>158</TotalTime>
  <Words>1401</Words>
  <Application>Microsoft Office PowerPoint</Application>
  <PresentationFormat>Widescreen</PresentationFormat>
  <Paragraphs>92</Paragraphs>
  <Slides>16</Slides>
  <Notes>12</Notes>
  <HiddenSlides>0</HiddenSlides>
  <MMClips>1</MMClips>
  <ScaleCrop>false</ScaleCrop>
  <HeadingPairs>
    <vt:vector size="4" baseType="variant">
      <vt:variant>
        <vt:lpstr>Theme</vt:lpstr>
      </vt:variant>
      <vt:variant>
        <vt:i4>1</vt:i4>
      </vt:variant>
      <vt:variant>
        <vt:lpstr>Slide Titles</vt:lpstr>
      </vt:variant>
      <vt:variant>
        <vt:i4>16</vt:i4>
      </vt:variant>
    </vt:vector>
  </HeadingPairs>
  <TitlesOfParts>
    <vt:vector size="17" baseType="lpstr">
      <vt:lpstr>Office Theme</vt:lpstr>
      <vt:lpstr>                      DEATH BY POWERPOINT</vt:lpstr>
      <vt:lpstr>PowerPoint Presentation</vt:lpstr>
      <vt:lpstr>PowerPoint Presentation</vt:lpstr>
      <vt:lpstr>PowerPoint Presentation</vt:lpstr>
      <vt:lpstr>Purpose of Slides?</vt:lpstr>
      <vt:lpstr>Why is it important to use clear Sentencing?</vt:lpstr>
      <vt:lpstr>A picture may be worth a thousand words </vt:lpstr>
      <vt:lpstr>Eating apples increases your metabolism. </vt:lpstr>
      <vt:lpstr>SIZE</vt:lpstr>
      <vt:lpstr>PowerPoint Presentation</vt:lpstr>
      <vt:lpstr>PowerPoint Presentation</vt:lpstr>
      <vt:lpstr>Dark Background</vt:lpstr>
      <vt:lpstr>PowerPoint Presentation</vt:lpstr>
      <vt:lpstr>PowerPoint Presentation</vt:lpstr>
      <vt:lpstr>Importance of using a dark background</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Ameena Keyani</dc:creator>
  <cp:lastModifiedBy>Huma Shamas (2030024)</cp:lastModifiedBy>
  <cp:revision>111</cp:revision>
  <dcterms:created xsi:type="dcterms:W3CDTF">2021-10-10T20:16:23Z</dcterms:created>
  <dcterms:modified xsi:type="dcterms:W3CDTF">2021-10-12T16:52:17Z</dcterms:modified>
</cp:coreProperties>
</file>