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70" r:id="rId3"/>
    <p:sldId id="257" r:id="rId4"/>
    <p:sldId id="263" r:id="rId5"/>
    <p:sldId id="272" r:id="rId6"/>
    <p:sldId id="264" r:id="rId7"/>
    <p:sldId id="258" r:id="rId8"/>
    <p:sldId id="266" r:id="rId9"/>
    <p:sldId id="267" r:id="rId10"/>
    <p:sldId id="268" r:id="rId11"/>
    <p:sldId id="260" r:id="rId12"/>
    <p:sldId id="269" r:id="rId13"/>
    <p:sldId id="259" r:id="rId14"/>
    <p:sldId id="271" r:id="rId15"/>
    <p:sldId id="26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 snapToGrid="0">
      <p:cViewPr>
        <p:scale>
          <a:sx n="100" d="100"/>
          <a:sy n="100" d="100"/>
        </p:scale>
        <p:origin x="72" y="-8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10057-C060-4AE2-A87A-5D56711702EB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50D30-CAF2-4FD3-889C-0CB5DAE8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7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50D30-CAF2-4FD3-889C-0CB5DAE87C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329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50D30-CAF2-4FD3-889C-0CB5DAE87C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192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50D30-CAF2-4FD3-889C-0CB5DAE87C5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3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042" y="2380957"/>
            <a:ext cx="8679915" cy="209608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+mn-lt"/>
              </a:rPr>
              <a:t>Explain how to reference within a body of the text and a reference list:</a:t>
            </a:r>
            <a:br>
              <a:rPr lang="en-GB" sz="2800" dirty="0">
                <a:latin typeface="+mn-lt"/>
              </a:rPr>
            </a:b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	Books, journal articles, government legislation and websites; use examples for each type of reference</a:t>
            </a:r>
            <a:endParaRPr lang="tr-TR" sz="2800" dirty="0">
              <a:latin typeface="+mn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A795A3-4086-493F-8EF5-92B21494D971}"/>
              </a:ext>
            </a:extLst>
          </p:cNvPr>
          <p:cNvSpPr/>
          <p:nvPr/>
        </p:nvSpPr>
        <p:spPr>
          <a:xfrm>
            <a:off x="1756043" y="1232447"/>
            <a:ext cx="86799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ECEG4001Q Assignment 2 </a:t>
            </a:r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043" y="2921823"/>
            <a:ext cx="8679915" cy="2057400"/>
          </a:xfrm>
        </p:spPr>
        <p:txBody>
          <a:bodyPr>
            <a:normAutofit fontScale="90000"/>
          </a:bodyPr>
          <a:lstStyle/>
          <a:p>
            <a:pPr algn="just"/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‘Academic writers need to support their arguments with evidence, and readers of academic writing need to evaluate the validity of that evidence. A reference is the bracketed or footnoted piece of information that tells the reader where the supporting evidence used in academic writing comes from’, (Uni Learning, 2000).</a:t>
            </a:r>
            <a:endParaRPr lang="tr-TR" sz="2800" dirty="0">
              <a:latin typeface="+mn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A795A3-4086-493F-8EF5-92B21494D971}"/>
              </a:ext>
            </a:extLst>
          </p:cNvPr>
          <p:cNvSpPr/>
          <p:nvPr/>
        </p:nvSpPr>
        <p:spPr>
          <a:xfrm>
            <a:off x="1756043" y="1232447"/>
            <a:ext cx="86799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BD5D80-51A2-415A-9CAE-418288B43529}"/>
              </a:ext>
            </a:extLst>
          </p:cNvPr>
          <p:cNvSpPr txBox="1"/>
          <p:nvPr/>
        </p:nvSpPr>
        <p:spPr>
          <a:xfrm>
            <a:off x="1839862" y="2263499"/>
            <a:ext cx="867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u="sng" dirty="0">
                <a:solidFill>
                  <a:schemeClr val="bg1"/>
                </a:solidFill>
              </a:rPr>
              <a:t>What is Referencing</a:t>
            </a:r>
            <a:r>
              <a:rPr lang="en-GB" sz="2800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745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(Direct Quote)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6" y="2994991"/>
            <a:ext cx="6943466" cy="2233863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200" u="sng" dirty="0"/>
              <a:t>In Text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Newcomers to sociology often have only a vague idea as to what the subject is about, though they frequently have an interest in people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 </a:t>
            </a:r>
            <a:r>
              <a:rPr lang="en-GB" dirty="0">
                <a:highlight>
                  <a:srgbClr val="FF00FF"/>
                </a:highlight>
              </a:rPr>
              <a:t>(Browne, 2011, p. 3).</a:t>
            </a:r>
          </a:p>
          <a:p>
            <a:pPr algn="l"/>
            <a:r>
              <a:rPr lang="en-GB" dirty="0"/>
              <a:t> or 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Browne (2011, p.3) </a:t>
            </a:r>
            <a:r>
              <a:rPr lang="en-GB" dirty="0"/>
              <a:t>says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Newcomers to sociology often have only a vague idea as to what the subject is about, though they frequently have an interest in people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  <a:endParaRPr lang="en-GB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0C3D46-A0BA-4EEC-B5BE-CC259021A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2702" y="1295142"/>
            <a:ext cx="1729962" cy="2207803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F589C554-C0AF-49CF-8641-ABCBF96340EC}"/>
              </a:ext>
            </a:extLst>
          </p:cNvPr>
          <p:cNvSpPr/>
          <p:nvPr/>
        </p:nvSpPr>
        <p:spPr>
          <a:xfrm>
            <a:off x="1752749" y="254403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0413D0DA-C5A0-4775-B755-1771A8B39D7D}"/>
              </a:ext>
            </a:extLst>
          </p:cNvPr>
          <p:cNvSpPr/>
          <p:nvPr/>
        </p:nvSpPr>
        <p:spPr>
          <a:xfrm>
            <a:off x="2474855" y="3011814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22E95B0F-DBB1-4927-80F5-40B9DACDC7BA}"/>
              </a:ext>
            </a:extLst>
          </p:cNvPr>
          <p:cNvSpPr/>
          <p:nvPr/>
        </p:nvSpPr>
        <p:spPr>
          <a:xfrm>
            <a:off x="3190474" y="3105834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C5DFAD43-7D72-476F-A00A-143DEB980D8F}"/>
              </a:ext>
            </a:extLst>
          </p:cNvPr>
          <p:cNvSpPr/>
          <p:nvPr/>
        </p:nvSpPr>
        <p:spPr>
          <a:xfrm>
            <a:off x="3763218" y="310583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1F2084D6-75BA-464E-8A31-D6EBC8F2C217}"/>
              </a:ext>
            </a:extLst>
          </p:cNvPr>
          <p:cNvSpPr/>
          <p:nvPr/>
        </p:nvSpPr>
        <p:spPr>
          <a:xfrm rot="13942894">
            <a:off x="3949320" y="3850271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30AC666F-6D98-4CE1-ACCC-E3E3F1D13606}"/>
              </a:ext>
            </a:extLst>
          </p:cNvPr>
          <p:cNvSpPr/>
          <p:nvPr/>
        </p:nvSpPr>
        <p:spPr>
          <a:xfrm rot="12808509">
            <a:off x="1616362" y="455732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B47B49D-9DEB-43D3-B1FF-D65BF094B27A}"/>
              </a:ext>
            </a:extLst>
          </p:cNvPr>
          <p:cNvSpPr/>
          <p:nvPr/>
        </p:nvSpPr>
        <p:spPr>
          <a:xfrm rot="7516694">
            <a:off x="5673233" y="4919589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8BF680C4-011F-435C-ABD8-2493273BAE33}"/>
              </a:ext>
            </a:extLst>
          </p:cNvPr>
          <p:cNvSpPr/>
          <p:nvPr/>
        </p:nvSpPr>
        <p:spPr>
          <a:xfrm rot="2517699">
            <a:off x="4815082" y="3925565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2850C124-C76D-4C89-89A0-A7CC77F05612}"/>
              </a:ext>
            </a:extLst>
          </p:cNvPr>
          <p:cNvSpPr/>
          <p:nvPr/>
        </p:nvSpPr>
        <p:spPr>
          <a:xfrm rot="8115085">
            <a:off x="3620343" y="4634196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FE925B49-E390-4108-A7FA-907A47E86093}"/>
              </a:ext>
            </a:extLst>
          </p:cNvPr>
          <p:cNvSpPr/>
          <p:nvPr/>
        </p:nvSpPr>
        <p:spPr>
          <a:xfrm rot="10596996">
            <a:off x="2885901" y="469186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68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(Direct Quote)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0440" y="3135190"/>
            <a:ext cx="5206910" cy="1469335"/>
          </a:xfrm>
        </p:spPr>
        <p:txBody>
          <a:bodyPr>
            <a:norm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indent="-457200" algn="just">
              <a:lnSpc>
                <a:spcPct val="150000"/>
              </a:lnSpc>
            </a:pPr>
            <a:r>
              <a:rPr lang="en-GB" dirty="0"/>
              <a:t>Browne, K. (2011) ‘</a:t>
            </a:r>
            <a:r>
              <a:rPr lang="en-GB" i="1" dirty="0"/>
              <a:t>An Introduction to Sociology’, 4</a:t>
            </a:r>
            <a:r>
              <a:rPr lang="en-GB" i="1" baseline="30000" dirty="0"/>
              <a:t>th</a:t>
            </a:r>
            <a:r>
              <a:rPr lang="en-GB" i="1" dirty="0"/>
              <a:t> </a:t>
            </a:r>
            <a:r>
              <a:rPr lang="en-GB" i="1" dirty="0" err="1"/>
              <a:t>edn</a:t>
            </a:r>
            <a:r>
              <a:rPr lang="en-GB" i="1" dirty="0"/>
              <a:t>.</a:t>
            </a:r>
            <a:r>
              <a:rPr lang="en-GB" dirty="0"/>
              <a:t>.Cambridge: Polity Press</a:t>
            </a:r>
            <a:r>
              <a:rPr lang="en-GB" sz="1600" dirty="0"/>
              <a:t>, p. 3.</a:t>
            </a:r>
            <a:endParaRPr lang="tr-TR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0C3D46-A0BA-4EEC-B5BE-CC259021A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236" y="1311965"/>
            <a:ext cx="2004281" cy="2557893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9EE67E66-5B1A-486C-A635-C6A0EEA1AB89}"/>
              </a:ext>
            </a:extLst>
          </p:cNvPr>
          <p:cNvSpPr/>
          <p:nvPr/>
        </p:nvSpPr>
        <p:spPr>
          <a:xfrm rot="8207461">
            <a:off x="4572000" y="4281359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62C7F63E-5822-4AC6-8AD6-58DE03980853}"/>
              </a:ext>
            </a:extLst>
          </p:cNvPr>
          <p:cNvSpPr/>
          <p:nvPr/>
        </p:nvSpPr>
        <p:spPr>
          <a:xfrm>
            <a:off x="7814637" y="299176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5EA87F18-DDFB-415E-939B-06FA7EB13648}"/>
              </a:ext>
            </a:extLst>
          </p:cNvPr>
          <p:cNvSpPr/>
          <p:nvPr/>
        </p:nvSpPr>
        <p:spPr>
          <a:xfrm>
            <a:off x="5453082" y="3049141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AADD6B42-3124-4CAD-85BA-922EECF674F9}"/>
              </a:ext>
            </a:extLst>
          </p:cNvPr>
          <p:cNvSpPr/>
          <p:nvPr/>
        </p:nvSpPr>
        <p:spPr>
          <a:xfrm>
            <a:off x="4572000" y="3050655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9D31426C-F077-4159-ABB3-E3B0E0D98F60}"/>
              </a:ext>
            </a:extLst>
          </p:cNvPr>
          <p:cNvSpPr/>
          <p:nvPr/>
        </p:nvSpPr>
        <p:spPr>
          <a:xfrm rot="10800000">
            <a:off x="5595957" y="4365894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743CC5B6-2FB0-4DDA-AC85-D9AE3DE9E95C}"/>
              </a:ext>
            </a:extLst>
          </p:cNvPr>
          <p:cNvSpPr/>
          <p:nvPr/>
        </p:nvSpPr>
        <p:spPr>
          <a:xfrm rot="9644417">
            <a:off x="6866044" y="436589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97B8A8F2-EDC2-43C3-A713-DEF13E2D84DE}"/>
              </a:ext>
            </a:extLst>
          </p:cNvPr>
          <p:cNvSpPr/>
          <p:nvPr/>
        </p:nvSpPr>
        <p:spPr>
          <a:xfrm rot="9644417">
            <a:off x="7783082" y="432644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6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(Chapter in Book)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558404"/>
            <a:ext cx="7208300" cy="2670450"/>
          </a:xfrm>
        </p:spPr>
        <p:txBody>
          <a:bodyPr>
            <a:noAutofit/>
          </a:bodyPr>
          <a:lstStyle/>
          <a:p>
            <a:pPr algn="l">
              <a:buClr>
                <a:schemeClr val="bg1"/>
              </a:buClr>
            </a:pPr>
            <a:endParaRPr lang="en-GB" sz="2000" u="sng" dirty="0"/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Text</a:t>
            </a:r>
          </a:p>
          <a:p>
            <a:pPr algn="l">
              <a:buClr>
                <a:schemeClr val="bg1"/>
              </a:buClr>
            </a:pPr>
            <a:endParaRPr lang="en-GB" sz="2000" u="sng" dirty="0"/>
          </a:p>
          <a:p>
            <a:pPr algn="l">
              <a:buClr>
                <a:schemeClr val="bg1"/>
              </a:buClr>
            </a:pPr>
            <a:r>
              <a:rPr lang="en-GB" sz="1700" dirty="0"/>
              <a:t> </a:t>
            </a:r>
            <a:r>
              <a:rPr lang="en-GB" sz="1700" dirty="0">
                <a:highlight>
                  <a:srgbClr val="FF00FF"/>
                </a:highlight>
              </a:rPr>
              <a:t>Giddens and Sutton (2001)</a:t>
            </a:r>
            <a:r>
              <a:rPr lang="en-GB" sz="1700" dirty="0"/>
              <a:t> suggest  that…..</a:t>
            </a:r>
            <a:endParaRPr lang="en-GB" sz="17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824E82-77EF-4116-9832-BAAD48CC7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320" y="1366630"/>
            <a:ext cx="2157344" cy="2816174"/>
          </a:xfrm>
          <a:prstGeom prst="rect">
            <a:avLst/>
          </a:prstGeom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EA6ACDC6-9FDF-4BEA-B7A9-74A74F03CE9A}"/>
              </a:ext>
            </a:extLst>
          </p:cNvPr>
          <p:cNvSpPr/>
          <p:nvPr/>
        </p:nvSpPr>
        <p:spPr>
          <a:xfrm rot="9644417">
            <a:off x="2694094" y="422225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5E09B8C3-930B-43D5-BD01-ACA93F8DBFCC}"/>
              </a:ext>
            </a:extLst>
          </p:cNvPr>
          <p:cNvSpPr/>
          <p:nvPr/>
        </p:nvSpPr>
        <p:spPr>
          <a:xfrm rot="680441">
            <a:off x="4141893" y="320712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55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(Chapter in a Book)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6590" y="2993564"/>
            <a:ext cx="6562561" cy="2233863"/>
          </a:xfrm>
        </p:spPr>
        <p:txBody>
          <a:bodyPr>
            <a:no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algn="l"/>
            <a:r>
              <a:rPr lang="en-GB" dirty="0"/>
              <a:t>Giddens, A. and Sutton, P. (2001). ‘Prostitution’, </a:t>
            </a:r>
            <a:r>
              <a:rPr lang="en-GB" i="1" dirty="0"/>
              <a:t>Sociology, 8</a:t>
            </a:r>
            <a:r>
              <a:rPr lang="en-GB" i="1" baseline="30000" dirty="0"/>
              <a:t>th</a:t>
            </a:r>
            <a:r>
              <a:rPr lang="en-GB" i="1" dirty="0"/>
              <a:t> </a:t>
            </a:r>
            <a:r>
              <a:rPr lang="en-GB" i="1" dirty="0" err="1"/>
              <a:t>edn</a:t>
            </a:r>
            <a:r>
              <a:rPr lang="en-GB" i="1" dirty="0"/>
              <a:t>. </a:t>
            </a:r>
            <a:r>
              <a:rPr lang="en-GB" dirty="0"/>
              <a:t>Cambridge: Polity Press,  pp. 133-136.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824E82-77EF-4116-9832-BAAD48CC7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0878" y="1309768"/>
            <a:ext cx="2045712" cy="2670450"/>
          </a:xfrm>
          <a:prstGeom prst="rect">
            <a:avLst/>
          </a:prstGeom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B3E70FF0-B4E8-4BA0-B583-73C8B2262531}"/>
              </a:ext>
            </a:extLst>
          </p:cNvPr>
          <p:cNvSpPr/>
          <p:nvPr/>
        </p:nvSpPr>
        <p:spPr>
          <a:xfrm rot="19652887">
            <a:off x="6534379" y="282985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ECA2417A-BCAC-4905-9DD7-010507DC108E}"/>
              </a:ext>
            </a:extLst>
          </p:cNvPr>
          <p:cNvSpPr/>
          <p:nvPr/>
        </p:nvSpPr>
        <p:spPr>
          <a:xfrm rot="20006812">
            <a:off x="4912478" y="281772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59967B5-D8FC-4228-8D9A-436B3EEBC08A}"/>
              </a:ext>
            </a:extLst>
          </p:cNvPr>
          <p:cNvSpPr/>
          <p:nvPr/>
        </p:nvSpPr>
        <p:spPr>
          <a:xfrm rot="9644417">
            <a:off x="4174040" y="404485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522F4B9C-90FD-4C6E-BAC1-A6EB229FEDEA}"/>
              </a:ext>
            </a:extLst>
          </p:cNvPr>
          <p:cNvSpPr/>
          <p:nvPr/>
        </p:nvSpPr>
        <p:spPr>
          <a:xfrm rot="9644417">
            <a:off x="5178334" y="394546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F9775B87-72DB-43B8-90C6-4FB752092AE1}"/>
              </a:ext>
            </a:extLst>
          </p:cNvPr>
          <p:cNvSpPr/>
          <p:nvPr/>
        </p:nvSpPr>
        <p:spPr>
          <a:xfrm rot="9644417">
            <a:off x="6485044" y="407983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2ED07399-5942-4A77-B2E8-CEB0ED03C42A}"/>
              </a:ext>
            </a:extLst>
          </p:cNvPr>
          <p:cNvSpPr/>
          <p:nvPr/>
        </p:nvSpPr>
        <p:spPr>
          <a:xfrm rot="9644417">
            <a:off x="7976615" y="4082242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E3199D32-5EB7-4355-BF5F-D1D8E22E7953}"/>
              </a:ext>
            </a:extLst>
          </p:cNvPr>
          <p:cNvSpPr/>
          <p:nvPr/>
        </p:nvSpPr>
        <p:spPr>
          <a:xfrm rot="2476082">
            <a:off x="8049612" y="280862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C5C7ED7F-2473-4AF3-8DC2-E48041272409}"/>
              </a:ext>
            </a:extLst>
          </p:cNvPr>
          <p:cNvSpPr/>
          <p:nvPr/>
        </p:nvSpPr>
        <p:spPr>
          <a:xfrm rot="19652887">
            <a:off x="9221291" y="280862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14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Journal Articles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663688"/>
            <a:ext cx="6718013" cy="2565166"/>
          </a:xfrm>
        </p:spPr>
        <p:txBody>
          <a:bodyPr>
            <a:normAutofit/>
          </a:bodyPr>
          <a:lstStyle/>
          <a:p>
            <a:pPr marL="285750" indent="-28575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tr-TR" sz="2000" u="sng" dirty="0"/>
              <a:t>In Text</a:t>
            </a:r>
            <a:endParaRPr lang="en-GB" sz="2000" u="sng" dirty="0"/>
          </a:p>
          <a:p>
            <a:pPr algn="just">
              <a:buClr>
                <a:schemeClr val="bg1"/>
              </a:buClr>
            </a:pPr>
            <a:r>
              <a:rPr lang="en-GB" dirty="0">
                <a:highlight>
                  <a:srgbClr val="FF00FF"/>
                </a:highlight>
              </a:rPr>
              <a:t>Grant, Ward and Lan Rong (1987) </a:t>
            </a:r>
            <a:r>
              <a:rPr lang="en-GB" dirty="0"/>
              <a:t>suggest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Qualitive methods involve prolonged, sometimes emotional ties with research subjects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</a:p>
          <a:p>
            <a:pPr algn="just">
              <a:buClr>
                <a:schemeClr val="bg1"/>
              </a:buClr>
            </a:pPr>
            <a:r>
              <a:rPr lang="en-GB" dirty="0"/>
              <a:t>Or</a:t>
            </a:r>
          </a:p>
          <a:p>
            <a:pPr algn="just">
              <a:buClr>
                <a:schemeClr val="bg1"/>
              </a:buClr>
            </a:pP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Qualitive methods involve prolonged, sometimes emotional ties with research subjects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</a:t>
            </a:r>
            <a:r>
              <a:rPr lang="en-GB" dirty="0">
                <a:highlight>
                  <a:srgbClr val="FF00FF"/>
                </a:highlight>
              </a:rPr>
              <a:t>(Grant, Ward and Lan Rong, 1987).</a:t>
            </a:r>
          </a:p>
          <a:p>
            <a:pPr algn="just">
              <a:buClr>
                <a:schemeClr val="bg1"/>
              </a:buClr>
            </a:pPr>
            <a:endParaRPr lang="en-GB" dirty="0"/>
          </a:p>
          <a:p>
            <a:pPr algn="just">
              <a:buClr>
                <a:schemeClr val="bg1"/>
              </a:buClr>
            </a:pPr>
            <a:endParaRPr lang="tr-TR" dirty="0"/>
          </a:p>
          <a:p>
            <a:pPr algn="just"/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DC6E40-1E31-4D81-AEED-0EE4DF686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50" y="1361129"/>
            <a:ext cx="1917271" cy="2819516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1F20E11-F16A-4438-89D5-453078A5E665}"/>
              </a:ext>
            </a:extLst>
          </p:cNvPr>
          <p:cNvSpPr/>
          <p:nvPr/>
        </p:nvSpPr>
        <p:spPr>
          <a:xfrm rot="19652887" flipH="1">
            <a:off x="3253086" y="2447720"/>
            <a:ext cx="31267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724715B8-B5C1-4C3D-B0F3-553B136413CC}"/>
              </a:ext>
            </a:extLst>
          </p:cNvPr>
          <p:cNvSpPr/>
          <p:nvPr/>
        </p:nvSpPr>
        <p:spPr>
          <a:xfrm rot="1912225">
            <a:off x="5448530" y="245772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E1FCB39-737D-4928-B3E9-B3C1820917A0}"/>
              </a:ext>
            </a:extLst>
          </p:cNvPr>
          <p:cNvSpPr/>
          <p:nvPr/>
        </p:nvSpPr>
        <p:spPr>
          <a:xfrm rot="8657383">
            <a:off x="3830333" y="385747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0A6F6824-4961-4C0E-AEF3-6CF8020C8452}"/>
              </a:ext>
            </a:extLst>
          </p:cNvPr>
          <p:cNvSpPr/>
          <p:nvPr/>
        </p:nvSpPr>
        <p:spPr>
          <a:xfrm rot="19652887">
            <a:off x="6987637" y="248989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7F520A6B-8106-449E-8DDB-D2A54D8AE9CB}"/>
              </a:ext>
            </a:extLst>
          </p:cNvPr>
          <p:cNvSpPr/>
          <p:nvPr/>
        </p:nvSpPr>
        <p:spPr>
          <a:xfrm rot="19652887">
            <a:off x="1428960" y="387114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D6601804-3634-479C-9D92-C9BECAA6205E}"/>
              </a:ext>
            </a:extLst>
          </p:cNvPr>
          <p:cNvSpPr/>
          <p:nvPr/>
        </p:nvSpPr>
        <p:spPr>
          <a:xfrm rot="7950516">
            <a:off x="4773672" y="490568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2FAB50F0-AB26-4F4C-99CB-FFA8AB86984B}"/>
              </a:ext>
            </a:extLst>
          </p:cNvPr>
          <p:cNvSpPr/>
          <p:nvPr/>
        </p:nvSpPr>
        <p:spPr>
          <a:xfrm rot="8612836">
            <a:off x="8017643" y="5061016"/>
            <a:ext cx="287778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E8903DB3-BE13-4365-BEA4-6C628A7090EE}"/>
              </a:ext>
            </a:extLst>
          </p:cNvPr>
          <p:cNvSpPr/>
          <p:nvPr/>
        </p:nvSpPr>
        <p:spPr>
          <a:xfrm rot="19652887">
            <a:off x="5747122" y="4192441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71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Journal Articles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780894"/>
            <a:ext cx="6718013" cy="2447959"/>
          </a:xfrm>
        </p:spPr>
        <p:txBody>
          <a:bodyPr/>
          <a:lstStyle/>
          <a:p>
            <a:pPr marL="342900" indent="-3429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tr-TR" sz="2000" u="sng" dirty="0"/>
              <a:t>In Reference List</a:t>
            </a:r>
          </a:p>
          <a:p>
            <a:pPr algn="just"/>
            <a:r>
              <a:rPr lang="en-GB" dirty="0"/>
              <a:t>Grant, L., Ward, K. and Lan Rong, X. (1987) ‘Is There An Association between Gender and Methods in Sociological Research?’,  </a:t>
            </a:r>
            <a:r>
              <a:rPr lang="en-GB" i="1" dirty="0"/>
              <a:t>American Sociology Review, </a:t>
            </a:r>
            <a:r>
              <a:rPr lang="en-GB" dirty="0"/>
              <a:t>52(6), pp. 856-862.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DC6E40-1E31-4D81-AEED-0EE4DF686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50" y="1361129"/>
            <a:ext cx="1917271" cy="2819516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12A4607E-3072-418D-88CD-D7D13594B9EB}"/>
              </a:ext>
            </a:extLst>
          </p:cNvPr>
          <p:cNvSpPr/>
          <p:nvPr/>
        </p:nvSpPr>
        <p:spPr>
          <a:xfrm rot="19652887">
            <a:off x="3422771" y="262917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E1E52D13-0066-4FB3-BCDC-F6BB3DC0F6A1}"/>
              </a:ext>
            </a:extLst>
          </p:cNvPr>
          <p:cNvSpPr/>
          <p:nvPr/>
        </p:nvSpPr>
        <p:spPr>
          <a:xfrm rot="19652887">
            <a:off x="6023095" y="256084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52A5216F-B464-427C-B3FA-948302336602}"/>
              </a:ext>
            </a:extLst>
          </p:cNvPr>
          <p:cNvSpPr/>
          <p:nvPr/>
        </p:nvSpPr>
        <p:spPr>
          <a:xfrm rot="19652887">
            <a:off x="7323258" y="256084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771C86B1-D51E-40E2-AE15-35D2137850B3}"/>
              </a:ext>
            </a:extLst>
          </p:cNvPr>
          <p:cNvSpPr/>
          <p:nvPr/>
        </p:nvSpPr>
        <p:spPr>
          <a:xfrm rot="11715503">
            <a:off x="4047353" y="403938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0021BB4D-EF5F-4C3E-9DFC-FF2CAECA9E26}"/>
              </a:ext>
            </a:extLst>
          </p:cNvPr>
          <p:cNvSpPr/>
          <p:nvPr/>
        </p:nvSpPr>
        <p:spPr>
          <a:xfrm rot="10487198">
            <a:off x="6149917" y="4090497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C819FCAC-B035-42B7-A9C0-787D3AA734A4}"/>
              </a:ext>
            </a:extLst>
          </p:cNvPr>
          <p:cNvSpPr/>
          <p:nvPr/>
        </p:nvSpPr>
        <p:spPr>
          <a:xfrm rot="10487198">
            <a:off x="7390852" y="403440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504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Websites</a:t>
            </a:r>
            <a:br>
              <a:rPr lang="en-GB" b="1" dirty="0"/>
            </a:br>
            <a:r>
              <a:rPr lang="en-GB" sz="2200" b="1" dirty="0"/>
              <a:t>(Organisation as Author)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673427" cy="2139846"/>
          </a:xfrm>
        </p:spPr>
        <p:txBody>
          <a:bodyPr>
            <a:normAutofit fontScale="92500"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200" u="sng" dirty="0"/>
              <a:t>In Text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Advocacy is about speaking up for children and young people, making sure that their rights are respected and their views heard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</a:t>
            </a:r>
            <a:r>
              <a:rPr lang="en-GB" dirty="0">
                <a:highlight>
                  <a:srgbClr val="FF00FF"/>
                </a:highlight>
              </a:rPr>
              <a:t>(Children in Wales, 2019)</a:t>
            </a:r>
            <a:r>
              <a:rPr lang="en-GB" dirty="0"/>
              <a:t>.</a:t>
            </a:r>
          </a:p>
          <a:p>
            <a:pPr algn="l"/>
            <a:r>
              <a:rPr lang="en-GB" dirty="0"/>
              <a:t>Or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Children in Wales (2019) </a:t>
            </a:r>
            <a:r>
              <a:rPr lang="en-GB" dirty="0"/>
              <a:t>outlines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Advocacy is about speaking up for children and young people, making sure that their rights are respected and their views heard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A0582470-3B29-46C8-AB03-D0509C4E691E}"/>
              </a:ext>
            </a:extLst>
          </p:cNvPr>
          <p:cNvSpPr/>
          <p:nvPr/>
        </p:nvSpPr>
        <p:spPr>
          <a:xfrm rot="18301567">
            <a:off x="1379090" y="301066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CD002A23-D130-44C6-AD1F-CDCBF7ED146C}"/>
              </a:ext>
            </a:extLst>
          </p:cNvPr>
          <p:cNvSpPr/>
          <p:nvPr/>
        </p:nvSpPr>
        <p:spPr>
          <a:xfrm rot="10487198">
            <a:off x="6441763" y="399157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212E92B-9589-4708-B366-765E3FEB072B}"/>
              </a:ext>
            </a:extLst>
          </p:cNvPr>
          <p:cNvSpPr/>
          <p:nvPr/>
        </p:nvSpPr>
        <p:spPr>
          <a:xfrm rot="9089807">
            <a:off x="7522811" y="398816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BEE5436A-BE9F-492A-990C-169B5C722C32}"/>
              </a:ext>
            </a:extLst>
          </p:cNvPr>
          <p:cNvSpPr/>
          <p:nvPr/>
        </p:nvSpPr>
        <p:spPr>
          <a:xfrm rot="8178548">
            <a:off x="8974577" y="397509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9E57C686-EC4D-4AD5-BBB7-17E81AF400F4}"/>
              </a:ext>
            </a:extLst>
          </p:cNvPr>
          <p:cNvSpPr/>
          <p:nvPr/>
        </p:nvSpPr>
        <p:spPr>
          <a:xfrm rot="10487198">
            <a:off x="2439598" y="4885191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31F45191-F2B8-4E22-A8A1-265DA6DA2674}"/>
              </a:ext>
            </a:extLst>
          </p:cNvPr>
          <p:cNvSpPr/>
          <p:nvPr/>
        </p:nvSpPr>
        <p:spPr>
          <a:xfrm rot="2175607">
            <a:off x="4139294" y="3979245"/>
            <a:ext cx="30868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3759247A-9EF1-49E1-88F8-A242B286AD02}"/>
              </a:ext>
            </a:extLst>
          </p:cNvPr>
          <p:cNvSpPr/>
          <p:nvPr/>
        </p:nvSpPr>
        <p:spPr>
          <a:xfrm rot="18570448">
            <a:off x="5198111" y="4058141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0AE8B4E1-3CFA-4A5A-8A4C-BAA77BCC70D6}"/>
              </a:ext>
            </a:extLst>
          </p:cNvPr>
          <p:cNvSpPr/>
          <p:nvPr/>
        </p:nvSpPr>
        <p:spPr>
          <a:xfrm rot="10487198">
            <a:off x="10033189" y="500713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74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Websites</a:t>
            </a:r>
            <a:br>
              <a:rPr lang="en-GB" b="1" dirty="0"/>
            </a:br>
            <a:r>
              <a:rPr lang="en-GB" sz="2200" b="1" dirty="0"/>
              <a:t>(Organisation as Author)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889713" cy="2139846"/>
          </a:xfrm>
        </p:spPr>
        <p:txBody>
          <a:bodyPr>
            <a:norm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algn="l">
              <a:buClr>
                <a:schemeClr val="bg1"/>
              </a:buClr>
            </a:pPr>
            <a:r>
              <a:rPr lang="en-GB" sz="1700" dirty="0"/>
              <a:t>Children in Wales (2019) </a:t>
            </a:r>
            <a:r>
              <a:rPr lang="en-GB" sz="1700" i="1" dirty="0"/>
              <a:t>Advocacy. </a:t>
            </a:r>
            <a:r>
              <a:rPr lang="en-GB" sz="1700" dirty="0"/>
              <a:t>Available at: http://www.childreninwales.org.uk/our-work/advocacy/ (Accessed: 17 January 2020).</a:t>
            </a:r>
            <a:endParaRPr lang="tr-TR" sz="17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83AC5442-D09E-40B2-BFD6-DF686D8794D0}"/>
              </a:ext>
            </a:extLst>
          </p:cNvPr>
          <p:cNvSpPr/>
          <p:nvPr/>
        </p:nvSpPr>
        <p:spPr>
          <a:xfrm rot="10487198">
            <a:off x="8604688" y="409724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82F18D7-44EE-465F-BD1E-8B456C165319}"/>
              </a:ext>
            </a:extLst>
          </p:cNvPr>
          <p:cNvSpPr/>
          <p:nvPr/>
        </p:nvSpPr>
        <p:spPr>
          <a:xfrm rot="2188293">
            <a:off x="3991656" y="293080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931D77EB-C24A-4602-91E2-E5E420440D7C}"/>
              </a:ext>
            </a:extLst>
          </p:cNvPr>
          <p:cNvSpPr/>
          <p:nvPr/>
        </p:nvSpPr>
        <p:spPr>
          <a:xfrm rot="19929103">
            <a:off x="2413438" y="2927147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67A407C6-BB70-4299-8840-F4B73EB89A15}"/>
              </a:ext>
            </a:extLst>
          </p:cNvPr>
          <p:cNvSpPr/>
          <p:nvPr/>
        </p:nvSpPr>
        <p:spPr>
          <a:xfrm rot="10487198">
            <a:off x="3788582" y="409724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77DAC8A3-95F1-46C5-8E12-DFB86E770651}"/>
              </a:ext>
            </a:extLst>
          </p:cNvPr>
          <p:cNvSpPr/>
          <p:nvPr/>
        </p:nvSpPr>
        <p:spPr>
          <a:xfrm rot="1792276">
            <a:off x="6146304" y="3015742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E731D144-154E-4801-907F-C023F734CB46}"/>
              </a:ext>
            </a:extLst>
          </p:cNvPr>
          <p:cNvSpPr/>
          <p:nvPr/>
        </p:nvSpPr>
        <p:spPr>
          <a:xfrm rot="616788">
            <a:off x="4794689" y="291635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09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/>
              <a:t>Websites</a:t>
            </a:r>
            <a:br>
              <a:rPr lang="en-GB" b="1"/>
            </a:br>
            <a:r>
              <a:rPr lang="en-GB" sz="2200" b="1"/>
              <a:t>(Individual Authors)</a:t>
            </a:r>
            <a:r>
              <a:rPr lang="en-GB" sz="220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673427" cy="2139846"/>
          </a:xfrm>
        </p:spPr>
        <p:txBody>
          <a:bodyPr/>
          <a:lstStyle/>
          <a:p>
            <a:pPr marL="342900" indent="-3429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Text</a:t>
            </a:r>
          </a:p>
          <a:p>
            <a:pPr algn="just"/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The theory of social constructionism states that meaning and knowledge are socially created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</a:t>
            </a:r>
            <a:r>
              <a:rPr lang="en-GB" dirty="0">
                <a:highlight>
                  <a:srgbClr val="FF00FF"/>
                </a:highlight>
              </a:rPr>
              <a:t>(Vinney, 2019).</a:t>
            </a:r>
          </a:p>
          <a:p>
            <a:pPr algn="just"/>
            <a:r>
              <a:rPr lang="en-GB" dirty="0"/>
              <a:t>Or</a:t>
            </a:r>
          </a:p>
          <a:p>
            <a:pPr algn="just"/>
            <a:r>
              <a:rPr lang="en-GB" dirty="0">
                <a:highlight>
                  <a:srgbClr val="FF00FF"/>
                </a:highlight>
              </a:rPr>
              <a:t>Vinney (2019) </a:t>
            </a:r>
            <a:r>
              <a:rPr lang="en-GB" dirty="0"/>
              <a:t>says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The theory of social constructionism states that meaning and knowledge are socially created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/>
              <a:t>Referencing </a:t>
            </a:r>
            <a:endParaRPr lang="en-GB" sz="3600" dirty="0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0B44D9C4-B682-4B58-858A-2434C751804B}"/>
              </a:ext>
            </a:extLst>
          </p:cNvPr>
          <p:cNvSpPr/>
          <p:nvPr/>
        </p:nvSpPr>
        <p:spPr>
          <a:xfrm rot="12576773">
            <a:off x="4608474" y="401264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A01940FD-F45B-4C14-910F-F058D055BA5C}"/>
              </a:ext>
            </a:extLst>
          </p:cNvPr>
          <p:cNvSpPr/>
          <p:nvPr/>
        </p:nvSpPr>
        <p:spPr>
          <a:xfrm rot="8256385">
            <a:off x="4065533" y="397035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65723E3B-A6D0-4758-B083-66F5567B995A}"/>
              </a:ext>
            </a:extLst>
          </p:cNvPr>
          <p:cNvSpPr/>
          <p:nvPr/>
        </p:nvSpPr>
        <p:spPr>
          <a:xfrm rot="19602403">
            <a:off x="1578419" y="292849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A1ED5153-CAB7-42FC-9C2B-03DF5EA72561}"/>
              </a:ext>
            </a:extLst>
          </p:cNvPr>
          <p:cNvSpPr/>
          <p:nvPr/>
        </p:nvSpPr>
        <p:spPr>
          <a:xfrm rot="10487198">
            <a:off x="3365938" y="405392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3C4CC07D-8C04-418A-BA94-4D834635AA05}"/>
              </a:ext>
            </a:extLst>
          </p:cNvPr>
          <p:cNvSpPr/>
          <p:nvPr/>
        </p:nvSpPr>
        <p:spPr>
          <a:xfrm rot="10487198">
            <a:off x="2104687" y="490568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131AC573-4AD4-4977-BB55-A90336767E1C}"/>
              </a:ext>
            </a:extLst>
          </p:cNvPr>
          <p:cNvSpPr/>
          <p:nvPr/>
        </p:nvSpPr>
        <p:spPr>
          <a:xfrm rot="10487198">
            <a:off x="2866858" y="490568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AEE26860-989E-4620-8BB7-0A107CE81245}"/>
              </a:ext>
            </a:extLst>
          </p:cNvPr>
          <p:cNvSpPr/>
          <p:nvPr/>
        </p:nvSpPr>
        <p:spPr>
          <a:xfrm rot="10487198">
            <a:off x="5467276" y="5068767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5404789-4F6A-4D8A-ACFB-65EE819BB990}"/>
              </a:ext>
            </a:extLst>
          </p:cNvPr>
          <p:cNvSpPr/>
          <p:nvPr/>
        </p:nvSpPr>
        <p:spPr>
          <a:xfrm rot="10487198">
            <a:off x="4268604" y="481796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67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Websites</a:t>
            </a:r>
            <a:br>
              <a:rPr lang="en-GB" b="1" dirty="0"/>
            </a:br>
            <a:r>
              <a:rPr lang="en-GB" sz="2200" b="1" dirty="0"/>
              <a:t>(Individual Authors)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673427" cy="2139846"/>
          </a:xfrm>
        </p:spPr>
        <p:txBody>
          <a:bodyPr>
            <a:normAutofit/>
          </a:bodyPr>
          <a:lstStyle/>
          <a:p>
            <a:pPr marL="342900" indent="-3429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algn="just">
              <a:buClr>
                <a:schemeClr val="bg1"/>
              </a:buClr>
            </a:pPr>
            <a:r>
              <a:rPr lang="en-GB" sz="2000" dirty="0"/>
              <a:t>Vinney, C. (2019) </a:t>
            </a:r>
            <a:r>
              <a:rPr lang="en-GB" sz="2000" i="1" dirty="0"/>
              <a:t>Social Constructionism Definition and Examples. </a:t>
            </a:r>
            <a:r>
              <a:rPr lang="en-GB" sz="2000" dirty="0"/>
              <a:t>Available at: https://www.thoughtco.com/social-constructionism-4586374 (Accessed: 18 January 2020).</a:t>
            </a:r>
            <a:endParaRPr lang="tr-TR" sz="20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2052DCCB-87BC-4235-ABF2-F86522860D2C}"/>
              </a:ext>
            </a:extLst>
          </p:cNvPr>
          <p:cNvSpPr/>
          <p:nvPr/>
        </p:nvSpPr>
        <p:spPr>
          <a:xfrm rot="10487198">
            <a:off x="4323632" y="449207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7E476BB2-C857-48AB-9FD0-080F7E5F1EEF}"/>
              </a:ext>
            </a:extLst>
          </p:cNvPr>
          <p:cNvSpPr/>
          <p:nvPr/>
        </p:nvSpPr>
        <p:spPr>
          <a:xfrm rot="10487198">
            <a:off x="7303046" y="415439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F3BD1CFF-7F9D-43F2-B359-96F96823F168}"/>
              </a:ext>
            </a:extLst>
          </p:cNvPr>
          <p:cNvSpPr/>
          <p:nvPr/>
        </p:nvSpPr>
        <p:spPr>
          <a:xfrm rot="18463102">
            <a:off x="1396015" y="344152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29B96883-B358-4FBE-9890-AB3E9939B5FC}"/>
              </a:ext>
            </a:extLst>
          </p:cNvPr>
          <p:cNvSpPr/>
          <p:nvPr/>
        </p:nvSpPr>
        <p:spPr>
          <a:xfrm rot="1190959">
            <a:off x="7433852" y="286820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15EB3719-3347-4AB5-9117-BA940C592047}"/>
              </a:ext>
            </a:extLst>
          </p:cNvPr>
          <p:cNvSpPr/>
          <p:nvPr/>
        </p:nvSpPr>
        <p:spPr>
          <a:xfrm rot="2259287">
            <a:off x="3785038" y="297190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C01E089D-FE50-4755-8F58-0F5979A611D5}"/>
              </a:ext>
            </a:extLst>
          </p:cNvPr>
          <p:cNvSpPr/>
          <p:nvPr/>
        </p:nvSpPr>
        <p:spPr>
          <a:xfrm rot="1497754">
            <a:off x="2603939" y="297190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88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Government Legislations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971800"/>
            <a:ext cx="8673427" cy="2257054"/>
          </a:xfrm>
        </p:spPr>
        <p:txBody>
          <a:bodyPr/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u="sng" dirty="0"/>
              <a:t>In Text</a:t>
            </a:r>
          </a:p>
          <a:p>
            <a:pPr algn="l">
              <a:buClr>
                <a:schemeClr val="bg1"/>
              </a:buClr>
            </a:pPr>
            <a:r>
              <a:rPr lang="en-GB" dirty="0"/>
              <a:t>The Welsh Government </a:t>
            </a:r>
            <a:r>
              <a:rPr lang="en-GB" dirty="0">
                <a:highlight>
                  <a:srgbClr val="FF00FF"/>
                </a:highlight>
              </a:rPr>
              <a:t>(</a:t>
            </a:r>
            <a:r>
              <a:rPr lang="en-GB" i="1" dirty="0">
                <a:highlight>
                  <a:srgbClr val="FF00FF"/>
                </a:highlight>
              </a:rPr>
              <a:t>Social Services and Well-Being (Wales) Act 2014) </a:t>
            </a:r>
            <a:r>
              <a:rPr lang="en-GB" i="1" dirty="0"/>
              <a:t>outlines a clear set of  laws that aims to make adults and children's care and support personal to their needs.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03B2844-8372-4A22-9964-41C6FA1FC05D}"/>
              </a:ext>
            </a:extLst>
          </p:cNvPr>
          <p:cNvSpPr/>
          <p:nvPr/>
        </p:nvSpPr>
        <p:spPr>
          <a:xfrm rot="19652887">
            <a:off x="6127819" y="273953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0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Government Legislations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17520"/>
            <a:ext cx="8673427" cy="2211334"/>
          </a:xfrm>
        </p:spPr>
        <p:txBody>
          <a:bodyPr/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u="sng" dirty="0"/>
              <a:t>In Reference List</a:t>
            </a:r>
          </a:p>
          <a:p>
            <a:pPr algn="l">
              <a:buClr>
                <a:schemeClr val="bg1"/>
              </a:buClr>
            </a:pPr>
            <a:r>
              <a:rPr lang="en-GB" i="1" dirty="0"/>
              <a:t>Social Services and Well-Being (Wales) Act 2014. </a:t>
            </a:r>
            <a:r>
              <a:rPr lang="en-GB" dirty="0"/>
              <a:t>(</a:t>
            </a:r>
            <a:r>
              <a:rPr lang="en-GB" dirty="0" err="1"/>
              <a:t>anaw</a:t>
            </a:r>
            <a:r>
              <a:rPr lang="en-GB" dirty="0"/>
              <a:t> 2). Available at: http://www.legislation.gov.uk/anaw/2014/4/contents (Accessed: 17 January 2020).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CB7082C4-D04D-437A-A002-25865A366EC1}"/>
              </a:ext>
            </a:extLst>
          </p:cNvPr>
          <p:cNvSpPr/>
          <p:nvPr/>
        </p:nvSpPr>
        <p:spPr>
          <a:xfrm rot="19652887">
            <a:off x="6875466" y="281243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528E8D53-480F-4630-BFC9-DBDB497C62CA}"/>
              </a:ext>
            </a:extLst>
          </p:cNvPr>
          <p:cNvSpPr/>
          <p:nvPr/>
        </p:nvSpPr>
        <p:spPr>
          <a:xfrm rot="19652887">
            <a:off x="3887026" y="282402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032C2F8B-6326-4DA5-A7DF-1464657B38FF}"/>
              </a:ext>
            </a:extLst>
          </p:cNvPr>
          <p:cNvSpPr/>
          <p:nvPr/>
        </p:nvSpPr>
        <p:spPr>
          <a:xfrm rot="19652887">
            <a:off x="8270995" y="273953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3C7EC237-7818-446F-955A-152C85F9E5E3}"/>
              </a:ext>
            </a:extLst>
          </p:cNvPr>
          <p:cNvSpPr/>
          <p:nvPr/>
        </p:nvSpPr>
        <p:spPr>
          <a:xfrm rot="9171170">
            <a:off x="3869096" y="397054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BB3F405-A1E1-49A4-A8F7-9650EB82A038}"/>
              </a:ext>
            </a:extLst>
          </p:cNvPr>
          <p:cNvSpPr/>
          <p:nvPr/>
        </p:nvSpPr>
        <p:spPr>
          <a:xfrm rot="9171170">
            <a:off x="8591595" y="403062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205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148796"/>
            <a:ext cx="8673427" cy="3531274"/>
          </a:xfrm>
        </p:spPr>
        <p:txBody>
          <a:bodyPr>
            <a:noAutofit/>
          </a:bodyPr>
          <a:lstStyle/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Browne, K. (2011) ‘AN INTRODUCTION TO SOCIOLOGY’, 4th </a:t>
            </a:r>
            <a:r>
              <a:rPr lang="en-GB" sz="1000" dirty="0" err="1"/>
              <a:t>edn</a:t>
            </a:r>
            <a:r>
              <a:rPr lang="en-GB" sz="1000" dirty="0"/>
              <a:t>.  Cambridge: Polity Press, p. 3.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Children in Wales (2019) Advocacy. Available at: http://www.childreninwales.org.uk/our-work/advocacy/ (Accessed: 17 January 2020).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Giddens, A. and Sutton, P. (2001). ‘Sociology’, 8th </a:t>
            </a:r>
            <a:r>
              <a:rPr lang="en-GB" sz="1000" dirty="0" err="1"/>
              <a:t>edn</a:t>
            </a:r>
            <a:r>
              <a:rPr lang="en-GB" sz="1000" dirty="0"/>
              <a:t>. Cambridge: Polity Press, p. 2.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L, Grant., K Ward and X, Lan Rong (1987) ‘Is There An Association between Gender and Methods in Sociological Research?’, American Sociology Review, 52(6), pp. 856-862.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Pears, R. and Shields, G. (2019) ‘Cite them Right’, the essential referencing guide, 11th </a:t>
            </a:r>
            <a:r>
              <a:rPr lang="en-GB" sz="1000" dirty="0" err="1"/>
              <a:t>edn</a:t>
            </a:r>
            <a:r>
              <a:rPr lang="en-GB" sz="1000" dirty="0"/>
              <a:t>. London: Red Globe Press.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Social Services and Well-Being (Wales) Act 2014. (anaw 2). Available at: http://www.legislation.gov.uk/anaw/2014/4/contents (Accessed: 17 January 2020).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Uni Learning (2000) The role of referencing. Available at: https://unilearning.uow.edu.au/academic/4ci.html (accessed: 19 January 2020).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/>
              <a:t>Vinney, C. (2019) Social Constructionism Definition and Examples. Available at: https://www.thoughtco.com/social-constructionism-4586374 (Accessed: 18 January 2020).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000" dirty="0">
                <a:solidFill>
                  <a:schemeClr val="bg1"/>
                </a:solidFill>
              </a:rPr>
              <a:t>UNSW Sydney (2019) </a:t>
            </a:r>
            <a:r>
              <a:rPr lang="en-GB" sz="1000" i="1" dirty="0">
                <a:solidFill>
                  <a:schemeClr val="bg1"/>
                </a:solidFill>
              </a:rPr>
              <a:t>Why is Referencing Important. </a:t>
            </a:r>
            <a:r>
              <a:rPr lang="en-GB" sz="1000" dirty="0">
                <a:solidFill>
                  <a:schemeClr val="bg1"/>
                </a:solidFill>
              </a:rPr>
              <a:t>Available at: https://student.unsw.edu.au/why-referencing-important (Accessed: 19 January 2020).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800009645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tf16401370</Template>
  <TotalTime>701</TotalTime>
  <Words>846</Words>
  <Application>Microsoft Office PowerPoint</Application>
  <PresentationFormat>Widescreen</PresentationFormat>
  <Paragraphs>77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Calibri Light</vt:lpstr>
      <vt:lpstr>Rockwell</vt:lpstr>
      <vt:lpstr>Wingdings</vt:lpstr>
      <vt:lpstr>Atlas</vt:lpstr>
      <vt:lpstr>Explain how to reference within a body of the text and a reference list:   Books, journal articles, government legislation and websites; use examples for each type of reference</vt:lpstr>
      <vt:lpstr> ‘Academic writers need to support their arguments with evidence, and readers of academic writing need to evaluate the validity of that evidence. A reference is the bracketed or footnoted piece of information that tells the reader where the supporting evidence used in academic writing comes from’, (Uni Learning, 2000).</vt:lpstr>
      <vt:lpstr>Books  (Direct Quote) </vt:lpstr>
      <vt:lpstr>Books  (Direct Quote) </vt:lpstr>
      <vt:lpstr>Books  (Chapter in Book) </vt:lpstr>
      <vt:lpstr>Books  (Chapter in a Book) </vt:lpstr>
      <vt:lpstr>Journal Articles  </vt:lpstr>
      <vt:lpstr>Journal Articles  </vt:lpstr>
      <vt:lpstr>Websites (Organisation as Author) </vt:lpstr>
      <vt:lpstr>Websites (Organisation as Author) </vt:lpstr>
      <vt:lpstr>Websites (Individual Authors) </vt:lpstr>
      <vt:lpstr>Websites (Individual Authors) </vt:lpstr>
      <vt:lpstr>Government Legislations  </vt:lpstr>
      <vt:lpstr>Government Legislations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Clark (1901422)</dc:creator>
  <cp:lastModifiedBy>Beth Clark (1901422)</cp:lastModifiedBy>
  <cp:revision>60</cp:revision>
  <dcterms:created xsi:type="dcterms:W3CDTF">2020-01-11T13:27:09Z</dcterms:created>
  <dcterms:modified xsi:type="dcterms:W3CDTF">2020-01-20T14:45:17Z</dcterms:modified>
</cp:coreProperties>
</file>