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1"/>
  </p:notesMasterIdLst>
  <p:sldIdLst>
    <p:sldId id="256" r:id="rId2"/>
    <p:sldId id="908" r:id="rId3"/>
    <p:sldId id="909" r:id="rId4"/>
    <p:sldId id="910" r:id="rId5"/>
    <p:sldId id="911" r:id="rId6"/>
    <p:sldId id="912" r:id="rId7"/>
    <p:sldId id="913" r:id="rId8"/>
    <p:sldId id="918" r:id="rId9"/>
    <p:sldId id="919" r:id="rId10"/>
    <p:sldId id="920" r:id="rId11"/>
    <p:sldId id="921" r:id="rId12"/>
    <p:sldId id="922" r:id="rId13"/>
    <p:sldId id="923" r:id="rId14"/>
    <p:sldId id="924" r:id="rId15"/>
    <p:sldId id="914" r:id="rId16"/>
    <p:sldId id="915" r:id="rId17"/>
    <p:sldId id="916" r:id="rId18"/>
    <p:sldId id="917" r:id="rId19"/>
    <p:sldId id="90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5FF"/>
    <a:srgbClr val="FDE5ED"/>
    <a:srgbClr val="E4F3FE"/>
    <a:srgbClr val="FFF3E0"/>
    <a:srgbClr val="F4E8F3"/>
    <a:srgbClr val="E8F6E8"/>
    <a:srgbClr val="B34499"/>
    <a:srgbClr val="FECAA3"/>
    <a:srgbClr val="E8F5F8"/>
    <a:srgbClr val="F1F4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272"/>
    <p:restoredTop sz="97013"/>
  </p:normalViewPr>
  <p:slideViewPr>
    <p:cSldViewPr snapToGrid="0">
      <p:cViewPr>
        <p:scale>
          <a:sx n="130" d="100"/>
          <a:sy n="130" d="100"/>
        </p:scale>
        <p:origin x="1568" y="256"/>
      </p:cViewPr>
      <p:guideLst/>
    </p:cSldViewPr>
  </p:slideViewPr>
  <p:outlineViewPr>
    <p:cViewPr>
      <p:scale>
        <a:sx n="33" d="100"/>
        <a:sy n="33" d="100"/>
      </p:scale>
      <p:origin x="0" y="-1225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6A0351-B054-5844-BA90-0E6C6422E019}" type="datetimeFigureOut">
              <a:rPr lang="en-US" smtClean="0"/>
              <a:t>8/15/25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43DFD2-3DAD-2945-8BE9-5258CDB48B9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393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43DFD2-3DAD-2945-8BE9-5258CDB48B9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822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466366-EE7D-23C1-0036-0AA56A7276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59D80C-636C-0E7E-125C-8D81D76CEA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9357F0-0DCF-A5DB-043F-CD48DE1F4C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25F241-3F68-D9A7-CAC8-06B32E3D09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43DFD2-3DAD-2945-8BE9-5258CDB48B91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560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06A26E6-6DCE-314B-A343-52F948E665B8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82BA5-652F-CD47-BA03-51EC046B8C85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A0CD8-DDC2-A94B-BA1F-CCCA2B5AE7C5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D46AC-7A7D-E34C-94F9-909B201B1BDB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D75602A4-C50C-E64C-8AEC-F00CD47B38E8}" type="datetime1">
              <a:rPr lang="en-GB" smtClean="0"/>
              <a:pPr/>
              <a:t>15/08/2025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36CD6-855B-2E41-B009-9A5DE5577F3C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EF79C-C405-4A42-B60F-4D8510C2E483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84089-CF34-D343-967B-63C082B40AB5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C4BA-27B3-5544-B9A7-17B5398976E1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325D5-C0B9-BE47-A968-7FD278578B66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2BF32-616F-0649-9627-F5635462D912}" type="datetime1">
              <a:rPr lang="en-GB" smtClean="0"/>
              <a:t>15/08/2025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Table + Detai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1"/>
          <p:cNvSpPr>
            <a:spLocks noGrp="1"/>
          </p:cNvSpPr>
          <p:nvPr>
            <p:ph type="body" sz="quarter" idx="13" hasCustomPrompt="1"/>
          </p:nvPr>
        </p:nvSpPr>
        <p:spPr>
          <a:xfrm>
            <a:off x="528000" y="5105087"/>
            <a:ext cx="11136949" cy="963397"/>
          </a:xfrm>
        </p:spPr>
        <p:txBody>
          <a:bodyPr anchor="t" anchorCtr="0"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FontTx/>
              <a:buNone/>
              <a:defRPr sz="2000" baseline="0">
                <a:solidFill>
                  <a:schemeClr val="tx2"/>
                </a:solidFill>
              </a:defRPr>
            </a:lvl1pPr>
            <a:lvl2pPr marL="609585" indent="0">
              <a:buFontTx/>
              <a:buNone/>
              <a:defRPr/>
            </a:lvl2pPr>
            <a:lvl3pPr marL="1219170" indent="0">
              <a:buFontTx/>
              <a:buNone/>
              <a:defRPr/>
            </a:lvl3pPr>
            <a:lvl4pPr marL="1828754" indent="0">
              <a:buFontTx/>
              <a:buNone/>
              <a:defRPr/>
            </a:lvl4pPr>
            <a:lvl5pPr marL="2438339" indent="0">
              <a:buFontTx/>
              <a:buNone/>
              <a:defRPr/>
            </a:lvl5pPr>
          </a:lstStyle>
          <a:p>
            <a:pPr lvl="0"/>
            <a:r>
              <a:rPr lang="en-GB" dirty="0"/>
              <a:t>Click to edit Master text detail styles</a:t>
            </a:r>
          </a:p>
        </p:txBody>
      </p:sp>
      <p:sp>
        <p:nvSpPr>
          <p:cNvPr id="17" name="Table Placeholder 16">
            <a:extLst>
              <a:ext uri="{FF2B5EF4-FFF2-40B4-BE49-F238E27FC236}">
                <a16:creationId xmlns:a16="http://schemas.microsoft.com/office/drawing/2014/main" id="{763EA4E0-3BE2-7D4F-853B-68B264DC0EBF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8000" y="1521599"/>
            <a:ext cx="11136949" cy="3456000"/>
          </a:xfr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pPr marL="0" marR="0" lvl="0" indent="0" algn="l" defTabSz="60958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 typeface="Arial"/>
              <a:buNone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5A67E36-A786-A14F-891D-8FB417D19AE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F03CB7-16CC-A049-B1DA-901F0E38667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FF4992E-C555-2C26-9151-85F2105D6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6265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B7FDA40A-88E6-6644-978C-740A66BF9C4B}" type="datetime1">
              <a:rPr lang="en-GB" smtClean="0"/>
              <a:pPr/>
              <a:t>15/08/2025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  <p:sldLayoutId id="2147483665" r:id="rId12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Calibri" panose="020F0502020204030204" pitchFamily="34" charset="0"/>
          <a:ea typeface="+mj-ea"/>
          <a:cs typeface="Calibri" panose="020F0502020204030204" pitchFamily="34" charset="0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7740F-BEA6-F18C-75B4-B24870B4E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3184" y="1105351"/>
            <a:ext cx="7155350" cy="3023981"/>
          </a:xfrm>
        </p:spPr>
        <p:txBody>
          <a:bodyPr anchor="ctr" anchorCtr="0">
            <a:normAutofit/>
          </a:bodyPr>
          <a:lstStyle/>
          <a:p>
            <a:pPr algn="l"/>
            <a:r>
              <a:rPr lang="en-GB" sz="3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COACHING AS A TRANSFORMATIVE TOOL TO SUPPORT PROGRESS TOWARDS ACHIEVING THE SDGS</a:t>
            </a:r>
            <a:endParaRPr lang="en-US" sz="36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AB0F0F1-BC9C-BA91-B2C2-E17AA81CD5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Angela Kelly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9DF5F5-3B25-4D43-198B-47758024BC88}"/>
              </a:ext>
            </a:extLst>
          </p:cNvPr>
          <p:cNvSpPr txBox="1"/>
          <p:nvPr/>
        </p:nvSpPr>
        <p:spPr>
          <a:xfrm>
            <a:off x="9059089" y="6412851"/>
            <a:ext cx="24160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accent1"/>
                </a:solidFill>
              </a:rPr>
              <a:t>2118111@student.uwtsd.ac.uk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07496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D907C-BCB9-C5E2-BBFF-5BAAB76AC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pPr algn="ctr"/>
            <a:r>
              <a:rPr lang="en-US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Coaching as a transformative tool to support progress towards achieving the SDGs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93446-5331-2008-3B4E-F8A90FD78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826" y="3726813"/>
            <a:ext cx="4679785" cy="1364951"/>
          </a:xfrm>
        </p:spPr>
        <p:txBody>
          <a:bodyPr>
            <a:noAutofit/>
          </a:bodyPr>
          <a:lstStyle/>
          <a:p>
            <a:r>
              <a:rPr 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Research Focus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/>
              <a:t>Utilising coaching as a strategic intervention to support progress towards the UN Sustainable Development Goals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FFC7DCF-48C6-BF37-C824-0429BC02FB76}"/>
              </a:ext>
            </a:extLst>
          </p:cNvPr>
          <p:cNvSpPr/>
          <p:nvPr/>
        </p:nvSpPr>
        <p:spPr>
          <a:xfrm>
            <a:off x="1161826" y="2334409"/>
            <a:ext cx="3055172" cy="92515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£208.2B</a:t>
            </a:r>
          </a:p>
          <a:p>
            <a:pPr algn="ctr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UK Financial Services Contribution</a:t>
            </a: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04BCBA9-4E8F-DC87-CF33-4D54411686A2}"/>
              </a:ext>
            </a:extLst>
          </p:cNvPr>
          <p:cNvSpPr/>
          <p:nvPr/>
        </p:nvSpPr>
        <p:spPr>
          <a:xfrm>
            <a:off x="4487732" y="2334409"/>
            <a:ext cx="3055172" cy="92515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1.1M</a:t>
            </a:r>
          </a:p>
          <a:p>
            <a:pPr algn="ctr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Direct Employment</a:t>
            </a: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E137F2D7-48B7-17B2-ECF9-872E78D76593}"/>
              </a:ext>
            </a:extLst>
          </p:cNvPr>
          <p:cNvSpPr/>
          <p:nvPr/>
        </p:nvSpPr>
        <p:spPr>
          <a:xfrm>
            <a:off x="7813638" y="2334409"/>
            <a:ext cx="3055172" cy="92515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18.4%</a:t>
            </a:r>
          </a:p>
          <a:p>
            <a:pPr algn="ctr"/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Women in C-Suite (2023)</a:t>
            </a: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D75D629-54DC-C6E2-2586-AFF82B16BAE2}"/>
              </a:ext>
            </a:extLst>
          </p:cNvPr>
          <p:cNvSpPr txBox="1">
            <a:spLocks/>
          </p:cNvSpPr>
          <p:nvPr/>
        </p:nvSpPr>
        <p:spPr>
          <a:xfrm>
            <a:off x="6175729" y="3726813"/>
            <a:ext cx="4679785" cy="2092712"/>
          </a:xfrm>
          <a:prstGeom prst="rect">
            <a:avLst/>
          </a:prstGeom>
        </p:spPr>
        <p:txBody>
          <a:bodyPr vert="horz" lIns="45720" tIns="45720" rIns="4572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Key SDGs</a:t>
            </a:r>
          </a:p>
          <a:p>
            <a:pPr marL="53975" indent="0">
              <a:buNone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3975" indent="0">
              <a:buNone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3975" indent="0">
              <a:buNone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Exploring coaching's role in advancing women's leadership while supporting economic growth in the financial services sector.</a:t>
            </a:r>
          </a:p>
          <a:p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0FEFB9B-C428-4FFF-7FA8-68800CD0514D}"/>
              </a:ext>
            </a:extLst>
          </p:cNvPr>
          <p:cNvSpPr/>
          <p:nvPr/>
        </p:nvSpPr>
        <p:spPr>
          <a:xfrm>
            <a:off x="6281233" y="4167554"/>
            <a:ext cx="2711432" cy="3207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SDG 5: Gender Equality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9F7B63E7-5F7D-7CFB-94B1-29B1CB491E98}"/>
              </a:ext>
            </a:extLst>
          </p:cNvPr>
          <p:cNvSpPr/>
          <p:nvPr/>
        </p:nvSpPr>
        <p:spPr>
          <a:xfrm>
            <a:off x="6281233" y="4580792"/>
            <a:ext cx="4325807" cy="3207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SDG 8: Decent Work &amp; Economic Growth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CA3F7B6-02B2-D600-75A4-A72E33E3C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643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78B4A-89EC-5660-B927-9AC4FB659B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EDCAD-94DB-C1B7-38CD-3F6146D12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Research Context &amp; Problem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DD479-BF0F-682A-85AE-909EDD4E4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826" y="3498221"/>
            <a:ext cx="4679785" cy="2092712"/>
          </a:xfrm>
        </p:spPr>
        <p:txBody>
          <a:bodyPr>
            <a:noAutofit/>
          </a:bodyPr>
          <a:lstStyle/>
          <a:p>
            <a:r>
              <a:rPr 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Regulatory Mandate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FCA 2025-30 Strategy: Supporting Growth</a:t>
            </a: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Unlocking investment and growth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Regulatory framework evolution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Economic competitiveness focus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0693FCAD-A796-C732-F1C7-B376EB5D5FC1}"/>
              </a:ext>
            </a:extLst>
          </p:cNvPr>
          <p:cNvSpPr/>
          <p:nvPr/>
        </p:nvSpPr>
        <p:spPr>
          <a:xfrm>
            <a:off x="1161826" y="2084832"/>
            <a:ext cx="9303274" cy="1150737"/>
          </a:xfrm>
          <a:prstGeom prst="roundRect">
            <a:avLst/>
          </a:prstGeom>
          <a:solidFill>
            <a:srgbClr val="FDE5ED">
              <a:alpha val="7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Challenge</a:t>
            </a:r>
          </a:p>
          <a:p>
            <a:endParaRPr lang="en-GB" sz="1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Despite progress, women remain significantly underrepresented in financial services leadership, with projections showing only 21.8% representation by 2031.</a:t>
            </a: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080308E-B859-042A-3AC0-0897AEB6CF7B}"/>
              </a:ext>
            </a:extLst>
          </p:cNvPr>
          <p:cNvSpPr txBox="1">
            <a:spLocks/>
          </p:cNvSpPr>
          <p:nvPr/>
        </p:nvSpPr>
        <p:spPr>
          <a:xfrm>
            <a:off x="6175729" y="3498221"/>
            <a:ext cx="4679785" cy="2092712"/>
          </a:xfrm>
          <a:prstGeom prst="rect">
            <a:avLst/>
          </a:prstGeom>
        </p:spPr>
        <p:txBody>
          <a:bodyPr vert="horz" lIns="45720" tIns="45720" rIns="4572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Gender Representation Timeline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2012: 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12.1% women in C-suite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2023: 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18.4% women in C-suite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2031: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 Projected 21.8%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Gap: 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Systemic barriers persist</a:t>
            </a:r>
          </a:p>
          <a:p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EDFDE8-C87A-06B6-823A-4CF4BC4A46B2}"/>
              </a:ext>
            </a:extLst>
          </p:cNvPr>
          <p:cNvSpPr txBox="1"/>
          <p:nvPr/>
        </p:nvSpPr>
        <p:spPr>
          <a:xfrm>
            <a:off x="1336486" y="5644520"/>
            <a:ext cx="9128614" cy="710552"/>
          </a:xfrm>
          <a:prstGeom prst="rect">
            <a:avLst/>
          </a:prstGeom>
          <a:solidFill>
            <a:srgbClr val="F1F4F5"/>
          </a:solidFill>
          <a:ln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18900000" scaled="1"/>
              <a:tileRect/>
            </a:gradFill>
          </a:ln>
        </p:spPr>
        <p:txBody>
          <a:bodyPr wrap="square" tIns="108000" bIns="108000">
            <a:spAutoFit/>
          </a:bodyPr>
          <a:lstStyle/>
          <a:p>
            <a:r>
              <a:rPr lang="en-GB" sz="1600" b="0" i="1" u="none" strike="noStrike" dirty="0">
                <a:solidFill>
                  <a:schemeClr val="bg2">
                    <a:lumMod val="25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"Coaching emerges as a promising tool for supporting women's progression within financial services, with evidence showing 40% of participants in coaching programmes achieving promotion."</a:t>
            </a:r>
            <a:endParaRPr lang="en-US" sz="1600" dirty="0">
              <a:solidFill>
                <a:schemeClr val="bg2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10737F5-CDD0-04F4-11D6-D20C5B0F8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8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C6C6C5-9A44-A641-F50A-B5863E36E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56DBB-CC52-95A5-8FFF-3581BA6D6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Theoretical Framework &amp; Positionality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6AD07-0AA7-CDA8-6AEB-E997568BC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3752771"/>
            <a:ext cx="4679785" cy="2717933"/>
          </a:xfrm>
        </p:spPr>
        <p:txBody>
          <a:bodyPr>
            <a:noAutofit/>
          </a:bodyPr>
          <a:lstStyle/>
          <a:p>
            <a:r>
              <a:rPr 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Ontological Position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Largely subjectivist approach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Context-dependent understanding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Multiple realities acknowledged</a:t>
            </a:r>
          </a:p>
          <a:p>
            <a:pPr>
              <a:spcBef>
                <a:spcPts val="1800"/>
              </a:spcBef>
            </a:pPr>
            <a:r>
              <a:rPr 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Epistemological Stance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Primarily interpretivist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Values perspectivism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CE809A4-84F2-1E4A-C98E-D5DFB788E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4429783-22CF-2D18-4C19-63777B7E67BB}"/>
              </a:ext>
            </a:extLst>
          </p:cNvPr>
          <p:cNvSpPr/>
          <p:nvPr/>
        </p:nvSpPr>
        <p:spPr>
          <a:xfrm>
            <a:off x="1161826" y="1838654"/>
            <a:ext cx="9802182" cy="1354130"/>
          </a:xfrm>
          <a:prstGeom prst="roundRect">
            <a:avLst/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tIns="0" bIns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Researcher Positionality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Professional: 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ICF Accredited Coach at FCA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Cultural: 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South African perspective in UK context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Methodological: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 Insider research approach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402535A-6CA4-F201-5DAC-D81F3C7DFF2E}"/>
              </a:ext>
            </a:extLst>
          </p:cNvPr>
          <p:cNvSpPr txBox="1">
            <a:spLocks/>
          </p:cNvSpPr>
          <p:nvPr/>
        </p:nvSpPr>
        <p:spPr>
          <a:xfrm>
            <a:off x="5153933" y="5447054"/>
            <a:ext cx="4679785" cy="1123862"/>
          </a:xfrm>
          <a:prstGeom prst="rect">
            <a:avLst/>
          </a:prstGeom>
        </p:spPr>
        <p:txBody>
          <a:bodyPr vert="horz" lIns="45720" tIns="45720" rIns="4572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Ethical Considerations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FCA employee handbook compliance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UWTSD academic standards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EACFA56-FCA0-4848-0BED-AF8FA36B6A58}"/>
              </a:ext>
            </a:extLst>
          </p:cNvPr>
          <p:cNvSpPr/>
          <p:nvPr/>
        </p:nvSpPr>
        <p:spPr>
          <a:xfrm>
            <a:off x="5153933" y="3770534"/>
            <a:ext cx="6013939" cy="1375883"/>
          </a:xfrm>
          <a:prstGeom prst="roundRect">
            <a:avLst/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</a:ln>
        </p:spPr>
        <p:txBody>
          <a:bodyPr wrap="square" tIns="72000" bIns="108000">
            <a:spAutoFit/>
          </a:bodyPr>
          <a:lstStyle/>
          <a:p>
            <a:r>
              <a:rPr lang="en-GB" sz="1600" b="1" i="1" dirty="0">
                <a:latin typeface="Calibri" panose="020F0502020204030204" pitchFamily="34" charset="0"/>
                <a:cs typeface="Calibri" panose="020F0502020204030204" pitchFamily="34" charset="0"/>
              </a:rPr>
              <a:t>ICF Coaching Definition:</a:t>
            </a:r>
          </a:p>
          <a:p>
            <a:pPr>
              <a:spcBef>
                <a:spcPts val="600"/>
              </a:spcBef>
            </a:pP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"Partnering with clients in a thought-provoking and creative process that inspires them to maximise their personal and professional potential."</a:t>
            </a:r>
            <a:endParaRPr lang="en-US" sz="16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882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B94BA-68C1-EB07-3AC0-0409A604DE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5EF4C-9A43-A092-F4B8-AA50620DA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Literature Review: Key Findings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BB02A36-6425-C73F-AD53-B9382D279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5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6EDD0B2-DDF6-8247-3F76-49FFE0CF0216}"/>
              </a:ext>
            </a:extLst>
          </p:cNvPr>
          <p:cNvSpPr/>
          <p:nvPr/>
        </p:nvSpPr>
        <p:spPr>
          <a:xfrm>
            <a:off x="1035151" y="2310082"/>
            <a:ext cx="4917241" cy="2282400"/>
          </a:xfrm>
          <a:prstGeom prst="roundRect">
            <a:avLst/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Systemic Barriers (Staples et al., 2025)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Conscious/unconscious gender bias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Absence of targeted leadership programs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Organisational supports misaligned with women's needs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Outdated compensation models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Professional myths and misinformation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780203-7D48-48C9-6BCD-B145C0761DBE}"/>
              </a:ext>
            </a:extLst>
          </p:cNvPr>
          <p:cNvSpPr txBox="1"/>
          <p:nvPr/>
        </p:nvSpPr>
        <p:spPr>
          <a:xfrm>
            <a:off x="1035151" y="1808560"/>
            <a:ext cx="60974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Gender Barriers in Financial Services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342028F9-5E43-498B-6EC7-6D0837D0B39D}"/>
              </a:ext>
            </a:extLst>
          </p:cNvPr>
          <p:cNvSpPr/>
          <p:nvPr/>
        </p:nvSpPr>
        <p:spPr>
          <a:xfrm>
            <a:off x="6380531" y="2310081"/>
            <a:ext cx="4917241" cy="2037437"/>
          </a:xfrm>
          <a:prstGeom prst="roundRect">
            <a:avLst/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Cultural Challenges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Traditional gender norms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Family responsibility expectations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Lack of sponsorship/mentoring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Male-dominated leadership archetypes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Limited networking opportunities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6B1F89-0D76-5F09-25E0-620943A30E43}"/>
              </a:ext>
            </a:extLst>
          </p:cNvPr>
          <p:cNvSpPr txBox="1"/>
          <p:nvPr/>
        </p:nvSpPr>
        <p:spPr>
          <a:xfrm>
            <a:off x="1024128" y="4830176"/>
            <a:ext cx="60974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Coaching Effectiveness Evidence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2C32C3CE-F188-73BE-DC18-C740C7C07B48}"/>
              </a:ext>
            </a:extLst>
          </p:cNvPr>
          <p:cNvSpPr/>
          <p:nvPr/>
        </p:nvSpPr>
        <p:spPr>
          <a:xfrm>
            <a:off x="1035151" y="5375658"/>
            <a:ext cx="3055172" cy="92515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40%</a:t>
            </a:r>
          </a:p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Promotion Rate (De Haan et al.)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5340878D-29EC-20E1-5319-2D96C2E6C320}"/>
              </a:ext>
            </a:extLst>
          </p:cNvPr>
          <p:cNvSpPr/>
          <p:nvPr/>
        </p:nvSpPr>
        <p:spPr>
          <a:xfrm>
            <a:off x="4638876" y="5375658"/>
            <a:ext cx="3055172" cy="92515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40 - 49%</a:t>
            </a:r>
          </a:p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Coached Women Promoted (Gray et al.)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341E7B6-11A6-78A1-E3DD-92AD3C26BA62}"/>
              </a:ext>
            </a:extLst>
          </p:cNvPr>
          <p:cNvSpPr/>
          <p:nvPr/>
        </p:nvSpPr>
        <p:spPr>
          <a:xfrm>
            <a:off x="8242600" y="5375658"/>
            <a:ext cx="3055172" cy="92515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30%</a:t>
            </a:r>
          </a:p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Critical Mass for Board Impact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1507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BFE141-2A5B-90DF-AF95-5BF350C21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0BFE3-BCBF-D080-79E1-41ABADDB9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Research Methodology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53318A2-4F5D-D92F-5474-6C786B37E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6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60F1555-8AF0-A9E9-31B7-DFD5D7150B19}"/>
              </a:ext>
            </a:extLst>
          </p:cNvPr>
          <p:cNvSpPr/>
          <p:nvPr/>
        </p:nvSpPr>
        <p:spPr>
          <a:xfrm>
            <a:off x="1035151" y="2310082"/>
            <a:ext cx="4917241" cy="902375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000" tIns="0" rIns="36000" bIns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1. Database Searches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UWTSD library, Primo Research Assistant with Boolean operators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B7EC07-21CE-5F98-9C7F-3110D61394DF}"/>
              </a:ext>
            </a:extLst>
          </p:cNvPr>
          <p:cNvSpPr txBox="1"/>
          <p:nvPr/>
        </p:nvSpPr>
        <p:spPr>
          <a:xfrm>
            <a:off x="1035151" y="1808560"/>
            <a:ext cx="36687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Data Collection Strategy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8466E8-B3A0-37BE-42BE-CD245655B97B}"/>
              </a:ext>
            </a:extLst>
          </p:cNvPr>
          <p:cNvSpPr txBox="1"/>
          <p:nvPr/>
        </p:nvSpPr>
        <p:spPr>
          <a:xfrm>
            <a:off x="6809467" y="1808560"/>
            <a:ext cx="3855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Analysis Framework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6FDD575A-1FD7-6B81-664D-AFBF505D483B}"/>
              </a:ext>
            </a:extLst>
          </p:cNvPr>
          <p:cNvSpPr/>
          <p:nvPr/>
        </p:nvSpPr>
        <p:spPr>
          <a:xfrm>
            <a:off x="6911994" y="3943467"/>
            <a:ext cx="4491111" cy="1787616"/>
          </a:xfrm>
          <a:prstGeom prst="roundRect">
            <a:avLst/>
          </a:prstGeom>
          <a:solidFill>
            <a:srgbClr val="FDE5ED">
              <a:alpha val="7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GB" sz="1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Insider Research Considerations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FCA employee perspective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Access to organisational dynamics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Cultural and professional insider knowledge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Ethical compliance across multiple roles</a:t>
            </a:r>
          </a:p>
          <a:p>
            <a:endParaRPr lang="en-US" sz="1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5D52924-1719-149E-61AE-A1662E0800F3}"/>
              </a:ext>
            </a:extLst>
          </p:cNvPr>
          <p:cNvSpPr/>
          <p:nvPr/>
        </p:nvSpPr>
        <p:spPr>
          <a:xfrm>
            <a:off x="1035151" y="3337298"/>
            <a:ext cx="4917241" cy="629960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000" tIns="0" rIns="36000" bIns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 AI-Enhanced Discovery</a:t>
            </a:r>
          </a:p>
          <a:p>
            <a:pPr>
              <a:spcAft>
                <a:spcPts val="600"/>
              </a:spcAft>
            </a:pP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Semantic Scholar, ResearchRabbit for paper mapping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37F6124-8821-63C8-0F4C-2F32F4367110}"/>
              </a:ext>
            </a:extLst>
          </p:cNvPr>
          <p:cNvSpPr/>
          <p:nvPr/>
        </p:nvSpPr>
        <p:spPr>
          <a:xfrm>
            <a:off x="1035151" y="4092099"/>
            <a:ext cx="4917241" cy="629960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000" tIns="0" rIns="36000" bIns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 Journal Exploration</a:t>
            </a:r>
          </a:p>
          <a:p>
            <a:pPr>
              <a:spcAft>
                <a:spcPts val="600"/>
              </a:spcAft>
            </a:pP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BrowZine functionality for specialised publications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54DA736-6A2B-AA4A-1264-90C924B7427E}"/>
              </a:ext>
            </a:extLst>
          </p:cNvPr>
          <p:cNvSpPr/>
          <p:nvPr/>
        </p:nvSpPr>
        <p:spPr>
          <a:xfrm>
            <a:off x="1035151" y="4846900"/>
            <a:ext cx="4917241" cy="629960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36000" tIns="0" rIns="36000" bIns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 Citation Networks</a:t>
            </a:r>
          </a:p>
          <a:p>
            <a:pPr>
              <a:spcAft>
                <a:spcPts val="600"/>
              </a:spcAft>
            </a:pP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ResearchRabbit provided highest quality paper variety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8CAA2CC-A814-407B-E5E5-FB21A0A77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2867" y="2310082"/>
            <a:ext cx="4679785" cy="1757972"/>
          </a:xfrm>
        </p:spPr>
        <p:txBody>
          <a:bodyPr>
            <a:noAutofit/>
          </a:bodyPr>
          <a:lstStyle/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Braun &amp; Clarke (2006, 2019) Thematic Analysis: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FCA 2025-30 Strategy: Supporting Growth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Unlocking investment and growth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Regulatory framework evolution</a:t>
            </a:r>
          </a:p>
          <a:p>
            <a:pPr marL="271463" indent="-141288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Economic competitiveness focus</a:t>
            </a:r>
          </a:p>
        </p:txBody>
      </p:sp>
    </p:spTree>
    <p:extLst>
      <p:ext uri="{BB962C8B-B14F-4D97-AF65-F5344CB8AC3E}">
        <p14:creationId xmlns:p14="http://schemas.microsoft.com/office/powerpoint/2010/main" val="2461697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B9EAB-F4F1-91BA-9767-8F2208DDA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84ED4-D210-EB7E-CF23-2610FC543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Thematic Findings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60253A2-9B05-7B4D-A113-D2C648F30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7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D9318E8-0130-D2AA-B163-EC969A91672A}"/>
              </a:ext>
            </a:extLst>
          </p:cNvPr>
          <p:cNvSpPr/>
          <p:nvPr/>
        </p:nvSpPr>
        <p:spPr>
          <a:xfrm>
            <a:off x="1035151" y="1964433"/>
            <a:ext cx="4917241" cy="1432798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Theme 1: Overcoming Gendered Barriers through Reflection and Self-Efficacy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Reflection and self-efficacy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Safe space for vulnerability and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Building trusted coaching 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Developing personal accountability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AA3EDE1-8618-F88A-97F6-44BFC404A81B}"/>
              </a:ext>
            </a:extLst>
          </p:cNvPr>
          <p:cNvSpPr/>
          <p:nvPr/>
        </p:nvSpPr>
        <p:spPr>
          <a:xfrm rot="16200000">
            <a:off x="-1623221" y="4131845"/>
            <a:ext cx="4708769" cy="3207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SDG 5: Gender Equality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63D88B9-473C-B4A9-F9E8-974FB9885618}"/>
              </a:ext>
            </a:extLst>
          </p:cNvPr>
          <p:cNvSpPr/>
          <p:nvPr/>
        </p:nvSpPr>
        <p:spPr>
          <a:xfrm>
            <a:off x="6172849" y="1932440"/>
            <a:ext cx="4917241" cy="1488156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Theme 4: Enhancing Performance Management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Increased productivity and reduced turnover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Improved organisational sustainability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Enhanced performance management frameworks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Supporting long-term economic growth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733B7F8-AAD9-5C9A-700C-FDB75F7A35BF}"/>
              </a:ext>
            </a:extLst>
          </p:cNvPr>
          <p:cNvSpPr/>
          <p:nvPr/>
        </p:nvSpPr>
        <p:spPr>
          <a:xfrm rot="5400000">
            <a:off x="9028670" y="4126446"/>
            <a:ext cx="4708768" cy="3207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SDG 8: Decent Work &amp; Economic Growth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C5819EB-60B0-9A95-FF0D-6567A5963273}"/>
              </a:ext>
            </a:extLst>
          </p:cNvPr>
          <p:cNvSpPr/>
          <p:nvPr/>
        </p:nvSpPr>
        <p:spPr>
          <a:xfrm>
            <a:off x="1024128" y="3582995"/>
            <a:ext cx="4917241" cy="1748665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Theme 2: Addressing Systemic Barriers and workplace culture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Challenging workplace culture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Confronting gender bias and discrimination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Navigating family-work balance expectations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Creating inclusive organisational environments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C96191D-ABB3-3B59-4E5C-53F6E4CBAD45}"/>
              </a:ext>
            </a:extLst>
          </p:cNvPr>
          <p:cNvSpPr/>
          <p:nvPr/>
        </p:nvSpPr>
        <p:spPr>
          <a:xfrm>
            <a:off x="6250631" y="3582994"/>
            <a:ext cx="4917241" cy="1174460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Theme 5: Diversity as Economic Asset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Coaching culture benefits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Enhanced team performance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Higher retention rates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B2E049-E2AF-E75C-4009-DDF92E206954}"/>
              </a:ext>
            </a:extLst>
          </p:cNvPr>
          <p:cNvSpPr txBox="1"/>
          <p:nvPr/>
        </p:nvSpPr>
        <p:spPr>
          <a:xfrm>
            <a:off x="1013107" y="5475154"/>
            <a:ext cx="4939285" cy="1107996"/>
          </a:xfrm>
          <a:prstGeom prst="rect">
            <a:avLst/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>
            <a:defPPr>
              <a:defRPr lang="en-US"/>
            </a:defPPr>
            <a:lvl1pPr>
              <a:defRPr sz="1600" b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en-GB" dirty="0"/>
              <a:t>Theme 3: Reframing Organisational Norms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dirty="0"/>
              <a:t>Coaching creates dual impact: individual confidence building leads to organisational cultural transformation, challenging traditional leadership stereotypes and promoting inclusive behaviours.</a:t>
            </a:r>
          </a:p>
        </p:txBody>
      </p:sp>
    </p:spTree>
    <p:extLst>
      <p:ext uri="{BB962C8B-B14F-4D97-AF65-F5344CB8AC3E}">
        <p14:creationId xmlns:p14="http://schemas.microsoft.com/office/powerpoint/2010/main" val="1721044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C8DF32-44A3-F9E6-758D-694F9D6869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A05AD-05EF-35AF-F586-5CE2CDA07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Key Research Findings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31EC9B8-4A3E-5F59-A1D5-5C1B152A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8083" y="6391646"/>
            <a:ext cx="973667" cy="274320"/>
          </a:xfrm>
        </p:spPr>
        <p:txBody>
          <a:bodyPr/>
          <a:lstStyle/>
          <a:p>
            <a:fld id="{4FAB73BC-B049-4115-A692-8D63A059BFB8}" type="slidenum">
              <a:rPr lang="en-US" smtClean="0"/>
              <a:t>8</a:t>
            </a:fld>
            <a:endParaRPr lang="en-US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08B533F8-6266-F57E-3DA0-7D6C11C0612E}"/>
              </a:ext>
            </a:extLst>
          </p:cNvPr>
          <p:cNvSpPr/>
          <p:nvPr/>
        </p:nvSpPr>
        <p:spPr>
          <a:xfrm>
            <a:off x="1024128" y="1732414"/>
            <a:ext cx="10143744" cy="76568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Central Finding</a:t>
            </a:r>
          </a:p>
          <a:p>
            <a:pPr algn="ctr"/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Coaching serves as a strategic lever for advancing both gender equality (SDG 5) and economic growth (SDG 8) through individual empowerment and organisational culture transformation.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16EB2F2-5FFA-7640-6F0C-D2AE0BC55C2A}"/>
              </a:ext>
            </a:extLst>
          </p:cNvPr>
          <p:cNvSpPr/>
          <p:nvPr/>
        </p:nvSpPr>
        <p:spPr>
          <a:xfrm>
            <a:off x="1024128" y="2809144"/>
            <a:ext cx="4917241" cy="1335107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Self-Efficacy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Enhanced self-reflection capacity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Increased self-confidence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Greater assertiveness and self-reliance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Improved focus and goal clarity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7C11CB44-7021-4B21-1365-2C301DCB127D}"/>
              </a:ext>
            </a:extLst>
          </p:cNvPr>
          <p:cNvSpPr/>
          <p:nvPr/>
        </p:nvSpPr>
        <p:spPr>
          <a:xfrm>
            <a:off x="6250631" y="2809143"/>
            <a:ext cx="4917241" cy="1302544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Cultural Transformation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Challenge to traditional leadership stereotypes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More inclusive organisational behaviours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Reduced gender bias in decision-making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Enhanced collaborative leadership models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9C1467C8-BC6F-51CA-F0CC-AE784C082969}"/>
              </a:ext>
            </a:extLst>
          </p:cNvPr>
          <p:cNvSpPr/>
          <p:nvPr/>
        </p:nvSpPr>
        <p:spPr>
          <a:xfrm rot="5400000">
            <a:off x="8901725" y="3909807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Organisational Level Impacts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77E8D5D1-EA50-0154-1B07-F5F17AA73218}"/>
              </a:ext>
            </a:extLst>
          </p:cNvPr>
          <p:cNvSpPr/>
          <p:nvPr/>
        </p:nvSpPr>
        <p:spPr>
          <a:xfrm rot="16200000">
            <a:off x="-1830105" y="3909807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Individual Level Impacts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737AB37-2C0B-2606-AA72-63AB10662C02}"/>
              </a:ext>
            </a:extLst>
          </p:cNvPr>
          <p:cNvSpPr/>
          <p:nvPr/>
        </p:nvSpPr>
        <p:spPr>
          <a:xfrm>
            <a:off x="1024128" y="4422735"/>
            <a:ext cx="4917241" cy="1335107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Career Progression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40% promotion rate in coaching studies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Better preparation for leadership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Enhanced professional networking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Increased visibility and recognition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2365838-0F47-5F06-8C70-6E17FCED5336}"/>
              </a:ext>
            </a:extLst>
          </p:cNvPr>
          <p:cNvSpPr/>
          <p:nvPr/>
        </p:nvSpPr>
        <p:spPr>
          <a:xfrm>
            <a:off x="6250631" y="4422734"/>
            <a:ext cx="4917241" cy="1335107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Economic Benefits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Improved team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Higher retention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Increased productivity and profitability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Enhanced organisational sustainability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EAC56C-B104-2A3C-9F3F-E69FF75DA2BA}"/>
              </a:ext>
            </a:extLst>
          </p:cNvPr>
          <p:cNvSpPr txBox="1"/>
          <p:nvPr/>
        </p:nvSpPr>
        <p:spPr>
          <a:xfrm>
            <a:off x="1024128" y="5930576"/>
            <a:ext cx="101437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0" i="1" u="none" strike="noStrike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ripple effect of confident, reflective women leaders begins to challenge environmental norms and help dismantle barriers for colleagues and the wider organisation."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832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E4DFD0-2E89-E714-4A44-28843CBFD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DF9DA-FC4A-5062-EB1B-76FBD359D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Coaching Mechanisms for Change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2A8E9F9-542C-279B-8EFD-2A0BDC3AC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8083" y="6391646"/>
            <a:ext cx="973667" cy="274320"/>
          </a:xfrm>
        </p:spPr>
        <p:txBody>
          <a:bodyPr/>
          <a:lstStyle/>
          <a:p>
            <a:fld id="{4FAB73BC-B049-4115-A692-8D63A059BFB8}" type="slidenum">
              <a:rPr lang="en-US" smtClean="0"/>
              <a:t>9</a:t>
            </a:fld>
            <a:endParaRPr lang="en-US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C27CCE8-C977-1F56-8042-E49861887C20}"/>
              </a:ext>
            </a:extLst>
          </p:cNvPr>
          <p:cNvSpPr/>
          <p:nvPr/>
        </p:nvSpPr>
        <p:spPr>
          <a:xfrm>
            <a:off x="1024128" y="2154628"/>
            <a:ext cx="4917241" cy="1823561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Reflective Practice Development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Coaching builds the capacity for continuous learning through: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Pattern recognition and 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Blind spot identification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Learning cycle completion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Impact awareness (self and others)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A9A5F50-13E8-CE83-075B-0C08CB59F75B}"/>
              </a:ext>
            </a:extLst>
          </p:cNvPr>
          <p:cNvSpPr/>
          <p:nvPr/>
        </p:nvSpPr>
        <p:spPr>
          <a:xfrm>
            <a:off x="6250631" y="2154627"/>
            <a:ext cx="4917241" cy="1302544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Collective Empowerment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Shared experience validation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Peer support networks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Reduced isolation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Collaborative problem-solving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E4792E1-D919-87FB-C742-BF5849F48619}"/>
              </a:ext>
            </a:extLst>
          </p:cNvPr>
          <p:cNvSpPr/>
          <p:nvPr/>
        </p:nvSpPr>
        <p:spPr>
          <a:xfrm>
            <a:off x="6250631" y="1775228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Group Coaching Benefits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134C74B3-DEA7-015A-2D9D-FB7AFBEFDB27}"/>
              </a:ext>
            </a:extLst>
          </p:cNvPr>
          <p:cNvSpPr/>
          <p:nvPr/>
        </p:nvSpPr>
        <p:spPr>
          <a:xfrm>
            <a:off x="0" y="1775228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Individual Coaching Benefits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4DD84B95-11B1-B5F4-721B-84A756DD6762}"/>
              </a:ext>
            </a:extLst>
          </p:cNvPr>
          <p:cNvSpPr/>
          <p:nvPr/>
        </p:nvSpPr>
        <p:spPr>
          <a:xfrm>
            <a:off x="1024128" y="4095478"/>
            <a:ext cx="4917241" cy="1335107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Safe Space Creation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Trusted coaching 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Vulnerability exploration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Challenge preparation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Identity-based barrier discussion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3835542-1338-6D12-0FD7-8E91D2C7BA61}"/>
              </a:ext>
            </a:extLst>
          </p:cNvPr>
          <p:cNvSpPr/>
          <p:nvPr/>
        </p:nvSpPr>
        <p:spPr>
          <a:xfrm>
            <a:off x="6250631" y="4095477"/>
            <a:ext cx="4917241" cy="1335107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Organisational Benefits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Cross-functional relationship building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Performance improvement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Silo prevention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Cultural norm challenging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71870DF-CDF9-3F41-6C5E-9CBFDD0ECAA0}"/>
              </a:ext>
            </a:extLst>
          </p:cNvPr>
          <p:cNvSpPr txBox="1"/>
          <p:nvPr/>
        </p:nvSpPr>
        <p:spPr>
          <a:xfrm>
            <a:off x="1024128" y="5526316"/>
            <a:ext cx="10143744" cy="113704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36000" tIns="0" rIns="36000" bIns="0">
            <a:noAutofit/>
          </a:bodyPr>
          <a:lstStyle>
            <a:defPPr>
              <a:defRPr lang="en-US"/>
            </a:defPPr>
            <a:lvl1pPr>
              <a:defRPr sz="1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Synergistic Impact: Combined Individual and Group Coaching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b="0" dirty="0">
                <a:solidFill>
                  <a:schemeClr val="tx1"/>
                </a:solidFill>
              </a:rPr>
              <a:t>Research indicates that blended approaches maximise impact by providing both personal development space and collective empowerment, leading to enhanced self-confidence, performance, and visibility for women leaders.</a:t>
            </a:r>
          </a:p>
        </p:txBody>
      </p:sp>
      <p:pic>
        <p:nvPicPr>
          <p:cNvPr id="7" name="Video 6">
            <a:extLst>
              <a:ext uri="{FF2B5EF4-FFF2-40B4-BE49-F238E27FC236}">
                <a16:creationId xmlns:a16="http://schemas.microsoft.com/office/drawing/2014/main" id="{4EFDB2B4-3FB6-0624-71CB-034BEF137A8B}"/>
              </a:ext>
            </a:extLst>
          </p:cNvPr>
          <p:cNvPicPr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14" name="Camera 13">
            <a:extLst>
              <a:ext uri="{FF2B5EF4-FFF2-40B4-BE49-F238E27FC236}">
                <a16:creationId xmlns:a16="http://schemas.microsoft.com/office/drawing/2014/main" id="{BCA71A2D-4887-9A4D-3507-B89B68F4F390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04410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787227-FC9B-27E8-E237-6CBB7EE552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A935D-C66E-5037-3BCF-7F6529B43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SDG Integration Through Coaching</a:t>
            </a:r>
            <a:b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600" cap="none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F6607FD-7C30-4947-2604-91B0F7107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7872" y="6583680"/>
            <a:ext cx="973667" cy="274320"/>
          </a:xfrm>
        </p:spPr>
        <p:txBody>
          <a:bodyPr/>
          <a:lstStyle/>
          <a:p>
            <a:fld id="{4FAB73BC-B049-4115-A692-8D63A059BFB8}" type="slidenum">
              <a:rPr lang="en-US" smtClean="0"/>
              <a:t>10</a:t>
            </a:fld>
            <a:endParaRPr lang="en-US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6B66CF86-387D-9A17-A5E9-A0FF48B75F52}"/>
              </a:ext>
            </a:extLst>
          </p:cNvPr>
          <p:cNvSpPr/>
          <p:nvPr/>
        </p:nvSpPr>
        <p:spPr>
          <a:xfrm>
            <a:off x="1024128" y="2154628"/>
            <a:ext cx="4917241" cy="2344579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Target 5.5 Achievement</a:t>
            </a:r>
          </a:p>
          <a:p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"Ensure women's full and effective participation and equal opportunities for leadership at all levels"</a:t>
            </a:r>
          </a:p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Coaching Contributions: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Dismantling gendered leadership stereotypes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Building women's leadership confidence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Creating safe spaces for barrier exploration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Developing authentic leadership styles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Supporting work-life integration strategies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7AD75069-6570-949B-0B90-8B1DE49C73CF}"/>
              </a:ext>
            </a:extLst>
          </p:cNvPr>
          <p:cNvSpPr/>
          <p:nvPr/>
        </p:nvSpPr>
        <p:spPr>
          <a:xfrm>
            <a:off x="6250631" y="2154627"/>
            <a:ext cx="4917241" cy="2344579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Target 8.10 Achievement</a:t>
            </a:r>
          </a:p>
          <a:p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"Strengthen capacity of domestic financial institutions to encourage and expand access to services for all"</a:t>
            </a:r>
          </a:p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Coaching Contributions: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Enhanced leadership capability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Improved organisational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Increased productivity and retention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Diverse decision-making perspectives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Sustainable economic growth support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62F25AE-BF7C-D15B-DE1F-A5AF78245A4D}"/>
              </a:ext>
            </a:extLst>
          </p:cNvPr>
          <p:cNvSpPr/>
          <p:nvPr/>
        </p:nvSpPr>
        <p:spPr>
          <a:xfrm>
            <a:off x="6250631" y="1785529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SDG 8: Decent Work &amp; Economic Growth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8C183B0C-C60E-BC33-F756-C9F053FC2640}"/>
              </a:ext>
            </a:extLst>
          </p:cNvPr>
          <p:cNvSpPr/>
          <p:nvPr/>
        </p:nvSpPr>
        <p:spPr>
          <a:xfrm>
            <a:off x="1024128" y="1785529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SDG 5: Gender Equality</a:t>
            </a:r>
            <a:endParaRPr lang="en-US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C47F1D-DCBC-D2A5-81DC-C03E7D2B72F3}"/>
              </a:ext>
            </a:extLst>
          </p:cNvPr>
          <p:cNvSpPr txBox="1"/>
          <p:nvPr/>
        </p:nvSpPr>
        <p:spPr>
          <a:xfrm>
            <a:off x="1024128" y="5996743"/>
            <a:ext cx="10143744" cy="599438"/>
          </a:xfrm>
          <a:prstGeom prst="rect">
            <a:avLst/>
          </a:prstGeom>
          <a:noFill/>
          <a:ln w="19050">
            <a:noFill/>
          </a:ln>
          <a:effectLst/>
        </p:spPr>
        <p:txBody>
          <a:bodyPr wrap="square" lIns="36000" tIns="0" rIns="36000" bIns="0">
            <a:noAutofit/>
          </a:bodyPr>
          <a:lstStyle>
            <a:defPPr>
              <a:defRPr lang="en-US"/>
            </a:defPPr>
            <a:lvl1pPr>
              <a:defRPr sz="1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ctr"/>
            <a:r>
              <a:rPr lang="en-GB" b="0" i="1" dirty="0">
                <a:solidFill>
                  <a:schemeClr val="tx1"/>
                </a:solidFill>
              </a:rPr>
              <a:t>"When coaching programmes are embedded within equitable system frameworks, the benefits are enhanced, creating lasting organisational change that supports both gender equality and economic growth."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B4496D56-E06C-3413-8F31-12935EAE5C11}"/>
              </a:ext>
            </a:extLst>
          </p:cNvPr>
          <p:cNvSpPr/>
          <p:nvPr/>
        </p:nvSpPr>
        <p:spPr>
          <a:xfrm>
            <a:off x="1024128" y="4881962"/>
            <a:ext cx="3055172" cy="92515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33%</a:t>
            </a:r>
          </a:p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Board Diversity Critical Mass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A876CC0-8CD8-B0D2-E520-AD5CD0A16579}"/>
              </a:ext>
            </a:extLst>
          </p:cNvPr>
          <p:cNvSpPr/>
          <p:nvPr/>
        </p:nvSpPr>
        <p:spPr>
          <a:xfrm>
            <a:off x="4627853" y="4881962"/>
            <a:ext cx="3055172" cy="92515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3+</a:t>
            </a:r>
          </a:p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Female Board Members for SDG Impact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59D63F3-DCCD-B969-75FE-8855A91E6639}"/>
              </a:ext>
            </a:extLst>
          </p:cNvPr>
          <p:cNvSpPr/>
          <p:nvPr/>
        </p:nvSpPr>
        <p:spPr>
          <a:xfrm>
            <a:off x="8231577" y="4881962"/>
            <a:ext cx="3055172" cy="92515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40 - 49%</a:t>
            </a:r>
          </a:p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Promotion Rate with Coaching</a:t>
            </a:r>
          </a:p>
        </p:txBody>
      </p:sp>
    </p:spTree>
    <p:extLst>
      <p:ext uri="{BB962C8B-B14F-4D97-AF65-F5344CB8AC3E}">
        <p14:creationId xmlns:p14="http://schemas.microsoft.com/office/powerpoint/2010/main" val="4286879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70BAD9-1827-930C-CFC4-C4B9F37E5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4381E-1B2C-0217-51D0-167603CEA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Implications for Practice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5CB016C4-949D-0FBE-3DA2-80C29C04A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7872" y="6583680"/>
            <a:ext cx="973667" cy="274320"/>
          </a:xfrm>
        </p:spPr>
        <p:txBody>
          <a:bodyPr/>
          <a:lstStyle/>
          <a:p>
            <a:fld id="{4FAB73BC-B049-4115-A692-8D63A059BFB8}" type="slidenum">
              <a:rPr lang="en-US" smtClean="0"/>
              <a:t>11</a:t>
            </a:fld>
            <a:endParaRPr lang="en-US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BE85968-DF92-5C1C-C261-CF52DB9CFD28}"/>
              </a:ext>
            </a:extLst>
          </p:cNvPr>
          <p:cNvSpPr/>
          <p:nvPr/>
        </p:nvSpPr>
        <p:spPr>
          <a:xfrm>
            <a:off x="1024128" y="2154627"/>
            <a:ext cx="4917241" cy="1823561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Strategic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Embed coaching in leadership development pathways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Align coaching programs with diversity and inclusion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Create supportive organisational frameworks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Measure impact on both individual and organisational levels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4D5EE8B-765D-AEF6-E112-C9C9C02178A5}"/>
              </a:ext>
            </a:extLst>
          </p:cNvPr>
          <p:cNvSpPr/>
          <p:nvPr/>
        </p:nvSpPr>
        <p:spPr>
          <a:xfrm>
            <a:off x="6250631" y="2154627"/>
            <a:ext cx="4917241" cy="1563053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FCA Strategic Alignment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Support economic growth through inclusive 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Enhance organisational agility and adaptation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Develop empowered, confident workforce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Reduce regulatory risk through better governance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529CBEC-B11D-E1E8-4442-C917B6BE290F}"/>
              </a:ext>
            </a:extLst>
          </p:cNvPr>
          <p:cNvSpPr/>
          <p:nvPr/>
        </p:nvSpPr>
        <p:spPr>
          <a:xfrm>
            <a:off x="6250631" y="1785529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 Regulators &amp; Policymakers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1E70A10C-F092-D2F0-ADFA-199113758E20}"/>
              </a:ext>
            </a:extLst>
          </p:cNvPr>
          <p:cNvSpPr/>
          <p:nvPr/>
        </p:nvSpPr>
        <p:spPr>
          <a:xfrm>
            <a:off x="1024128" y="1785529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 Organisations</a:t>
            </a:r>
            <a:endParaRPr lang="en-US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BCB46E3-D310-4CA4-89E4-4F66F123A5E2}"/>
              </a:ext>
            </a:extLst>
          </p:cNvPr>
          <p:cNvSpPr txBox="1"/>
          <p:nvPr/>
        </p:nvSpPr>
        <p:spPr>
          <a:xfrm>
            <a:off x="1024128" y="5662964"/>
            <a:ext cx="10143744" cy="1055470"/>
          </a:xfrm>
          <a:prstGeom prst="rect">
            <a:avLst/>
          </a:prstGeom>
          <a:noFill/>
          <a:ln w="19050">
            <a:noFill/>
          </a:ln>
          <a:effectLst/>
        </p:spPr>
        <p:txBody>
          <a:bodyPr wrap="square" lIns="36000" tIns="0" rIns="36000" bIns="0" numCol="2">
            <a:noAutofit/>
          </a:bodyPr>
          <a:lstStyle>
            <a:defPPr>
              <a:defRPr lang="en-US"/>
            </a:defPPr>
            <a:lvl1pPr>
              <a:defRPr sz="1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lvl="7" algn="r"/>
            <a:r>
              <a:rPr lang="en-GB" b="0" i="1" dirty="0">
                <a:solidFill>
                  <a:schemeClr val="tx1"/>
                </a:solidFill>
              </a:rPr>
              <a:t>Key Success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chemeClr val="tx1"/>
                </a:solidFill>
              </a:rPr>
              <a:t>Senior leadership commitment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chemeClr val="tx1"/>
                </a:solidFill>
              </a:rPr>
              <a:t>Transparent promotion criteria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chemeClr val="tx1"/>
                </a:solidFill>
              </a:rPr>
              <a:t>Equal access to high-status roles</a:t>
            </a:r>
          </a:p>
          <a:p>
            <a:pPr algn="ctr"/>
            <a:endParaRPr lang="en-GB" b="0" i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chemeClr val="tx1"/>
                </a:solidFill>
              </a:rPr>
              <a:t>Structured mentoring programs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chemeClr val="tx1"/>
                </a:solidFill>
              </a:rPr>
              <a:t>Regular impact measurement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chemeClr val="tx1"/>
                </a:solidFill>
              </a:rPr>
              <a:t>Long-term sustainability planning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B49936D-2F65-AF87-B469-E34F6C8AB2AE}"/>
              </a:ext>
            </a:extLst>
          </p:cNvPr>
          <p:cNvSpPr/>
          <p:nvPr/>
        </p:nvSpPr>
        <p:spPr>
          <a:xfrm>
            <a:off x="1024128" y="4039050"/>
            <a:ext cx="4917241" cy="1302544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Cultural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Challenge traditional leadership archetypes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Promote psychological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Support authentic leadership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Foster inclusive decision-making processes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FD558B96-6B66-E207-ECE6-5A049412A7C2}"/>
              </a:ext>
            </a:extLst>
          </p:cNvPr>
          <p:cNvSpPr/>
          <p:nvPr/>
        </p:nvSpPr>
        <p:spPr>
          <a:xfrm>
            <a:off x="6250631" y="4039050"/>
            <a:ext cx="4917241" cy="1302544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Policy Recommendations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Incentivise coaching-based leadership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Require diversity in leadership pipeline reporting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Support evidence-based gender equality initiatives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Promote sustainable organisational practices</a:t>
            </a:r>
          </a:p>
        </p:txBody>
      </p:sp>
    </p:spTree>
    <p:extLst>
      <p:ext uri="{BB962C8B-B14F-4D97-AF65-F5344CB8AC3E}">
        <p14:creationId xmlns:p14="http://schemas.microsoft.com/office/powerpoint/2010/main" val="41359315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19DC3C-9FC3-6923-3DF5-5498EF1421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CD80A-B5A5-945A-DA27-5EBB04051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Limitations &amp; Future Research Directions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5E5967EA-FFB8-FE56-80CD-CB6F627B2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7872" y="6583680"/>
            <a:ext cx="973667" cy="274320"/>
          </a:xfrm>
        </p:spPr>
        <p:txBody>
          <a:bodyPr/>
          <a:lstStyle/>
          <a:p>
            <a:fld id="{4FAB73BC-B049-4115-A692-8D63A059BFB8}" type="slidenum">
              <a:rPr lang="en-US" smtClean="0"/>
              <a:t>12</a:t>
            </a:fld>
            <a:endParaRPr lang="en-US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65D5A73-6F79-8569-806D-1FAE75B8052C}"/>
              </a:ext>
            </a:extLst>
          </p:cNvPr>
          <p:cNvSpPr/>
          <p:nvPr/>
        </p:nvSpPr>
        <p:spPr>
          <a:xfrm>
            <a:off x="1024128" y="2154628"/>
            <a:ext cx="4917241" cy="1563053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Methodological Constraints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Reliance on secondary data only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10-year literature limitation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Predominantly Western organisational contexts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Potential insider researcher bias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Limited primary data collection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001EEB7-02FD-36A3-2EF1-EC4268BC3B57}"/>
              </a:ext>
            </a:extLst>
          </p:cNvPr>
          <p:cNvSpPr/>
          <p:nvPr/>
        </p:nvSpPr>
        <p:spPr>
          <a:xfrm>
            <a:off x="6250631" y="2154627"/>
            <a:ext cx="4917241" cy="1563053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Primary Research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Longitudinal career progression studies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Qualitative interviews with coached women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Cross-sector comparative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Quantitative ROI measurement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Multi-stakeholder perspectives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37BD8F70-4763-B312-F01B-609854928105}"/>
              </a:ext>
            </a:extLst>
          </p:cNvPr>
          <p:cNvSpPr/>
          <p:nvPr/>
        </p:nvSpPr>
        <p:spPr>
          <a:xfrm>
            <a:off x="6250631" y="1785529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Future Research Priorities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3DDECCF-1FB9-F5B4-FA6C-C5E94CAA6257}"/>
              </a:ext>
            </a:extLst>
          </p:cNvPr>
          <p:cNvSpPr/>
          <p:nvPr/>
        </p:nvSpPr>
        <p:spPr>
          <a:xfrm>
            <a:off x="1024128" y="1785529"/>
            <a:ext cx="4917241" cy="3207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Current Study Limitations</a:t>
            </a:r>
            <a:endParaRPr lang="en-US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4F0078-CE5C-199A-F0D9-C57ADD6E1E33}"/>
              </a:ext>
            </a:extLst>
          </p:cNvPr>
          <p:cNvSpPr txBox="1"/>
          <p:nvPr/>
        </p:nvSpPr>
        <p:spPr>
          <a:xfrm>
            <a:off x="1024128" y="5759907"/>
            <a:ext cx="10143744" cy="802320"/>
          </a:xfrm>
          <a:prstGeom prst="rect">
            <a:avLst/>
          </a:prstGeom>
          <a:noFill/>
          <a:ln w="19050">
            <a:noFill/>
          </a:ln>
          <a:effectLst/>
        </p:spPr>
        <p:txBody>
          <a:bodyPr wrap="square" lIns="36000" tIns="0" rIns="36000" bIns="0" numCol="1">
            <a:noAutofit/>
          </a:bodyPr>
          <a:lstStyle>
            <a:defPPr>
              <a:defRPr lang="en-US"/>
            </a:defPPr>
            <a:lvl1pPr>
              <a:defRPr sz="1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algn="ctr"/>
            <a:r>
              <a:rPr lang="en-GB" b="0" i="1" dirty="0">
                <a:solidFill>
                  <a:schemeClr val="tx1"/>
                </a:solidFill>
              </a:rPr>
              <a:t>Recommended Research Design</a:t>
            </a:r>
          </a:p>
          <a:p>
            <a:pPr algn="ctr"/>
            <a:r>
              <a:rPr lang="en-GB" b="0" i="1" dirty="0">
                <a:solidFill>
                  <a:schemeClr val="tx1"/>
                </a:solidFill>
              </a:rPr>
              <a:t>Mixed-Methods Longitudinal Study: Combining quantitative career progression tracking with qualitative exploration of coaching experiences, embedded within organisational change initiatives and measured against SDG indicators.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27BFE31-4246-64F2-A25A-DD1ABC8AF7DA}"/>
              </a:ext>
            </a:extLst>
          </p:cNvPr>
          <p:cNvSpPr/>
          <p:nvPr/>
        </p:nvSpPr>
        <p:spPr>
          <a:xfrm>
            <a:off x="1024128" y="3827301"/>
            <a:ext cx="4917241" cy="1302544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Scope 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Focus on women leaders only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Limited intersectionality exploration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Absence of quantitative ROI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Insufficient developing country representation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6EF2E50-DA2F-2A15-A3FD-DB86812D9060}"/>
              </a:ext>
            </a:extLst>
          </p:cNvPr>
          <p:cNvSpPr/>
          <p:nvPr/>
        </p:nvSpPr>
        <p:spPr>
          <a:xfrm>
            <a:off x="6250631" y="3827300"/>
            <a:ext cx="4917241" cy="1563053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Expanded Scope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Intersectionality impact (race, age, sexuality)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Junior career stage coaching effectiveness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International and developing country contexts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Different coaching model comparisons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Technology-enhanced coaching approaches</a:t>
            </a:r>
          </a:p>
        </p:txBody>
      </p:sp>
    </p:spTree>
    <p:extLst>
      <p:ext uri="{BB962C8B-B14F-4D97-AF65-F5344CB8AC3E}">
        <p14:creationId xmlns:p14="http://schemas.microsoft.com/office/powerpoint/2010/main" val="25094054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EA1856-75BD-83B8-8C0C-A2D29ADC2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87E89-4E11-2962-7305-3197E0CF2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Strategic Recommendations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CE10F13-381C-13E1-7EE5-0BA1AFD25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13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5F0C416-2051-82E4-056F-A05133A7C371}"/>
              </a:ext>
            </a:extLst>
          </p:cNvPr>
          <p:cNvSpPr/>
          <p:nvPr/>
        </p:nvSpPr>
        <p:spPr>
          <a:xfrm>
            <a:off x="426689" y="2021330"/>
            <a:ext cx="5525703" cy="0"/>
          </a:xfrm>
          <a:prstGeom prst="roundRect">
            <a:avLst/>
          </a:prstGeom>
          <a:solidFill>
            <a:srgbClr val="E8F5F8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1. Integrated Coaching Strategy</a:t>
            </a:r>
          </a:p>
          <a:p>
            <a:pPr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Embed individual and group coaching within formal leadership development programs, aligning with SDG 5 and 8 objectives.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178177-5856-E73F-5B8D-9E33F835D73C}"/>
              </a:ext>
            </a:extLst>
          </p:cNvPr>
          <p:cNvSpPr txBox="1"/>
          <p:nvPr/>
        </p:nvSpPr>
        <p:spPr>
          <a:xfrm>
            <a:off x="1035151" y="1664185"/>
            <a:ext cx="36687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For Financial Services Organisations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6B9A71BF-315D-397C-5333-D2202229B95D}"/>
              </a:ext>
            </a:extLst>
          </p:cNvPr>
          <p:cNvSpPr/>
          <p:nvPr/>
        </p:nvSpPr>
        <p:spPr>
          <a:xfrm>
            <a:off x="426689" y="3219854"/>
            <a:ext cx="5525703" cy="0"/>
          </a:xfrm>
          <a:prstGeom prst="roundRect">
            <a:avLst/>
          </a:prstGeom>
          <a:solidFill>
            <a:srgbClr val="E8F5F8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2. Systemic Support Framework</a:t>
            </a:r>
          </a:p>
          <a:p>
            <a:pPr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Create equitable organisational structures including transparent promotion criteria, mentoring, and sponsorship programs.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DF39046-27DA-EBF5-87F3-1FD9CB586B6C}"/>
              </a:ext>
            </a:extLst>
          </p:cNvPr>
          <p:cNvSpPr/>
          <p:nvPr/>
        </p:nvSpPr>
        <p:spPr>
          <a:xfrm>
            <a:off x="426689" y="4399130"/>
            <a:ext cx="5525703" cy="0"/>
          </a:xfrm>
          <a:prstGeom prst="roundRect">
            <a:avLst/>
          </a:prstGeom>
          <a:solidFill>
            <a:srgbClr val="E8F5F8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3. Culture Transformation</a:t>
            </a:r>
          </a:p>
          <a:p>
            <a:pPr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Challenge traditional leadership archetypes through coaching-supported behavioural change and inclusive leadership modelling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5AE94A-D2B7-D0B4-7E81-94AD052FC18C}"/>
              </a:ext>
            </a:extLst>
          </p:cNvPr>
          <p:cNvSpPr/>
          <p:nvPr/>
        </p:nvSpPr>
        <p:spPr>
          <a:xfrm>
            <a:off x="426689" y="5616914"/>
            <a:ext cx="5525703" cy="0"/>
          </a:xfrm>
          <a:prstGeom prst="roundRect">
            <a:avLst/>
          </a:prstGeom>
          <a:solidFill>
            <a:srgbClr val="E8F5F8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4. Impact Measurement</a:t>
            </a:r>
          </a:p>
          <a:p>
            <a:pPr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Implement comprehensive evaluation frameworks tracking both individual progression and organisational culture change metrics.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D19A6B-EB5C-6088-9DD1-D662CD42D481}"/>
              </a:ext>
            </a:extLst>
          </p:cNvPr>
          <p:cNvSpPr txBox="1"/>
          <p:nvPr/>
        </p:nvSpPr>
        <p:spPr>
          <a:xfrm>
            <a:off x="7097463" y="1664185"/>
            <a:ext cx="40593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For Regulators and Professional Bodies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84381005-71C0-E267-D55C-08513B0E3D75}"/>
              </a:ext>
            </a:extLst>
          </p:cNvPr>
          <p:cNvSpPr/>
          <p:nvPr/>
        </p:nvSpPr>
        <p:spPr>
          <a:xfrm>
            <a:off x="6285297" y="2021331"/>
            <a:ext cx="5525703" cy="0"/>
          </a:xfrm>
          <a:prstGeom prst="roundRect">
            <a:avLst/>
          </a:prstGeom>
          <a:solidFill>
            <a:srgbClr val="E8F5F8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1. Policy Integration</a:t>
            </a:r>
          </a:p>
          <a:p>
            <a:pPr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Incorporate coaching-based leadership development into regulatory frameworks supporting economic growth and diversity goals.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E3395AD6-BC8A-7997-703E-4721E911C338}"/>
              </a:ext>
            </a:extLst>
          </p:cNvPr>
          <p:cNvSpPr/>
          <p:nvPr/>
        </p:nvSpPr>
        <p:spPr>
          <a:xfrm>
            <a:off x="6285297" y="3219854"/>
            <a:ext cx="5525703" cy="0"/>
          </a:xfrm>
          <a:prstGeom prst="roundRect">
            <a:avLst/>
          </a:prstGeom>
          <a:solidFill>
            <a:srgbClr val="E8F5F8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2. Industry Standards</a:t>
            </a:r>
          </a:p>
          <a:p>
            <a:pPr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Develop evidence-based guidelines for coaching programs that advance gender equality and organisational sustainability.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0C9CE154-C1D9-90E1-91D6-8DE07EB8FEF1}"/>
              </a:ext>
            </a:extLst>
          </p:cNvPr>
          <p:cNvSpPr/>
          <p:nvPr/>
        </p:nvSpPr>
        <p:spPr>
          <a:xfrm>
            <a:off x="6285297" y="4399129"/>
            <a:ext cx="5525703" cy="0"/>
          </a:xfrm>
          <a:prstGeom prst="roundRect">
            <a:avLst/>
          </a:prstGeom>
          <a:solidFill>
            <a:srgbClr val="E8F5F8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3. Research Investment</a:t>
            </a:r>
          </a:p>
          <a:p>
            <a:pPr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Fund longitudinal studies examining coaching's impact on career progression and organisational outcomes in financial services.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749CB087-A388-677A-AFA6-62FC114629F8}"/>
              </a:ext>
            </a:extLst>
          </p:cNvPr>
          <p:cNvSpPr/>
          <p:nvPr/>
        </p:nvSpPr>
        <p:spPr>
          <a:xfrm>
            <a:off x="6285297" y="5616913"/>
            <a:ext cx="5525703" cy="0"/>
          </a:xfrm>
          <a:prstGeom prst="roundRect">
            <a:avLst/>
          </a:prstGeom>
          <a:solidFill>
            <a:srgbClr val="E8F5F8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no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4. Cross-Sector Collaboration</a:t>
            </a:r>
          </a:p>
          <a:p>
            <a:pPr>
              <a:spcAft>
                <a:spcPts val="600"/>
              </a:spcAft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Foster knowledge sharing between organisations and sectors to amplify coaching's impact on SDG achievement.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9243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80E952-1628-B250-0334-425BA8A95F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27FAF-3975-970A-9074-358FB7B43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BDA9A1C-73E8-124E-0600-FC25F934A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14</a:t>
            </a:fld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C012715-87BF-F2B7-553E-F97FCE8D06F4}"/>
              </a:ext>
            </a:extLst>
          </p:cNvPr>
          <p:cNvSpPr/>
          <p:nvPr/>
        </p:nvSpPr>
        <p:spPr>
          <a:xfrm>
            <a:off x="830310" y="1660282"/>
            <a:ext cx="10710494" cy="1080000"/>
          </a:xfrm>
          <a:prstGeom prst="roundRect">
            <a:avLst/>
          </a:prstGeom>
          <a:solidFill>
            <a:srgbClr val="FDE5ED">
              <a:alpha val="76000"/>
            </a:srgbClr>
          </a:solidFill>
          <a:ln>
            <a:solidFill>
              <a:srgbClr val="FF85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Central Thesis Validation</a:t>
            </a:r>
          </a:p>
          <a:p>
            <a:endParaRPr lang="en-GB" sz="1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research demonstrates that coaching serves as a strategic enabler for achieving UN SDGs 5 and 8 within the financial services sector, creating a virtuous cycle of individual empowerment and organisational transformation.</a:t>
            </a: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72ECEC-6CEF-80F6-4BDD-0838C86F09D3}"/>
              </a:ext>
            </a:extLst>
          </p:cNvPr>
          <p:cNvSpPr txBox="1"/>
          <p:nvPr/>
        </p:nvSpPr>
        <p:spPr>
          <a:xfrm>
            <a:off x="746170" y="2790166"/>
            <a:ext cx="47017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Key Contributions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E3CE41-C471-2554-A288-A1A9E3336A4F}"/>
              </a:ext>
            </a:extLst>
          </p:cNvPr>
          <p:cNvSpPr txBox="1"/>
          <p:nvPr/>
        </p:nvSpPr>
        <p:spPr>
          <a:xfrm>
            <a:off x="6558259" y="2804174"/>
            <a:ext cx="3855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Transformative Potential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62264B45-861B-18FA-9B08-FD59E47776A6}"/>
              </a:ext>
            </a:extLst>
          </p:cNvPr>
          <p:cNvSpPr/>
          <p:nvPr/>
        </p:nvSpPr>
        <p:spPr>
          <a:xfrm>
            <a:off x="830311" y="3159982"/>
            <a:ext cx="5383306" cy="1011642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Theoretical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Links coaching theory to sustainable development goals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Demonstrates dual individual-organisational impact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Integrates reflective practice with systemic change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1B2D1A3-BECB-C041-AF1F-0D5664E09261}"/>
              </a:ext>
            </a:extLst>
          </p:cNvPr>
          <p:cNvSpPr/>
          <p:nvPr/>
        </p:nvSpPr>
        <p:spPr>
          <a:xfrm>
            <a:off x="830311" y="4275548"/>
            <a:ext cx="5383306" cy="1011642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Practical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Evidence-based framework for coaching integration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Clear pathways for regulatory alignment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Actionable recommendations for organisations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D04C8A9-C3B6-FFBA-800C-EF06E805947D}"/>
              </a:ext>
            </a:extLst>
          </p:cNvPr>
          <p:cNvSpPr/>
          <p:nvPr/>
        </p:nvSpPr>
        <p:spPr>
          <a:xfrm>
            <a:off x="6604683" y="3165240"/>
            <a:ext cx="2561088" cy="612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Individual</a:t>
            </a:r>
          </a:p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Empowerment &amp; Growth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0482966-156F-D4F8-0797-3BAAED9619F4}"/>
              </a:ext>
            </a:extLst>
          </p:cNvPr>
          <p:cNvSpPr/>
          <p:nvPr/>
        </p:nvSpPr>
        <p:spPr>
          <a:xfrm>
            <a:off x="9249912" y="3159498"/>
            <a:ext cx="2561088" cy="612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Organisation</a:t>
            </a:r>
          </a:p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Culture Change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85351E4-6434-C456-829D-E5DECC493939}"/>
              </a:ext>
            </a:extLst>
          </p:cNvPr>
          <p:cNvSpPr/>
          <p:nvPr/>
        </p:nvSpPr>
        <p:spPr>
          <a:xfrm>
            <a:off x="6604683" y="3842522"/>
            <a:ext cx="2561088" cy="612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Societal</a:t>
            </a:r>
          </a:p>
          <a:p>
            <a:pPr algn="ctr"/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SDG Achievement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92306FB-7E8C-1A82-74C8-C8144603ACB3}"/>
              </a:ext>
            </a:extLst>
          </p:cNvPr>
          <p:cNvSpPr/>
          <p:nvPr/>
        </p:nvSpPr>
        <p:spPr>
          <a:xfrm>
            <a:off x="6604683" y="4541582"/>
            <a:ext cx="5383306" cy="1172289"/>
          </a:xfrm>
          <a:prstGeom prst="roundRect">
            <a:avLst>
              <a:gd name="adj" fmla="val 10118"/>
            </a:avLst>
          </a:prstGeom>
          <a:solidFill>
            <a:srgbClr val="F1F4F5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The Ripple Effect</a:t>
            </a: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Self-confident, reflective women leaders challenge organisational norms, create inclusive environments, and model new leadership paradigms that benefit entire organisations and contribute to sustainable economic growth.</a:t>
            </a:r>
          </a:p>
        </p:txBody>
      </p:sp>
    </p:spTree>
    <p:extLst>
      <p:ext uri="{BB962C8B-B14F-4D97-AF65-F5344CB8AC3E}">
        <p14:creationId xmlns:p14="http://schemas.microsoft.com/office/powerpoint/2010/main" val="2456104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111A87-8B5E-2917-0782-FE277E1BD2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72986-C811-823A-A194-E3BCFEB0A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Gibbs' Reflective Cycle in Research Context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6BF7AF24-AC60-D658-E462-162D94215AA0}"/>
              </a:ext>
            </a:extLst>
          </p:cNvPr>
          <p:cNvSpPr/>
          <p:nvPr/>
        </p:nvSpPr>
        <p:spPr>
          <a:xfrm>
            <a:off x="1024128" y="2085897"/>
            <a:ext cx="4934174" cy="2178372"/>
          </a:xfrm>
          <a:prstGeom prst="roundRect">
            <a:avLst>
              <a:gd name="adj" fmla="val 7044"/>
            </a:avLst>
          </a:prstGeom>
          <a:solidFill>
            <a:srgbClr val="F4E8F3"/>
          </a:solidFill>
          <a:ln>
            <a:gradFill>
              <a:gsLst>
                <a:gs pos="0">
                  <a:srgbClr val="B34499"/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108000" rtlCol="0" anchor="ctr"/>
          <a:lstStyle/>
          <a:p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Gibbs' Reflective Model?</a:t>
            </a:r>
          </a:p>
          <a:p>
            <a:endParaRPr lang="en-GB" sz="1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 an insider researcher and practicing coach, reflective practice is fundamental to understanding both the research process and the coaching interventions being studied. Gibbs' model provides a structured framework for examining the research journey and implications..</a:t>
            </a:r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D2FB302-3CD5-384B-4EC2-5DAB88494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15</a:t>
            </a:fld>
            <a:endParaRPr lang="en-US" dirty="0"/>
          </a:p>
        </p:txBody>
      </p:sp>
      <p:pic>
        <p:nvPicPr>
          <p:cNvPr id="7" name="Picture 6" descr="Gibb's Reflective Cycle | Sarah Stewart's Eportfolio">
            <a:extLst>
              <a:ext uri="{FF2B5EF4-FFF2-40B4-BE49-F238E27FC236}">
                <a16:creationId xmlns:a16="http://schemas.microsoft.com/office/drawing/2014/main" id="{31041076-CDE3-ACE0-4829-265A0CFFEB3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830" y="2084832"/>
            <a:ext cx="3852031" cy="362303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00406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FFF22-C44F-AEE4-4523-C0AAAFFB4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69102-7F98-57BB-3D88-0674E421A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Gibbs' Reflection: Description &amp; Feelings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662489C-BAF7-F199-57E3-8C20D07F4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16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884DC3E5-E4BA-6C60-04D2-F40F231A7364}"/>
              </a:ext>
            </a:extLst>
          </p:cNvPr>
          <p:cNvSpPr/>
          <p:nvPr/>
        </p:nvSpPr>
        <p:spPr>
          <a:xfrm>
            <a:off x="1035150" y="1975985"/>
            <a:ext cx="4917600" cy="3276000"/>
          </a:xfrm>
          <a:prstGeom prst="roundRect">
            <a:avLst>
              <a:gd name="adj" fmla="val 10118"/>
            </a:avLst>
          </a:prstGeom>
          <a:solidFill>
            <a:srgbClr val="E4F3FE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Stage 1: Description</a:t>
            </a:r>
          </a:p>
          <a:p>
            <a:endParaRPr lang="en-GB" sz="1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What happened?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Conducted systematic literature review on coaching and gender equality in financial services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Utilised multiple AI-enhanced research tools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Applied thematic analysis to identify key patterns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Explored intersection of coaching with UN SDGs 5 &amp; 8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Positioned research within insider perspective as FCA employee and ICF coach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Synthesised evidence showing coaching's dual impact on individual and organisational levels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CA68535-9331-ABB4-928C-93040FBC04A3}"/>
              </a:ext>
            </a:extLst>
          </p:cNvPr>
          <p:cNvSpPr/>
          <p:nvPr/>
        </p:nvSpPr>
        <p:spPr>
          <a:xfrm>
            <a:off x="6239610" y="1975985"/>
            <a:ext cx="4917241" cy="2733171"/>
          </a:xfrm>
          <a:prstGeom prst="roundRect">
            <a:avLst>
              <a:gd name="adj" fmla="val 10118"/>
            </a:avLst>
          </a:prstGeom>
          <a:solidFill>
            <a:srgbClr val="FDE5ED"/>
          </a:solidFill>
          <a:ln w="19050">
            <a:solidFill>
              <a:srgbClr val="FF85FF"/>
            </a:solidFill>
          </a:ln>
        </p:spPr>
        <p:txBody>
          <a:bodyPr wrap="square" lIns="36000" tIns="0" rIns="36000" bIns="0">
            <a:spAutoFit/>
          </a:bodyPr>
          <a:lstStyle/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Stage 2: Feelings</a:t>
            </a:r>
          </a:p>
          <a:p>
            <a:endParaRPr lang="en-GB" sz="1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What was I thinking and feeling?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Motivated: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Personal connection to topic as practicing coach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Challenged: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Limited literature directly linking coaching to SDGs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Encouraged: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Strong evidence for coaching effectiveness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Conflicted: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Balancing insider knowledge with academic objectivity</a:t>
            </a:r>
          </a:p>
          <a:p>
            <a:pPr marL="271463" indent="-141288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Inspired: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Potential for practical organisational impact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058D57-7033-127F-07D5-8817CE8685C5}"/>
              </a:ext>
            </a:extLst>
          </p:cNvPr>
          <p:cNvSpPr txBox="1"/>
          <p:nvPr/>
        </p:nvSpPr>
        <p:spPr>
          <a:xfrm>
            <a:off x="1035151" y="5511807"/>
            <a:ext cx="10121700" cy="864440"/>
          </a:xfrm>
          <a:prstGeom prst="rect">
            <a:avLst/>
          </a:prstGeom>
          <a:solidFill>
            <a:srgbClr val="F1F4F5"/>
          </a:solidFill>
          <a:ln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18900000" scaled="1"/>
              <a:tileRect/>
            </a:gradFill>
          </a:ln>
        </p:spPr>
        <p:txBody>
          <a:bodyPr wrap="square" tIns="108000" bIns="108000">
            <a:spAutoFit/>
          </a:bodyPr>
          <a:lstStyle/>
          <a:p>
            <a:r>
              <a:rPr lang="en-GB" sz="1400" b="1" i="1" u="none" strike="noStrike" dirty="0">
                <a:solidFill>
                  <a:schemeClr val="bg2">
                    <a:lumMod val="25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Researcher Reflection: </a:t>
            </a:r>
            <a:r>
              <a:rPr lang="en-GB" sz="1400" b="0" i="1" u="none" strike="noStrike" dirty="0">
                <a:solidFill>
                  <a:schemeClr val="bg2">
                    <a:lumMod val="25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"As someone who leads the FCA's Internal Coaching Network, I witnessed firsthand the challenges colleagues face - predominantly women seeking coaching for confidence-building and leadership development. This personal experience both informed and validated the research findings."</a:t>
            </a:r>
            <a:endParaRPr lang="en-US" sz="1400" dirty="0">
              <a:solidFill>
                <a:schemeClr val="bg2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9324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FC9C8-A61B-3530-3B40-E326B26F8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37DB1-A74E-EB7B-B1A8-2A84746CD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Gibbs' Reflection: Evaluation &amp; Analysis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B4DE55C-7A57-2EC8-6C81-7BFFE8999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17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7191717-E1D0-7C81-2B10-30FEC4F93F31}"/>
              </a:ext>
            </a:extLst>
          </p:cNvPr>
          <p:cNvSpPr/>
          <p:nvPr/>
        </p:nvSpPr>
        <p:spPr>
          <a:xfrm>
            <a:off x="907424" y="1743486"/>
            <a:ext cx="6128376" cy="4785431"/>
          </a:xfrm>
          <a:prstGeom prst="roundRect">
            <a:avLst>
              <a:gd name="adj" fmla="val 5973"/>
            </a:avLst>
          </a:prstGeom>
          <a:solidFill>
            <a:srgbClr val="FDE5ED"/>
          </a:solidFill>
          <a:ln w="19050">
            <a:solidFill>
              <a:srgbClr val="FF85FF"/>
            </a:solidFill>
          </a:ln>
        </p:spPr>
        <p:txBody>
          <a:bodyPr wrap="square" lIns="0" tIns="0" rIns="0" bIns="0">
            <a:spAutoFit/>
          </a:bodyPr>
          <a:lstStyle/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Stage 3: Evaluation</a:t>
            </a:r>
          </a:p>
          <a:p>
            <a:endParaRPr lang="en-GB" sz="1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What was good and bad?</a:t>
            </a:r>
          </a:p>
          <a:p>
            <a:pPr marL="130175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Positive Aspects: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Rich insider perspective provided deep contextual understanding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Strong evidence base for coaching effectiveness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Clear practical applications identified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AI tools enhanced research efficiency</a:t>
            </a:r>
          </a:p>
          <a:p>
            <a:pPr marL="130175" defTabSz="914400">
              <a:lnSpc>
                <a:spcPct val="90000"/>
              </a:lnSpc>
              <a:spcBef>
                <a:spcPts val="600"/>
              </a:spcBef>
              <a:spcAft>
                <a:spcPts val="200"/>
              </a:spcAft>
              <a:buClr>
                <a:schemeClr val="tx1"/>
              </a:buClr>
              <a:buSzPct val="100000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Challenging Aspects: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Limited secondary data collection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Potential researcher bias from insider position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Scope limited to Western organisational contexts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Conducted systematic literature review on coaching and gender equality in financial services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Utilised multiple AI-enhanced research tools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Applied thematic analysis to identify key patterns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Explored intersection of coaching with UN SDGs 5 &amp; 8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Positioned research within insider perspective as FCA employee and ICF coach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Synthesised evidence showing coaching's dual impact on individual and organisational levels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DDBB5B2-30F4-1B5D-7849-EE08B50DEC32}"/>
              </a:ext>
            </a:extLst>
          </p:cNvPr>
          <p:cNvSpPr/>
          <p:nvPr/>
        </p:nvSpPr>
        <p:spPr>
          <a:xfrm>
            <a:off x="7152504" y="1760745"/>
            <a:ext cx="4819364" cy="3086830"/>
          </a:xfrm>
          <a:prstGeom prst="roundRect">
            <a:avLst>
              <a:gd name="adj" fmla="val 5973"/>
            </a:avLst>
          </a:prstGeom>
          <a:solidFill>
            <a:schemeClr val="accent3">
              <a:lumMod val="20000"/>
              <a:lumOff val="80000"/>
            </a:schemeClr>
          </a:solidFill>
          <a:ln w="19050">
            <a:solidFill>
              <a:schemeClr val="accent2"/>
            </a:solidFill>
          </a:ln>
        </p:spPr>
        <p:txBody>
          <a:bodyPr wrap="square" lIns="0" tIns="0" rIns="0" bIns="0">
            <a:spAutoFit/>
          </a:bodyPr>
          <a:lstStyle/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Stage 3: Evaluation</a:t>
            </a:r>
          </a:p>
          <a:p>
            <a:endParaRPr lang="en-GB" sz="1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What sense can I make?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Theoretical Coherence: Strong alignment between coaching theory and SDG objectives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Evidence Quality: Consistent findings across multiple studies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Practical Relevance: Direct applicability to FCA and financial services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Gap Identification: Need for more qualitative, longitudinal research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Policy Implications: Clear pathway for regulatory and organisational change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Individual vs. Systemic: Coaching works best within supportive organisational structures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3EC1938-FB27-762E-2DE7-AD54E1CAE7CA}"/>
              </a:ext>
            </a:extLst>
          </p:cNvPr>
          <p:cNvSpPr/>
          <p:nvPr/>
        </p:nvSpPr>
        <p:spPr>
          <a:xfrm>
            <a:off x="7152504" y="5025198"/>
            <a:ext cx="4819364" cy="1112868"/>
          </a:xfrm>
          <a:prstGeom prst="round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Key Insight: </a:t>
            </a:r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research revealed that coaching is not just an individual intervention but a systemic lever for organisational change, particularly when embedded within equality-focused frameworks.</a:t>
            </a:r>
          </a:p>
        </p:txBody>
      </p:sp>
    </p:spTree>
    <p:extLst>
      <p:ext uri="{BB962C8B-B14F-4D97-AF65-F5344CB8AC3E}">
        <p14:creationId xmlns:p14="http://schemas.microsoft.com/office/powerpoint/2010/main" val="15616549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01999A-98B6-403E-11A7-9B43936BD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07FE7-9EE9-3CAC-6897-2225D3D9C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78978" cy="1499616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Calibri" panose="020F0502020204030204" pitchFamily="34" charset="0"/>
                <a:cs typeface="Calibri" panose="020F0502020204030204" pitchFamily="34" charset="0"/>
              </a:rPr>
              <a:t>Gibbs' Reflection: Conclusion &amp; Action Plan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F0AB6B1-460B-C770-5737-547AB1335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18</a:t>
            </a:fld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BD378D8-9DC1-6C90-71E6-0360B83B7431}"/>
              </a:ext>
            </a:extLst>
          </p:cNvPr>
          <p:cNvSpPr/>
          <p:nvPr/>
        </p:nvSpPr>
        <p:spPr>
          <a:xfrm>
            <a:off x="1036800" y="1743483"/>
            <a:ext cx="4917600" cy="2662444"/>
          </a:xfrm>
          <a:prstGeom prst="roundRect">
            <a:avLst>
              <a:gd name="adj" fmla="val 5973"/>
            </a:avLst>
          </a:prstGeom>
          <a:solidFill>
            <a:srgbClr val="FDE5ED"/>
          </a:solidFill>
          <a:ln w="19050">
            <a:solidFill>
              <a:srgbClr val="FF85FF"/>
            </a:solidFill>
          </a:ln>
        </p:spPr>
        <p:txBody>
          <a:bodyPr wrap="square" lIns="0" tIns="0" rIns="0" bIns="0">
            <a:spAutoFit/>
          </a:bodyPr>
          <a:lstStyle/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Stage 5: Conclusion</a:t>
            </a:r>
          </a:p>
          <a:p>
            <a:endParaRPr lang="en-GB" sz="1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What else could I have done?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Primary Data: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Conducted interviews with women leaders who had experienced coaching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Longitudinal Study: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Tracked career progression over time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Quantitative Measures: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ROI analysis of coaching programs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Diverse Contexts: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Include non-Western organisational settings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Multi-stakeholder: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Include male leaders' perspectives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Intersectionality: 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Deeper exploration of race, age, sexuality factors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5B6C1B28-DDC0-7EB6-0965-20377EC4F923}"/>
              </a:ext>
            </a:extLst>
          </p:cNvPr>
          <p:cNvSpPr/>
          <p:nvPr/>
        </p:nvSpPr>
        <p:spPr>
          <a:xfrm>
            <a:off x="6238800" y="1760745"/>
            <a:ext cx="4917600" cy="3604117"/>
          </a:xfrm>
          <a:prstGeom prst="roundRect">
            <a:avLst>
              <a:gd name="adj" fmla="val 5973"/>
            </a:avLst>
          </a:prstGeom>
          <a:solidFill>
            <a:srgbClr val="E4F3FE"/>
          </a:solidFill>
          <a:ln w="19050">
            <a:gradFill flip="none" rotWithShape="1">
              <a:gsLst>
                <a:gs pos="0">
                  <a:schemeClr val="accent1">
                    <a:lumMod val="0"/>
                    <a:lumOff val="10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lIns="0" tIns="0" rIns="0" bIns="0">
            <a:spAutoFit/>
          </a:bodyPr>
          <a:lstStyle/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Stage 6: Action Plan</a:t>
            </a:r>
          </a:p>
          <a:p>
            <a:endParaRPr lang="en-GB" sz="1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Future Research &amp; Practice</a:t>
            </a:r>
          </a:p>
          <a:p>
            <a:pPr marL="130175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Immediate Actions: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Develop coaching program evaluation metrics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Create proposal for enhanced coaching initiatives</a:t>
            </a:r>
          </a:p>
          <a:p>
            <a:pPr marL="130175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Medium-term Goals: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Longitudinal study of coached women's career trajectories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Cross-sector comparative research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Policy recommendations for financial services regulators</a:t>
            </a:r>
          </a:p>
          <a:p>
            <a:pPr marL="130175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</a:pP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Long-term Vision: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Evidence-based coaching standards for SDG advancement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International research collaboration</a:t>
            </a:r>
          </a:p>
          <a:p>
            <a:pPr marL="271463" indent="-141288" defTabSz="914400">
              <a:lnSpc>
                <a:spcPct val="90000"/>
              </a:lnSpc>
              <a:spcBef>
                <a:spcPts val="200"/>
              </a:spcBef>
              <a:spcAft>
                <a:spcPts val="2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Systemic change measurement frameworks</a:t>
            </a:r>
          </a:p>
        </p:txBody>
      </p:sp>
    </p:spTree>
    <p:extLst>
      <p:ext uri="{BB962C8B-B14F-4D97-AF65-F5344CB8AC3E}">
        <p14:creationId xmlns:p14="http://schemas.microsoft.com/office/powerpoint/2010/main" val="14803836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B4220C-1295-F811-34A8-DDEAE938F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E194971-2F2D-44B0-8AE6-FF2DCCEE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9" name="Oval 5">
            <a:extLst>
              <a:ext uri="{FF2B5EF4-FFF2-40B4-BE49-F238E27FC236}">
                <a16:creationId xmlns:a16="http://schemas.microsoft.com/office/drawing/2014/main" id="{1FF9A61E-EB11-4C46-82E1-3E00A3B4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E564EB3-35F2-4EFF-87DC-642DC0205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6C371-EC00-CD91-0382-B6DCD4DA0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3224" y="1105351"/>
            <a:ext cx="6353967" cy="30239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spc="200" dirty="0">
                <a:solidFill>
                  <a:srgbClr val="FFFFFF"/>
                </a:solidFill>
              </a:rPr>
              <a:t>Thank you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F70D3A-ECF7-DBF8-6641-4EC030F65019}"/>
              </a:ext>
            </a:extLst>
          </p:cNvPr>
          <p:cNvSpPr txBox="1"/>
          <p:nvPr/>
        </p:nvSpPr>
        <p:spPr>
          <a:xfrm>
            <a:off x="8260762" y="6437247"/>
            <a:ext cx="24160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accent1"/>
                </a:solidFill>
              </a:rPr>
              <a:t>2118111@student.uwtsd.ac.uk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C0AC74-3B43-1CA6-D740-8145F695F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0352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24213</TotalTime>
  <Words>2139</Words>
  <Application>Microsoft Macintosh PowerPoint</Application>
  <PresentationFormat>Widescreen</PresentationFormat>
  <Paragraphs>395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Calibri</vt:lpstr>
      <vt:lpstr>Tw Cen MT</vt:lpstr>
      <vt:lpstr>Wingdings 3</vt:lpstr>
      <vt:lpstr>Integral</vt:lpstr>
      <vt:lpstr>COACHING AS A TRANSFORMATIVE TOOL TO SUPPORT PROGRESS TOWARDS ACHIEVING THE SDGS</vt:lpstr>
      <vt:lpstr>Coaching as a transformative tool to support progress towards achieving the SDGs</vt:lpstr>
      <vt:lpstr>Research Context &amp; Problem Statement</vt:lpstr>
      <vt:lpstr>Theoretical Framework &amp; Positionality</vt:lpstr>
      <vt:lpstr>Literature Review: Key Findings</vt:lpstr>
      <vt:lpstr>Research Methodology</vt:lpstr>
      <vt:lpstr>Thematic Findings</vt:lpstr>
      <vt:lpstr>Key Research Findings</vt:lpstr>
      <vt:lpstr>Coaching Mechanisms for Change</vt:lpstr>
      <vt:lpstr>SDG Integration Through Coaching </vt:lpstr>
      <vt:lpstr>Implications for Practice</vt:lpstr>
      <vt:lpstr>Limitations &amp; Future Research Directions</vt:lpstr>
      <vt:lpstr>Strategic Recommendations</vt:lpstr>
      <vt:lpstr>Conclusion</vt:lpstr>
      <vt:lpstr>Gibbs' Reflective Cycle in Research Context</vt:lpstr>
      <vt:lpstr>Gibbs' Reflection: Description &amp; Feelings</vt:lpstr>
      <vt:lpstr>Gibbs' Reflection: Evaluation &amp; Analysis</vt:lpstr>
      <vt:lpstr>Gibbs' Reflection: Conclusion &amp; Action Plan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Angie Kelly</dc:creator>
  <cp:keywords/>
  <dc:description/>
  <cp:lastModifiedBy>Angela Kelly (2118111)</cp:lastModifiedBy>
  <cp:revision>39</cp:revision>
  <dcterms:created xsi:type="dcterms:W3CDTF">2024-08-19T07:24:23Z</dcterms:created>
  <dcterms:modified xsi:type="dcterms:W3CDTF">2025-08-15T21:09:55Z</dcterms:modified>
  <cp:category/>
</cp:coreProperties>
</file>