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1" r:id="rId4"/>
    <p:sldId id="259" r:id="rId5"/>
    <p:sldId id="260"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4" d="100"/>
          <a:sy n="74" d="100"/>
        </p:scale>
        <p:origin x="12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23004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09166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7277045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73329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86072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41787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15097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03573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90166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82325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18687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7532625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 Understanding </a:t>
            </a:r>
            <a:r>
              <a:rPr lang="en-GB" dirty="0" smtClean="0">
                <a:solidFill>
                  <a:schemeClr val="bg1"/>
                </a:solidFill>
              </a:rPr>
              <a:t>Democracy</a:t>
            </a:r>
            <a:endParaRPr lang="en-GB" dirty="0">
              <a:solidFill>
                <a:schemeClr val="bg1"/>
              </a:solidFill>
            </a:endParaRPr>
          </a:p>
        </p:txBody>
      </p:sp>
      <p:sp>
        <p:nvSpPr>
          <p:cNvPr id="3" name="Subtitle 2"/>
          <p:cNvSpPr>
            <a:spLocks noGrp="1"/>
          </p:cNvSpPr>
          <p:nvPr>
            <p:ph type="subTitle" idx="1"/>
          </p:nvPr>
        </p:nvSpPr>
        <p:spPr>
          <a:xfrm>
            <a:off x="1331640" y="6089073"/>
            <a:ext cx="6400800" cy="644235"/>
          </a:xfrm>
        </p:spPr>
        <p:txBody>
          <a:bodyPr>
            <a:normAutofit/>
          </a:bodyPr>
          <a:lstStyle/>
          <a:p>
            <a:r>
              <a:rPr lang="en-GB" b="1" dirty="0" smtClean="0">
                <a:solidFill>
                  <a:schemeClr val="bg1"/>
                </a:solidFill>
              </a:rPr>
              <a:t>HPFY3009</a:t>
            </a:r>
          </a:p>
        </p:txBody>
      </p:sp>
      <p:sp>
        <p:nvSpPr>
          <p:cNvPr id="4" name="Subtitle 2"/>
          <p:cNvSpPr txBox="1">
            <a:spLocks/>
          </p:cNvSpPr>
          <p:nvPr/>
        </p:nvSpPr>
        <p:spPr>
          <a:xfrm>
            <a:off x="467544" y="2924944"/>
            <a:ext cx="8676456" cy="1656184"/>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Tyrants </a:t>
            </a:r>
            <a:r>
              <a:rPr lang="en-GB" sz="3600" dirty="0" smtClean="0">
                <a:solidFill>
                  <a:prstClr val="black"/>
                </a:solidFill>
              </a:rPr>
              <a:t>and Democrats in Sicily</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6" name="Picture 5"/>
          <p:cNvPicPr>
            <a:picLocks noChangeAspect="1"/>
          </p:cNvPicPr>
          <p:nvPr/>
        </p:nvPicPr>
        <p:blipFill>
          <a:blip r:embed="rId2"/>
          <a:stretch>
            <a:fillRect/>
          </a:stretch>
        </p:blipFill>
        <p:spPr>
          <a:xfrm>
            <a:off x="3688772" y="3841283"/>
            <a:ext cx="1724891" cy="2247791"/>
          </a:xfrm>
          <a:prstGeom prst="rect">
            <a:avLst/>
          </a:prstGeom>
        </p:spPr>
      </p:pic>
    </p:spTree>
    <p:extLst>
      <p:ext uri="{BB962C8B-B14F-4D97-AF65-F5344CB8AC3E}">
        <p14:creationId xmlns:p14="http://schemas.microsoft.com/office/powerpoint/2010/main" val="18749459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b="1" dirty="0" smtClean="0">
                <a:solidFill>
                  <a:schemeClr val="bg1"/>
                </a:solidFill>
              </a:rPr>
              <a:t>Tyrants in the Archaic Greek world</a:t>
            </a:r>
            <a:endParaRPr lang="en-GB" b="1" dirty="0">
              <a:solidFill>
                <a:schemeClr val="bg1"/>
              </a:solidFill>
            </a:endParaRPr>
          </a:p>
        </p:txBody>
      </p:sp>
      <p:sp>
        <p:nvSpPr>
          <p:cNvPr id="4" name="Content Placeholder 3"/>
          <p:cNvSpPr>
            <a:spLocks noGrp="1"/>
          </p:cNvSpPr>
          <p:nvPr>
            <p:ph sz="half" idx="1"/>
          </p:nvPr>
        </p:nvSpPr>
        <p:spPr>
          <a:xfrm>
            <a:off x="0" y="1693717"/>
            <a:ext cx="4842164" cy="3385982"/>
          </a:xfrm>
        </p:spPr>
        <p:txBody>
          <a:bodyPr>
            <a:normAutofit fontScale="85000" lnSpcReduction="10000"/>
          </a:bodyPr>
          <a:lstStyle/>
          <a:p>
            <a:r>
              <a:rPr lang="en-GB" sz="3400" dirty="0">
                <a:solidFill>
                  <a:schemeClr val="bg1"/>
                </a:solidFill>
              </a:rPr>
              <a:t>Growth in population and wealth in 6th century BC accompanied by oligarchic and popular tensions</a:t>
            </a:r>
            <a:r>
              <a:rPr lang="en-GB" sz="3400" dirty="0" smtClean="0">
                <a:solidFill>
                  <a:schemeClr val="bg1"/>
                </a:solidFill>
              </a:rPr>
              <a:t>.</a:t>
            </a:r>
          </a:p>
          <a:p>
            <a:r>
              <a:rPr lang="en-GB" sz="3400" dirty="0" err="1" smtClean="0">
                <a:solidFill>
                  <a:schemeClr val="bg1"/>
                </a:solidFill>
              </a:rPr>
              <a:t>Gelon</a:t>
            </a:r>
            <a:r>
              <a:rPr lang="en-GB" sz="3400" dirty="0" smtClean="0">
                <a:solidFill>
                  <a:schemeClr val="bg1"/>
                </a:solidFill>
              </a:rPr>
              <a:t> had been invited in by the </a:t>
            </a:r>
            <a:r>
              <a:rPr lang="en-GB" sz="3400" i="1" dirty="0" err="1" smtClean="0">
                <a:solidFill>
                  <a:schemeClr val="bg1"/>
                </a:solidFill>
              </a:rPr>
              <a:t>gamoroi</a:t>
            </a:r>
            <a:r>
              <a:rPr lang="en-GB" sz="3400" dirty="0">
                <a:solidFill>
                  <a:schemeClr val="bg1"/>
                </a:solidFill>
              </a:rPr>
              <a:t>, against the </a:t>
            </a:r>
            <a:r>
              <a:rPr lang="en-GB" sz="3400" i="1" dirty="0" err="1">
                <a:solidFill>
                  <a:schemeClr val="bg1"/>
                </a:solidFill>
              </a:rPr>
              <a:t>k</a:t>
            </a:r>
            <a:r>
              <a:rPr lang="en-GB" sz="3400" i="1" dirty="0" err="1" smtClean="0">
                <a:solidFill>
                  <a:schemeClr val="bg1"/>
                </a:solidFill>
              </a:rPr>
              <a:t>illichirioi</a:t>
            </a:r>
            <a:r>
              <a:rPr lang="en-GB" sz="3400" i="1" dirty="0" smtClean="0">
                <a:solidFill>
                  <a:schemeClr val="bg1"/>
                </a:solidFill>
              </a:rPr>
              <a:t>.</a:t>
            </a:r>
            <a:endParaRPr lang="en-GB" sz="3400" i="1" dirty="0">
              <a:solidFill>
                <a:schemeClr val="bg1"/>
              </a:solidFill>
            </a:endParaRPr>
          </a:p>
          <a:p>
            <a:endParaRPr lang="en-GB" sz="2200" dirty="0"/>
          </a:p>
        </p:txBody>
      </p:sp>
      <p:sp>
        <p:nvSpPr>
          <p:cNvPr id="5" name="Content Placeholder 4"/>
          <p:cNvSpPr>
            <a:spLocks noGrp="1"/>
          </p:cNvSpPr>
          <p:nvPr>
            <p:ph sz="half" idx="2"/>
          </p:nvPr>
        </p:nvSpPr>
        <p:spPr>
          <a:xfrm>
            <a:off x="4721089" y="1506177"/>
            <a:ext cx="4339783" cy="3304708"/>
          </a:xfrm>
        </p:spPr>
        <p:txBody>
          <a:bodyPr>
            <a:noAutofit/>
          </a:bodyPr>
          <a:lstStyle/>
          <a:p>
            <a:r>
              <a:rPr lang="en-GB" sz="2400" dirty="0" err="1" smtClean="0">
                <a:solidFill>
                  <a:schemeClr val="bg1"/>
                </a:solidFill>
              </a:rPr>
              <a:t>Panaetios</a:t>
            </a:r>
            <a:r>
              <a:rPr lang="en-GB" sz="2400" dirty="0" smtClean="0">
                <a:solidFill>
                  <a:schemeClr val="bg1"/>
                </a:solidFill>
              </a:rPr>
              <a:t> in </a:t>
            </a:r>
            <a:r>
              <a:rPr lang="en-GB" sz="2400" dirty="0" err="1" smtClean="0">
                <a:solidFill>
                  <a:schemeClr val="bg1"/>
                </a:solidFill>
              </a:rPr>
              <a:t>Leontinoi</a:t>
            </a:r>
            <a:r>
              <a:rPr lang="en-GB" sz="2400" dirty="0" smtClean="0">
                <a:solidFill>
                  <a:schemeClr val="bg1"/>
                </a:solidFill>
              </a:rPr>
              <a:t> (c.700 BC).</a:t>
            </a:r>
          </a:p>
          <a:p>
            <a:r>
              <a:rPr lang="en-GB" sz="2400" dirty="0" err="1" smtClean="0">
                <a:solidFill>
                  <a:schemeClr val="bg1"/>
                </a:solidFill>
              </a:rPr>
              <a:t>Phalaris</a:t>
            </a:r>
            <a:r>
              <a:rPr lang="en-GB" sz="2400" dirty="0" smtClean="0">
                <a:solidFill>
                  <a:schemeClr val="bg1"/>
                </a:solidFill>
              </a:rPr>
              <a:t> in </a:t>
            </a:r>
            <a:r>
              <a:rPr lang="en-GB" sz="2400" dirty="0" err="1" smtClean="0">
                <a:solidFill>
                  <a:schemeClr val="bg1"/>
                </a:solidFill>
              </a:rPr>
              <a:t>Akragas</a:t>
            </a:r>
            <a:r>
              <a:rPr lang="en-GB" sz="2400" dirty="0" smtClean="0">
                <a:solidFill>
                  <a:schemeClr val="bg1"/>
                </a:solidFill>
              </a:rPr>
              <a:t> (c.570-555 BC). </a:t>
            </a:r>
          </a:p>
          <a:p>
            <a:r>
              <a:rPr lang="en-GB" sz="2400" dirty="0" err="1" smtClean="0">
                <a:solidFill>
                  <a:schemeClr val="bg1"/>
                </a:solidFill>
              </a:rPr>
              <a:t>Kleandros</a:t>
            </a:r>
            <a:r>
              <a:rPr lang="en-GB" sz="2400" dirty="0" smtClean="0">
                <a:solidFill>
                  <a:schemeClr val="bg1"/>
                </a:solidFill>
              </a:rPr>
              <a:t> in Gela (c.505 BC).</a:t>
            </a:r>
          </a:p>
          <a:p>
            <a:r>
              <a:rPr lang="en-GB" sz="2400" dirty="0" err="1" smtClean="0">
                <a:solidFill>
                  <a:schemeClr val="bg1"/>
                </a:solidFill>
              </a:rPr>
              <a:t>Gelon</a:t>
            </a:r>
            <a:r>
              <a:rPr lang="en-GB" sz="2400" dirty="0" smtClean="0">
                <a:solidFill>
                  <a:schemeClr val="bg1"/>
                </a:solidFill>
              </a:rPr>
              <a:t> in Gela and Syracuse (485-478 BC).</a:t>
            </a:r>
            <a:endParaRPr lang="en-GB" sz="2400" dirty="0">
              <a:solidFill>
                <a:schemeClr val="bg1"/>
              </a:solidFill>
            </a:endParaRPr>
          </a:p>
        </p:txBody>
      </p:sp>
      <p:pic>
        <p:nvPicPr>
          <p:cNvPr id="6" name="Picture 5"/>
          <p:cNvPicPr>
            <a:picLocks noChangeAspect="1"/>
          </p:cNvPicPr>
          <p:nvPr/>
        </p:nvPicPr>
        <p:blipFill>
          <a:blip r:embed="rId2"/>
          <a:stretch>
            <a:fillRect/>
          </a:stretch>
        </p:blipFill>
        <p:spPr>
          <a:xfrm>
            <a:off x="5679388" y="4814455"/>
            <a:ext cx="3232205" cy="1928812"/>
          </a:xfrm>
          <a:prstGeom prst="rect">
            <a:avLst/>
          </a:prstGeom>
        </p:spPr>
      </p:pic>
      <p:sp>
        <p:nvSpPr>
          <p:cNvPr id="7" name="Donut 6"/>
          <p:cNvSpPr/>
          <p:nvPr/>
        </p:nvSpPr>
        <p:spPr>
          <a:xfrm>
            <a:off x="7601816" y="6243204"/>
            <a:ext cx="361950" cy="352425"/>
          </a:xfrm>
          <a:prstGeom prst="donut">
            <a:avLst>
              <a:gd name="adj" fmla="val 657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nut 7"/>
          <p:cNvSpPr/>
          <p:nvPr/>
        </p:nvSpPr>
        <p:spPr>
          <a:xfrm>
            <a:off x="8199553" y="6091567"/>
            <a:ext cx="592887" cy="352425"/>
          </a:xfrm>
          <a:prstGeom prst="donut">
            <a:avLst>
              <a:gd name="adj" fmla="val 657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Donut 8"/>
          <p:cNvSpPr/>
          <p:nvPr/>
        </p:nvSpPr>
        <p:spPr>
          <a:xfrm>
            <a:off x="6577521" y="5778861"/>
            <a:ext cx="576620" cy="352425"/>
          </a:xfrm>
          <a:prstGeom prst="donut">
            <a:avLst>
              <a:gd name="adj" fmla="val 657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Oval 9"/>
          <p:cNvSpPr/>
          <p:nvPr/>
        </p:nvSpPr>
        <p:spPr>
          <a:xfrm>
            <a:off x="8125691" y="6095138"/>
            <a:ext cx="73862" cy="116681"/>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8199553" y="5741419"/>
            <a:ext cx="718466" cy="261610"/>
          </a:xfrm>
          <a:prstGeom prst="rect">
            <a:avLst/>
          </a:prstGeom>
          <a:noFill/>
        </p:spPr>
        <p:txBody>
          <a:bodyPr wrap="none" rtlCol="0">
            <a:spAutoFit/>
          </a:bodyPr>
          <a:lstStyle/>
          <a:p>
            <a:r>
              <a:rPr lang="en-GB" sz="1100" dirty="0" err="1" smtClean="0">
                <a:solidFill>
                  <a:srgbClr val="FF0000"/>
                </a:solidFill>
              </a:rPr>
              <a:t>Leontinoi</a:t>
            </a:r>
            <a:endParaRPr lang="en-GB" sz="1100" dirty="0">
              <a:solidFill>
                <a:srgbClr val="FF0000"/>
              </a:solidFill>
            </a:endParaRPr>
          </a:p>
        </p:txBody>
      </p:sp>
      <p:cxnSp>
        <p:nvCxnSpPr>
          <p:cNvPr id="13" name="Straight Arrow Connector 12"/>
          <p:cNvCxnSpPr/>
          <p:nvPr/>
        </p:nvCxnSpPr>
        <p:spPr>
          <a:xfrm flipH="1">
            <a:off x="8199553" y="5955073"/>
            <a:ext cx="135688" cy="136494"/>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91982" y="5079699"/>
            <a:ext cx="3437934" cy="1846659"/>
          </a:xfrm>
          <a:prstGeom prst="rect">
            <a:avLst/>
          </a:prstGeom>
        </p:spPr>
        <p:txBody>
          <a:bodyPr wrap="square">
            <a:spAutoFit/>
          </a:bodyPr>
          <a:lstStyle/>
          <a:p>
            <a:pPr marL="285750" indent="-285750">
              <a:buFont typeface="Arial" panose="020B0604020202020204" pitchFamily="34" charset="0"/>
              <a:buChar char="•"/>
            </a:pPr>
            <a:r>
              <a:rPr lang="en-GB" sz="1600" dirty="0" smtClean="0">
                <a:solidFill>
                  <a:schemeClr val="bg1"/>
                </a:solidFill>
              </a:rPr>
              <a:t>The Brazen Bull invented by </a:t>
            </a:r>
            <a:r>
              <a:rPr lang="en-GB" sz="1600" dirty="0" err="1" smtClean="0">
                <a:solidFill>
                  <a:schemeClr val="bg1"/>
                </a:solidFill>
              </a:rPr>
              <a:t>Perillos</a:t>
            </a:r>
            <a:r>
              <a:rPr lang="en-GB" sz="1600" dirty="0" smtClean="0">
                <a:solidFill>
                  <a:schemeClr val="bg1"/>
                </a:solidFill>
              </a:rPr>
              <a:t> of Athens, used by </a:t>
            </a:r>
            <a:r>
              <a:rPr lang="en-GB" sz="1600" dirty="0" err="1" smtClean="0">
                <a:solidFill>
                  <a:schemeClr val="bg1"/>
                </a:solidFill>
              </a:rPr>
              <a:t>Phalaris</a:t>
            </a:r>
            <a:r>
              <a:rPr lang="en-GB" sz="1600" dirty="0">
                <a:solidFill>
                  <a:schemeClr val="bg1"/>
                </a:solidFill>
              </a:rPr>
              <a:t> </a:t>
            </a:r>
            <a:r>
              <a:rPr lang="en-GB" sz="1600" dirty="0" smtClean="0">
                <a:solidFill>
                  <a:schemeClr val="bg1"/>
                </a:solidFill>
              </a:rPr>
              <a:t>of </a:t>
            </a:r>
            <a:r>
              <a:rPr lang="en-GB" sz="1600" dirty="0" err="1" smtClean="0">
                <a:solidFill>
                  <a:schemeClr val="bg1"/>
                </a:solidFill>
              </a:rPr>
              <a:t>Akragas</a:t>
            </a:r>
            <a:r>
              <a:rPr lang="en-GB" sz="1600" dirty="0" smtClean="0">
                <a:solidFill>
                  <a:schemeClr val="bg1"/>
                </a:solidFill>
              </a:rPr>
              <a:t>. </a:t>
            </a:r>
          </a:p>
          <a:p>
            <a:pPr marL="285750" indent="-285750">
              <a:buFont typeface="Arial" panose="020B0604020202020204" pitchFamily="34" charset="0"/>
              <a:buChar char="•"/>
            </a:pPr>
            <a:endParaRPr lang="en-GB" sz="100" dirty="0">
              <a:solidFill>
                <a:schemeClr val="bg1"/>
              </a:solidFill>
            </a:endParaRPr>
          </a:p>
          <a:p>
            <a:pPr marL="285750" indent="-285750">
              <a:buFont typeface="Arial" panose="020B0604020202020204" pitchFamily="34" charset="0"/>
              <a:buChar char="•"/>
            </a:pPr>
            <a:r>
              <a:rPr lang="en-GB" sz="1600" dirty="0" smtClean="0">
                <a:solidFill>
                  <a:schemeClr val="bg1"/>
                </a:solidFill>
              </a:rPr>
              <a:t>Claim that </a:t>
            </a:r>
            <a:r>
              <a:rPr lang="en-GB" sz="1600" dirty="0" err="1" smtClean="0">
                <a:solidFill>
                  <a:schemeClr val="bg1"/>
                </a:solidFill>
              </a:rPr>
              <a:t>Phalaris</a:t>
            </a:r>
            <a:r>
              <a:rPr lang="en-GB" sz="1600" dirty="0" smtClean="0">
                <a:solidFill>
                  <a:schemeClr val="bg1"/>
                </a:solidFill>
              </a:rPr>
              <a:t> also ate infant children. </a:t>
            </a:r>
          </a:p>
          <a:p>
            <a:pPr marL="285750" indent="-285750">
              <a:buFont typeface="Arial" panose="020B0604020202020204" pitchFamily="34" charset="0"/>
              <a:buChar char="•"/>
            </a:pPr>
            <a:endParaRPr lang="en-GB" sz="100" dirty="0">
              <a:solidFill>
                <a:schemeClr val="bg1"/>
              </a:solidFill>
            </a:endParaRPr>
          </a:p>
          <a:p>
            <a:pPr marL="285750" indent="-285750">
              <a:buFont typeface="Arial" panose="020B0604020202020204" pitchFamily="34" charset="0"/>
              <a:buChar char="•"/>
            </a:pPr>
            <a:r>
              <a:rPr lang="en-GB" sz="1600" dirty="0" smtClean="0">
                <a:solidFill>
                  <a:schemeClr val="bg1"/>
                </a:solidFill>
              </a:rPr>
              <a:t>See Pindar’s </a:t>
            </a:r>
            <a:r>
              <a:rPr lang="en-GB" sz="1600" i="1" dirty="0" smtClean="0">
                <a:solidFill>
                  <a:schemeClr val="bg1"/>
                </a:solidFill>
              </a:rPr>
              <a:t>First Pythian </a:t>
            </a:r>
            <a:r>
              <a:rPr lang="en-GB" sz="1600" dirty="0" smtClean="0">
                <a:solidFill>
                  <a:schemeClr val="bg1"/>
                </a:solidFill>
              </a:rPr>
              <a:t>(470 BC).</a:t>
            </a:r>
            <a:endParaRPr lang="en-GB" sz="1600" dirty="0">
              <a:solidFill>
                <a:schemeClr val="bg1"/>
              </a:solidFill>
            </a:endParaRPr>
          </a:p>
        </p:txBody>
      </p:sp>
      <p:pic>
        <p:nvPicPr>
          <p:cNvPr id="15" name="Picture 14"/>
          <p:cNvPicPr>
            <a:picLocks noChangeAspect="1"/>
          </p:cNvPicPr>
          <p:nvPr/>
        </p:nvPicPr>
        <p:blipFill>
          <a:blip r:embed="rId3"/>
          <a:stretch>
            <a:fillRect/>
          </a:stretch>
        </p:blipFill>
        <p:spPr>
          <a:xfrm>
            <a:off x="3711033" y="4721558"/>
            <a:ext cx="1549743" cy="2021709"/>
          </a:xfrm>
          <a:prstGeom prst="rect">
            <a:avLst/>
          </a:prstGeom>
        </p:spPr>
      </p:pic>
    </p:spTree>
    <p:extLst>
      <p:ext uri="{BB962C8B-B14F-4D97-AF65-F5344CB8AC3E}">
        <p14:creationId xmlns:p14="http://schemas.microsoft.com/office/powerpoint/2010/main" val="12693754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176865" y="2490135"/>
            <a:ext cx="6798736" cy="3444997"/>
          </a:xfrm>
          <a:prstGeom prst="rect">
            <a:avLst/>
          </a:prstGeom>
        </p:spPr>
        <p:txBody>
          <a:bodyPr>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Font typeface="Arial"/>
              <a:buNone/>
            </a:pPr>
            <a:endParaRPr lang="en-GB" sz="4400" dirty="0">
              <a:solidFill>
                <a:srgbClr val="FF0000"/>
              </a:solidFill>
            </a:endParaRPr>
          </a:p>
        </p:txBody>
      </p:sp>
      <p:pic>
        <p:nvPicPr>
          <p:cNvPr id="4" name="Picture 3"/>
          <p:cNvPicPr>
            <a:picLocks noChangeAspect="1"/>
          </p:cNvPicPr>
          <p:nvPr/>
        </p:nvPicPr>
        <p:blipFill rotWithShape="1">
          <a:blip r:embed="rId2"/>
          <a:srcRect l="36819" t="7237" r="12319" b="33684"/>
          <a:stretch/>
        </p:blipFill>
        <p:spPr>
          <a:xfrm rot="5400000">
            <a:off x="1960287" y="-704951"/>
            <a:ext cx="5021450" cy="8258716"/>
          </a:xfrm>
          <a:prstGeom prst="rect">
            <a:avLst/>
          </a:prstGeom>
        </p:spPr>
      </p:pic>
    </p:spTree>
    <p:extLst>
      <p:ext uri="{BB962C8B-B14F-4D97-AF65-F5344CB8AC3E}">
        <p14:creationId xmlns:p14="http://schemas.microsoft.com/office/powerpoint/2010/main" val="17154212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548244"/>
          </a:xfrm>
        </p:spPr>
        <p:txBody>
          <a:bodyPr>
            <a:normAutofit/>
          </a:bodyPr>
          <a:lstStyle/>
          <a:p>
            <a:r>
              <a:rPr lang="en-GB" b="1" dirty="0" smtClean="0">
                <a:solidFill>
                  <a:schemeClr val="bg1"/>
                </a:solidFill>
              </a:rPr>
              <a:t>Maintaining power as a tyrant</a:t>
            </a:r>
            <a:endParaRPr lang="en-GB" b="1" dirty="0">
              <a:solidFill>
                <a:schemeClr val="bg1"/>
              </a:solidFill>
            </a:endParaRPr>
          </a:p>
        </p:txBody>
      </p:sp>
      <p:sp>
        <p:nvSpPr>
          <p:cNvPr id="4" name="Content Placeholder 3"/>
          <p:cNvSpPr>
            <a:spLocks noGrp="1"/>
          </p:cNvSpPr>
          <p:nvPr>
            <p:ph sz="half" idx="1"/>
          </p:nvPr>
        </p:nvSpPr>
        <p:spPr>
          <a:xfrm>
            <a:off x="1" y="1704109"/>
            <a:ext cx="4540826" cy="5153890"/>
          </a:xfrm>
        </p:spPr>
        <p:txBody>
          <a:bodyPr>
            <a:normAutofit fontScale="85000" lnSpcReduction="20000"/>
          </a:bodyPr>
          <a:lstStyle/>
          <a:p>
            <a:r>
              <a:rPr lang="en-GB" dirty="0" smtClean="0">
                <a:solidFill>
                  <a:schemeClr val="bg1"/>
                </a:solidFill>
              </a:rPr>
              <a:t>Hiring Greek and non-Greek mercenaries - bodyguards.</a:t>
            </a:r>
          </a:p>
          <a:p>
            <a:r>
              <a:rPr lang="en-GB" dirty="0" smtClean="0">
                <a:solidFill>
                  <a:schemeClr val="bg1"/>
                </a:solidFill>
              </a:rPr>
              <a:t>Selling captured slaves and seized property to raise silver – payment of mercenaries with silver coins.</a:t>
            </a:r>
          </a:p>
          <a:p>
            <a:r>
              <a:rPr lang="en-GB" dirty="0" smtClean="0">
                <a:solidFill>
                  <a:schemeClr val="bg1"/>
                </a:solidFill>
              </a:rPr>
              <a:t>Enfranchisement of mercenaries.</a:t>
            </a:r>
          </a:p>
          <a:p>
            <a:r>
              <a:rPr lang="en-GB" dirty="0" smtClean="0">
                <a:solidFill>
                  <a:schemeClr val="bg1"/>
                </a:solidFill>
              </a:rPr>
              <a:t>Flouting taboos against Polygamy. </a:t>
            </a:r>
          </a:p>
          <a:p>
            <a:r>
              <a:rPr lang="en-GB" dirty="0" smtClean="0">
                <a:solidFill>
                  <a:schemeClr val="bg1"/>
                </a:solidFill>
              </a:rPr>
              <a:t>Notable reticence to put images of themselves (</a:t>
            </a:r>
            <a:r>
              <a:rPr lang="en-GB" dirty="0" err="1" smtClean="0">
                <a:solidFill>
                  <a:schemeClr val="bg1"/>
                </a:solidFill>
              </a:rPr>
              <a:t>Gelon</a:t>
            </a:r>
            <a:r>
              <a:rPr lang="en-GB" dirty="0" smtClean="0">
                <a:solidFill>
                  <a:schemeClr val="bg1"/>
                </a:solidFill>
              </a:rPr>
              <a:t>, </a:t>
            </a:r>
            <a:r>
              <a:rPr lang="en-GB" dirty="0" err="1" smtClean="0">
                <a:solidFill>
                  <a:schemeClr val="bg1"/>
                </a:solidFill>
              </a:rPr>
              <a:t>Heiron</a:t>
            </a:r>
            <a:r>
              <a:rPr lang="en-GB" dirty="0" smtClean="0">
                <a:solidFill>
                  <a:schemeClr val="bg1"/>
                </a:solidFill>
              </a:rPr>
              <a:t>, Theron) on coins or to use term </a:t>
            </a:r>
            <a:r>
              <a:rPr lang="en-GB" i="1" dirty="0" err="1" smtClean="0">
                <a:solidFill>
                  <a:schemeClr val="bg1"/>
                </a:solidFill>
              </a:rPr>
              <a:t>tyrannos</a:t>
            </a:r>
            <a:r>
              <a:rPr lang="en-GB" dirty="0" smtClean="0">
                <a:solidFill>
                  <a:schemeClr val="bg1"/>
                </a:solidFill>
              </a:rPr>
              <a:t>. Note Pindar and the use of term </a:t>
            </a:r>
            <a:r>
              <a:rPr lang="en-GB" i="1" dirty="0" err="1" smtClean="0">
                <a:solidFill>
                  <a:schemeClr val="bg1"/>
                </a:solidFill>
              </a:rPr>
              <a:t>basileus</a:t>
            </a:r>
            <a:r>
              <a:rPr lang="en-GB" dirty="0" smtClean="0">
                <a:solidFill>
                  <a:schemeClr val="bg1"/>
                </a:solidFill>
              </a:rPr>
              <a:t>.</a:t>
            </a:r>
            <a:r>
              <a:rPr lang="en-GB" i="1" dirty="0" smtClean="0">
                <a:solidFill>
                  <a:schemeClr val="bg1"/>
                </a:solidFill>
              </a:rPr>
              <a:t> </a:t>
            </a:r>
          </a:p>
          <a:p>
            <a:r>
              <a:rPr lang="en-GB" dirty="0" smtClean="0">
                <a:solidFill>
                  <a:schemeClr val="bg1"/>
                </a:solidFill>
              </a:rPr>
              <a:t>Sometimes see the title </a:t>
            </a:r>
            <a:r>
              <a:rPr lang="en-GB" i="1" dirty="0" smtClean="0">
                <a:solidFill>
                  <a:schemeClr val="bg1"/>
                </a:solidFill>
              </a:rPr>
              <a:t>strategos </a:t>
            </a:r>
            <a:r>
              <a:rPr lang="en-GB" i="1" dirty="0" err="1" smtClean="0">
                <a:solidFill>
                  <a:schemeClr val="bg1"/>
                </a:solidFill>
              </a:rPr>
              <a:t>Autokrator</a:t>
            </a:r>
            <a:r>
              <a:rPr lang="en-GB" dirty="0" smtClean="0">
                <a:solidFill>
                  <a:schemeClr val="bg1"/>
                </a:solidFill>
              </a:rPr>
              <a:t>.</a:t>
            </a:r>
            <a:endParaRPr lang="en-GB" dirty="0">
              <a:solidFill>
                <a:schemeClr val="bg1"/>
              </a:solidFill>
            </a:endParaRPr>
          </a:p>
        </p:txBody>
      </p:sp>
      <p:sp>
        <p:nvSpPr>
          <p:cNvPr id="6" name="Rectangle 5"/>
          <p:cNvSpPr/>
          <p:nvPr/>
        </p:nvSpPr>
        <p:spPr>
          <a:xfrm>
            <a:off x="4540826" y="1704109"/>
            <a:ext cx="4603174" cy="5078313"/>
          </a:xfrm>
          <a:prstGeom prst="rect">
            <a:avLst/>
          </a:prstGeom>
        </p:spPr>
        <p:txBody>
          <a:bodyPr wrap="square">
            <a:spAutoFit/>
          </a:bodyPr>
          <a:lstStyle/>
          <a:p>
            <a:r>
              <a:rPr lang="en-GB" dirty="0">
                <a:solidFill>
                  <a:schemeClr val="bg1"/>
                </a:solidFill>
              </a:rPr>
              <a:t>“…a tyrant is set up from among the people and the multitude to oppose the notables, in order that the people may suffer no injustice from them. And this is manifest from the facts of history. For almost the greatest number of tyrants have risen, it may be said, from being demagogues, having won the people's confidence by slandering the notables… and a king's body-guard consists of citizens, a tyrant's of foreign mercenaries… which is why they resort to the measure of stripping the people of arms, and why ill-treatment of the mob and its expulsion from the city and settlement in scattered places is common to both forms of government, both oligarchy and </a:t>
            </a:r>
            <a:r>
              <a:rPr lang="en-GB" dirty="0" smtClean="0">
                <a:solidFill>
                  <a:schemeClr val="bg1"/>
                </a:solidFill>
              </a:rPr>
              <a:t>tyranny…” </a:t>
            </a:r>
            <a:r>
              <a:rPr lang="en-GB" b="1" dirty="0">
                <a:solidFill>
                  <a:schemeClr val="bg1"/>
                </a:solidFill>
              </a:rPr>
              <a:t>Aristotle </a:t>
            </a:r>
            <a:r>
              <a:rPr lang="en-GB" b="1" i="1" dirty="0">
                <a:solidFill>
                  <a:schemeClr val="bg1"/>
                </a:solidFill>
              </a:rPr>
              <a:t>Politics</a:t>
            </a:r>
            <a:r>
              <a:rPr lang="en-GB" b="1" dirty="0">
                <a:solidFill>
                  <a:schemeClr val="bg1"/>
                </a:solidFill>
              </a:rPr>
              <a:t> 1310b-1311a</a:t>
            </a:r>
            <a:r>
              <a:rPr lang="en-GB" dirty="0">
                <a:solidFill>
                  <a:schemeClr val="bg1"/>
                </a:solidFill>
              </a:rPr>
              <a:t>.</a:t>
            </a:r>
          </a:p>
        </p:txBody>
      </p:sp>
    </p:spTree>
    <p:extLst>
      <p:ext uri="{BB962C8B-B14F-4D97-AF65-F5344CB8AC3E}">
        <p14:creationId xmlns:p14="http://schemas.microsoft.com/office/powerpoint/2010/main" val="24207954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Mixing up populations</a:t>
            </a:r>
            <a:endParaRPr lang="en-GB" b="1" dirty="0">
              <a:solidFill>
                <a:schemeClr val="bg1"/>
              </a:solidFill>
            </a:endParaRPr>
          </a:p>
        </p:txBody>
      </p:sp>
      <p:sp>
        <p:nvSpPr>
          <p:cNvPr id="4" name="Content Placeholder 3"/>
          <p:cNvSpPr>
            <a:spLocks noGrp="1"/>
          </p:cNvSpPr>
          <p:nvPr>
            <p:ph sz="half" idx="1"/>
          </p:nvPr>
        </p:nvSpPr>
        <p:spPr>
          <a:xfrm>
            <a:off x="72737" y="1548244"/>
            <a:ext cx="4862945" cy="3555383"/>
          </a:xfrm>
        </p:spPr>
        <p:txBody>
          <a:bodyPr>
            <a:normAutofit fontScale="92500" lnSpcReduction="20000"/>
          </a:bodyPr>
          <a:lstStyle/>
          <a:p>
            <a:r>
              <a:rPr lang="en-GB" dirty="0" smtClean="0">
                <a:solidFill>
                  <a:schemeClr val="bg1"/>
                </a:solidFill>
              </a:rPr>
              <a:t>Tyrants of Syracuse sometimes shored up their (and the city’s) power by forced deportations/repopulations e.g.:</a:t>
            </a:r>
          </a:p>
          <a:p>
            <a:pPr lvl="1"/>
            <a:r>
              <a:rPr lang="en-GB" sz="2100" dirty="0" err="1" smtClean="0">
                <a:solidFill>
                  <a:schemeClr val="bg1"/>
                </a:solidFill>
              </a:rPr>
              <a:t>Gelon</a:t>
            </a:r>
            <a:r>
              <a:rPr lang="en-GB" sz="2100" dirty="0" smtClean="0">
                <a:solidFill>
                  <a:schemeClr val="bg1"/>
                </a:solidFill>
              </a:rPr>
              <a:t> with </a:t>
            </a:r>
            <a:r>
              <a:rPr lang="en-GB" sz="2100" dirty="0" err="1">
                <a:solidFill>
                  <a:schemeClr val="bg1"/>
                </a:solidFill>
              </a:rPr>
              <a:t>K</a:t>
            </a:r>
            <a:r>
              <a:rPr lang="en-GB" sz="2100" dirty="0" err="1" smtClean="0">
                <a:solidFill>
                  <a:schemeClr val="bg1"/>
                </a:solidFill>
              </a:rPr>
              <a:t>amarina</a:t>
            </a:r>
            <a:r>
              <a:rPr lang="en-GB" sz="2100" dirty="0" smtClean="0">
                <a:solidFill>
                  <a:schemeClr val="bg1"/>
                </a:solidFill>
              </a:rPr>
              <a:t>, Gela, Megara </a:t>
            </a:r>
            <a:r>
              <a:rPr lang="en-GB" sz="2100" dirty="0" err="1" smtClean="0">
                <a:solidFill>
                  <a:schemeClr val="bg1"/>
                </a:solidFill>
              </a:rPr>
              <a:t>Hyblaia</a:t>
            </a:r>
            <a:r>
              <a:rPr lang="en-GB" sz="2100" dirty="0" smtClean="0">
                <a:solidFill>
                  <a:schemeClr val="bg1"/>
                </a:solidFill>
              </a:rPr>
              <a:t>, Euboea. </a:t>
            </a:r>
          </a:p>
          <a:p>
            <a:pPr lvl="1"/>
            <a:r>
              <a:rPr lang="en-GB" sz="2100" dirty="0" err="1" smtClean="0">
                <a:solidFill>
                  <a:schemeClr val="bg1"/>
                </a:solidFill>
              </a:rPr>
              <a:t>Hieron</a:t>
            </a:r>
            <a:r>
              <a:rPr lang="en-GB" sz="2100" dirty="0" smtClean="0">
                <a:solidFill>
                  <a:schemeClr val="bg1"/>
                </a:solidFill>
              </a:rPr>
              <a:t> I, peoples of Naxos and </a:t>
            </a:r>
            <a:r>
              <a:rPr lang="en-GB" sz="2100" dirty="0" err="1" smtClean="0">
                <a:solidFill>
                  <a:schemeClr val="bg1"/>
                </a:solidFill>
              </a:rPr>
              <a:t>Katane</a:t>
            </a:r>
            <a:r>
              <a:rPr lang="en-GB" sz="2100" dirty="0" smtClean="0">
                <a:solidFill>
                  <a:schemeClr val="bg1"/>
                </a:solidFill>
              </a:rPr>
              <a:t> taken to </a:t>
            </a:r>
            <a:r>
              <a:rPr lang="en-GB" sz="2100" dirty="0" err="1" smtClean="0">
                <a:solidFill>
                  <a:schemeClr val="bg1"/>
                </a:solidFill>
              </a:rPr>
              <a:t>Leontinoi</a:t>
            </a:r>
            <a:r>
              <a:rPr lang="en-GB" sz="2100" dirty="0" smtClean="0">
                <a:solidFill>
                  <a:schemeClr val="bg1"/>
                </a:solidFill>
              </a:rPr>
              <a:t>. </a:t>
            </a:r>
            <a:r>
              <a:rPr lang="en-GB" sz="2100" dirty="0" err="1" smtClean="0">
                <a:solidFill>
                  <a:schemeClr val="bg1"/>
                </a:solidFill>
              </a:rPr>
              <a:t>Katane</a:t>
            </a:r>
            <a:r>
              <a:rPr lang="en-GB" sz="2100" dirty="0" smtClean="0">
                <a:solidFill>
                  <a:schemeClr val="bg1"/>
                </a:solidFill>
              </a:rPr>
              <a:t> re-founded by peoples from Syracuse and the Peloponnese.</a:t>
            </a:r>
            <a:endParaRPr lang="en-GB" dirty="0" smtClean="0">
              <a:solidFill>
                <a:schemeClr val="bg1"/>
              </a:solidFill>
            </a:endParaRPr>
          </a:p>
          <a:p>
            <a:endParaRPr lang="en-GB" dirty="0"/>
          </a:p>
        </p:txBody>
      </p:sp>
      <p:sp>
        <p:nvSpPr>
          <p:cNvPr id="3" name="Rectangle 2"/>
          <p:cNvSpPr/>
          <p:nvPr/>
        </p:nvSpPr>
        <p:spPr>
          <a:xfrm>
            <a:off x="72737" y="5103628"/>
            <a:ext cx="8925790" cy="1631216"/>
          </a:xfrm>
          <a:prstGeom prst="rect">
            <a:avLst/>
          </a:prstGeom>
        </p:spPr>
        <p:txBody>
          <a:bodyPr wrap="square">
            <a:spAutoFit/>
          </a:bodyPr>
          <a:lstStyle/>
          <a:p>
            <a:r>
              <a:rPr lang="en-GB" sz="2000" dirty="0" smtClean="0">
                <a:solidFill>
                  <a:schemeClr val="bg1"/>
                </a:solidFill>
              </a:rPr>
              <a:t>“[Speech of </a:t>
            </a:r>
            <a:r>
              <a:rPr lang="en-GB" sz="2000" dirty="0" err="1" smtClean="0">
                <a:solidFill>
                  <a:schemeClr val="bg1"/>
                </a:solidFill>
              </a:rPr>
              <a:t>Alkibiades</a:t>
            </a:r>
            <a:r>
              <a:rPr lang="en-GB" sz="2000" dirty="0" smtClean="0">
                <a:solidFill>
                  <a:schemeClr val="bg1"/>
                </a:solidFill>
              </a:rPr>
              <a:t>] For while </a:t>
            </a:r>
            <a:r>
              <a:rPr lang="en-GB" sz="2000" dirty="0">
                <a:solidFill>
                  <a:schemeClr val="bg1"/>
                </a:solidFill>
              </a:rPr>
              <a:t>the Sicilian cities are populous, their inhabitants are a mixed </a:t>
            </a:r>
            <a:r>
              <a:rPr lang="en-GB" sz="2000" dirty="0" smtClean="0">
                <a:solidFill>
                  <a:schemeClr val="bg1"/>
                </a:solidFill>
              </a:rPr>
              <a:t>throng, </a:t>
            </a:r>
            <a:r>
              <a:rPr lang="en-GB" sz="2000" dirty="0">
                <a:solidFill>
                  <a:schemeClr val="bg1"/>
                </a:solidFill>
              </a:rPr>
              <a:t>and they readily give up old forms of government and </a:t>
            </a:r>
            <a:r>
              <a:rPr lang="en-GB" sz="2000" dirty="0" smtClean="0">
                <a:solidFill>
                  <a:schemeClr val="bg1"/>
                </a:solidFill>
              </a:rPr>
              <a:t>accept </a:t>
            </a:r>
            <a:r>
              <a:rPr lang="en-GB" sz="2000" dirty="0">
                <a:solidFill>
                  <a:schemeClr val="bg1"/>
                </a:solidFill>
              </a:rPr>
              <a:t>new ones from without. No one really feels that he has a city of his own; and so the individual is </a:t>
            </a:r>
            <a:r>
              <a:rPr lang="en-GB" sz="2000" dirty="0" smtClean="0">
                <a:solidFill>
                  <a:schemeClr val="bg1"/>
                </a:solidFill>
              </a:rPr>
              <a:t>poorly armed, </a:t>
            </a:r>
            <a:r>
              <a:rPr lang="en-GB" sz="2000" dirty="0">
                <a:solidFill>
                  <a:schemeClr val="bg1"/>
                </a:solidFill>
              </a:rPr>
              <a:t>and the country has no regular means of </a:t>
            </a:r>
            <a:r>
              <a:rPr lang="en-GB" sz="2000" dirty="0" smtClean="0">
                <a:solidFill>
                  <a:schemeClr val="bg1"/>
                </a:solidFill>
              </a:rPr>
              <a:t>defence.” – </a:t>
            </a:r>
            <a:r>
              <a:rPr lang="en-GB" sz="2000" b="1" dirty="0" err="1" smtClean="0">
                <a:solidFill>
                  <a:schemeClr val="bg1"/>
                </a:solidFill>
              </a:rPr>
              <a:t>Thuc</a:t>
            </a:r>
            <a:r>
              <a:rPr lang="en-GB" sz="2000" b="1" dirty="0" smtClean="0">
                <a:solidFill>
                  <a:schemeClr val="bg1"/>
                </a:solidFill>
              </a:rPr>
              <a:t>. 6.17</a:t>
            </a:r>
            <a:r>
              <a:rPr lang="en-GB" sz="2000" dirty="0" smtClean="0">
                <a:solidFill>
                  <a:schemeClr val="bg1"/>
                </a:solidFill>
              </a:rPr>
              <a:t>.</a:t>
            </a:r>
            <a:endParaRPr lang="en-GB" sz="2000" dirty="0">
              <a:solidFill>
                <a:schemeClr val="bg1"/>
              </a:solidFill>
            </a:endParaRPr>
          </a:p>
        </p:txBody>
      </p:sp>
      <p:sp>
        <p:nvSpPr>
          <p:cNvPr id="7" name="Rectangle 6"/>
          <p:cNvSpPr/>
          <p:nvPr/>
        </p:nvSpPr>
        <p:spPr>
          <a:xfrm>
            <a:off x="4935682" y="1641764"/>
            <a:ext cx="4062845" cy="3477875"/>
          </a:xfrm>
          <a:prstGeom prst="rect">
            <a:avLst/>
          </a:prstGeom>
        </p:spPr>
        <p:txBody>
          <a:bodyPr wrap="square">
            <a:spAutoFit/>
          </a:bodyPr>
          <a:lstStyle/>
          <a:p>
            <a:r>
              <a:rPr lang="en-GB" sz="2200" dirty="0">
                <a:solidFill>
                  <a:schemeClr val="bg1"/>
                </a:solidFill>
              </a:rPr>
              <a:t>“Come, let us devise a friendly song for the king of </a:t>
            </a:r>
            <a:r>
              <a:rPr lang="en-GB" sz="2200" dirty="0" err="1">
                <a:solidFill>
                  <a:schemeClr val="bg1"/>
                </a:solidFill>
              </a:rPr>
              <a:t>Aitna</a:t>
            </a:r>
            <a:r>
              <a:rPr lang="en-GB" sz="2200" dirty="0">
                <a:solidFill>
                  <a:schemeClr val="bg1"/>
                </a:solidFill>
              </a:rPr>
              <a:t> [formerly </a:t>
            </a:r>
            <a:r>
              <a:rPr lang="en-GB" sz="2200" dirty="0" err="1">
                <a:solidFill>
                  <a:schemeClr val="bg1"/>
                </a:solidFill>
              </a:rPr>
              <a:t>Katane</a:t>
            </a:r>
            <a:r>
              <a:rPr lang="en-GB" sz="2200" dirty="0">
                <a:solidFill>
                  <a:schemeClr val="bg1"/>
                </a:solidFill>
              </a:rPr>
              <a:t>], for whom </a:t>
            </a:r>
            <a:r>
              <a:rPr lang="en-GB" sz="2200" dirty="0" err="1">
                <a:solidFill>
                  <a:schemeClr val="bg1"/>
                </a:solidFill>
              </a:rPr>
              <a:t>Hieron</a:t>
            </a:r>
            <a:r>
              <a:rPr lang="en-GB" sz="2200" dirty="0">
                <a:solidFill>
                  <a:schemeClr val="bg1"/>
                </a:solidFill>
              </a:rPr>
              <a:t> founded that city with god-built freedom, in accordance with the laws of the rule of Hyllus…” – </a:t>
            </a:r>
            <a:r>
              <a:rPr lang="en-GB" sz="2200" b="1" dirty="0">
                <a:solidFill>
                  <a:schemeClr val="bg1"/>
                </a:solidFill>
              </a:rPr>
              <a:t>Pindar </a:t>
            </a:r>
            <a:r>
              <a:rPr lang="en-GB" sz="2200" b="1" i="1" dirty="0">
                <a:solidFill>
                  <a:schemeClr val="bg1"/>
                </a:solidFill>
              </a:rPr>
              <a:t>For </a:t>
            </a:r>
            <a:r>
              <a:rPr lang="en-GB" sz="2200" b="1" i="1" dirty="0" err="1" smtClean="0">
                <a:solidFill>
                  <a:schemeClr val="bg1"/>
                </a:solidFill>
              </a:rPr>
              <a:t>Hieron</a:t>
            </a:r>
            <a:r>
              <a:rPr lang="en-GB" sz="2200" b="1" i="1" dirty="0" smtClean="0">
                <a:solidFill>
                  <a:schemeClr val="bg1"/>
                </a:solidFill>
              </a:rPr>
              <a:t> </a:t>
            </a:r>
            <a:r>
              <a:rPr lang="en-GB" sz="2200" b="1" dirty="0" smtClean="0">
                <a:solidFill>
                  <a:schemeClr val="bg1"/>
                </a:solidFill>
              </a:rPr>
              <a:t>1.60-62</a:t>
            </a:r>
            <a:r>
              <a:rPr lang="en-GB" sz="2200" dirty="0" smtClean="0">
                <a:solidFill>
                  <a:schemeClr val="bg1"/>
                </a:solidFill>
              </a:rPr>
              <a:t> (470 BC). Note also Aeschylus’ </a:t>
            </a:r>
            <a:r>
              <a:rPr lang="en-GB" sz="2200" i="1" dirty="0" smtClean="0">
                <a:solidFill>
                  <a:schemeClr val="bg1"/>
                </a:solidFill>
              </a:rPr>
              <a:t>The Women of Etna</a:t>
            </a:r>
            <a:r>
              <a:rPr lang="en-GB" sz="2200" dirty="0" smtClean="0">
                <a:solidFill>
                  <a:schemeClr val="bg1"/>
                </a:solidFill>
              </a:rPr>
              <a:t>.</a:t>
            </a:r>
            <a:endParaRPr lang="en-GB" sz="2200" dirty="0">
              <a:solidFill>
                <a:schemeClr val="bg1"/>
              </a:solidFill>
            </a:endParaRPr>
          </a:p>
        </p:txBody>
      </p:sp>
      <p:pic>
        <p:nvPicPr>
          <p:cNvPr id="5" name="Picture 4"/>
          <p:cNvPicPr>
            <a:picLocks noChangeAspect="1"/>
          </p:cNvPicPr>
          <p:nvPr/>
        </p:nvPicPr>
        <p:blipFill>
          <a:blip r:embed="rId2"/>
          <a:stretch>
            <a:fillRect/>
          </a:stretch>
        </p:blipFill>
        <p:spPr>
          <a:xfrm>
            <a:off x="4802389" y="1641763"/>
            <a:ext cx="4329430" cy="3283151"/>
          </a:xfrm>
          <a:prstGeom prst="rect">
            <a:avLst/>
          </a:prstGeom>
        </p:spPr>
      </p:pic>
    </p:spTree>
    <p:extLst>
      <p:ext uri="{BB962C8B-B14F-4D97-AF65-F5344CB8AC3E}">
        <p14:creationId xmlns:p14="http://schemas.microsoft.com/office/powerpoint/2010/main" val="320338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3128"/>
            <a:ext cx="9144000" cy="1805172"/>
          </a:xfrm>
        </p:spPr>
        <p:txBody>
          <a:bodyPr>
            <a:normAutofit/>
          </a:bodyPr>
          <a:lstStyle/>
          <a:p>
            <a:r>
              <a:rPr lang="en-GB" sz="4000" b="1" dirty="0" smtClean="0">
                <a:solidFill>
                  <a:schemeClr val="bg1"/>
                </a:solidFill>
              </a:rPr>
              <a:t>Projections and </a:t>
            </a:r>
            <a:r>
              <a:rPr lang="en-GB" sz="4000" b="1" dirty="0">
                <a:solidFill>
                  <a:schemeClr val="bg1"/>
                </a:solidFill>
              </a:rPr>
              <a:t>a</a:t>
            </a:r>
            <a:r>
              <a:rPr lang="en-GB" sz="4000" b="1" dirty="0" smtClean="0">
                <a:solidFill>
                  <a:schemeClr val="bg1"/>
                </a:solidFill>
              </a:rPr>
              <a:t>dvertisements of power</a:t>
            </a:r>
            <a:endParaRPr lang="en-GB" sz="4000" b="1" dirty="0">
              <a:solidFill>
                <a:schemeClr val="bg1"/>
              </a:solidFill>
            </a:endParaRPr>
          </a:p>
        </p:txBody>
      </p:sp>
      <p:sp>
        <p:nvSpPr>
          <p:cNvPr id="8" name="Content Placeholder 7"/>
          <p:cNvSpPr>
            <a:spLocks noGrp="1"/>
          </p:cNvSpPr>
          <p:nvPr>
            <p:ph sz="half" idx="1"/>
          </p:nvPr>
        </p:nvSpPr>
        <p:spPr>
          <a:xfrm>
            <a:off x="0" y="2092923"/>
            <a:ext cx="4645152" cy="4765077"/>
          </a:xfrm>
        </p:spPr>
        <p:txBody>
          <a:bodyPr>
            <a:normAutofit fontScale="92500" lnSpcReduction="10000"/>
          </a:bodyPr>
          <a:lstStyle/>
          <a:p>
            <a:r>
              <a:rPr lang="en-GB" sz="2800" dirty="0" smtClean="0">
                <a:solidFill>
                  <a:schemeClr val="bg1"/>
                </a:solidFill>
              </a:rPr>
              <a:t>Interventionist actions by </a:t>
            </a:r>
            <a:r>
              <a:rPr lang="en-GB" sz="2800" dirty="0" err="1" smtClean="0">
                <a:solidFill>
                  <a:schemeClr val="bg1"/>
                </a:solidFill>
              </a:rPr>
              <a:t>Hieron</a:t>
            </a:r>
            <a:r>
              <a:rPr lang="en-GB" sz="2800" dirty="0" smtClean="0">
                <a:solidFill>
                  <a:schemeClr val="bg1"/>
                </a:solidFill>
              </a:rPr>
              <a:t> I, e.g. assisting Cumae against the Etruscans:</a:t>
            </a:r>
          </a:p>
          <a:p>
            <a:pPr lvl="1"/>
            <a:r>
              <a:rPr lang="en-GB" sz="2800" dirty="0" smtClean="0">
                <a:solidFill>
                  <a:schemeClr val="bg1"/>
                </a:solidFill>
              </a:rPr>
              <a:t>Naval victory in 474 BC and distribution of a 1/10 of the booty to Greek sanctuaries.</a:t>
            </a:r>
          </a:p>
          <a:p>
            <a:pPr lvl="1"/>
            <a:endParaRPr lang="en-GB" sz="400" dirty="0">
              <a:solidFill>
                <a:schemeClr val="bg1"/>
              </a:solidFill>
            </a:endParaRPr>
          </a:p>
          <a:p>
            <a:r>
              <a:rPr lang="en-GB" sz="2800" dirty="0" smtClean="0">
                <a:solidFill>
                  <a:schemeClr val="bg1"/>
                </a:solidFill>
              </a:rPr>
              <a:t>Installation of a garrison at </a:t>
            </a:r>
            <a:r>
              <a:rPr lang="en-GB" sz="2800" dirty="0" err="1" smtClean="0">
                <a:solidFill>
                  <a:schemeClr val="bg1"/>
                </a:solidFill>
              </a:rPr>
              <a:t>Pithekoussai</a:t>
            </a:r>
            <a:r>
              <a:rPr lang="en-GB" sz="2800" dirty="0" smtClean="0">
                <a:solidFill>
                  <a:schemeClr val="bg1"/>
                </a:solidFill>
              </a:rPr>
              <a:t> (Ischia) – island of the bay of Naples.  </a:t>
            </a:r>
            <a:endParaRPr lang="en-GB" sz="2800" dirty="0">
              <a:solidFill>
                <a:schemeClr val="bg1"/>
              </a:solidFill>
            </a:endParaRPr>
          </a:p>
        </p:txBody>
      </p:sp>
      <p:sp>
        <p:nvSpPr>
          <p:cNvPr id="9" name="Content Placeholder 8"/>
          <p:cNvSpPr>
            <a:spLocks noGrp="1"/>
          </p:cNvSpPr>
          <p:nvPr>
            <p:ph sz="half" idx="2"/>
          </p:nvPr>
        </p:nvSpPr>
        <p:spPr>
          <a:xfrm>
            <a:off x="4645152" y="5430097"/>
            <a:ext cx="4403155" cy="1427903"/>
          </a:xfrm>
        </p:spPr>
        <p:txBody>
          <a:bodyPr>
            <a:noAutofit/>
          </a:bodyPr>
          <a:lstStyle/>
          <a:p>
            <a:pPr marL="0" indent="0">
              <a:buNone/>
            </a:pPr>
            <a:r>
              <a:rPr lang="en-GB" sz="2200" dirty="0" smtClean="0">
                <a:solidFill>
                  <a:schemeClr val="bg1"/>
                </a:solidFill>
              </a:rPr>
              <a:t>“</a:t>
            </a:r>
            <a:r>
              <a:rPr lang="en-GB" sz="2200" dirty="0" err="1" smtClean="0">
                <a:solidFill>
                  <a:schemeClr val="bg1"/>
                </a:solidFill>
              </a:rPr>
              <a:t>Hieron</a:t>
            </a:r>
            <a:r>
              <a:rPr lang="en-GB" sz="2200" dirty="0" smtClean="0">
                <a:solidFill>
                  <a:schemeClr val="bg1"/>
                </a:solidFill>
              </a:rPr>
              <a:t>, son of </a:t>
            </a:r>
            <a:r>
              <a:rPr lang="en-GB" sz="2200" dirty="0" err="1" smtClean="0">
                <a:solidFill>
                  <a:schemeClr val="bg1"/>
                </a:solidFill>
              </a:rPr>
              <a:t>Deinomenes</a:t>
            </a:r>
            <a:r>
              <a:rPr lang="en-GB" sz="2200" dirty="0" smtClean="0">
                <a:solidFill>
                  <a:schemeClr val="bg1"/>
                </a:solidFill>
              </a:rPr>
              <a:t>, and the </a:t>
            </a:r>
            <a:r>
              <a:rPr lang="en-GB" sz="2200" dirty="0" err="1" smtClean="0">
                <a:solidFill>
                  <a:schemeClr val="bg1"/>
                </a:solidFill>
              </a:rPr>
              <a:t>Syracusans</a:t>
            </a:r>
            <a:r>
              <a:rPr lang="en-GB" sz="2200" dirty="0" smtClean="0">
                <a:solidFill>
                  <a:schemeClr val="bg1"/>
                </a:solidFill>
              </a:rPr>
              <a:t> [dedicated] to Zeus Etruscan [spoils] from Cumae.”</a:t>
            </a:r>
            <a:endParaRPr lang="en-GB" sz="2200" dirty="0">
              <a:solidFill>
                <a:schemeClr val="bg1"/>
              </a:solidFill>
            </a:endParaRPr>
          </a:p>
        </p:txBody>
      </p:sp>
      <p:pic>
        <p:nvPicPr>
          <p:cNvPr id="10" name="Picture 9"/>
          <p:cNvPicPr>
            <a:picLocks noChangeAspect="1"/>
          </p:cNvPicPr>
          <p:nvPr/>
        </p:nvPicPr>
        <p:blipFill rotWithShape="1">
          <a:blip r:embed="rId2"/>
          <a:srcRect l="61611" t="10400" r="7117" b="41381"/>
          <a:stretch/>
        </p:blipFill>
        <p:spPr>
          <a:xfrm>
            <a:off x="4801494" y="2092923"/>
            <a:ext cx="3064423" cy="3337174"/>
          </a:xfrm>
          <a:prstGeom prst="rect">
            <a:avLst/>
          </a:prstGeom>
        </p:spPr>
      </p:pic>
      <p:sp>
        <p:nvSpPr>
          <p:cNvPr id="11" name="Content Placeholder 2"/>
          <p:cNvSpPr txBox="1">
            <a:spLocks/>
          </p:cNvSpPr>
          <p:nvPr/>
        </p:nvSpPr>
        <p:spPr>
          <a:xfrm>
            <a:off x="7865917" y="3021415"/>
            <a:ext cx="1278083" cy="1480190"/>
          </a:xfrm>
          <a:prstGeom prst="rect">
            <a:avLst/>
          </a:prstGeom>
        </p:spPr>
        <p:txBody>
          <a:bodyPr vert="horz" lIns="91440" tIns="45720" rIns="91440" bIns="45720" rtlCol="0" anchor="t">
            <a:normAutofit fontScale="70000" lnSpcReduction="2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Font typeface="Arial"/>
              <a:buNone/>
            </a:pPr>
            <a:r>
              <a:rPr lang="en-GB" b="1" dirty="0" smtClean="0">
                <a:solidFill>
                  <a:schemeClr val="bg1"/>
                </a:solidFill>
              </a:rPr>
              <a:t>Etruscan helmet, from Olympia – British Museum</a:t>
            </a:r>
            <a:endParaRPr lang="en-GB" b="1" dirty="0">
              <a:solidFill>
                <a:schemeClr val="bg1"/>
              </a:solidFill>
            </a:endParaRPr>
          </a:p>
        </p:txBody>
      </p:sp>
      <p:pic>
        <p:nvPicPr>
          <p:cNvPr id="3" name="Picture 2"/>
          <p:cNvPicPr>
            <a:picLocks noChangeAspect="1"/>
          </p:cNvPicPr>
          <p:nvPr/>
        </p:nvPicPr>
        <p:blipFill>
          <a:blip r:embed="rId3"/>
          <a:stretch>
            <a:fillRect/>
          </a:stretch>
        </p:blipFill>
        <p:spPr>
          <a:xfrm>
            <a:off x="285750" y="223837"/>
            <a:ext cx="8572500" cy="6410325"/>
          </a:xfrm>
          <a:prstGeom prst="rect">
            <a:avLst/>
          </a:prstGeom>
        </p:spPr>
      </p:pic>
    </p:spTree>
    <p:extLst>
      <p:ext uri="{BB962C8B-B14F-4D97-AF65-F5344CB8AC3E}">
        <p14:creationId xmlns:p14="http://schemas.microsoft.com/office/powerpoint/2010/main" val="261119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3999" cy="1467292"/>
          </a:xfrm>
        </p:spPr>
        <p:txBody>
          <a:bodyPr/>
          <a:lstStyle/>
          <a:p>
            <a:r>
              <a:rPr lang="en-GB" b="1" dirty="0" smtClean="0">
                <a:solidFill>
                  <a:schemeClr val="bg1"/>
                </a:solidFill>
              </a:rPr>
              <a:t>Dedications at Delphi</a:t>
            </a:r>
            <a:endParaRPr lang="en-GB" b="1"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2629564" y="4517391"/>
            <a:ext cx="3309813" cy="2246536"/>
          </a:xfrm>
          <a:prstGeom prst="rect">
            <a:avLst/>
          </a:prstGeom>
        </p:spPr>
      </p:pic>
      <p:sp>
        <p:nvSpPr>
          <p:cNvPr id="5" name="Rectangle 4"/>
          <p:cNvSpPr/>
          <p:nvPr/>
        </p:nvSpPr>
        <p:spPr>
          <a:xfrm>
            <a:off x="5939378" y="4517391"/>
            <a:ext cx="3204622" cy="2246769"/>
          </a:xfrm>
          <a:prstGeom prst="rect">
            <a:avLst/>
          </a:prstGeom>
        </p:spPr>
        <p:txBody>
          <a:bodyPr wrap="square">
            <a:spAutoFit/>
          </a:bodyPr>
          <a:lstStyle/>
          <a:p>
            <a:r>
              <a:rPr lang="en-GB" sz="2000" dirty="0" smtClean="0">
                <a:solidFill>
                  <a:schemeClr val="bg1"/>
                </a:solidFill>
              </a:rPr>
              <a:t>“</a:t>
            </a:r>
            <a:r>
              <a:rPr lang="en-GB" sz="2000" dirty="0" err="1" smtClean="0">
                <a:solidFill>
                  <a:schemeClr val="bg1"/>
                </a:solidFill>
              </a:rPr>
              <a:t>Gelon</a:t>
            </a:r>
            <a:r>
              <a:rPr lang="en-GB" sz="2000" dirty="0">
                <a:solidFill>
                  <a:schemeClr val="bg1"/>
                </a:solidFill>
              </a:rPr>
              <a:t>, son of </a:t>
            </a:r>
            <a:r>
              <a:rPr lang="en-GB" sz="2000" dirty="0" err="1">
                <a:solidFill>
                  <a:schemeClr val="bg1"/>
                </a:solidFill>
              </a:rPr>
              <a:t>Deinomenes</a:t>
            </a:r>
            <a:r>
              <a:rPr lang="en-GB" sz="2000" dirty="0">
                <a:solidFill>
                  <a:schemeClr val="bg1"/>
                </a:solidFill>
              </a:rPr>
              <a:t>, the Syracusan, dedicated this to Apollo. </a:t>
            </a:r>
            <a:r>
              <a:rPr lang="en-GB" sz="2000" dirty="0" err="1">
                <a:solidFill>
                  <a:schemeClr val="bg1"/>
                </a:solidFill>
              </a:rPr>
              <a:t>Bion</a:t>
            </a:r>
            <a:r>
              <a:rPr lang="en-GB" sz="2000" dirty="0">
                <a:solidFill>
                  <a:schemeClr val="bg1"/>
                </a:solidFill>
              </a:rPr>
              <a:t>, the Milesian, son of </a:t>
            </a:r>
            <a:r>
              <a:rPr lang="en-GB" sz="2000" dirty="0" err="1">
                <a:solidFill>
                  <a:schemeClr val="bg1"/>
                </a:solidFill>
              </a:rPr>
              <a:t>Diodoros</a:t>
            </a:r>
            <a:r>
              <a:rPr lang="en-GB" sz="2000" dirty="0">
                <a:solidFill>
                  <a:schemeClr val="bg1"/>
                </a:solidFill>
              </a:rPr>
              <a:t>, made the tripod and the </a:t>
            </a:r>
            <a:r>
              <a:rPr lang="en-GB" sz="2000" dirty="0" smtClean="0">
                <a:solidFill>
                  <a:schemeClr val="bg1"/>
                </a:solidFill>
              </a:rPr>
              <a:t>Nike.” – </a:t>
            </a:r>
            <a:r>
              <a:rPr lang="en-GB" sz="2000" b="1" dirty="0" smtClean="0">
                <a:solidFill>
                  <a:schemeClr val="bg1"/>
                </a:solidFill>
              </a:rPr>
              <a:t>ML 28</a:t>
            </a:r>
            <a:r>
              <a:rPr lang="en-GB" sz="2000" dirty="0" smtClean="0">
                <a:solidFill>
                  <a:schemeClr val="bg1"/>
                </a:solidFill>
              </a:rPr>
              <a:t>.</a:t>
            </a:r>
            <a:endParaRPr lang="en-GB" sz="2000" dirty="0">
              <a:solidFill>
                <a:schemeClr val="bg1"/>
              </a:solidFill>
            </a:endParaRPr>
          </a:p>
        </p:txBody>
      </p:sp>
      <p:sp>
        <p:nvSpPr>
          <p:cNvPr id="6" name="Rectangle 5"/>
          <p:cNvSpPr/>
          <p:nvPr/>
        </p:nvSpPr>
        <p:spPr>
          <a:xfrm>
            <a:off x="4880344" y="1467293"/>
            <a:ext cx="4155780" cy="2800767"/>
          </a:xfrm>
          <a:prstGeom prst="rect">
            <a:avLst/>
          </a:prstGeom>
        </p:spPr>
        <p:txBody>
          <a:bodyPr wrap="square">
            <a:spAutoFit/>
          </a:bodyPr>
          <a:lstStyle/>
          <a:p>
            <a:r>
              <a:rPr lang="en-GB" sz="2200" dirty="0" smtClean="0">
                <a:solidFill>
                  <a:schemeClr val="bg1"/>
                </a:solidFill>
              </a:rPr>
              <a:t>“After </a:t>
            </a:r>
            <a:r>
              <a:rPr lang="en-GB" sz="2200" dirty="0">
                <a:solidFill>
                  <a:schemeClr val="bg1"/>
                </a:solidFill>
              </a:rPr>
              <a:t>this </a:t>
            </a:r>
            <a:r>
              <a:rPr lang="en-GB" sz="2200" dirty="0" smtClean="0">
                <a:solidFill>
                  <a:schemeClr val="bg1"/>
                </a:solidFill>
              </a:rPr>
              <a:t>incident </a:t>
            </a:r>
            <a:r>
              <a:rPr lang="en-GB" sz="2200" dirty="0" err="1">
                <a:solidFill>
                  <a:schemeClr val="bg1"/>
                </a:solidFill>
              </a:rPr>
              <a:t>Gelon</a:t>
            </a:r>
            <a:r>
              <a:rPr lang="en-GB" sz="2200" dirty="0">
                <a:solidFill>
                  <a:schemeClr val="bg1"/>
                </a:solidFill>
              </a:rPr>
              <a:t> built noteworthy temples to Demeter and </a:t>
            </a:r>
            <a:r>
              <a:rPr lang="en-GB" sz="2200" dirty="0" err="1">
                <a:solidFill>
                  <a:schemeClr val="bg1"/>
                </a:solidFill>
              </a:rPr>
              <a:t>K</a:t>
            </a:r>
            <a:r>
              <a:rPr lang="en-GB" sz="2200" dirty="0" err="1" smtClean="0">
                <a:solidFill>
                  <a:schemeClr val="bg1"/>
                </a:solidFill>
              </a:rPr>
              <a:t>orê</a:t>
            </a:r>
            <a:r>
              <a:rPr lang="en-GB" sz="2200" dirty="0" smtClean="0">
                <a:solidFill>
                  <a:schemeClr val="bg1"/>
                </a:solidFill>
              </a:rPr>
              <a:t> </a:t>
            </a:r>
            <a:r>
              <a:rPr lang="en-GB" sz="2200" dirty="0">
                <a:solidFill>
                  <a:schemeClr val="bg1"/>
                </a:solidFill>
              </a:rPr>
              <a:t>out of the spoils, and making a golden </a:t>
            </a:r>
            <a:r>
              <a:rPr lang="en-GB" sz="2200" dirty="0" smtClean="0">
                <a:solidFill>
                  <a:schemeClr val="bg1"/>
                </a:solidFill>
              </a:rPr>
              <a:t>tripod </a:t>
            </a:r>
            <a:r>
              <a:rPr lang="en-GB" sz="2200" dirty="0">
                <a:solidFill>
                  <a:schemeClr val="bg1"/>
                </a:solidFill>
              </a:rPr>
              <a:t>of sixteen talents value he set it up in the sacred precinct at Delphi as a thank-offering to </a:t>
            </a:r>
            <a:r>
              <a:rPr lang="en-GB" sz="2200" dirty="0" smtClean="0">
                <a:solidFill>
                  <a:schemeClr val="bg1"/>
                </a:solidFill>
              </a:rPr>
              <a:t>Apollo.” – </a:t>
            </a:r>
            <a:r>
              <a:rPr lang="en-GB" sz="2200" b="1" dirty="0" err="1" smtClean="0">
                <a:solidFill>
                  <a:schemeClr val="bg1"/>
                </a:solidFill>
              </a:rPr>
              <a:t>Diod</a:t>
            </a:r>
            <a:r>
              <a:rPr lang="en-GB" sz="2200" b="1" dirty="0" smtClean="0">
                <a:solidFill>
                  <a:schemeClr val="bg1"/>
                </a:solidFill>
              </a:rPr>
              <a:t>. Sic. 11.26.7</a:t>
            </a:r>
            <a:r>
              <a:rPr lang="en-GB" sz="2200" dirty="0" smtClean="0">
                <a:solidFill>
                  <a:schemeClr val="bg1"/>
                </a:solidFill>
              </a:rPr>
              <a:t>.</a:t>
            </a:r>
            <a:endParaRPr lang="en-GB" sz="2200" dirty="0">
              <a:solidFill>
                <a:schemeClr val="bg1"/>
              </a:solidFill>
            </a:endParaRPr>
          </a:p>
        </p:txBody>
      </p:sp>
      <p:pic>
        <p:nvPicPr>
          <p:cNvPr id="3" name="Picture 2"/>
          <p:cNvPicPr>
            <a:picLocks noChangeAspect="1"/>
          </p:cNvPicPr>
          <p:nvPr/>
        </p:nvPicPr>
        <p:blipFill>
          <a:blip r:embed="rId3"/>
          <a:stretch>
            <a:fillRect/>
          </a:stretch>
        </p:blipFill>
        <p:spPr>
          <a:xfrm>
            <a:off x="243469" y="1606344"/>
            <a:ext cx="2255182" cy="3824789"/>
          </a:xfrm>
          <a:prstGeom prst="rect">
            <a:avLst/>
          </a:prstGeom>
        </p:spPr>
      </p:pic>
      <p:sp>
        <p:nvSpPr>
          <p:cNvPr id="7" name="Rectangle 6"/>
          <p:cNvSpPr/>
          <p:nvPr/>
        </p:nvSpPr>
        <p:spPr>
          <a:xfrm>
            <a:off x="0" y="5489149"/>
            <a:ext cx="2679406" cy="923330"/>
          </a:xfrm>
          <a:prstGeom prst="rect">
            <a:avLst/>
          </a:prstGeom>
        </p:spPr>
        <p:txBody>
          <a:bodyPr wrap="square">
            <a:spAutoFit/>
          </a:bodyPr>
          <a:lstStyle/>
          <a:p>
            <a:r>
              <a:rPr lang="en-GB" dirty="0">
                <a:solidFill>
                  <a:schemeClr val="bg1"/>
                </a:solidFill>
              </a:rPr>
              <a:t>Dedication by </a:t>
            </a:r>
            <a:r>
              <a:rPr lang="en-GB" dirty="0" err="1">
                <a:solidFill>
                  <a:schemeClr val="bg1"/>
                </a:solidFill>
              </a:rPr>
              <a:t>Polyzalos</a:t>
            </a:r>
            <a:r>
              <a:rPr lang="en-GB" dirty="0">
                <a:solidFill>
                  <a:schemeClr val="bg1"/>
                </a:solidFill>
              </a:rPr>
              <a:t> (younger brother of </a:t>
            </a:r>
            <a:r>
              <a:rPr lang="en-GB" dirty="0" err="1">
                <a:solidFill>
                  <a:schemeClr val="bg1"/>
                </a:solidFill>
              </a:rPr>
              <a:t>Gelon</a:t>
            </a:r>
            <a:r>
              <a:rPr lang="en-GB" dirty="0">
                <a:solidFill>
                  <a:schemeClr val="bg1"/>
                </a:solidFill>
              </a:rPr>
              <a:t> and </a:t>
            </a:r>
            <a:r>
              <a:rPr lang="en-GB" dirty="0" err="1">
                <a:solidFill>
                  <a:schemeClr val="bg1"/>
                </a:solidFill>
              </a:rPr>
              <a:t>Hieron</a:t>
            </a:r>
            <a:r>
              <a:rPr lang="en-GB" dirty="0" smtClean="0">
                <a:solidFill>
                  <a:schemeClr val="bg1"/>
                </a:solidFill>
              </a:rPr>
              <a:t>).</a:t>
            </a:r>
            <a:endParaRPr lang="en-GB" dirty="0">
              <a:solidFill>
                <a:schemeClr val="bg1"/>
              </a:solidFill>
            </a:endParaRPr>
          </a:p>
        </p:txBody>
      </p:sp>
      <p:sp>
        <p:nvSpPr>
          <p:cNvPr id="8" name="Rectangle 7"/>
          <p:cNvSpPr/>
          <p:nvPr/>
        </p:nvSpPr>
        <p:spPr>
          <a:xfrm>
            <a:off x="2604547" y="1658608"/>
            <a:ext cx="2167922" cy="2800767"/>
          </a:xfrm>
          <a:prstGeom prst="rect">
            <a:avLst/>
          </a:prstGeom>
        </p:spPr>
        <p:txBody>
          <a:bodyPr wrap="square">
            <a:spAutoFit/>
          </a:bodyPr>
          <a:lstStyle/>
          <a:p>
            <a:r>
              <a:rPr lang="en-GB" sz="2200" dirty="0">
                <a:solidFill>
                  <a:schemeClr val="bg1"/>
                </a:solidFill>
              </a:rPr>
              <a:t>“</a:t>
            </a:r>
            <a:r>
              <a:rPr lang="en-GB" sz="2200" dirty="0" err="1">
                <a:solidFill>
                  <a:schemeClr val="bg1"/>
                </a:solidFill>
              </a:rPr>
              <a:t>Polyzalos</a:t>
            </a:r>
            <a:r>
              <a:rPr lang="en-GB" sz="2200" dirty="0">
                <a:solidFill>
                  <a:schemeClr val="bg1"/>
                </a:solidFill>
              </a:rPr>
              <a:t> dedicated me</a:t>
            </a:r>
            <a:r>
              <a:rPr lang="en-GB" sz="2200" dirty="0" smtClean="0">
                <a:solidFill>
                  <a:schemeClr val="bg1"/>
                </a:solidFill>
              </a:rPr>
              <a:t>...” </a:t>
            </a:r>
            <a:r>
              <a:rPr lang="en-GB" sz="2200" dirty="0">
                <a:solidFill>
                  <a:schemeClr val="bg1"/>
                </a:solidFill>
              </a:rPr>
              <a:t>– </a:t>
            </a:r>
            <a:r>
              <a:rPr lang="en-GB" sz="2200" b="1" dirty="0">
                <a:solidFill>
                  <a:schemeClr val="bg1"/>
                </a:solidFill>
              </a:rPr>
              <a:t>CEG 397</a:t>
            </a:r>
            <a:r>
              <a:rPr lang="en-GB" sz="2200" dirty="0" smtClean="0">
                <a:solidFill>
                  <a:schemeClr val="bg1"/>
                </a:solidFill>
              </a:rPr>
              <a:t>.</a:t>
            </a:r>
          </a:p>
          <a:p>
            <a:r>
              <a:rPr lang="en-GB" sz="2200" dirty="0" smtClean="0">
                <a:solidFill>
                  <a:schemeClr val="bg1"/>
                </a:solidFill>
              </a:rPr>
              <a:t>[</a:t>
            </a:r>
            <a:r>
              <a:rPr lang="en-GB" sz="2200" dirty="0">
                <a:solidFill>
                  <a:schemeClr val="bg1"/>
                </a:solidFill>
              </a:rPr>
              <a:t>Possibly </a:t>
            </a:r>
            <a:r>
              <a:rPr lang="en-GB" sz="2200" dirty="0" smtClean="0">
                <a:solidFill>
                  <a:schemeClr val="bg1"/>
                </a:solidFill>
              </a:rPr>
              <a:t>replaced] “he</a:t>
            </a:r>
            <a:r>
              <a:rPr lang="en-GB" sz="2200" dirty="0">
                <a:solidFill>
                  <a:schemeClr val="bg1"/>
                </a:solidFill>
              </a:rPr>
              <a:t>, ruling Gela, dedicated </a:t>
            </a:r>
            <a:r>
              <a:rPr lang="en-GB" sz="2200" dirty="0" smtClean="0">
                <a:solidFill>
                  <a:schemeClr val="bg1"/>
                </a:solidFill>
              </a:rPr>
              <a:t>this”</a:t>
            </a:r>
            <a:endParaRPr lang="en-GB" sz="2200" dirty="0">
              <a:solidFill>
                <a:schemeClr val="bg1"/>
              </a:solidFill>
            </a:endParaRPr>
          </a:p>
        </p:txBody>
      </p:sp>
    </p:spTree>
    <p:extLst>
      <p:ext uri="{BB962C8B-B14F-4D97-AF65-F5344CB8AC3E}">
        <p14:creationId xmlns:p14="http://schemas.microsoft.com/office/powerpoint/2010/main" val="24061344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74638"/>
            <a:ext cx="9143999" cy="1143000"/>
          </a:xfrm>
        </p:spPr>
        <p:txBody>
          <a:bodyPr>
            <a:normAutofit fontScale="90000"/>
          </a:bodyPr>
          <a:lstStyle/>
          <a:p>
            <a:r>
              <a:rPr lang="en-GB" b="1" dirty="0" smtClean="0">
                <a:solidFill>
                  <a:schemeClr val="bg1"/>
                </a:solidFill>
              </a:rPr>
              <a:t>Downfall of the 5</a:t>
            </a:r>
            <a:r>
              <a:rPr lang="en-GB" b="1" baseline="30000" dirty="0" smtClean="0">
                <a:solidFill>
                  <a:schemeClr val="bg1"/>
                </a:solidFill>
              </a:rPr>
              <a:t>th</a:t>
            </a:r>
            <a:r>
              <a:rPr lang="en-GB" b="1" dirty="0" smtClean="0">
                <a:solidFill>
                  <a:schemeClr val="bg1"/>
                </a:solidFill>
              </a:rPr>
              <a:t> century BC tyrants</a:t>
            </a:r>
            <a:endParaRPr lang="en-GB" b="1" dirty="0">
              <a:solidFill>
                <a:schemeClr val="bg1"/>
              </a:solidFill>
            </a:endParaRPr>
          </a:p>
        </p:txBody>
      </p:sp>
      <p:sp>
        <p:nvSpPr>
          <p:cNvPr id="4" name="Content Placeholder 3"/>
          <p:cNvSpPr>
            <a:spLocks noGrp="1"/>
          </p:cNvSpPr>
          <p:nvPr>
            <p:ph sz="half" idx="1"/>
          </p:nvPr>
        </p:nvSpPr>
        <p:spPr>
          <a:xfrm>
            <a:off x="1" y="1558636"/>
            <a:ext cx="4530435" cy="5299364"/>
          </a:xfrm>
        </p:spPr>
        <p:txBody>
          <a:bodyPr>
            <a:normAutofit fontScale="92500" lnSpcReduction="20000"/>
          </a:bodyPr>
          <a:lstStyle/>
          <a:p>
            <a:r>
              <a:rPr lang="en-GB" sz="2800" dirty="0" smtClean="0">
                <a:solidFill>
                  <a:schemeClr val="bg1"/>
                </a:solidFill>
              </a:rPr>
              <a:t>Theron of </a:t>
            </a:r>
            <a:r>
              <a:rPr lang="en-GB" sz="2800" dirty="0" err="1" smtClean="0">
                <a:solidFill>
                  <a:schemeClr val="bg1"/>
                </a:solidFill>
              </a:rPr>
              <a:t>Akragas</a:t>
            </a:r>
            <a:r>
              <a:rPr lang="en-GB" sz="2800" dirty="0" smtClean="0">
                <a:solidFill>
                  <a:schemeClr val="bg1"/>
                </a:solidFill>
              </a:rPr>
              <a:t> (died in 472 BC) succeeded by </a:t>
            </a:r>
            <a:r>
              <a:rPr lang="en-GB" sz="2800" dirty="0" err="1" smtClean="0">
                <a:solidFill>
                  <a:schemeClr val="bg1"/>
                </a:solidFill>
              </a:rPr>
              <a:t>Thrasydaeos</a:t>
            </a:r>
            <a:r>
              <a:rPr lang="en-GB" sz="2800" dirty="0" smtClean="0">
                <a:solidFill>
                  <a:schemeClr val="bg1"/>
                </a:solidFill>
              </a:rPr>
              <a:t> – failed aggression against Syracuse, replaced by a Republican government. </a:t>
            </a:r>
          </a:p>
          <a:p>
            <a:endParaRPr lang="en-GB" sz="100" dirty="0">
              <a:solidFill>
                <a:schemeClr val="bg1"/>
              </a:solidFill>
            </a:endParaRPr>
          </a:p>
          <a:p>
            <a:r>
              <a:rPr lang="en-GB" sz="2800" dirty="0" smtClean="0">
                <a:solidFill>
                  <a:schemeClr val="bg1"/>
                </a:solidFill>
              </a:rPr>
              <a:t>Internal dissension in Sicily under </a:t>
            </a:r>
            <a:r>
              <a:rPr lang="en-GB" sz="2800" dirty="0" err="1" smtClean="0">
                <a:solidFill>
                  <a:schemeClr val="bg1"/>
                </a:solidFill>
              </a:rPr>
              <a:t>Thrasyboulos</a:t>
            </a:r>
            <a:r>
              <a:rPr lang="en-GB" sz="2800" dirty="0" smtClean="0">
                <a:solidFill>
                  <a:schemeClr val="bg1"/>
                </a:solidFill>
              </a:rPr>
              <a:t> (brother of </a:t>
            </a:r>
            <a:r>
              <a:rPr lang="en-GB" sz="2800" dirty="0" err="1" smtClean="0">
                <a:solidFill>
                  <a:schemeClr val="bg1"/>
                </a:solidFill>
              </a:rPr>
              <a:t>Gelon</a:t>
            </a:r>
            <a:r>
              <a:rPr lang="en-GB" sz="2800" dirty="0" smtClean="0">
                <a:solidFill>
                  <a:schemeClr val="bg1"/>
                </a:solidFill>
              </a:rPr>
              <a:t> and </a:t>
            </a:r>
            <a:r>
              <a:rPr lang="en-GB" sz="2800" dirty="0" err="1" smtClean="0">
                <a:solidFill>
                  <a:schemeClr val="bg1"/>
                </a:solidFill>
              </a:rPr>
              <a:t>Hieron</a:t>
            </a:r>
            <a:r>
              <a:rPr lang="en-GB" sz="2800" dirty="0" smtClean="0">
                <a:solidFill>
                  <a:schemeClr val="bg1"/>
                </a:solidFill>
              </a:rPr>
              <a:t>) – deposed in 466 BC by an alliance of </a:t>
            </a:r>
            <a:r>
              <a:rPr lang="en-GB" sz="2800" dirty="0" err="1" smtClean="0">
                <a:solidFill>
                  <a:schemeClr val="bg1"/>
                </a:solidFill>
              </a:rPr>
              <a:t>Syracusan</a:t>
            </a:r>
            <a:r>
              <a:rPr lang="en-GB" sz="2800" dirty="0" smtClean="0">
                <a:solidFill>
                  <a:schemeClr val="bg1"/>
                </a:solidFill>
              </a:rPr>
              <a:t> rebels and allies from Gela, </a:t>
            </a:r>
            <a:r>
              <a:rPr lang="en-GB" sz="2800" dirty="0" err="1" smtClean="0">
                <a:solidFill>
                  <a:schemeClr val="bg1"/>
                </a:solidFill>
              </a:rPr>
              <a:t>Akragas</a:t>
            </a:r>
            <a:r>
              <a:rPr lang="en-GB" sz="2800" dirty="0" smtClean="0">
                <a:solidFill>
                  <a:schemeClr val="bg1"/>
                </a:solidFill>
              </a:rPr>
              <a:t>, </a:t>
            </a:r>
            <a:r>
              <a:rPr lang="en-GB" sz="2800" dirty="0" err="1" smtClean="0">
                <a:solidFill>
                  <a:schemeClr val="bg1"/>
                </a:solidFill>
              </a:rPr>
              <a:t>Selinous</a:t>
            </a:r>
            <a:r>
              <a:rPr lang="en-GB" sz="2800" dirty="0" smtClean="0">
                <a:solidFill>
                  <a:schemeClr val="bg1"/>
                </a:solidFill>
              </a:rPr>
              <a:t>, </a:t>
            </a:r>
            <a:r>
              <a:rPr lang="en-GB" sz="2800" dirty="0" err="1" smtClean="0">
                <a:solidFill>
                  <a:schemeClr val="bg1"/>
                </a:solidFill>
              </a:rPr>
              <a:t>Himera</a:t>
            </a:r>
            <a:r>
              <a:rPr lang="en-GB" sz="2800" dirty="0" smtClean="0">
                <a:solidFill>
                  <a:schemeClr val="bg1"/>
                </a:solidFill>
              </a:rPr>
              <a:t>, and the </a:t>
            </a:r>
            <a:r>
              <a:rPr lang="en-GB" sz="2800" dirty="0" err="1" smtClean="0">
                <a:solidFill>
                  <a:schemeClr val="bg1"/>
                </a:solidFill>
              </a:rPr>
              <a:t>Sikels</a:t>
            </a:r>
            <a:r>
              <a:rPr lang="en-GB" sz="2800" dirty="0" smtClean="0">
                <a:solidFill>
                  <a:schemeClr val="bg1"/>
                </a:solidFill>
              </a:rPr>
              <a:t>.</a:t>
            </a:r>
            <a:endParaRPr lang="en-GB" sz="2800" dirty="0">
              <a:solidFill>
                <a:schemeClr val="bg1"/>
              </a:solidFill>
            </a:endParaRPr>
          </a:p>
        </p:txBody>
      </p:sp>
      <p:sp>
        <p:nvSpPr>
          <p:cNvPr id="5" name="Content Placeholder 4"/>
          <p:cNvSpPr>
            <a:spLocks noGrp="1"/>
          </p:cNvSpPr>
          <p:nvPr>
            <p:ph sz="half" idx="2"/>
          </p:nvPr>
        </p:nvSpPr>
        <p:spPr>
          <a:xfrm>
            <a:off x="4436918" y="1558636"/>
            <a:ext cx="4707082" cy="4838129"/>
          </a:xfrm>
        </p:spPr>
        <p:txBody>
          <a:bodyPr>
            <a:noAutofit/>
          </a:bodyPr>
          <a:lstStyle/>
          <a:p>
            <a:pPr marL="0" indent="0">
              <a:buNone/>
            </a:pPr>
            <a:r>
              <a:rPr lang="en-GB" sz="2200" dirty="0" smtClean="0">
                <a:solidFill>
                  <a:schemeClr val="bg1"/>
                </a:solidFill>
              </a:rPr>
              <a:t>“…when </a:t>
            </a:r>
            <a:r>
              <a:rPr lang="en-GB" sz="2200" dirty="0" err="1" smtClean="0">
                <a:solidFill>
                  <a:schemeClr val="bg1"/>
                </a:solidFill>
              </a:rPr>
              <a:t>Thrasybulos</a:t>
            </a:r>
            <a:r>
              <a:rPr lang="en-GB" sz="2200" dirty="0" smtClean="0">
                <a:solidFill>
                  <a:schemeClr val="bg1"/>
                </a:solidFill>
              </a:rPr>
              <a:t> </a:t>
            </a:r>
            <a:r>
              <a:rPr lang="en-GB" sz="2200" dirty="0">
                <a:solidFill>
                  <a:schemeClr val="bg1"/>
                </a:solidFill>
              </a:rPr>
              <a:t>the brother of </a:t>
            </a:r>
            <a:r>
              <a:rPr lang="en-GB" sz="2200" dirty="0" err="1" smtClean="0">
                <a:solidFill>
                  <a:schemeClr val="bg1"/>
                </a:solidFill>
              </a:rPr>
              <a:t>Hieron</a:t>
            </a:r>
            <a:r>
              <a:rPr lang="en-GB" sz="2200" dirty="0" smtClean="0">
                <a:solidFill>
                  <a:schemeClr val="bg1"/>
                </a:solidFill>
              </a:rPr>
              <a:t> </a:t>
            </a:r>
            <a:r>
              <a:rPr lang="en-GB" sz="2200" dirty="0">
                <a:solidFill>
                  <a:schemeClr val="bg1"/>
                </a:solidFill>
              </a:rPr>
              <a:t>paid court to the son of </a:t>
            </a:r>
            <a:r>
              <a:rPr lang="en-GB" sz="2200" dirty="0" err="1" smtClean="0">
                <a:solidFill>
                  <a:schemeClr val="bg1"/>
                </a:solidFill>
              </a:rPr>
              <a:t>Gelon</a:t>
            </a:r>
            <a:r>
              <a:rPr lang="en-GB" sz="2200" dirty="0" smtClean="0">
                <a:solidFill>
                  <a:schemeClr val="bg1"/>
                </a:solidFill>
              </a:rPr>
              <a:t> </a:t>
            </a:r>
            <a:r>
              <a:rPr lang="en-GB" sz="2200" dirty="0">
                <a:solidFill>
                  <a:schemeClr val="bg1"/>
                </a:solidFill>
              </a:rPr>
              <a:t>and urged him into indulgences in order that he himself might rule, and the son's connections banded together a body of </a:t>
            </a:r>
            <a:r>
              <a:rPr lang="en-GB" sz="2200" dirty="0" smtClean="0">
                <a:solidFill>
                  <a:schemeClr val="bg1"/>
                </a:solidFill>
              </a:rPr>
              <a:t>allies </a:t>
            </a:r>
            <a:r>
              <a:rPr lang="en-GB" sz="2200" dirty="0">
                <a:solidFill>
                  <a:schemeClr val="bg1"/>
                </a:solidFill>
              </a:rPr>
              <a:t>in order that the tyranny might not be put down entirely but only </a:t>
            </a:r>
            <a:r>
              <a:rPr lang="en-GB" sz="2200" dirty="0" err="1" smtClean="0">
                <a:solidFill>
                  <a:schemeClr val="bg1"/>
                </a:solidFill>
              </a:rPr>
              <a:t>Thrasybulos</a:t>
            </a:r>
            <a:r>
              <a:rPr lang="en-GB" sz="2200" dirty="0">
                <a:solidFill>
                  <a:schemeClr val="bg1"/>
                </a:solidFill>
              </a:rPr>
              <a:t>, but their </a:t>
            </a:r>
            <a:r>
              <a:rPr lang="en-GB" sz="2200" dirty="0" smtClean="0">
                <a:solidFill>
                  <a:schemeClr val="bg1"/>
                </a:solidFill>
              </a:rPr>
              <a:t>allies </a:t>
            </a:r>
            <a:r>
              <a:rPr lang="en-GB" sz="2200" dirty="0">
                <a:solidFill>
                  <a:schemeClr val="bg1"/>
                </a:solidFill>
              </a:rPr>
              <a:t>seizing the opportunity expelled them all; Dionysius was put down by Dion, his relative, who got the people on to his side and expelled him, but was afterwards </a:t>
            </a:r>
            <a:r>
              <a:rPr lang="en-GB" sz="2200" dirty="0" smtClean="0">
                <a:solidFill>
                  <a:schemeClr val="bg1"/>
                </a:solidFill>
              </a:rPr>
              <a:t>killed…” – </a:t>
            </a:r>
            <a:r>
              <a:rPr lang="en-GB" sz="2200" b="1" dirty="0" smtClean="0">
                <a:solidFill>
                  <a:schemeClr val="bg1"/>
                </a:solidFill>
              </a:rPr>
              <a:t>Aristotle </a:t>
            </a:r>
            <a:r>
              <a:rPr lang="en-GB" sz="2200" b="1" i="1" dirty="0" smtClean="0">
                <a:solidFill>
                  <a:schemeClr val="bg1"/>
                </a:solidFill>
              </a:rPr>
              <a:t>Politics </a:t>
            </a:r>
            <a:r>
              <a:rPr lang="en-GB" sz="2200" b="1" dirty="0" smtClean="0">
                <a:solidFill>
                  <a:schemeClr val="bg1"/>
                </a:solidFill>
              </a:rPr>
              <a:t>5.1312b</a:t>
            </a:r>
            <a:r>
              <a:rPr lang="en-GB" sz="2200" dirty="0" smtClean="0">
                <a:solidFill>
                  <a:schemeClr val="bg1"/>
                </a:solidFill>
              </a:rPr>
              <a:t>.</a:t>
            </a:r>
            <a:endParaRPr lang="en-GB" sz="2200" dirty="0">
              <a:solidFill>
                <a:schemeClr val="bg1"/>
              </a:solidFill>
            </a:endParaRPr>
          </a:p>
        </p:txBody>
      </p:sp>
    </p:spTree>
    <p:extLst>
      <p:ext uri="{BB962C8B-B14F-4D97-AF65-F5344CB8AC3E}">
        <p14:creationId xmlns:p14="http://schemas.microsoft.com/office/powerpoint/2010/main" val="30939409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100" y="1381991"/>
            <a:ext cx="7647709" cy="2081936"/>
          </a:xfrm>
        </p:spPr>
        <p:txBody>
          <a:bodyPr/>
          <a:lstStyle/>
          <a:p>
            <a:r>
              <a:rPr lang="en-GB" b="1" dirty="0" smtClean="0">
                <a:solidFill>
                  <a:schemeClr val="bg1"/>
                </a:solidFill>
              </a:rPr>
              <a:t>Democracy comes to Syracuse (466-405 BC)</a:t>
            </a:r>
            <a:endParaRPr lang="en-GB" b="1" dirty="0">
              <a:solidFill>
                <a:schemeClr val="bg1"/>
              </a:solidFill>
            </a:endParaRPr>
          </a:p>
        </p:txBody>
      </p:sp>
      <p:pic>
        <p:nvPicPr>
          <p:cNvPr id="4" name="Picture 3"/>
          <p:cNvPicPr>
            <a:picLocks noChangeAspect="1"/>
          </p:cNvPicPr>
          <p:nvPr/>
        </p:nvPicPr>
        <p:blipFill>
          <a:blip r:embed="rId2"/>
          <a:stretch>
            <a:fillRect/>
          </a:stretch>
        </p:blipFill>
        <p:spPr>
          <a:xfrm>
            <a:off x="800100" y="3607522"/>
            <a:ext cx="3706210" cy="1803689"/>
          </a:xfrm>
          <a:prstGeom prst="rect">
            <a:avLst/>
          </a:prstGeom>
        </p:spPr>
      </p:pic>
      <p:sp>
        <p:nvSpPr>
          <p:cNvPr id="5" name="Content Placeholder 2"/>
          <p:cNvSpPr txBox="1">
            <a:spLocks/>
          </p:cNvSpPr>
          <p:nvPr/>
        </p:nvSpPr>
        <p:spPr>
          <a:xfrm>
            <a:off x="800100" y="5411211"/>
            <a:ext cx="3470564" cy="739677"/>
          </a:xfrm>
          <a:prstGeom prst="rect">
            <a:avLst/>
          </a:prstGeom>
        </p:spPr>
        <p:txBody>
          <a:bodyPr vert="horz" lIns="91440" tIns="45720" rIns="91440" bIns="45720" rtlCol="0" anchor="t">
            <a:normAutofit fontScale="92500" lnSpcReduction="10000"/>
          </a:bodyPr>
          <a:lstStyle>
            <a:lvl1pPr marL="0" indent="0" algn="ctr" defTabSz="457200" rtl="0" eaLnBrk="1" latinLnBrk="0" hangingPunct="1">
              <a:spcBef>
                <a:spcPct val="20000"/>
              </a:spcBef>
              <a:spcAft>
                <a:spcPts val="600"/>
              </a:spcAft>
              <a:buClr>
                <a:schemeClr val="accent1"/>
              </a:buClr>
              <a:buSzPct val="115000"/>
              <a:buFont typeface="Arial"/>
              <a:buNone/>
              <a:defRPr sz="2400" kern="1200" cap="none">
                <a:solidFill>
                  <a:schemeClr val="tx1"/>
                </a:solidFill>
                <a:effectLst/>
                <a:latin typeface="+mn-lt"/>
                <a:ea typeface="+mn-ea"/>
                <a:cs typeface="+mn-cs"/>
              </a:defRPr>
            </a:lvl1pPr>
            <a:lvl2pPr marL="457200" indent="0" algn="l" defTabSz="457200" rtl="0" eaLnBrk="1" latinLnBrk="0" hangingPunct="1">
              <a:spcBef>
                <a:spcPct val="20000"/>
              </a:spcBef>
              <a:spcAft>
                <a:spcPts val="600"/>
              </a:spcAft>
              <a:buClr>
                <a:schemeClr val="accent1"/>
              </a:buClr>
              <a:buSzPct val="115000"/>
              <a:buFont typeface="Arial"/>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buClr>
              <a:buSzPct val="115000"/>
              <a:buFont typeface="Arial"/>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buClr>
              <a:buSzPct val="115000"/>
              <a:buFont typeface="Arial"/>
              <a:buNone/>
              <a:defRPr sz="1400" kern="1200" cap="none">
                <a:solidFill>
                  <a:schemeClr val="tx1">
                    <a:tint val="75000"/>
                  </a:schemeClr>
                </a:solidFill>
                <a:effectLst/>
                <a:latin typeface="+mn-lt"/>
                <a:ea typeface="+mn-ea"/>
                <a:cs typeface="+mn-cs"/>
              </a:defRPr>
            </a:lvl9pPr>
          </a:lstStyle>
          <a:p>
            <a:pPr algn="just"/>
            <a:r>
              <a:rPr lang="en-GB" sz="1200" dirty="0" smtClean="0">
                <a:solidFill>
                  <a:schemeClr val="bg1"/>
                </a:solidFill>
              </a:rPr>
              <a:t>Syracuse AR </a:t>
            </a:r>
            <a:r>
              <a:rPr lang="en-GB" sz="1200" dirty="0" err="1" smtClean="0">
                <a:solidFill>
                  <a:schemeClr val="bg1"/>
                </a:solidFill>
              </a:rPr>
              <a:t>Litra</a:t>
            </a:r>
            <a:r>
              <a:rPr lang="en-GB" sz="1200" dirty="0" smtClean="0">
                <a:solidFill>
                  <a:schemeClr val="bg1"/>
                </a:solidFill>
              </a:rPr>
              <a:t>. ca 460-450 BC. Head of Arethusa right, in hoop earring with pendant, &amp; beaded diadem under which hair tucked up behind / Octopus. </a:t>
            </a:r>
            <a:endParaRPr lang="en-GB" sz="1200" dirty="0">
              <a:solidFill>
                <a:schemeClr val="bg1"/>
              </a:solidFill>
            </a:endParaRPr>
          </a:p>
        </p:txBody>
      </p:sp>
      <p:pic>
        <p:nvPicPr>
          <p:cNvPr id="6" name="Picture 5"/>
          <p:cNvPicPr>
            <a:picLocks noChangeAspect="1"/>
          </p:cNvPicPr>
          <p:nvPr/>
        </p:nvPicPr>
        <p:blipFill>
          <a:blip r:embed="rId3"/>
          <a:stretch>
            <a:fillRect/>
          </a:stretch>
        </p:blipFill>
        <p:spPr>
          <a:xfrm>
            <a:off x="4644736" y="3607522"/>
            <a:ext cx="3588240" cy="1803689"/>
          </a:xfrm>
          <a:prstGeom prst="rect">
            <a:avLst/>
          </a:prstGeom>
        </p:spPr>
      </p:pic>
      <p:sp>
        <p:nvSpPr>
          <p:cNvPr id="7" name="Rectangle 6"/>
          <p:cNvSpPr/>
          <p:nvPr/>
        </p:nvSpPr>
        <p:spPr>
          <a:xfrm>
            <a:off x="4634345" y="5411211"/>
            <a:ext cx="3948546" cy="1015663"/>
          </a:xfrm>
          <a:prstGeom prst="rect">
            <a:avLst/>
          </a:prstGeom>
        </p:spPr>
        <p:txBody>
          <a:bodyPr wrap="square">
            <a:spAutoFit/>
          </a:bodyPr>
          <a:lstStyle/>
          <a:p>
            <a:r>
              <a:rPr lang="en-GB" sz="1200" dirty="0">
                <a:solidFill>
                  <a:schemeClr val="bg1"/>
                </a:solidFill>
              </a:rPr>
              <a:t>Syracuse AR Tetradrachm. ca 430 BC. Charioteer driving </a:t>
            </a:r>
            <a:r>
              <a:rPr lang="en-GB" sz="1200" dirty="0" smtClean="0">
                <a:solidFill>
                  <a:schemeClr val="bg1"/>
                </a:solidFill>
              </a:rPr>
              <a:t>a </a:t>
            </a:r>
            <a:r>
              <a:rPr lang="en-GB" sz="1200" dirty="0" err="1" smtClean="0">
                <a:solidFill>
                  <a:schemeClr val="bg1"/>
                </a:solidFill>
              </a:rPr>
              <a:t>quadriga</a:t>
            </a:r>
            <a:r>
              <a:rPr lang="en-GB" sz="1200" dirty="0" smtClean="0">
                <a:solidFill>
                  <a:schemeClr val="bg1"/>
                </a:solidFill>
              </a:rPr>
              <a:t>; </a:t>
            </a:r>
            <a:r>
              <a:rPr lang="en-GB" sz="1200" dirty="0">
                <a:solidFill>
                  <a:schemeClr val="bg1"/>
                </a:solidFill>
              </a:rPr>
              <a:t>above, Nike flying right to crown horses, olive branch in exergue / SURAKOSION, head of Arethusa right, in choker, whorl </a:t>
            </a:r>
            <a:r>
              <a:rPr lang="en-GB" sz="1200" dirty="0" smtClean="0">
                <a:solidFill>
                  <a:schemeClr val="bg1"/>
                </a:solidFill>
              </a:rPr>
              <a:t>earring, </a:t>
            </a:r>
            <a:r>
              <a:rPr lang="en-GB" sz="1200" dirty="0">
                <a:solidFill>
                  <a:schemeClr val="bg1"/>
                </a:solidFill>
              </a:rPr>
              <a:t>four dolphins </a:t>
            </a:r>
            <a:r>
              <a:rPr lang="en-GB" sz="1200" dirty="0" smtClean="0">
                <a:solidFill>
                  <a:schemeClr val="bg1"/>
                </a:solidFill>
              </a:rPr>
              <a:t>around.</a:t>
            </a:r>
            <a:endParaRPr lang="en-GB" sz="1200" dirty="0">
              <a:solidFill>
                <a:schemeClr val="bg1"/>
              </a:solidFill>
            </a:endParaRPr>
          </a:p>
        </p:txBody>
      </p:sp>
    </p:spTree>
    <p:extLst>
      <p:ext uri="{BB962C8B-B14F-4D97-AF65-F5344CB8AC3E}">
        <p14:creationId xmlns:p14="http://schemas.microsoft.com/office/powerpoint/2010/main" val="36656264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28599" y="155864"/>
            <a:ext cx="8738755" cy="4295611"/>
          </a:xfrm>
        </p:spPr>
        <p:txBody>
          <a:bodyPr>
            <a:normAutofit lnSpcReduction="10000"/>
          </a:bodyPr>
          <a:lstStyle/>
          <a:p>
            <a:r>
              <a:rPr lang="en-GB" dirty="0" smtClean="0">
                <a:solidFill>
                  <a:schemeClr val="bg1"/>
                </a:solidFill>
              </a:rPr>
              <a:t>Democracy become quite widespread in Sicily by mid-fifth century (notable exceptions of </a:t>
            </a:r>
            <a:r>
              <a:rPr lang="en-GB" dirty="0" err="1" smtClean="0">
                <a:solidFill>
                  <a:schemeClr val="bg1"/>
                </a:solidFill>
              </a:rPr>
              <a:t>Aitna</a:t>
            </a:r>
            <a:r>
              <a:rPr lang="en-GB" dirty="0" smtClean="0">
                <a:solidFill>
                  <a:schemeClr val="bg1"/>
                </a:solidFill>
              </a:rPr>
              <a:t> and </a:t>
            </a:r>
            <a:r>
              <a:rPr lang="en-GB" dirty="0" err="1" smtClean="0">
                <a:solidFill>
                  <a:schemeClr val="bg1"/>
                </a:solidFill>
              </a:rPr>
              <a:t>Mess</a:t>
            </a:r>
            <a:r>
              <a:rPr lang="en-GB" dirty="0" err="1" smtClean="0">
                <a:solidFill>
                  <a:schemeClr val="bg1"/>
                </a:solidFill>
                <a:cs typeface="Times New Roman" panose="02020603050405020304" pitchFamily="18" charset="0"/>
              </a:rPr>
              <a:t>ē</a:t>
            </a:r>
            <a:r>
              <a:rPr lang="en-GB" dirty="0" err="1" smtClean="0">
                <a:solidFill>
                  <a:schemeClr val="bg1"/>
                </a:solidFill>
              </a:rPr>
              <a:t>n</a:t>
            </a:r>
            <a:r>
              <a:rPr lang="en-GB" dirty="0" err="1" smtClean="0">
                <a:solidFill>
                  <a:schemeClr val="bg1"/>
                </a:solidFill>
                <a:cs typeface="Times New Roman" panose="02020603050405020304" pitchFamily="18" charset="0"/>
              </a:rPr>
              <a:t>ē</a:t>
            </a:r>
            <a:r>
              <a:rPr lang="en-GB" dirty="0" smtClean="0">
                <a:solidFill>
                  <a:schemeClr val="bg1"/>
                </a:solidFill>
              </a:rPr>
              <a:t>). </a:t>
            </a:r>
          </a:p>
          <a:p>
            <a:r>
              <a:rPr lang="en-GB" dirty="0" smtClean="0">
                <a:solidFill>
                  <a:schemeClr val="bg1"/>
                </a:solidFill>
              </a:rPr>
              <a:t>Problem of determining who are the </a:t>
            </a:r>
            <a:r>
              <a:rPr lang="en-GB" i="1" dirty="0" smtClean="0">
                <a:solidFill>
                  <a:schemeClr val="bg1"/>
                </a:solidFill>
              </a:rPr>
              <a:t>demos</a:t>
            </a:r>
            <a:r>
              <a:rPr lang="en-GB" dirty="0" smtClean="0">
                <a:solidFill>
                  <a:schemeClr val="bg1"/>
                </a:solidFill>
              </a:rPr>
              <a:t> – transplantation and mixing of populations; 7000 settled mercenaries of </a:t>
            </a:r>
            <a:r>
              <a:rPr lang="en-GB" dirty="0" err="1" smtClean="0">
                <a:solidFill>
                  <a:schemeClr val="bg1"/>
                </a:solidFill>
              </a:rPr>
              <a:t>Gelon</a:t>
            </a:r>
            <a:r>
              <a:rPr lang="en-GB" dirty="0" smtClean="0">
                <a:solidFill>
                  <a:schemeClr val="bg1"/>
                </a:solidFill>
              </a:rPr>
              <a:t> still resident in Syracuse - rebellion.</a:t>
            </a:r>
          </a:p>
          <a:p>
            <a:r>
              <a:rPr lang="en-GB" dirty="0" smtClean="0">
                <a:solidFill>
                  <a:schemeClr val="bg1"/>
                </a:solidFill>
              </a:rPr>
              <a:t>Expulsion of settlers of </a:t>
            </a:r>
            <a:r>
              <a:rPr lang="en-GB" dirty="0" err="1" smtClean="0">
                <a:solidFill>
                  <a:schemeClr val="bg1"/>
                </a:solidFill>
              </a:rPr>
              <a:t>Aitna</a:t>
            </a:r>
            <a:r>
              <a:rPr lang="en-GB" dirty="0" smtClean="0">
                <a:solidFill>
                  <a:schemeClr val="bg1"/>
                </a:solidFill>
              </a:rPr>
              <a:t> (formerly </a:t>
            </a:r>
            <a:r>
              <a:rPr lang="en-GB" dirty="0" err="1" smtClean="0">
                <a:solidFill>
                  <a:schemeClr val="bg1"/>
                </a:solidFill>
              </a:rPr>
              <a:t>Katan</a:t>
            </a:r>
            <a:r>
              <a:rPr lang="en-GB" dirty="0" err="1" smtClean="0">
                <a:solidFill>
                  <a:schemeClr val="bg1"/>
                </a:solidFill>
                <a:cs typeface="Times New Roman" panose="02020603050405020304" pitchFamily="18" charset="0"/>
              </a:rPr>
              <a:t>ē</a:t>
            </a:r>
            <a:r>
              <a:rPr lang="en-GB" dirty="0" smtClean="0">
                <a:solidFill>
                  <a:schemeClr val="bg1"/>
                </a:solidFill>
                <a:cs typeface="Times New Roman" panose="02020603050405020304" pitchFamily="18" charset="0"/>
              </a:rPr>
              <a:t>) – they found a new city further inland – </a:t>
            </a:r>
            <a:r>
              <a:rPr lang="en-GB" dirty="0" err="1" smtClean="0">
                <a:solidFill>
                  <a:schemeClr val="bg1"/>
                </a:solidFill>
                <a:cs typeface="Times New Roman" panose="02020603050405020304" pitchFamily="18" charset="0"/>
              </a:rPr>
              <a:t>Katanē</a:t>
            </a:r>
            <a:r>
              <a:rPr lang="en-GB" dirty="0" smtClean="0">
                <a:solidFill>
                  <a:schemeClr val="bg1"/>
                </a:solidFill>
                <a:cs typeface="Times New Roman" panose="02020603050405020304" pitchFamily="18" charset="0"/>
              </a:rPr>
              <a:t> (formerly </a:t>
            </a:r>
            <a:r>
              <a:rPr lang="en-GB" dirty="0" err="1" smtClean="0">
                <a:solidFill>
                  <a:schemeClr val="bg1"/>
                </a:solidFill>
                <a:cs typeface="Times New Roman" panose="02020603050405020304" pitchFamily="18" charset="0"/>
              </a:rPr>
              <a:t>Aitna</a:t>
            </a:r>
            <a:r>
              <a:rPr lang="en-GB" dirty="0" smtClean="0">
                <a:solidFill>
                  <a:schemeClr val="bg1"/>
                </a:solidFill>
                <a:cs typeface="Times New Roman" panose="02020603050405020304" pitchFamily="18" charset="0"/>
              </a:rPr>
              <a:t>) is refounded. </a:t>
            </a:r>
          </a:p>
        </p:txBody>
      </p:sp>
      <p:sp>
        <p:nvSpPr>
          <p:cNvPr id="5" name="Rectangle 4"/>
          <p:cNvSpPr/>
          <p:nvPr/>
        </p:nvSpPr>
        <p:spPr>
          <a:xfrm>
            <a:off x="83127" y="4451475"/>
            <a:ext cx="8967355" cy="2246769"/>
          </a:xfrm>
          <a:prstGeom prst="rect">
            <a:avLst/>
          </a:prstGeom>
        </p:spPr>
        <p:txBody>
          <a:bodyPr wrap="square">
            <a:spAutoFit/>
          </a:bodyPr>
          <a:lstStyle/>
          <a:p>
            <a:r>
              <a:rPr lang="en-GB" sz="2000" dirty="0" smtClean="0">
                <a:solidFill>
                  <a:schemeClr val="bg1"/>
                </a:solidFill>
              </a:rPr>
              <a:t>“Aristotle therefore, informs us, that when the Tyrants were expelled from Sicily, and private property (after a long interval of servitude) was determined by public trials, the Sicilians </a:t>
            </a:r>
            <a:r>
              <a:rPr lang="en-GB" sz="2000" dirty="0" err="1" smtClean="0">
                <a:solidFill>
                  <a:schemeClr val="bg1"/>
                </a:solidFill>
              </a:rPr>
              <a:t>Corax</a:t>
            </a:r>
            <a:r>
              <a:rPr lang="en-GB" sz="2000" dirty="0" smtClean="0">
                <a:solidFill>
                  <a:schemeClr val="bg1"/>
                </a:solidFill>
              </a:rPr>
              <a:t> and </a:t>
            </a:r>
            <a:r>
              <a:rPr lang="en-GB" sz="2000" dirty="0" err="1" smtClean="0">
                <a:solidFill>
                  <a:schemeClr val="bg1"/>
                </a:solidFill>
              </a:rPr>
              <a:t>Teisias</a:t>
            </a:r>
            <a:r>
              <a:rPr lang="en-GB" sz="2000" dirty="0" smtClean="0">
                <a:solidFill>
                  <a:schemeClr val="bg1"/>
                </a:solidFill>
              </a:rPr>
              <a:t> (for these people, in general, were very quick and acute, and had a natural turn for controversy) first attempted to write precepts on the art of speaking…” – </a:t>
            </a:r>
            <a:r>
              <a:rPr lang="en-GB" sz="2000" b="1" dirty="0" smtClean="0">
                <a:solidFill>
                  <a:schemeClr val="bg1"/>
                </a:solidFill>
              </a:rPr>
              <a:t>Cicero </a:t>
            </a:r>
            <a:r>
              <a:rPr lang="en-GB" sz="2000" b="1" i="1" dirty="0" smtClean="0">
                <a:solidFill>
                  <a:schemeClr val="bg1"/>
                </a:solidFill>
              </a:rPr>
              <a:t>Brutus </a:t>
            </a:r>
            <a:r>
              <a:rPr lang="en-GB" sz="2000" b="1" dirty="0" smtClean="0">
                <a:solidFill>
                  <a:schemeClr val="bg1"/>
                </a:solidFill>
              </a:rPr>
              <a:t>46</a:t>
            </a:r>
            <a:r>
              <a:rPr lang="en-GB" sz="2000" dirty="0" smtClean="0">
                <a:solidFill>
                  <a:schemeClr val="bg1"/>
                </a:solidFill>
              </a:rPr>
              <a:t>.</a:t>
            </a:r>
          </a:p>
          <a:p>
            <a:pPr marL="285750" indent="-285750">
              <a:buFont typeface="Arial" panose="020B0604020202020204" pitchFamily="34" charset="0"/>
              <a:buChar char="•"/>
            </a:pPr>
            <a:r>
              <a:rPr lang="en-GB" sz="2000" dirty="0" smtClean="0">
                <a:solidFill>
                  <a:schemeClr val="bg1"/>
                </a:solidFill>
              </a:rPr>
              <a:t>Note the popularisation of rhetorical teaching in Athens by Gorgias of </a:t>
            </a:r>
            <a:r>
              <a:rPr lang="en-GB" sz="2000" dirty="0" err="1" smtClean="0">
                <a:solidFill>
                  <a:schemeClr val="bg1"/>
                </a:solidFill>
              </a:rPr>
              <a:t>Leontinoi</a:t>
            </a:r>
            <a:r>
              <a:rPr lang="en-GB" sz="2000" dirty="0" smtClean="0">
                <a:solidFill>
                  <a:schemeClr val="bg1"/>
                </a:solidFill>
              </a:rPr>
              <a:t>. </a:t>
            </a:r>
            <a:endParaRPr lang="en-GB" sz="2000" dirty="0">
              <a:solidFill>
                <a:schemeClr val="bg1"/>
              </a:solidFill>
            </a:endParaRPr>
          </a:p>
        </p:txBody>
      </p:sp>
    </p:spTree>
    <p:extLst>
      <p:ext uri="{BB962C8B-B14F-4D97-AF65-F5344CB8AC3E}">
        <p14:creationId xmlns:p14="http://schemas.microsoft.com/office/powerpoint/2010/main" val="24634574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1714499"/>
          </a:xfrm>
        </p:spPr>
        <p:txBody>
          <a:bodyPr>
            <a:normAutofit/>
          </a:bodyPr>
          <a:lstStyle/>
          <a:p>
            <a:r>
              <a:rPr lang="en-GB" b="1" dirty="0" smtClean="0">
                <a:solidFill>
                  <a:schemeClr val="bg1"/>
                </a:solidFill>
              </a:rPr>
              <a:t>The form of Syracusan Democracy</a:t>
            </a:r>
            <a:endParaRPr lang="en-GB" b="1" dirty="0">
              <a:solidFill>
                <a:schemeClr val="bg1"/>
              </a:solidFill>
            </a:endParaRPr>
          </a:p>
        </p:txBody>
      </p:sp>
      <p:sp>
        <p:nvSpPr>
          <p:cNvPr id="3" name="Content Placeholder 2"/>
          <p:cNvSpPr>
            <a:spLocks noGrp="1"/>
          </p:cNvSpPr>
          <p:nvPr>
            <p:ph idx="1"/>
          </p:nvPr>
        </p:nvSpPr>
        <p:spPr>
          <a:xfrm>
            <a:off x="103909" y="1787236"/>
            <a:ext cx="8905009" cy="5070764"/>
          </a:xfrm>
        </p:spPr>
        <p:txBody>
          <a:bodyPr>
            <a:normAutofit fontScale="92500" lnSpcReduction="10000"/>
          </a:bodyPr>
          <a:lstStyle/>
          <a:p>
            <a:r>
              <a:rPr lang="en-GB" dirty="0" smtClean="0">
                <a:solidFill>
                  <a:schemeClr val="bg1"/>
                </a:solidFill>
              </a:rPr>
              <a:t>Similarities with Athenian system:</a:t>
            </a:r>
          </a:p>
          <a:p>
            <a:pPr lvl="1"/>
            <a:r>
              <a:rPr lang="en-GB" dirty="0" smtClean="0">
                <a:solidFill>
                  <a:schemeClr val="bg1"/>
                </a:solidFill>
              </a:rPr>
              <a:t>All male citizens could attend meetings – free and open debate.</a:t>
            </a:r>
          </a:p>
          <a:p>
            <a:pPr lvl="1"/>
            <a:r>
              <a:rPr lang="en-GB" dirty="0" smtClean="0">
                <a:solidFill>
                  <a:schemeClr val="bg1"/>
                </a:solidFill>
              </a:rPr>
              <a:t>Laws and decrees passed, foreign and military policies decided.</a:t>
            </a:r>
          </a:p>
          <a:p>
            <a:pPr lvl="1"/>
            <a:r>
              <a:rPr lang="en-GB" dirty="0" smtClean="0">
                <a:solidFill>
                  <a:schemeClr val="bg1"/>
                </a:solidFill>
              </a:rPr>
              <a:t>Annually elected officials. </a:t>
            </a:r>
          </a:p>
          <a:p>
            <a:pPr lvl="1"/>
            <a:r>
              <a:rPr lang="en-GB" dirty="0" smtClean="0">
                <a:solidFill>
                  <a:schemeClr val="bg1"/>
                </a:solidFill>
              </a:rPr>
              <a:t>Board of fifteen generals.</a:t>
            </a:r>
          </a:p>
          <a:p>
            <a:pPr lvl="1"/>
            <a:r>
              <a:rPr lang="en-GB" dirty="0" smtClean="0">
                <a:solidFill>
                  <a:schemeClr val="bg1"/>
                </a:solidFill>
              </a:rPr>
              <a:t>A council which did preparatory work for the assembly (though elected rather than chosen by lot).</a:t>
            </a:r>
          </a:p>
          <a:p>
            <a:pPr lvl="1"/>
            <a:r>
              <a:rPr lang="en-GB" dirty="0" smtClean="0">
                <a:solidFill>
                  <a:schemeClr val="bg1"/>
                </a:solidFill>
              </a:rPr>
              <a:t>No payment for officials. </a:t>
            </a:r>
          </a:p>
          <a:p>
            <a:pPr lvl="1"/>
            <a:r>
              <a:rPr lang="en-GB" dirty="0" smtClean="0">
                <a:solidFill>
                  <a:schemeClr val="bg1"/>
                </a:solidFill>
              </a:rPr>
              <a:t>Adoption </a:t>
            </a:r>
            <a:r>
              <a:rPr lang="en-GB" dirty="0">
                <a:solidFill>
                  <a:schemeClr val="bg1"/>
                </a:solidFill>
              </a:rPr>
              <a:t>of the practise of “ostracism” in Syracuse, though it called </a:t>
            </a:r>
            <a:r>
              <a:rPr lang="en-GB" i="1" dirty="0" err="1">
                <a:solidFill>
                  <a:schemeClr val="bg1"/>
                </a:solidFill>
              </a:rPr>
              <a:t>petalismos</a:t>
            </a:r>
            <a:r>
              <a:rPr lang="en-GB" dirty="0">
                <a:solidFill>
                  <a:schemeClr val="bg1"/>
                </a:solidFill>
              </a:rPr>
              <a:t> (because names written on olive leaves – or leave shaped ballots). </a:t>
            </a:r>
            <a:endParaRPr lang="en-GB" dirty="0" smtClean="0">
              <a:solidFill>
                <a:schemeClr val="bg1"/>
              </a:solidFill>
            </a:endParaRPr>
          </a:p>
          <a:p>
            <a:r>
              <a:rPr lang="en-GB" dirty="0" smtClean="0">
                <a:solidFill>
                  <a:schemeClr val="bg1"/>
                </a:solidFill>
              </a:rPr>
              <a:t>Aristotle classes the Syracusan system as </a:t>
            </a:r>
            <a:r>
              <a:rPr lang="en-GB" i="1" dirty="0" err="1" smtClean="0">
                <a:solidFill>
                  <a:schemeClr val="bg1"/>
                </a:solidFill>
              </a:rPr>
              <a:t>politeia</a:t>
            </a:r>
            <a:r>
              <a:rPr lang="en-GB" i="1" dirty="0" smtClean="0">
                <a:solidFill>
                  <a:schemeClr val="bg1"/>
                </a:solidFill>
              </a:rPr>
              <a:t> </a:t>
            </a:r>
            <a:r>
              <a:rPr lang="en-GB" dirty="0" smtClean="0">
                <a:solidFill>
                  <a:schemeClr val="bg1"/>
                </a:solidFill>
              </a:rPr>
              <a:t>rather than </a:t>
            </a:r>
            <a:r>
              <a:rPr lang="en-GB" i="1" dirty="0" err="1" smtClean="0">
                <a:solidFill>
                  <a:schemeClr val="bg1"/>
                </a:solidFill>
              </a:rPr>
              <a:t>demokratia</a:t>
            </a:r>
            <a:r>
              <a:rPr lang="en-GB" dirty="0" smtClean="0">
                <a:solidFill>
                  <a:schemeClr val="bg1"/>
                </a:solidFill>
              </a:rPr>
              <a:t>.</a:t>
            </a:r>
            <a:endParaRPr lang="en-GB" dirty="0">
              <a:solidFill>
                <a:schemeClr val="bg1"/>
              </a:solidFill>
            </a:endParaRPr>
          </a:p>
          <a:p>
            <a:endParaRPr lang="en-GB" dirty="0"/>
          </a:p>
        </p:txBody>
      </p:sp>
      <p:sp>
        <p:nvSpPr>
          <p:cNvPr id="4" name="Content Placeholder 2"/>
          <p:cNvSpPr txBox="1">
            <a:spLocks/>
          </p:cNvSpPr>
          <p:nvPr/>
        </p:nvSpPr>
        <p:spPr>
          <a:xfrm>
            <a:off x="273674" y="189157"/>
            <a:ext cx="8596649" cy="1336184"/>
          </a:xfrm>
          <a:prstGeom prst="rect">
            <a:avLst/>
          </a:prstGeom>
          <a:solidFill>
            <a:schemeClr val="accent1"/>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600" b="1" smtClean="0">
                <a:solidFill>
                  <a:schemeClr val="bg1"/>
                </a:solidFill>
              </a:rPr>
              <a:t>Does this system seem more or less democratic than the Athenian system?</a:t>
            </a:r>
            <a:endParaRPr lang="en-GB" sz="3600" b="1" dirty="0">
              <a:solidFill>
                <a:schemeClr val="bg1"/>
              </a:solidFill>
            </a:endParaRPr>
          </a:p>
        </p:txBody>
      </p:sp>
    </p:spTree>
    <p:extLst>
      <p:ext uri="{BB962C8B-B14F-4D97-AF65-F5344CB8AC3E}">
        <p14:creationId xmlns:p14="http://schemas.microsoft.com/office/powerpoint/2010/main" val="48280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r>
              <a:rPr lang="en-GB" dirty="0" smtClean="0">
                <a:solidFill>
                  <a:schemeClr val="bg1"/>
                </a:solidFill>
              </a:rPr>
              <a:t> </a:t>
            </a:r>
            <a:endParaRPr lang="en-GB" dirty="0">
              <a:solidFill>
                <a:schemeClr val="bg1"/>
              </a:solidFill>
            </a:endParaRPr>
          </a:p>
        </p:txBody>
      </p:sp>
      <p:sp>
        <p:nvSpPr>
          <p:cNvPr id="3" name="Content Placeholder 2"/>
          <p:cNvSpPr>
            <a:spLocks noGrp="1"/>
          </p:cNvSpPr>
          <p:nvPr>
            <p:ph idx="1"/>
          </p:nvPr>
        </p:nvSpPr>
        <p:spPr>
          <a:xfrm>
            <a:off x="187036" y="1537855"/>
            <a:ext cx="8707582" cy="5226627"/>
          </a:xfrm>
        </p:spPr>
        <p:txBody>
          <a:bodyPr>
            <a:noAutofit/>
          </a:bodyPr>
          <a:lstStyle/>
          <a:p>
            <a:r>
              <a:rPr lang="en-GB" sz="3200" dirty="0" smtClean="0">
                <a:solidFill>
                  <a:schemeClr val="bg1"/>
                </a:solidFill>
              </a:rPr>
              <a:t>Finley, M. I. (1968) </a:t>
            </a:r>
            <a:r>
              <a:rPr lang="en-GB" sz="3200" i="1" dirty="0" smtClean="0">
                <a:solidFill>
                  <a:schemeClr val="bg1"/>
                </a:solidFill>
              </a:rPr>
              <a:t>A History of Sicily: Ancient Sicily to the Arab Conquest</a:t>
            </a:r>
            <a:r>
              <a:rPr lang="en-GB" sz="3200" dirty="0" smtClean="0">
                <a:solidFill>
                  <a:schemeClr val="bg1"/>
                </a:solidFill>
              </a:rPr>
              <a:t>. The Viking Press. </a:t>
            </a:r>
          </a:p>
          <a:p>
            <a:endParaRPr lang="en-GB" sz="500" dirty="0" smtClean="0">
              <a:solidFill>
                <a:schemeClr val="bg1"/>
              </a:solidFill>
            </a:endParaRPr>
          </a:p>
          <a:p>
            <a:pPr marL="137160" indent="0">
              <a:buNone/>
            </a:pPr>
            <a:endParaRPr lang="en-GB" sz="100" dirty="0" smtClean="0">
              <a:solidFill>
                <a:schemeClr val="bg1"/>
              </a:solidFill>
            </a:endParaRPr>
          </a:p>
          <a:p>
            <a:r>
              <a:rPr lang="en-GB" sz="3200" dirty="0" smtClean="0">
                <a:solidFill>
                  <a:schemeClr val="bg1"/>
                </a:solidFill>
              </a:rPr>
              <a:t>Griffin, M. J. (2005) </a:t>
            </a:r>
            <a:r>
              <a:rPr lang="en-GB" sz="3200" i="1" dirty="0" smtClean="0">
                <a:solidFill>
                  <a:schemeClr val="bg1"/>
                </a:solidFill>
              </a:rPr>
              <a:t>The Tyrannies in the Greek Cities of Sicily: 505-466 BC</a:t>
            </a:r>
            <a:r>
              <a:rPr lang="en-GB" sz="3200" dirty="0" smtClean="0">
                <a:solidFill>
                  <a:schemeClr val="bg1"/>
                </a:solidFill>
              </a:rPr>
              <a:t>. PhD, University of Leeds. </a:t>
            </a:r>
          </a:p>
          <a:p>
            <a:pPr marL="137160" indent="0">
              <a:buNone/>
            </a:pPr>
            <a:endParaRPr lang="en-GB" sz="500" dirty="0" smtClean="0">
              <a:solidFill>
                <a:schemeClr val="bg1"/>
              </a:solidFill>
            </a:endParaRPr>
          </a:p>
          <a:p>
            <a:r>
              <a:rPr lang="en-GB" sz="3200" dirty="0" smtClean="0">
                <a:solidFill>
                  <a:schemeClr val="bg1"/>
                </a:solidFill>
              </a:rPr>
              <a:t>Harrell</a:t>
            </a:r>
            <a:r>
              <a:rPr lang="en-GB" sz="3200" dirty="0">
                <a:solidFill>
                  <a:schemeClr val="bg1"/>
                </a:solidFill>
              </a:rPr>
              <a:t>, S. (</a:t>
            </a:r>
            <a:r>
              <a:rPr lang="en-GB" sz="3200" dirty="0" smtClean="0">
                <a:solidFill>
                  <a:schemeClr val="bg1"/>
                </a:solidFill>
              </a:rPr>
              <a:t>2002) ‘King or Private Citizen: Fifth-Century Sicilian Tyrants at Olympia and Delphi’, </a:t>
            </a:r>
            <a:r>
              <a:rPr lang="en-GB" sz="3200" i="1" dirty="0" smtClean="0">
                <a:solidFill>
                  <a:schemeClr val="bg1"/>
                </a:solidFill>
              </a:rPr>
              <a:t>Mnemosyne</a:t>
            </a:r>
            <a:r>
              <a:rPr lang="en-GB" sz="3200" dirty="0" smtClean="0">
                <a:solidFill>
                  <a:schemeClr val="bg1"/>
                </a:solidFill>
              </a:rPr>
              <a:t> 55 (</a:t>
            </a:r>
            <a:r>
              <a:rPr lang="en-GB" sz="3200" dirty="0">
                <a:solidFill>
                  <a:schemeClr val="bg1"/>
                </a:solidFill>
              </a:rPr>
              <a:t>4</a:t>
            </a:r>
            <a:r>
              <a:rPr lang="en-GB" sz="3200" dirty="0" smtClean="0">
                <a:solidFill>
                  <a:schemeClr val="bg1"/>
                </a:solidFill>
              </a:rPr>
              <a:t>): 439-464.</a:t>
            </a:r>
            <a:endParaRPr lang="en-GB" sz="3200" dirty="0">
              <a:solidFill>
                <a:schemeClr val="bg1"/>
              </a:solidFill>
            </a:endParaRPr>
          </a:p>
        </p:txBody>
      </p:sp>
    </p:spTree>
    <p:extLst>
      <p:ext uri="{BB962C8B-B14F-4D97-AF65-F5344CB8AC3E}">
        <p14:creationId xmlns:p14="http://schemas.microsoft.com/office/powerpoint/2010/main" val="6840529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75</TotalTime>
  <Words>1304</Words>
  <Application>Microsoft Office PowerPoint</Application>
  <PresentationFormat>On-screen Show (4:3)</PresentationFormat>
  <Paragraphs>77</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Book Antiqua</vt:lpstr>
      <vt:lpstr>Lucida Sans</vt:lpstr>
      <vt:lpstr>Times New Roman</vt:lpstr>
      <vt:lpstr>Wingdings</vt:lpstr>
      <vt:lpstr>Wingdings 2</vt:lpstr>
      <vt:lpstr>Wingdings 3</vt:lpstr>
      <vt:lpstr>Apex</vt:lpstr>
      <vt:lpstr> Understanding Democracy</vt:lpstr>
      <vt:lpstr>Tyrants in the Archaic Greek world</vt:lpstr>
      <vt:lpstr>PowerPoint Presentation</vt:lpstr>
      <vt:lpstr>Maintaining power as a tyrant</vt:lpstr>
      <vt:lpstr>Mixing up populations</vt:lpstr>
      <vt:lpstr>Projections and advertisements of power</vt:lpstr>
      <vt:lpstr>Dedications at Delphi</vt:lpstr>
      <vt:lpstr>Downfall of the 5th century BC tyrants</vt:lpstr>
      <vt:lpstr>Democracy comes to Syracuse (466-405 BC)</vt:lpstr>
      <vt:lpstr>PowerPoint Presentation</vt:lpstr>
      <vt:lpstr>The form of Syracusan Democracy</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Understanding Democracy</dc:title>
  <dc:creator>Matt</dc:creator>
  <cp:lastModifiedBy>Matthew Cobb</cp:lastModifiedBy>
  <cp:revision>26</cp:revision>
  <dcterms:created xsi:type="dcterms:W3CDTF">2020-01-03T20:22:02Z</dcterms:created>
  <dcterms:modified xsi:type="dcterms:W3CDTF">2021-02-15T13:40:16Z</dcterms:modified>
</cp:coreProperties>
</file>