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61" r:id="rId5"/>
    <p:sldId id="262" r:id="rId6"/>
    <p:sldId id="263" r:id="rId7"/>
    <p:sldId id="264" r:id="rId8"/>
    <p:sldId id="277" r:id="rId9"/>
    <p:sldId id="267" r:id="rId10"/>
    <p:sldId id="268" r:id="rId11"/>
    <p:sldId id="269" r:id="rId12"/>
    <p:sldId id="270" r:id="rId13"/>
    <p:sldId id="271" r:id="rId14"/>
    <p:sldId id="272" r:id="rId15"/>
    <p:sldId id="273" r:id="rId16"/>
    <p:sldId id="274" r:id="rId17"/>
    <p:sldId id="275" r:id="rId18"/>
    <p:sldId id="276" r:id="rId19"/>
    <p:sldId id="278" r:id="rId20"/>
    <p:sldId id="279" r:id="rId21"/>
    <p:sldId id="280" r:id="rId22"/>
    <p:sldId id="281" r:id="rId23"/>
    <p:sldId id="282" r:id="rId24"/>
    <p:sldId id="284" r:id="rId25"/>
    <p:sldId id="283" r:id="rId26"/>
    <p:sldId id="285" r:id="rId27"/>
    <p:sldId id="286"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3829250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824106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55509088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111786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865216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793153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948505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071830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433877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056395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281219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18/03/2014</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3510277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620688"/>
            <a:ext cx="8229600" cy="3024336"/>
          </a:xfrm>
        </p:spPr>
        <p:txBody>
          <a:bodyPr>
            <a:normAutofit/>
          </a:bodyPr>
          <a:lstStyle/>
          <a:p>
            <a:r>
              <a:rPr lang="en-GB" dirty="0" smtClean="0">
                <a:solidFill>
                  <a:schemeClr val="bg1"/>
                </a:solidFill>
              </a:rPr>
              <a:t>Introduction to classics</a:t>
            </a:r>
            <a:endParaRPr lang="en-GB" dirty="0">
              <a:solidFill>
                <a:schemeClr val="bg1"/>
              </a:solidFill>
            </a:endParaRPr>
          </a:p>
        </p:txBody>
      </p:sp>
      <p:sp>
        <p:nvSpPr>
          <p:cNvPr id="3" name="Subtitle 2"/>
          <p:cNvSpPr>
            <a:spLocks noGrp="1"/>
          </p:cNvSpPr>
          <p:nvPr>
            <p:ph type="subTitle" idx="1"/>
          </p:nvPr>
        </p:nvSpPr>
        <p:spPr>
          <a:xfrm>
            <a:off x="1331640" y="5229200"/>
            <a:ext cx="6400800" cy="1248544"/>
          </a:xfrm>
        </p:spPr>
        <p:txBody>
          <a:bodyPr>
            <a:normAutofit/>
          </a:bodyPr>
          <a:lstStyle/>
          <a:p>
            <a:r>
              <a:rPr lang="en-GB" dirty="0" smtClean="0">
                <a:solidFill>
                  <a:schemeClr val="bg1"/>
                </a:solidFill>
              </a:rPr>
              <a:t>Dr Matthew Cobb</a:t>
            </a:r>
            <a:endParaRPr lang="en-GB" dirty="0">
              <a:solidFill>
                <a:schemeClr val="bg1"/>
              </a:solidFill>
            </a:endParaRPr>
          </a:p>
        </p:txBody>
      </p:sp>
    </p:spTree>
    <p:extLst>
      <p:ext uri="{BB962C8B-B14F-4D97-AF65-F5344CB8AC3E}">
        <p14:creationId xmlns:p14="http://schemas.microsoft.com/office/powerpoint/2010/main" val="4004990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Today’s Lecture</a:t>
            </a:r>
            <a:endParaRPr lang="en-GB" dirty="0">
              <a:solidFill>
                <a:schemeClr val="bg1"/>
              </a:solidFill>
            </a:endParaRPr>
          </a:p>
        </p:txBody>
      </p:sp>
      <p:sp>
        <p:nvSpPr>
          <p:cNvPr id="3" name="Content Placeholder 2"/>
          <p:cNvSpPr>
            <a:spLocks noGrp="1"/>
          </p:cNvSpPr>
          <p:nvPr>
            <p:ph idx="1"/>
          </p:nvPr>
        </p:nvSpPr>
        <p:spPr>
          <a:xfrm>
            <a:off x="107504" y="1556792"/>
            <a:ext cx="8928992" cy="5301208"/>
          </a:xfrm>
        </p:spPr>
        <p:txBody>
          <a:bodyPr>
            <a:normAutofit/>
          </a:bodyPr>
          <a:lstStyle/>
          <a:p>
            <a:r>
              <a:rPr lang="en-GB" sz="3000" dirty="0">
                <a:solidFill>
                  <a:schemeClr val="bg1"/>
                </a:solidFill>
              </a:rPr>
              <a:t>Athens and Rome as they are popularly known today – legacies. </a:t>
            </a:r>
          </a:p>
          <a:p>
            <a:endParaRPr lang="en-GB" sz="1800" dirty="0" smtClean="0">
              <a:solidFill>
                <a:schemeClr val="bg1"/>
              </a:solidFill>
            </a:endParaRPr>
          </a:p>
          <a:p>
            <a:r>
              <a:rPr lang="en-GB" sz="3000" dirty="0" smtClean="0">
                <a:solidFill>
                  <a:schemeClr val="bg1"/>
                </a:solidFill>
              </a:rPr>
              <a:t>Chronological </a:t>
            </a:r>
            <a:r>
              <a:rPr lang="en-GB" sz="3000" dirty="0">
                <a:solidFill>
                  <a:schemeClr val="bg1"/>
                </a:solidFill>
              </a:rPr>
              <a:t>and geographical context. </a:t>
            </a:r>
          </a:p>
          <a:p>
            <a:endParaRPr lang="en-GB" sz="1800" dirty="0" smtClean="0">
              <a:solidFill>
                <a:schemeClr val="bg1"/>
              </a:solidFill>
            </a:endParaRPr>
          </a:p>
          <a:p>
            <a:r>
              <a:rPr lang="en-GB" sz="3000" dirty="0" smtClean="0">
                <a:solidFill>
                  <a:schemeClr val="bg1"/>
                </a:solidFill>
              </a:rPr>
              <a:t>Brief </a:t>
            </a:r>
            <a:r>
              <a:rPr lang="en-GB" sz="3000" dirty="0">
                <a:solidFill>
                  <a:schemeClr val="bg1"/>
                </a:solidFill>
              </a:rPr>
              <a:t>overview of the Athens and Rome and their surrounding territory. </a:t>
            </a:r>
          </a:p>
          <a:p>
            <a:endParaRPr lang="en-GB" sz="1800" dirty="0" smtClean="0">
              <a:solidFill>
                <a:schemeClr val="bg1"/>
              </a:solidFill>
            </a:endParaRPr>
          </a:p>
          <a:p>
            <a:r>
              <a:rPr lang="en-GB" sz="3000" dirty="0" smtClean="0">
                <a:solidFill>
                  <a:schemeClr val="bg1"/>
                </a:solidFill>
              </a:rPr>
              <a:t>Differences </a:t>
            </a:r>
            <a:r>
              <a:rPr lang="en-GB" sz="3000" dirty="0">
                <a:solidFill>
                  <a:schemeClr val="bg1"/>
                </a:solidFill>
              </a:rPr>
              <a:t>between us and Greeks and Romans. </a:t>
            </a:r>
          </a:p>
          <a:p>
            <a:pPr marL="137160" indent="0">
              <a:buNone/>
            </a:pPr>
            <a:endParaRPr lang="en-GB" dirty="0"/>
          </a:p>
        </p:txBody>
      </p:sp>
    </p:spTree>
    <p:extLst>
      <p:ext uri="{BB962C8B-B14F-4D97-AF65-F5344CB8AC3E}">
        <p14:creationId xmlns:p14="http://schemas.microsoft.com/office/powerpoint/2010/main" val="1145669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Famous Historical Figures </a:t>
            </a:r>
            <a:r>
              <a:rPr lang="en-GB" dirty="0" smtClean="0">
                <a:solidFill>
                  <a:schemeClr val="bg1"/>
                </a:solidFill>
              </a:rPr>
              <a:t>(1)</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844824"/>
            <a:ext cx="3168352" cy="4104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331640" y="6101478"/>
            <a:ext cx="2016899" cy="369332"/>
          </a:xfrm>
          <a:prstGeom prst="rect">
            <a:avLst/>
          </a:prstGeom>
        </p:spPr>
        <p:txBody>
          <a:bodyPr wrap="none">
            <a:spAutoFit/>
          </a:bodyPr>
          <a:lstStyle/>
          <a:p>
            <a:r>
              <a:rPr lang="en-GB" dirty="0">
                <a:solidFill>
                  <a:schemeClr val="bg1"/>
                </a:solidFill>
              </a:rPr>
              <a:t>JULIUS CAESAR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844824"/>
            <a:ext cx="3084597" cy="4104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5604825" y="6117842"/>
            <a:ext cx="2044149" cy="369332"/>
          </a:xfrm>
          <a:prstGeom prst="rect">
            <a:avLst/>
          </a:prstGeom>
        </p:spPr>
        <p:txBody>
          <a:bodyPr wrap="none">
            <a:spAutoFit/>
          </a:bodyPr>
          <a:lstStyle/>
          <a:p>
            <a:r>
              <a:rPr lang="en-GB" dirty="0">
                <a:solidFill>
                  <a:schemeClr val="bg1"/>
                </a:solidFill>
              </a:rPr>
              <a:t>CLEOPATRA VII </a:t>
            </a:r>
          </a:p>
        </p:txBody>
      </p:sp>
    </p:spTree>
    <p:extLst>
      <p:ext uri="{BB962C8B-B14F-4D97-AF65-F5344CB8AC3E}">
        <p14:creationId xmlns:p14="http://schemas.microsoft.com/office/powerpoint/2010/main" val="172912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Famous Historical Figures (2)</a:t>
            </a:r>
            <a:endParaRPr lang="en-GB" dirty="0">
              <a:solidFill>
                <a:schemeClr val="bg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1628800"/>
            <a:ext cx="3312369"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691680" y="6237312"/>
            <a:ext cx="1322798" cy="369332"/>
          </a:xfrm>
          <a:prstGeom prst="rect">
            <a:avLst/>
          </a:prstGeom>
        </p:spPr>
        <p:txBody>
          <a:bodyPr wrap="none">
            <a:spAutoFit/>
          </a:bodyPr>
          <a:lstStyle/>
          <a:p>
            <a:r>
              <a:rPr lang="en-GB" dirty="0">
                <a:solidFill>
                  <a:srgbClr val="000000"/>
                </a:solidFill>
              </a:rPr>
              <a:t>PERICLES </a:t>
            </a:r>
            <a:endParaRPr lang="en-GB" dirty="0">
              <a:solidFill>
                <a:prstClr val="white"/>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628800"/>
            <a:ext cx="3312369"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009125" y="6226616"/>
            <a:ext cx="1446230" cy="369332"/>
          </a:xfrm>
          <a:prstGeom prst="rect">
            <a:avLst/>
          </a:prstGeom>
        </p:spPr>
        <p:txBody>
          <a:bodyPr wrap="none">
            <a:spAutoFit/>
          </a:bodyPr>
          <a:lstStyle/>
          <a:p>
            <a:r>
              <a:rPr lang="en-GB" dirty="0">
                <a:solidFill>
                  <a:srgbClr val="000000"/>
                </a:solidFill>
              </a:rPr>
              <a:t>SOCRATES </a:t>
            </a:r>
            <a:endParaRPr lang="en-GB" dirty="0">
              <a:solidFill>
                <a:prstClr val="white"/>
              </a:solidFill>
            </a:endParaRPr>
          </a:p>
        </p:txBody>
      </p:sp>
    </p:spTree>
    <p:extLst>
      <p:ext uri="{BB962C8B-B14F-4D97-AF65-F5344CB8AC3E}">
        <p14:creationId xmlns:p14="http://schemas.microsoft.com/office/powerpoint/2010/main" val="526216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Famous Events</a:t>
            </a:r>
            <a:endParaRPr lang="en-GB" dirty="0">
              <a:solidFill>
                <a:schemeClr val="bg1"/>
              </a:solidFill>
            </a:endParaRPr>
          </a:p>
        </p:txBody>
      </p:sp>
      <p:sp>
        <p:nvSpPr>
          <p:cNvPr id="3" name="Content Placeholder 2"/>
          <p:cNvSpPr>
            <a:spLocks noGrp="1"/>
          </p:cNvSpPr>
          <p:nvPr>
            <p:ph idx="1"/>
          </p:nvPr>
        </p:nvSpPr>
        <p:spPr>
          <a:xfrm>
            <a:off x="179512" y="1484784"/>
            <a:ext cx="8712968" cy="5184576"/>
          </a:xfrm>
        </p:spPr>
        <p:txBody>
          <a:bodyPr/>
          <a:lstStyle/>
          <a:p>
            <a:r>
              <a:rPr lang="en-GB" sz="3000" dirty="0">
                <a:solidFill>
                  <a:srgbClr val="000000"/>
                </a:solidFill>
              </a:rPr>
              <a:t>Persians invade Greece – Battles of Thermopylae, Salamis, and (lesser known) Plataea. </a:t>
            </a:r>
          </a:p>
          <a:p>
            <a:r>
              <a:rPr lang="en-GB" sz="3000" dirty="0" smtClean="0">
                <a:solidFill>
                  <a:srgbClr val="000000"/>
                </a:solidFill>
              </a:rPr>
              <a:t>Trail </a:t>
            </a:r>
            <a:r>
              <a:rPr lang="en-GB" sz="3000" dirty="0">
                <a:solidFill>
                  <a:srgbClr val="000000"/>
                </a:solidFill>
              </a:rPr>
              <a:t>of Socrates and his forced suicide. </a:t>
            </a:r>
          </a:p>
          <a:p>
            <a:r>
              <a:rPr lang="en-GB" sz="3000" dirty="0" smtClean="0">
                <a:solidFill>
                  <a:srgbClr val="000000"/>
                </a:solidFill>
              </a:rPr>
              <a:t>Hannibal </a:t>
            </a:r>
            <a:r>
              <a:rPr lang="en-GB" sz="3000" dirty="0">
                <a:solidFill>
                  <a:srgbClr val="000000"/>
                </a:solidFill>
              </a:rPr>
              <a:t>marches across the Alps with his elephants. </a:t>
            </a:r>
          </a:p>
          <a:p>
            <a:r>
              <a:rPr lang="en-GB" sz="3000" dirty="0" smtClean="0">
                <a:solidFill>
                  <a:srgbClr val="000000"/>
                </a:solidFill>
              </a:rPr>
              <a:t>Julius </a:t>
            </a:r>
            <a:r>
              <a:rPr lang="en-GB" sz="3000" dirty="0">
                <a:solidFill>
                  <a:srgbClr val="000000"/>
                </a:solidFill>
              </a:rPr>
              <a:t>Caesar and Cleopatra as lovers, and (probably more famously) Antony and Cleopatra as lovers. </a:t>
            </a:r>
          </a:p>
          <a:p>
            <a:endParaRPr lang="en-GB" dirty="0"/>
          </a:p>
        </p:txBody>
      </p:sp>
    </p:spTree>
    <p:extLst>
      <p:ext uri="{BB962C8B-B14F-4D97-AF65-F5344CB8AC3E}">
        <p14:creationId xmlns:p14="http://schemas.microsoft.com/office/powerpoint/2010/main" val="1633937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Legacies</a:t>
            </a:r>
            <a:endParaRPr lang="en-GB" dirty="0">
              <a:solidFill>
                <a:schemeClr val="bg1"/>
              </a:solidFill>
            </a:endParaRPr>
          </a:p>
        </p:txBody>
      </p:sp>
      <p:sp>
        <p:nvSpPr>
          <p:cNvPr id="3" name="Content Placeholder 2"/>
          <p:cNvSpPr>
            <a:spLocks noGrp="1"/>
          </p:cNvSpPr>
          <p:nvPr>
            <p:ph idx="1"/>
          </p:nvPr>
        </p:nvSpPr>
        <p:spPr>
          <a:xfrm>
            <a:off x="457200" y="1844824"/>
            <a:ext cx="8229600" cy="4464536"/>
          </a:xfrm>
        </p:spPr>
        <p:txBody>
          <a:bodyPr/>
          <a:lstStyle/>
          <a:p>
            <a:r>
              <a:rPr lang="en-GB" sz="3000" dirty="0">
                <a:solidFill>
                  <a:srgbClr val="000000"/>
                </a:solidFill>
              </a:rPr>
              <a:t>Politics – e.g. democracy, republic, empire. </a:t>
            </a:r>
          </a:p>
          <a:p>
            <a:endParaRPr lang="en-GB" sz="3000" dirty="0" smtClean="0">
              <a:solidFill>
                <a:srgbClr val="000000"/>
              </a:solidFill>
            </a:endParaRPr>
          </a:p>
          <a:p>
            <a:r>
              <a:rPr lang="en-GB" sz="3000" dirty="0" smtClean="0">
                <a:solidFill>
                  <a:srgbClr val="000000"/>
                </a:solidFill>
              </a:rPr>
              <a:t>Culture </a:t>
            </a:r>
            <a:r>
              <a:rPr lang="en-GB" sz="3000" dirty="0">
                <a:solidFill>
                  <a:srgbClr val="000000"/>
                </a:solidFill>
              </a:rPr>
              <a:t>– philosophy, literature (epic, tragedy, comedy, satire, poetry), geography, history, biography. </a:t>
            </a:r>
          </a:p>
          <a:p>
            <a:endParaRPr lang="en-GB" sz="3000" dirty="0">
              <a:solidFill>
                <a:srgbClr val="000000"/>
              </a:solidFill>
            </a:endParaRPr>
          </a:p>
          <a:p>
            <a:r>
              <a:rPr lang="en-GB" sz="3000" dirty="0" smtClean="0">
                <a:solidFill>
                  <a:srgbClr val="000000"/>
                </a:solidFill>
              </a:rPr>
              <a:t>Physical </a:t>
            </a:r>
            <a:r>
              <a:rPr lang="en-GB" sz="3000" dirty="0">
                <a:solidFill>
                  <a:srgbClr val="000000"/>
                </a:solidFill>
              </a:rPr>
              <a:t>Objects – art, monuments and buildings (in various states of repair). </a:t>
            </a:r>
          </a:p>
          <a:p>
            <a:endParaRPr lang="en-GB" dirty="0"/>
          </a:p>
        </p:txBody>
      </p:sp>
    </p:spTree>
    <p:extLst>
      <p:ext uri="{BB962C8B-B14F-4D97-AF65-F5344CB8AC3E}">
        <p14:creationId xmlns:p14="http://schemas.microsoft.com/office/powerpoint/2010/main" val="3347732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620688"/>
            <a:ext cx="8856984" cy="6192688"/>
          </a:xfrm>
        </p:spPr>
        <p:txBody>
          <a:bodyPr>
            <a:noAutofit/>
          </a:bodyPr>
          <a:lstStyle/>
          <a:p>
            <a:r>
              <a:rPr lang="en-GB" dirty="0" smtClean="0">
                <a:solidFill>
                  <a:srgbClr val="000000"/>
                </a:solidFill>
              </a:rPr>
              <a:t>Political </a:t>
            </a:r>
            <a:r>
              <a:rPr lang="en-GB" dirty="0">
                <a:solidFill>
                  <a:srgbClr val="000000"/>
                </a:solidFill>
              </a:rPr>
              <a:t>history – a study of major political events and individuals who shaped them. </a:t>
            </a:r>
          </a:p>
          <a:p>
            <a:pPr lvl="0">
              <a:buClr>
                <a:prstClr val="white">
                  <a:shade val="95000"/>
                </a:prstClr>
              </a:buClr>
            </a:pPr>
            <a:endParaRPr lang="en-GB" sz="1400" dirty="0" smtClean="0">
              <a:solidFill>
                <a:srgbClr val="000000"/>
              </a:solidFill>
            </a:endParaRPr>
          </a:p>
          <a:p>
            <a:pPr lvl="0">
              <a:buClr>
                <a:prstClr val="white">
                  <a:shade val="95000"/>
                </a:prstClr>
              </a:buClr>
            </a:pPr>
            <a:r>
              <a:rPr lang="en-GB" dirty="0" smtClean="0">
                <a:solidFill>
                  <a:srgbClr val="000000"/>
                </a:solidFill>
              </a:rPr>
              <a:t>Social </a:t>
            </a:r>
            <a:r>
              <a:rPr lang="en-GB" dirty="0">
                <a:solidFill>
                  <a:srgbClr val="000000"/>
                </a:solidFill>
              </a:rPr>
              <a:t>history – a study of a society and its cultural habits and values. </a:t>
            </a:r>
          </a:p>
          <a:p>
            <a:endParaRPr lang="en-GB" sz="1400" dirty="0" smtClean="0">
              <a:solidFill>
                <a:srgbClr val="000000"/>
              </a:solidFill>
            </a:endParaRPr>
          </a:p>
          <a:p>
            <a:r>
              <a:rPr lang="en-GB" dirty="0" smtClean="0">
                <a:solidFill>
                  <a:srgbClr val="000000"/>
                </a:solidFill>
              </a:rPr>
              <a:t>Economic </a:t>
            </a:r>
            <a:r>
              <a:rPr lang="en-GB" dirty="0">
                <a:solidFill>
                  <a:srgbClr val="000000"/>
                </a:solidFill>
              </a:rPr>
              <a:t>history – diverse areas from demography, productive capacity (esp. agricultural) and other phenomena such as trade. </a:t>
            </a:r>
            <a:endParaRPr lang="en-GB" dirty="0" smtClean="0">
              <a:solidFill>
                <a:srgbClr val="000000"/>
              </a:solidFill>
            </a:endParaRPr>
          </a:p>
          <a:p>
            <a:endParaRPr lang="en-GB" sz="1400" dirty="0">
              <a:solidFill>
                <a:srgbClr val="000000"/>
              </a:solidFill>
            </a:endParaRPr>
          </a:p>
          <a:p>
            <a:r>
              <a:rPr lang="en-GB" b="1" dirty="0">
                <a:solidFill>
                  <a:srgbClr val="000000"/>
                </a:solidFill>
              </a:rPr>
              <a:t>Interrelation of these aspects in the Ancient World. </a:t>
            </a:r>
            <a:endParaRPr lang="en-GB" dirty="0">
              <a:solidFill>
                <a:srgbClr val="000000"/>
              </a:solidFill>
            </a:endParaRPr>
          </a:p>
          <a:p>
            <a:endParaRPr lang="en-GB" sz="3000" dirty="0">
              <a:solidFill>
                <a:srgbClr val="000000"/>
              </a:solidFill>
            </a:endParaRPr>
          </a:p>
          <a:p>
            <a:endParaRPr lang="en-GB" sz="3000" dirty="0"/>
          </a:p>
        </p:txBody>
      </p:sp>
    </p:spTree>
    <p:extLst>
      <p:ext uri="{BB962C8B-B14F-4D97-AF65-F5344CB8AC3E}">
        <p14:creationId xmlns:p14="http://schemas.microsoft.com/office/powerpoint/2010/main" val="3877801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476672"/>
            <a:ext cx="8424936" cy="5832688"/>
          </a:xfrm>
        </p:spPr>
        <p:txBody>
          <a:bodyPr/>
          <a:lstStyle/>
          <a:p>
            <a:pPr>
              <a:buNone/>
            </a:pPr>
            <a:endParaRPr lang="en-GB" dirty="0" smtClean="0"/>
          </a:p>
          <a:p>
            <a:pPr>
              <a:buNone/>
            </a:pPr>
            <a:endParaRPr lang="en-GB" dirty="0" smtClean="0"/>
          </a:p>
          <a:p>
            <a:pPr>
              <a:buNone/>
            </a:pPr>
            <a:endParaRPr lang="en-GB" dirty="0" smtClean="0"/>
          </a:p>
          <a:p>
            <a:pPr algn="ctr">
              <a:buNone/>
            </a:pPr>
            <a:r>
              <a:rPr lang="en-GB" sz="6000" b="1" dirty="0" smtClean="0">
                <a:solidFill>
                  <a:schemeClr val="bg1"/>
                </a:solidFill>
              </a:rPr>
              <a:t>Chronological, Geographical, and Demographic Context</a:t>
            </a:r>
            <a:endParaRPr lang="en-GB" sz="6000" b="1" dirty="0">
              <a:solidFill>
                <a:schemeClr val="bg1"/>
              </a:solidFill>
            </a:endParaRPr>
          </a:p>
        </p:txBody>
      </p:sp>
    </p:spTree>
    <p:extLst>
      <p:ext uri="{BB962C8B-B14F-4D97-AF65-F5344CB8AC3E}">
        <p14:creationId xmlns:p14="http://schemas.microsoft.com/office/powerpoint/2010/main" val="3374755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Athens and Rome</a:t>
            </a:r>
            <a:endParaRPr lang="en-GB" dirty="0">
              <a:solidFill>
                <a:schemeClr val="bg1"/>
              </a:solidFill>
            </a:endParaRPr>
          </a:p>
        </p:txBody>
      </p:sp>
      <p:sp>
        <p:nvSpPr>
          <p:cNvPr id="3" name="Text Placeholder 2"/>
          <p:cNvSpPr>
            <a:spLocks noGrp="1"/>
          </p:cNvSpPr>
          <p:nvPr>
            <p:ph type="body" idx="1"/>
          </p:nvPr>
        </p:nvSpPr>
        <p:spPr/>
        <p:txBody>
          <a:bodyPr>
            <a:normAutofit fontScale="92500" lnSpcReduction="10000"/>
          </a:bodyPr>
          <a:lstStyle/>
          <a:p>
            <a:r>
              <a:rPr lang="en-GB" dirty="0">
                <a:solidFill>
                  <a:srgbClr val="000000"/>
                </a:solidFill>
              </a:rPr>
              <a:t>CLASSICAL ATHENS – C.5</a:t>
            </a:r>
            <a:r>
              <a:rPr lang="en-GB" sz="1600" dirty="0">
                <a:solidFill>
                  <a:srgbClr val="000000"/>
                </a:solidFill>
              </a:rPr>
              <a:t>TH </a:t>
            </a:r>
            <a:r>
              <a:rPr lang="en-GB" dirty="0">
                <a:solidFill>
                  <a:srgbClr val="000000"/>
                </a:solidFill>
              </a:rPr>
              <a:t>TO 4</a:t>
            </a:r>
            <a:r>
              <a:rPr lang="en-GB" sz="1600" dirty="0">
                <a:solidFill>
                  <a:srgbClr val="000000"/>
                </a:solidFill>
              </a:rPr>
              <a:t>TH </a:t>
            </a:r>
            <a:r>
              <a:rPr lang="en-GB" dirty="0">
                <a:solidFill>
                  <a:srgbClr val="000000"/>
                </a:solidFill>
              </a:rPr>
              <a:t>CENTURIES BC. </a:t>
            </a:r>
            <a:endParaRPr lang="en-GB" dirty="0"/>
          </a:p>
        </p:txBody>
      </p:sp>
      <p:sp>
        <p:nvSpPr>
          <p:cNvPr id="4" name="Text Placeholder 3"/>
          <p:cNvSpPr>
            <a:spLocks noGrp="1"/>
          </p:cNvSpPr>
          <p:nvPr>
            <p:ph type="body" sz="half" idx="3"/>
          </p:nvPr>
        </p:nvSpPr>
        <p:spPr/>
        <p:txBody>
          <a:bodyPr>
            <a:normAutofit lnSpcReduction="10000"/>
          </a:bodyPr>
          <a:lstStyle/>
          <a:p>
            <a:r>
              <a:rPr lang="en-GB" dirty="0">
                <a:solidFill>
                  <a:srgbClr val="000000"/>
                </a:solidFill>
              </a:rPr>
              <a:t>RISE AND PEAK OF ROME – C.200 BC – AD 200. </a:t>
            </a:r>
            <a:endParaRPr lang="en-GB" dirty="0"/>
          </a:p>
        </p:txBody>
      </p:sp>
      <p:sp>
        <p:nvSpPr>
          <p:cNvPr id="5" name="Content Placeholder 4"/>
          <p:cNvSpPr>
            <a:spLocks noGrp="1"/>
          </p:cNvSpPr>
          <p:nvPr>
            <p:ph sz="quarter" idx="2"/>
          </p:nvPr>
        </p:nvSpPr>
        <p:spPr>
          <a:xfrm>
            <a:off x="251520" y="2362200"/>
            <a:ext cx="4245868" cy="4379168"/>
          </a:xfrm>
        </p:spPr>
        <p:txBody>
          <a:bodyPr>
            <a:normAutofit fontScale="92500"/>
          </a:bodyPr>
          <a:lstStyle/>
          <a:p>
            <a:r>
              <a:rPr lang="en-GB" dirty="0">
                <a:solidFill>
                  <a:srgbClr val="000000"/>
                </a:solidFill>
              </a:rPr>
              <a:t>Archaic Greece - 8</a:t>
            </a:r>
            <a:r>
              <a:rPr lang="en-GB" sz="1600" dirty="0">
                <a:solidFill>
                  <a:srgbClr val="000000"/>
                </a:solidFill>
              </a:rPr>
              <a:t>th </a:t>
            </a:r>
            <a:r>
              <a:rPr lang="en-GB" dirty="0">
                <a:solidFill>
                  <a:srgbClr val="000000"/>
                </a:solidFill>
              </a:rPr>
              <a:t>to 6</a:t>
            </a:r>
            <a:r>
              <a:rPr lang="en-GB" sz="1600" dirty="0">
                <a:solidFill>
                  <a:srgbClr val="000000"/>
                </a:solidFill>
              </a:rPr>
              <a:t>th </a:t>
            </a:r>
            <a:r>
              <a:rPr lang="en-GB" dirty="0">
                <a:solidFill>
                  <a:srgbClr val="000000"/>
                </a:solidFill>
              </a:rPr>
              <a:t>centuries BC. </a:t>
            </a:r>
          </a:p>
          <a:p>
            <a:r>
              <a:rPr lang="en-GB" b="1" dirty="0" smtClean="0">
                <a:solidFill>
                  <a:srgbClr val="000000"/>
                </a:solidFill>
              </a:rPr>
              <a:t>Classical </a:t>
            </a:r>
            <a:r>
              <a:rPr lang="en-GB" b="1" dirty="0">
                <a:solidFill>
                  <a:srgbClr val="000000"/>
                </a:solidFill>
              </a:rPr>
              <a:t>Greece – 5</a:t>
            </a:r>
            <a:r>
              <a:rPr lang="en-GB" sz="1600" b="1" dirty="0">
                <a:solidFill>
                  <a:srgbClr val="000000"/>
                </a:solidFill>
              </a:rPr>
              <a:t>th </a:t>
            </a:r>
            <a:r>
              <a:rPr lang="en-GB" b="1" dirty="0">
                <a:solidFill>
                  <a:srgbClr val="000000"/>
                </a:solidFill>
              </a:rPr>
              <a:t>to 4</a:t>
            </a:r>
            <a:r>
              <a:rPr lang="en-GB" sz="1600" b="1" dirty="0">
                <a:solidFill>
                  <a:srgbClr val="000000"/>
                </a:solidFill>
              </a:rPr>
              <a:t>th </a:t>
            </a:r>
            <a:r>
              <a:rPr lang="en-GB" b="1" dirty="0">
                <a:solidFill>
                  <a:srgbClr val="000000"/>
                </a:solidFill>
              </a:rPr>
              <a:t>centuries BC. </a:t>
            </a:r>
            <a:endParaRPr lang="en-GB" dirty="0">
              <a:solidFill>
                <a:srgbClr val="000000"/>
              </a:solidFill>
            </a:endParaRPr>
          </a:p>
          <a:p>
            <a:r>
              <a:rPr lang="en-GB" dirty="0" smtClean="0">
                <a:solidFill>
                  <a:srgbClr val="000000"/>
                </a:solidFill>
              </a:rPr>
              <a:t>Hellenistic </a:t>
            </a:r>
            <a:r>
              <a:rPr lang="en-GB" dirty="0">
                <a:solidFill>
                  <a:srgbClr val="000000"/>
                </a:solidFill>
              </a:rPr>
              <a:t>Period – 323 BC (death of Alexander) to 30 BC (suicide of Cleopatra). </a:t>
            </a:r>
          </a:p>
          <a:p>
            <a:r>
              <a:rPr lang="en-GB" dirty="0" smtClean="0">
                <a:solidFill>
                  <a:srgbClr val="000000"/>
                </a:solidFill>
              </a:rPr>
              <a:t>Athens </a:t>
            </a:r>
            <a:r>
              <a:rPr lang="en-GB" dirty="0">
                <a:solidFill>
                  <a:srgbClr val="000000"/>
                </a:solidFill>
              </a:rPr>
              <a:t>is under Roman hegemony by mid-second century BC, </a:t>
            </a:r>
            <a:r>
              <a:rPr lang="en-GB" dirty="0" smtClean="0">
                <a:solidFill>
                  <a:srgbClr val="000000"/>
                </a:solidFill>
              </a:rPr>
              <a:t>revolts </a:t>
            </a:r>
            <a:r>
              <a:rPr lang="en-GB" dirty="0">
                <a:solidFill>
                  <a:srgbClr val="000000"/>
                </a:solidFill>
              </a:rPr>
              <a:t>and is crushed between 88-85 BC. </a:t>
            </a:r>
          </a:p>
          <a:p>
            <a:endParaRPr lang="en-GB" dirty="0"/>
          </a:p>
        </p:txBody>
      </p:sp>
      <p:sp>
        <p:nvSpPr>
          <p:cNvPr id="6" name="Content Placeholder 5"/>
          <p:cNvSpPr>
            <a:spLocks noGrp="1"/>
          </p:cNvSpPr>
          <p:nvPr>
            <p:ph sz="quarter" idx="4"/>
          </p:nvPr>
        </p:nvSpPr>
        <p:spPr>
          <a:xfrm>
            <a:off x="4645025" y="2362200"/>
            <a:ext cx="4247455" cy="4163144"/>
          </a:xfrm>
        </p:spPr>
        <p:txBody>
          <a:bodyPr>
            <a:normAutofit fontScale="92500" lnSpcReduction="20000"/>
          </a:bodyPr>
          <a:lstStyle/>
          <a:p>
            <a:r>
              <a:rPr lang="en-GB" dirty="0">
                <a:solidFill>
                  <a:srgbClr val="000000"/>
                </a:solidFill>
              </a:rPr>
              <a:t>Foundation and Rome under the Kings – 753-509 BC. </a:t>
            </a:r>
          </a:p>
          <a:p>
            <a:r>
              <a:rPr lang="en-GB" dirty="0" smtClean="0">
                <a:solidFill>
                  <a:srgbClr val="000000"/>
                </a:solidFill>
              </a:rPr>
              <a:t>Early-Republic </a:t>
            </a:r>
            <a:r>
              <a:rPr lang="en-GB" dirty="0">
                <a:solidFill>
                  <a:srgbClr val="000000"/>
                </a:solidFill>
              </a:rPr>
              <a:t>– c.500-c.mid-third century BC. </a:t>
            </a:r>
          </a:p>
          <a:p>
            <a:r>
              <a:rPr lang="en-GB" dirty="0" smtClean="0">
                <a:solidFill>
                  <a:srgbClr val="000000"/>
                </a:solidFill>
              </a:rPr>
              <a:t>Mid-Republic </a:t>
            </a:r>
            <a:r>
              <a:rPr lang="en-GB" dirty="0">
                <a:solidFill>
                  <a:srgbClr val="000000"/>
                </a:solidFill>
              </a:rPr>
              <a:t>– 264-146 BC (Punic Wars, 264-41, 218-201, 149-46 BC) </a:t>
            </a:r>
          </a:p>
          <a:p>
            <a:r>
              <a:rPr lang="en-GB" dirty="0" smtClean="0">
                <a:solidFill>
                  <a:srgbClr val="000000"/>
                </a:solidFill>
              </a:rPr>
              <a:t>Late </a:t>
            </a:r>
            <a:r>
              <a:rPr lang="en-GB" dirty="0">
                <a:solidFill>
                  <a:srgbClr val="000000"/>
                </a:solidFill>
              </a:rPr>
              <a:t>Republic – c.130‘s BC to 31/30 BC (Actium). </a:t>
            </a:r>
          </a:p>
          <a:p>
            <a:r>
              <a:rPr lang="en-GB" dirty="0" smtClean="0">
                <a:solidFill>
                  <a:srgbClr val="000000"/>
                </a:solidFill>
              </a:rPr>
              <a:t>Imperial </a:t>
            </a:r>
            <a:r>
              <a:rPr lang="en-GB" dirty="0">
                <a:solidFill>
                  <a:srgbClr val="000000"/>
                </a:solidFill>
              </a:rPr>
              <a:t>Period – Augustus to Alexander Severus. </a:t>
            </a:r>
          </a:p>
          <a:p>
            <a:r>
              <a:rPr lang="en-GB" dirty="0" smtClean="0">
                <a:solidFill>
                  <a:srgbClr val="000000"/>
                </a:solidFill>
              </a:rPr>
              <a:t>“Third </a:t>
            </a:r>
            <a:r>
              <a:rPr lang="en-GB" dirty="0">
                <a:solidFill>
                  <a:srgbClr val="000000"/>
                </a:solidFill>
              </a:rPr>
              <a:t>Century </a:t>
            </a:r>
            <a:r>
              <a:rPr lang="en-GB" dirty="0" smtClean="0">
                <a:solidFill>
                  <a:srgbClr val="000000"/>
                </a:solidFill>
              </a:rPr>
              <a:t>Crisis”. </a:t>
            </a:r>
            <a:endParaRPr lang="en-GB" dirty="0">
              <a:solidFill>
                <a:srgbClr val="000000"/>
              </a:solidFill>
            </a:endParaRPr>
          </a:p>
          <a:p>
            <a:endParaRPr lang="en-GB" dirty="0"/>
          </a:p>
        </p:txBody>
      </p:sp>
    </p:spTree>
    <p:extLst>
      <p:ext uri="{BB962C8B-B14F-4D97-AF65-F5344CB8AC3E}">
        <p14:creationId xmlns:p14="http://schemas.microsoft.com/office/powerpoint/2010/main" val="427696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Mediterranean </a:t>
            </a:r>
            <a:endParaRPr lang="en-GB" dirty="0">
              <a:solidFill>
                <a:schemeClr val="bg1"/>
              </a:solidFill>
            </a:endParaRPr>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1376" y="1600200"/>
            <a:ext cx="6281247" cy="470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5922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City of Athens</a:t>
            </a:r>
            <a:endParaRPr lang="en-GB" dirty="0">
              <a:solidFill>
                <a:schemeClr val="bg1"/>
              </a:solidFill>
            </a:endParaRPr>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00200"/>
            <a:ext cx="8208912" cy="4925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7192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chemeClr val="bg1"/>
                </a:solidFill>
              </a:rPr>
              <a:t>Attica</a:t>
            </a:r>
            <a:endParaRPr lang="en-GB" dirty="0">
              <a:solidFill>
                <a:schemeClr val="bg1"/>
              </a:solidFill>
            </a:endParaRPr>
          </a:p>
        </p:txBody>
      </p:sp>
      <p:sp>
        <p:nvSpPr>
          <p:cNvPr id="5" name="Content Placeholder 4"/>
          <p:cNvSpPr>
            <a:spLocks noGrp="1"/>
          </p:cNvSpPr>
          <p:nvPr>
            <p:ph sz="half" idx="1"/>
          </p:nvPr>
        </p:nvSpPr>
        <p:spPr>
          <a:xfrm>
            <a:off x="251520" y="1600200"/>
            <a:ext cx="3960440" cy="4925144"/>
          </a:xfrm>
        </p:spPr>
        <p:txBody>
          <a:bodyPr>
            <a:normAutofit lnSpcReduction="10000"/>
          </a:bodyPr>
          <a:lstStyle/>
          <a:p>
            <a:r>
              <a:rPr lang="en-GB" dirty="0">
                <a:solidFill>
                  <a:schemeClr val="bg1"/>
                </a:solidFill>
              </a:rPr>
              <a:t>Attica is roughly 1,000 sq. miles in extent. </a:t>
            </a:r>
          </a:p>
          <a:p>
            <a:r>
              <a:rPr lang="en-GB" dirty="0" smtClean="0">
                <a:solidFill>
                  <a:schemeClr val="bg1"/>
                </a:solidFill>
              </a:rPr>
              <a:t>Made </a:t>
            </a:r>
            <a:r>
              <a:rPr lang="en-GB" dirty="0">
                <a:solidFill>
                  <a:schemeClr val="bg1"/>
                </a:solidFill>
              </a:rPr>
              <a:t>up of various regions </a:t>
            </a:r>
          </a:p>
          <a:p>
            <a:pPr marL="800100" lvl="1" indent="-342900"/>
            <a:r>
              <a:rPr lang="en-GB" dirty="0" smtClean="0">
                <a:solidFill>
                  <a:schemeClr val="bg1"/>
                </a:solidFill>
              </a:rPr>
              <a:t>Athens </a:t>
            </a:r>
            <a:r>
              <a:rPr lang="en-GB" dirty="0">
                <a:solidFill>
                  <a:schemeClr val="bg1"/>
                </a:solidFill>
              </a:rPr>
              <a:t>itself </a:t>
            </a:r>
          </a:p>
          <a:p>
            <a:pPr marL="800100" lvl="1" indent="-342900"/>
            <a:r>
              <a:rPr lang="en-GB" dirty="0" smtClean="0">
                <a:solidFill>
                  <a:schemeClr val="bg1"/>
                </a:solidFill>
              </a:rPr>
              <a:t>Piraeus </a:t>
            </a:r>
            <a:r>
              <a:rPr lang="en-GB" dirty="0">
                <a:solidFill>
                  <a:schemeClr val="bg1"/>
                </a:solidFill>
              </a:rPr>
              <a:t>(main harbour) </a:t>
            </a:r>
          </a:p>
          <a:p>
            <a:pPr marL="800100" lvl="1" indent="-342900"/>
            <a:r>
              <a:rPr lang="en-GB" dirty="0" smtClean="0">
                <a:solidFill>
                  <a:schemeClr val="bg1"/>
                </a:solidFill>
              </a:rPr>
              <a:t>SE </a:t>
            </a:r>
            <a:r>
              <a:rPr lang="en-GB" dirty="0" err="1">
                <a:solidFill>
                  <a:schemeClr val="bg1"/>
                </a:solidFill>
              </a:rPr>
              <a:t>Laurium</a:t>
            </a:r>
            <a:r>
              <a:rPr lang="en-GB" dirty="0">
                <a:solidFill>
                  <a:schemeClr val="bg1"/>
                </a:solidFill>
              </a:rPr>
              <a:t> (silver mines) </a:t>
            </a:r>
          </a:p>
          <a:p>
            <a:pPr marL="800100" lvl="1" indent="-342900"/>
            <a:r>
              <a:rPr lang="fr-FR" dirty="0" smtClean="0">
                <a:solidFill>
                  <a:schemeClr val="bg1"/>
                </a:solidFill>
              </a:rPr>
              <a:t>NE </a:t>
            </a:r>
            <a:r>
              <a:rPr lang="fr-FR" dirty="0">
                <a:solidFill>
                  <a:schemeClr val="bg1"/>
                </a:solidFill>
              </a:rPr>
              <a:t>Eleusis (</a:t>
            </a:r>
            <a:r>
              <a:rPr lang="fr-FR" dirty="0" err="1">
                <a:solidFill>
                  <a:schemeClr val="bg1"/>
                </a:solidFill>
              </a:rPr>
              <a:t>mystery</a:t>
            </a:r>
            <a:r>
              <a:rPr lang="fr-FR" dirty="0">
                <a:solidFill>
                  <a:schemeClr val="bg1"/>
                </a:solidFill>
              </a:rPr>
              <a:t> </a:t>
            </a:r>
            <a:r>
              <a:rPr lang="fr-FR" dirty="0" err="1">
                <a:solidFill>
                  <a:schemeClr val="bg1"/>
                </a:solidFill>
              </a:rPr>
              <a:t>cult</a:t>
            </a:r>
            <a:r>
              <a:rPr lang="fr-FR" dirty="0">
                <a:solidFill>
                  <a:schemeClr val="bg1"/>
                </a:solidFill>
              </a:rPr>
              <a:t> centre). </a:t>
            </a:r>
            <a:endParaRPr lang="en-GB" dirty="0">
              <a:solidFill>
                <a:schemeClr val="bg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628800"/>
            <a:ext cx="4392487" cy="489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9530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chemeClr val="bg1"/>
                </a:solidFill>
              </a:rPr>
              <a:t>Area of Athens</a:t>
            </a:r>
            <a:endParaRPr lang="en-GB" dirty="0">
              <a:solidFill>
                <a:schemeClr val="bg1"/>
              </a:solidFill>
            </a:endParaRPr>
          </a:p>
        </p:txBody>
      </p:sp>
      <p:sp>
        <p:nvSpPr>
          <p:cNvPr id="5" name="Content Placeholder 4"/>
          <p:cNvSpPr>
            <a:spLocks noGrp="1"/>
          </p:cNvSpPr>
          <p:nvPr>
            <p:ph sz="half" idx="1"/>
          </p:nvPr>
        </p:nvSpPr>
        <p:spPr>
          <a:xfrm>
            <a:off x="251520" y="1600200"/>
            <a:ext cx="3888432" cy="4781128"/>
          </a:xfrm>
        </p:spPr>
        <p:txBody>
          <a:bodyPr>
            <a:normAutofit fontScale="92500" lnSpcReduction="10000"/>
          </a:bodyPr>
          <a:lstStyle/>
          <a:p>
            <a:r>
              <a:rPr lang="en-GB" dirty="0">
                <a:solidFill>
                  <a:schemeClr val="bg1"/>
                </a:solidFill>
              </a:rPr>
              <a:t>The area of ancient Athens occupied around 1 sq. mile. </a:t>
            </a:r>
          </a:p>
          <a:p>
            <a:endParaRPr lang="en-GB" sz="1300" dirty="0">
              <a:solidFill>
                <a:schemeClr val="bg1"/>
              </a:solidFill>
            </a:endParaRPr>
          </a:p>
          <a:p>
            <a:r>
              <a:rPr lang="en-GB" dirty="0" smtClean="0">
                <a:solidFill>
                  <a:schemeClr val="bg1"/>
                </a:solidFill>
              </a:rPr>
              <a:t>Main </a:t>
            </a:r>
            <a:r>
              <a:rPr lang="en-GB" dirty="0">
                <a:solidFill>
                  <a:schemeClr val="bg1"/>
                </a:solidFill>
              </a:rPr>
              <a:t>centre </a:t>
            </a:r>
          </a:p>
          <a:p>
            <a:pPr marL="800100" lvl="1" indent="-342900"/>
            <a:r>
              <a:rPr lang="en-GB" dirty="0" smtClean="0">
                <a:solidFill>
                  <a:schemeClr val="bg1"/>
                </a:solidFill>
              </a:rPr>
              <a:t>acropolis </a:t>
            </a:r>
            <a:r>
              <a:rPr lang="en-GB" dirty="0">
                <a:solidFill>
                  <a:schemeClr val="bg1"/>
                </a:solidFill>
              </a:rPr>
              <a:t>(Parthenon </a:t>
            </a:r>
            <a:r>
              <a:rPr lang="en-GB" dirty="0" err="1">
                <a:solidFill>
                  <a:schemeClr val="bg1"/>
                </a:solidFill>
              </a:rPr>
              <a:t>etc</a:t>
            </a:r>
            <a:r>
              <a:rPr lang="en-GB" dirty="0">
                <a:solidFill>
                  <a:schemeClr val="bg1"/>
                </a:solidFill>
              </a:rPr>
              <a:t>) </a:t>
            </a:r>
          </a:p>
          <a:p>
            <a:pPr marL="800100" lvl="1" indent="-342900"/>
            <a:r>
              <a:rPr lang="fr-FR" dirty="0" smtClean="0">
                <a:solidFill>
                  <a:schemeClr val="bg1"/>
                </a:solidFill>
              </a:rPr>
              <a:t>agora </a:t>
            </a:r>
            <a:r>
              <a:rPr lang="fr-FR" dirty="0">
                <a:solidFill>
                  <a:schemeClr val="bg1"/>
                </a:solidFill>
              </a:rPr>
              <a:t>(Boule, Royal </a:t>
            </a:r>
            <a:r>
              <a:rPr lang="fr-FR" dirty="0" err="1">
                <a:solidFill>
                  <a:schemeClr val="bg1"/>
                </a:solidFill>
              </a:rPr>
              <a:t>Stoa</a:t>
            </a:r>
            <a:r>
              <a:rPr lang="fr-FR" dirty="0">
                <a:solidFill>
                  <a:schemeClr val="bg1"/>
                </a:solidFill>
              </a:rPr>
              <a:t> </a:t>
            </a:r>
            <a:r>
              <a:rPr lang="fr-FR" dirty="0" err="1">
                <a:solidFill>
                  <a:schemeClr val="bg1"/>
                </a:solidFill>
              </a:rPr>
              <a:t>etc</a:t>
            </a:r>
            <a:r>
              <a:rPr lang="fr-FR" dirty="0">
                <a:solidFill>
                  <a:schemeClr val="bg1"/>
                </a:solidFill>
              </a:rPr>
              <a:t>). </a:t>
            </a:r>
            <a:endParaRPr lang="fr-FR" dirty="0" smtClean="0">
              <a:solidFill>
                <a:schemeClr val="bg1"/>
              </a:solidFill>
            </a:endParaRPr>
          </a:p>
          <a:p>
            <a:pPr marL="137160" indent="0">
              <a:buNone/>
            </a:pPr>
            <a:endParaRPr lang="fr-FR" sz="1300" dirty="0">
              <a:solidFill>
                <a:schemeClr val="bg1"/>
              </a:solidFill>
            </a:endParaRPr>
          </a:p>
          <a:p>
            <a:r>
              <a:rPr lang="en-GB" dirty="0" smtClean="0">
                <a:solidFill>
                  <a:schemeClr val="bg1"/>
                </a:solidFill>
              </a:rPr>
              <a:t>The </a:t>
            </a:r>
            <a:r>
              <a:rPr lang="en-GB" dirty="0">
                <a:solidFill>
                  <a:schemeClr val="bg1"/>
                </a:solidFill>
              </a:rPr>
              <a:t>population of Athens is estimated as being around c.200 thousand. </a:t>
            </a:r>
          </a:p>
          <a:p>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700809"/>
            <a:ext cx="4565328" cy="4880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66340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solidFill>
              </a:rPr>
              <a:t>Population of Athens and Attica</a:t>
            </a:r>
            <a:endParaRPr lang="en-GB" dirty="0">
              <a:solidFill>
                <a:schemeClr val="bg1"/>
              </a:solidFill>
            </a:endParaRPr>
          </a:p>
        </p:txBody>
      </p:sp>
      <p:sp>
        <p:nvSpPr>
          <p:cNvPr id="3" name="Content Placeholder 2"/>
          <p:cNvSpPr>
            <a:spLocks noGrp="1"/>
          </p:cNvSpPr>
          <p:nvPr>
            <p:ph idx="1"/>
          </p:nvPr>
        </p:nvSpPr>
        <p:spPr>
          <a:xfrm>
            <a:off x="251520" y="1600200"/>
            <a:ext cx="8640960" cy="4997152"/>
          </a:xfrm>
        </p:spPr>
        <p:txBody>
          <a:bodyPr>
            <a:normAutofit fontScale="92500" lnSpcReduction="10000"/>
          </a:bodyPr>
          <a:lstStyle/>
          <a:p>
            <a:r>
              <a:rPr lang="en-GB" dirty="0">
                <a:solidFill>
                  <a:schemeClr val="bg1"/>
                </a:solidFill>
              </a:rPr>
              <a:t>Athens the modern (not the ancient) capitol of Greece. </a:t>
            </a:r>
          </a:p>
          <a:p>
            <a:r>
              <a:rPr lang="en-GB" dirty="0" smtClean="0">
                <a:solidFill>
                  <a:schemeClr val="bg1"/>
                </a:solidFill>
              </a:rPr>
              <a:t>Citizens </a:t>
            </a:r>
            <a:r>
              <a:rPr lang="en-GB" dirty="0">
                <a:solidFill>
                  <a:schemeClr val="bg1"/>
                </a:solidFill>
              </a:rPr>
              <a:t>(and there families) c.30,000 citizens + families = c.135,000. </a:t>
            </a:r>
          </a:p>
          <a:p>
            <a:r>
              <a:rPr lang="en-GB" dirty="0" smtClean="0">
                <a:solidFill>
                  <a:schemeClr val="bg1"/>
                </a:solidFill>
              </a:rPr>
              <a:t>Slaves </a:t>
            </a:r>
            <a:r>
              <a:rPr lang="en-GB" dirty="0">
                <a:solidFill>
                  <a:schemeClr val="bg1"/>
                </a:solidFill>
              </a:rPr>
              <a:t>c.30-40,000? - </a:t>
            </a:r>
            <a:r>
              <a:rPr lang="en-GB" dirty="0" err="1">
                <a:solidFill>
                  <a:schemeClr val="bg1"/>
                </a:solidFill>
              </a:rPr>
              <a:t>Metics</a:t>
            </a:r>
            <a:r>
              <a:rPr lang="en-GB" dirty="0">
                <a:solidFill>
                  <a:schemeClr val="bg1"/>
                </a:solidFill>
              </a:rPr>
              <a:t> (foreigners resident in Athens) c.10,000. </a:t>
            </a:r>
          </a:p>
          <a:p>
            <a:r>
              <a:rPr lang="en-GB" dirty="0" smtClean="0">
                <a:solidFill>
                  <a:schemeClr val="bg1"/>
                </a:solidFill>
              </a:rPr>
              <a:t>Athens </a:t>
            </a:r>
            <a:r>
              <a:rPr lang="en-GB" dirty="0">
                <a:solidFill>
                  <a:schemeClr val="bg1"/>
                </a:solidFill>
              </a:rPr>
              <a:t>one of the largest </a:t>
            </a:r>
            <a:r>
              <a:rPr lang="en-GB" i="1" dirty="0">
                <a:solidFill>
                  <a:schemeClr val="bg1"/>
                </a:solidFill>
              </a:rPr>
              <a:t>polies </a:t>
            </a:r>
            <a:r>
              <a:rPr lang="en-GB" dirty="0">
                <a:solidFill>
                  <a:schemeClr val="bg1"/>
                </a:solidFill>
              </a:rPr>
              <a:t>some cities fairly small: </a:t>
            </a:r>
          </a:p>
          <a:p>
            <a:pPr marL="800100" lvl="1" indent="-342900"/>
            <a:r>
              <a:rPr lang="en-GB" dirty="0" smtClean="0">
                <a:solidFill>
                  <a:schemeClr val="bg1"/>
                </a:solidFill>
              </a:rPr>
              <a:t>Plataea </a:t>
            </a:r>
            <a:r>
              <a:rPr lang="en-GB" dirty="0">
                <a:solidFill>
                  <a:schemeClr val="bg1"/>
                </a:solidFill>
              </a:rPr>
              <a:t>c.2000-2500?. </a:t>
            </a:r>
          </a:p>
          <a:p>
            <a:pPr marL="800100" lvl="1" indent="-342900"/>
            <a:r>
              <a:rPr lang="en-GB" dirty="0" err="1" smtClean="0">
                <a:solidFill>
                  <a:schemeClr val="bg1"/>
                </a:solidFill>
              </a:rPr>
              <a:t>Olynthos</a:t>
            </a:r>
            <a:r>
              <a:rPr lang="en-GB" dirty="0" smtClean="0">
                <a:solidFill>
                  <a:schemeClr val="bg1"/>
                </a:solidFill>
              </a:rPr>
              <a:t> </a:t>
            </a:r>
            <a:r>
              <a:rPr lang="en-GB" dirty="0">
                <a:solidFill>
                  <a:schemeClr val="bg1"/>
                </a:solidFill>
              </a:rPr>
              <a:t>c.3500-4200? </a:t>
            </a:r>
          </a:p>
          <a:p>
            <a:pPr marL="800100" lvl="1" indent="-342900"/>
            <a:r>
              <a:rPr lang="en-GB" dirty="0" smtClean="0">
                <a:solidFill>
                  <a:schemeClr val="bg1"/>
                </a:solidFill>
              </a:rPr>
              <a:t>Majority </a:t>
            </a:r>
            <a:r>
              <a:rPr lang="en-GB" dirty="0">
                <a:solidFill>
                  <a:schemeClr val="bg1"/>
                </a:solidFill>
              </a:rPr>
              <a:t>of </a:t>
            </a:r>
            <a:r>
              <a:rPr lang="en-GB" i="1" dirty="0">
                <a:solidFill>
                  <a:schemeClr val="bg1"/>
                </a:solidFill>
              </a:rPr>
              <a:t>polies </a:t>
            </a:r>
            <a:r>
              <a:rPr lang="en-GB" dirty="0">
                <a:solidFill>
                  <a:schemeClr val="bg1"/>
                </a:solidFill>
              </a:rPr>
              <a:t>probably had populations around 1000-10,000 people. </a:t>
            </a:r>
          </a:p>
        </p:txBody>
      </p:sp>
    </p:spTree>
    <p:extLst>
      <p:ext uri="{BB962C8B-B14F-4D97-AF65-F5344CB8AC3E}">
        <p14:creationId xmlns:p14="http://schemas.microsoft.com/office/powerpoint/2010/main" val="2435283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City of Rome</a:t>
            </a:r>
            <a:endParaRPr lang="en-GB" dirty="0">
              <a:solidFill>
                <a:schemeClr val="bg1"/>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34886"/>
            <a:ext cx="8208912" cy="4774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V="1">
            <a:off x="3923928" y="4005064"/>
            <a:ext cx="360040" cy="216024"/>
          </a:xfrm>
          <a:prstGeom prst="straightConnector1">
            <a:avLst/>
          </a:prstGeom>
          <a:ln w="1905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8" name="Content Placeholder 4"/>
          <p:cNvSpPr>
            <a:spLocks noGrp="1"/>
          </p:cNvSpPr>
          <p:nvPr>
            <p:ph sz="half" idx="1"/>
          </p:nvPr>
        </p:nvSpPr>
        <p:spPr>
          <a:xfrm>
            <a:off x="3347864" y="4221088"/>
            <a:ext cx="936104" cy="288032"/>
          </a:xfrm>
        </p:spPr>
        <p:txBody>
          <a:bodyPr>
            <a:normAutofit fontScale="85000" lnSpcReduction="20000"/>
          </a:bodyPr>
          <a:lstStyle/>
          <a:p>
            <a:pPr marL="137160" indent="0">
              <a:buNone/>
            </a:pPr>
            <a:r>
              <a:rPr lang="en-GB" sz="1800" dirty="0" smtClean="0">
                <a:solidFill>
                  <a:srgbClr val="00B050"/>
                </a:solidFill>
              </a:rPr>
              <a:t>Rome</a:t>
            </a:r>
            <a:endParaRPr lang="en-GB" sz="1800" dirty="0">
              <a:solidFill>
                <a:srgbClr val="00B050"/>
              </a:solidFill>
            </a:endParaRPr>
          </a:p>
        </p:txBody>
      </p:sp>
    </p:spTree>
    <p:extLst>
      <p:ext uri="{BB962C8B-B14F-4D97-AF65-F5344CB8AC3E}">
        <p14:creationId xmlns:p14="http://schemas.microsoft.com/office/powerpoint/2010/main" val="2093731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chemeClr val="bg1"/>
                </a:solidFill>
              </a:rPr>
              <a:t>Area of the City of Rome (1)</a:t>
            </a:r>
            <a:endParaRPr lang="en-GB" dirty="0">
              <a:solidFill>
                <a:schemeClr val="bg1"/>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4032448"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628800"/>
            <a:ext cx="4032448" cy="47615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3864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solidFill>
              </a:rPr>
              <a:t>Area of the City of Rome </a:t>
            </a:r>
            <a:r>
              <a:rPr lang="en-GB" dirty="0" smtClean="0">
                <a:solidFill>
                  <a:prstClr val="black"/>
                </a:solidFill>
              </a:rPr>
              <a:t>(2)</a:t>
            </a:r>
            <a:endParaRPr lang="en-GB" dirty="0"/>
          </a:p>
        </p:txBody>
      </p:sp>
      <p:sp>
        <p:nvSpPr>
          <p:cNvPr id="3" name="Content Placeholder 2"/>
          <p:cNvSpPr>
            <a:spLocks noGrp="1"/>
          </p:cNvSpPr>
          <p:nvPr>
            <p:ph idx="1"/>
          </p:nvPr>
        </p:nvSpPr>
        <p:spPr>
          <a:xfrm>
            <a:off x="323528" y="4869160"/>
            <a:ext cx="8496944" cy="1728192"/>
          </a:xfrm>
        </p:spPr>
        <p:txBody>
          <a:bodyPr>
            <a:normAutofit fontScale="92500" lnSpcReduction="10000"/>
          </a:bodyPr>
          <a:lstStyle/>
          <a:p>
            <a:r>
              <a:rPr lang="en-GB" dirty="0">
                <a:solidFill>
                  <a:schemeClr val="bg1"/>
                </a:solidFill>
              </a:rPr>
              <a:t>The area within the </a:t>
            </a:r>
            <a:r>
              <a:rPr lang="en-GB" dirty="0" err="1">
                <a:solidFill>
                  <a:schemeClr val="bg1"/>
                </a:solidFill>
              </a:rPr>
              <a:t>Servian</a:t>
            </a:r>
            <a:r>
              <a:rPr lang="en-GB" dirty="0">
                <a:solidFill>
                  <a:schemeClr val="bg1"/>
                </a:solidFill>
              </a:rPr>
              <a:t> walls is about 1.6 </a:t>
            </a:r>
            <a:r>
              <a:rPr lang="en-GB" dirty="0" err="1">
                <a:solidFill>
                  <a:schemeClr val="bg1"/>
                </a:solidFill>
              </a:rPr>
              <a:t>sq</a:t>
            </a:r>
            <a:r>
              <a:rPr lang="en-GB" dirty="0">
                <a:solidFill>
                  <a:schemeClr val="bg1"/>
                </a:solidFill>
              </a:rPr>
              <a:t> miles. </a:t>
            </a:r>
          </a:p>
          <a:p>
            <a:r>
              <a:rPr lang="en-GB" dirty="0" smtClean="0">
                <a:solidFill>
                  <a:schemeClr val="bg1"/>
                </a:solidFill>
              </a:rPr>
              <a:t>Centres </a:t>
            </a:r>
            <a:r>
              <a:rPr lang="en-GB" dirty="0">
                <a:solidFill>
                  <a:schemeClr val="bg1"/>
                </a:solidFill>
              </a:rPr>
              <a:t>– Roman Forum (and Imperial </a:t>
            </a:r>
            <a:r>
              <a:rPr lang="en-GB" i="1" dirty="0" err="1">
                <a:solidFill>
                  <a:schemeClr val="bg1"/>
                </a:solidFill>
              </a:rPr>
              <a:t>Fora</a:t>
            </a:r>
            <a:r>
              <a:rPr lang="en-GB" dirty="0">
                <a:solidFill>
                  <a:schemeClr val="bg1"/>
                </a:solidFill>
              </a:rPr>
              <a:t>), Imperial Palaces. </a:t>
            </a:r>
          </a:p>
          <a:p>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856" y="1556793"/>
            <a:ext cx="8186599"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9993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Population</a:t>
            </a:r>
            <a:endParaRPr lang="en-GB" dirty="0">
              <a:solidFill>
                <a:schemeClr val="bg1"/>
              </a:solidFill>
            </a:endParaRPr>
          </a:p>
        </p:txBody>
      </p:sp>
      <p:sp>
        <p:nvSpPr>
          <p:cNvPr id="3" name="Content Placeholder 2"/>
          <p:cNvSpPr>
            <a:spLocks noGrp="1"/>
          </p:cNvSpPr>
          <p:nvPr>
            <p:ph idx="1"/>
          </p:nvPr>
        </p:nvSpPr>
        <p:spPr>
          <a:xfrm>
            <a:off x="323528" y="1600200"/>
            <a:ext cx="8363272" cy="4709160"/>
          </a:xfrm>
        </p:spPr>
        <p:txBody>
          <a:bodyPr>
            <a:normAutofit/>
          </a:bodyPr>
          <a:lstStyle/>
          <a:p>
            <a:r>
              <a:rPr lang="en-GB" dirty="0">
                <a:solidFill>
                  <a:schemeClr val="bg1"/>
                </a:solidFill>
              </a:rPr>
              <a:t>During the first and second centuries AD there is a total population in Rome of around </a:t>
            </a:r>
            <a:r>
              <a:rPr lang="en-GB" b="1" dirty="0">
                <a:solidFill>
                  <a:schemeClr val="bg1"/>
                </a:solidFill>
              </a:rPr>
              <a:t>¾ to 1 million people</a:t>
            </a:r>
            <a:r>
              <a:rPr lang="en-GB" dirty="0">
                <a:solidFill>
                  <a:schemeClr val="bg1"/>
                </a:solidFill>
              </a:rPr>
              <a:t>. </a:t>
            </a:r>
          </a:p>
          <a:p>
            <a:endParaRPr lang="en-GB" sz="1300" dirty="0" smtClean="0">
              <a:solidFill>
                <a:schemeClr val="bg1"/>
              </a:solidFill>
            </a:endParaRPr>
          </a:p>
          <a:p>
            <a:r>
              <a:rPr lang="en-GB" dirty="0" smtClean="0">
                <a:solidFill>
                  <a:schemeClr val="bg1"/>
                </a:solidFill>
              </a:rPr>
              <a:t>Compare </a:t>
            </a:r>
            <a:endParaRPr lang="en-GB" dirty="0">
              <a:solidFill>
                <a:schemeClr val="bg1"/>
              </a:solidFill>
            </a:endParaRPr>
          </a:p>
          <a:p>
            <a:pPr marL="800100" lvl="1" indent="-342900"/>
            <a:r>
              <a:rPr lang="en-GB" dirty="0" smtClean="0">
                <a:solidFill>
                  <a:schemeClr val="bg1"/>
                </a:solidFill>
              </a:rPr>
              <a:t>Alexandria </a:t>
            </a:r>
            <a:r>
              <a:rPr lang="en-GB" dirty="0">
                <a:solidFill>
                  <a:schemeClr val="bg1"/>
                </a:solidFill>
              </a:rPr>
              <a:t>300,000-600,000? </a:t>
            </a:r>
            <a:endParaRPr lang="en-GB" dirty="0" smtClean="0">
              <a:solidFill>
                <a:schemeClr val="bg1"/>
              </a:solidFill>
            </a:endParaRPr>
          </a:p>
          <a:p>
            <a:pPr marL="800100" lvl="1" indent="-342900"/>
            <a:r>
              <a:rPr lang="en-GB" dirty="0" smtClean="0">
                <a:solidFill>
                  <a:schemeClr val="bg1"/>
                </a:solidFill>
              </a:rPr>
              <a:t>Roman Carthage 500,000? </a:t>
            </a:r>
          </a:p>
          <a:p>
            <a:pPr marL="800100" lvl="1" indent="-342900"/>
            <a:r>
              <a:rPr lang="en-GB" dirty="0" smtClean="0">
                <a:solidFill>
                  <a:schemeClr val="bg1"/>
                </a:solidFill>
              </a:rPr>
              <a:t>Antioch-on-the-Orontes </a:t>
            </a:r>
            <a:r>
              <a:rPr lang="en-GB" dirty="0">
                <a:solidFill>
                  <a:schemeClr val="bg1"/>
                </a:solidFill>
              </a:rPr>
              <a:t>(Syria) 200,000? </a:t>
            </a:r>
          </a:p>
          <a:p>
            <a:endParaRPr lang="en-GB" sz="1300" dirty="0">
              <a:solidFill>
                <a:schemeClr val="bg1"/>
              </a:solidFill>
            </a:endParaRPr>
          </a:p>
          <a:p>
            <a:r>
              <a:rPr lang="en-GB" dirty="0" smtClean="0">
                <a:solidFill>
                  <a:schemeClr val="bg1"/>
                </a:solidFill>
              </a:rPr>
              <a:t>Population </a:t>
            </a:r>
            <a:r>
              <a:rPr lang="en-GB" dirty="0">
                <a:solidFill>
                  <a:schemeClr val="bg1"/>
                </a:solidFill>
              </a:rPr>
              <a:t>of Roman Empire at its height – 40 to 50 million people. </a:t>
            </a:r>
          </a:p>
          <a:p>
            <a:endParaRPr lang="en-GB" dirty="0"/>
          </a:p>
        </p:txBody>
      </p:sp>
    </p:spTree>
    <p:extLst>
      <p:ext uri="{BB962C8B-B14F-4D97-AF65-F5344CB8AC3E}">
        <p14:creationId xmlns:p14="http://schemas.microsoft.com/office/powerpoint/2010/main" val="7366682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Peoples of Rome</a:t>
            </a:r>
            <a:endParaRPr lang="en-GB" dirty="0">
              <a:solidFill>
                <a:schemeClr val="bg1"/>
              </a:solidFill>
            </a:endParaRPr>
          </a:p>
        </p:txBody>
      </p:sp>
      <p:sp>
        <p:nvSpPr>
          <p:cNvPr id="3" name="Content Placeholder 2"/>
          <p:cNvSpPr>
            <a:spLocks noGrp="1"/>
          </p:cNvSpPr>
          <p:nvPr>
            <p:ph idx="1"/>
          </p:nvPr>
        </p:nvSpPr>
        <p:spPr>
          <a:xfrm>
            <a:off x="179512" y="1600200"/>
            <a:ext cx="5184576" cy="4997152"/>
          </a:xfrm>
        </p:spPr>
        <p:txBody>
          <a:bodyPr>
            <a:normAutofit fontScale="92500" lnSpcReduction="20000"/>
          </a:bodyPr>
          <a:lstStyle/>
          <a:p>
            <a:r>
              <a:rPr lang="en-GB" sz="3200" dirty="0">
                <a:solidFill>
                  <a:schemeClr val="bg1"/>
                </a:solidFill>
              </a:rPr>
              <a:t>By 1st century AD highly heterogeneous </a:t>
            </a:r>
          </a:p>
          <a:p>
            <a:endParaRPr lang="en-GB" sz="1000" dirty="0" smtClean="0">
              <a:solidFill>
                <a:schemeClr val="bg1"/>
              </a:solidFill>
            </a:endParaRPr>
          </a:p>
          <a:p>
            <a:r>
              <a:rPr lang="en-GB" sz="3200" dirty="0" smtClean="0">
                <a:solidFill>
                  <a:schemeClr val="bg1"/>
                </a:solidFill>
              </a:rPr>
              <a:t>Elite </a:t>
            </a:r>
            <a:r>
              <a:rPr lang="en-GB" sz="3200" dirty="0">
                <a:solidFill>
                  <a:schemeClr val="bg1"/>
                </a:solidFill>
              </a:rPr>
              <a:t>and wealthy </a:t>
            </a:r>
          </a:p>
          <a:p>
            <a:endParaRPr lang="en-GB" sz="1000" dirty="0" smtClean="0">
              <a:solidFill>
                <a:schemeClr val="bg1"/>
              </a:solidFill>
            </a:endParaRPr>
          </a:p>
          <a:p>
            <a:r>
              <a:rPr lang="en-GB" sz="3200" dirty="0" smtClean="0">
                <a:solidFill>
                  <a:schemeClr val="bg1"/>
                </a:solidFill>
              </a:rPr>
              <a:t>Urban </a:t>
            </a:r>
            <a:r>
              <a:rPr lang="en-GB" sz="3200" dirty="0">
                <a:solidFill>
                  <a:schemeClr val="bg1"/>
                </a:solidFill>
              </a:rPr>
              <a:t>poor </a:t>
            </a:r>
          </a:p>
          <a:p>
            <a:endParaRPr lang="en-GB" sz="1000" dirty="0" smtClean="0">
              <a:solidFill>
                <a:schemeClr val="bg1"/>
              </a:solidFill>
            </a:endParaRPr>
          </a:p>
          <a:p>
            <a:r>
              <a:rPr lang="en-GB" sz="3200" dirty="0" smtClean="0">
                <a:solidFill>
                  <a:schemeClr val="bg1"/>
                </a:solidFill>
              </a:rPr>
              <a:t>Immigrants </a:t>
            </a:r>
            <a:r>
              <a:rPr lang="en-GB" sz="3200" dirty="0">
                <a:solidFill>
                  <a:schemeClr val="bg1"/>
                </a:solidFill>
              </a:rPr>
              <a:t>from rural Italy </a:t>
            </a:r>
          </a:p>
          <a:p>
            <a:endParaRPr lang="en-GB" sz="1100" dirty="0" smtClean="0">
              <a:solidFill>
                <a:schemeClr val="bg1"/>
              </a:solidFill>
            </a:endParaRPr>
          </a:p>
          <a:p>
            <a:r>
              <a:rPr lang="en-GB" sz="3200" dirty="0" smtClean="0">
                <a:solidFill>
                  <a:schemeClr val="bg1"/>
                </a:solidFill>
              </a:rPr>
              <a:t>Slaves </a:t>
            </a:r>
            <a:r>
              <a:rPr lang="en-GB" sz="3200" dirty="0">
                <a:solidFill>
                  <a:schemeClr val="bg1"/>
                </a:solidFill>
              </a:rPr>
              <a:t>and freedmen </a:t>
            </a:r>
          </a:p>
          <a:p>
            <a:endParaRPr lang="en-GB" sz="1000" dirty="0" smtClean="0">
              <a:solidFill>
                <a:schemeClr val="bg1"/>
              </a:solidFill>
            </a:endParaRPr>
          </a:p>
          <a:p>
            <a:r>
              <a:rPr lang="en-GB" sz="3200" dirty="0" smtClean="0">
                <a:solidFill>
                  <a:schemeClr val="bg1"/>
                </a:solidFill>
              </a:rPr>
              <a:t>Foreigners </a:t>
            </a:r>
            <a:r>
              <a:rPr lang="en-GB" sz="3200" dirty="0">
                <a:solidFill>
                  <a:schemeClr val="bg1"/>
                </a:solidFill>
              </a:rPr>
              <a:t>(</a:t>
            </a:r>
            <a:r>
              <a:rPr lang="en-GB" sz="3200" i="1" dirty="0" err="1">
                <a:solidFill>
                  <a:schemeClr val="bg1"/>
                </a:solidFill>
              </a:rPr>
              <a:t>peregrini</a:t>
            </a:r>
            <a:r>
              <a:rPr lang="en-GB" sz="3200" dirty="0">
                <a:solidFill>
                  <a:schemeClr val="bg1"/>
                </a:solidFill>
              </a:rPr>
              <a:t>) </a:t>
            </a:r>
          </a:p>
          <a:p>
            <a:endParaRPr lang="en-GB" sz="1100" dirty="0" smtClean="0">
              <a:solidFill>
                <a:schemeClr val="bg1"/>
              </a:solidFill>
            </a:endParaRPr>
          </a:p>
          <a:p>
            <a:r>
              <a:rPr lang="en-GB" sz="3200" dirty="0" smtClean="0">
                <a:solidFill>
                  <a:schemeClr val="bg1"/>
                </a:solidFill>
              </a:rPr>
              <a:t>Merchant </a:t>
            </a:r>
            <a:r>
              <a:rPr lang="en-GB" sz="3200" dirty="0">
                <a:solidFill>
                  <a:schemeClr val="bg1"/>
                </a:solidFill>
              </a:rPr>
              <a:t>communities </a:t>
            </a:r>
          </a:p>
          <a:p>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628800"/>
            <a:ext cx="3644151" cy="4248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194785" y="5999150"/>
            <a:ext cx="3644151" cy="646331"/>
          </a:xfrm>
          <a:prstGeom prst="rect">
            <a:avLst/>
          </a:prstGeom>
        </p:spPr>
        <p:txBody>
          <a:bodyPr wrap="square">
            <a:spAutoFit/>
          </a:bodyPr>
          <a:lstStyle/>
          <a:p>
            <a:pPr algn="ctr"/>
            <a:r>
              <a:rPr lang="en-GB" dirty="0">
                <a:solidFill>
                  <a:schemeClr val="bg1"/>
                </a:solidFill>
              </a:rPr>
              <a:t>c. 1st century BC </a:t>
            </a:r>
            <a:endParaRPr lang="en-GB" dirty="0" smtClean="0">
              <a:solidFill>
                <a:schemeClr val="bg1"/>
              </a:solidFill>
            </a:endParaRPr>
          </a:p>
          <a:p>
            <a:pPr algn="ctr"/>
            <a:r>
              <a:rPr lang="en-GB" dirty="0" smtClean="0">
                <a:solidFill>
                  <a:schemeClr val="bg1"/>
                </a:solidFill>
              </a:rPr>
              <a:t>– </a:t>
            </a:r>
            <a:r>
              <a:rPr lang="en-GB" dirty="0" err="1">
                <a:solidFill>
                  <a:schemeClr val="bg1"/>
                </a:solidFill>
              </a:rPr>
              <a:t>Montemartini</a:t>
            </a:r>
            <a:r>
              <a:rPr lang="en-GB" dirty="0">
                <a:solidFill>
                  <a:schemeClr val="bg1"/>
                </a:solidFill>
              </a:rPr>
              <a:t> Museum. </a:t>
            </a:r>
          </a:p>
        </p:txBody>
      </p:sp>
    </p:spTree>
    <p:extLst>
      <p:ext uri="{BB962C8B-B14F-4D97-AF65-F5344CB8AC3E}">
        <p14:creationId xmlns:p14="http://schemas.microsoft.com/office/powerpoint/2010/main" val="36261540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712968" cy="1354162"/>
          </a:xfrm>
        </p:spPr>
        <p:txBody>
          <a:bodyPr>
            <a:noAutofit/>
          </a:bodyPr>
          <a:lstStyle/>
          <a:p>
            <a:r>
              <a:rPr lang="en-GB" sz="4400" dirty="0" smtClean="0">
                <a:solidFill>
                  <a:schemeClr val="bg1"/>
                </a:solidFill>
              </a:rPr>
              <a:t>Greco-Roman Conceptions of the World</a:t>
            </a:r>
            <a:endParaRPr lang="en-GB" sz="4400" dirty="0">
              <a:solidFill>
                <a:schemeClr val="bg1"/>
              </a:solidFill>
            </a:endParaRPr>
          </a:p>
        </p:txBody>
      </p:sp>
      <p:sp>
        <p:nvSpPr>
          <p:cNvPr id="3" name="Content Placeholder 2"/>
          <p:cNvSpPr>
            <a:spLocks noGrp="1"/>
          </p:cNvSpPr>
          <p:nvPr>
            <p:ph idx="1"/>
          </p:nvPr>
        </p:nvSpPr>
        <p:spPr>
          <a:xfrm>
            <a:off x="251520" y="1916832"/>
            <a:ext cx="8568952" cy="4608512"/>
          </a:xfrm>
        </p:spPr>
        <p:txBody>
          <a:bodyPr/>
          <a:lstStyle/>
          <a:p>
            <a:r>
              <a:rPr lang="en-GB" sz="3200" dirty="0">
                <a:solidFill>
                  <a:schemeClr val="bg1"/>
                </a:solidFill>
              </a:rPr>
              <a:t>Conception of the world – Mediterranean as the centre. </a:t>
            </a:r>
          </a:p>
          <a:p>
            <a:endParaRPr lang="en-GB" sz="1600" dirty="0">
              <a:solidFill>
                <a:schemeClr val="bg1"/>
              </a:solidFill>
            </a:endParaRPr>
          </a:p>
          <a:p>
            <a:r>
              <a:rPr lang="en-GB" sz="3200" dirty="0" smtClean="0">
                <a:solidFill>
                  <a:schemeClr val="bg1"/>
                </a:solidFill>
              </a:rPr>
              <a:t>Human-kind </a:t>
            </a:r>
            <a:r>
              <a:rPr lang="en-GB" sz="3200" dirty="0">
                <a:solidFill>
                  <a:schemeClr val="bg1"/>
                </a:solidFill>
              </a:rPr>
              <a:t>and the environment. </a:t>
            </a:r>
          </a:p>
          <a:p>
            <a:endParaRPr lang="en-GB" sz="1600" dirty="0">
              <a:solidFill>
                <a:schemeClr val="bg1"/>
              </a:solidFill>
            </a:endParaRPr>
          </a:p>
          <a:p>
            <a:r>
              <a:rPr lang="en-GB" sz="3200" dirty="0" smtClean="0">
                <a:solidFill>
                  <a:schemeClr val="bg1"/>
                </a:solidFill>
              </a:rPr>
              <a:t>The </a:t>
            </a:r>
            <a:r>
              <a:rPr lang="en-GB" sz="3200" dirty="0">
                <a:solidFill>
                  <a:schemeClr val="bg1"/>
                </a:solidFill>
              </a:rPr>
              <a:t>edges of the known world and the marvels of nature. </a:t>
            </a:r>
          </a:p>
          <a:p>
            <a:endParaRPr lang="en-GB" sz="1600" dirty="0" smtClean="0">
              <a:solidFill>
                <a:schemeClr val="bg1"/>
              </a:solidFill>
            </a:endParaRPr>
          </a:p>
          <a:p>
            <a:r>
              <a:rPr lang="en-GB" sz="3200" dirty="0" smtClean="0">
                <a:solidFill>
                  <a:schemeClr val="bg1"/>
                </a:solidFill>
              </a:rPr>
              <a:t>Calendars </a:t>
            </a:r>
            <a:r>
              <a:rPr lang="en-GB" sz="3200" dirty="0">
                <a:solidFill>
                  <a:schemeClr val="bg1"/>
                </a:solidFill>
              </a:rPr>
              <a:t>and dating. </a:t>
            </a:r>
          </a:p>
          <a:p>
            <a:endParaRPr lang="en-GB" dirty="0"/>
          </a:p>
        </p:txBody>
      </p:sp>
    </p:spTree>
    <p:extLst>
      <p:ext uri="{BB962C8B-B14F-4D97-AF65-F5344CB8AC3E}">
        <p14:creationId xmlns:p14="http://schemas.microsoft.com/office/powerpoint/2010/main" val="18832220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404664"/>
            <a:ext cx="4104456" cy="3312368"/>
          </a:xfrm>
        </p:spPr>
        <p:txBody>
          <a:bodyPr>
            <a:normAutofit/>
          </a:bodyPr>
          <a:lstStyle/>
          <a:p>
            <a:r>
              <a:rPr lang="en-GB" dirty="0">
                <a:solidFill>
                  <a:schemeClr val="bg1"/>
                </a:solidFill>
              </a:rPr>
              <a:t>Knowledge increase with conquest and trade. </a:t>
            </a:r>
          </a:p>
          <a:p>
            <a:endParaRPr lang="en-GB" sz="1200" dirty="0">
              <a:solidFill>
                <a:schemeClr val="bg1"/>
              </a:solidFill>
            </a:endParaRPr>
          </a:p>
          <a:p>
            <a:r>
              <a:rPr lang="en-GB" dirty="0" smtClean="0">
                <a:solidFill>
                  <a:schemeClr val="bg1"/>
                </a:solidFill>
              </a:rPr>
              <a:t>Mediterranean </a:t>
            </a:r>
            <a:r>
              <a:rPr lang="en-GB" dirty="0">
                <a:solidFill>
                  <a:schemeClr val="bg1"/>
                </a:solidFill>
              </a:rPr>
              <a:t>remains best understood region. </a:t>
            </a:r>
          </a:p>
          <a:p>
            <a:pPr marL="137160" indent="0">
              <a:buNone/>
            </a:pPr>
            <a:endParaRPr lang="en-GB"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1756" y="404664"/>
            <a:ext cx="4003168"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573016"/>
            <a:ext cx="367240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89756" y="6285236"/>
            <a:ext cx="4572000" cy="323165"/>
          </a:xfrm>
          <a:prstGeom prst="rect">
            <a:avLst/>
          </a:prstGeom>
        </p:spPr>
        <p:txBody>
          <a:bodyPr>
            <a:spAutoFit/>
          </a:bodyPr>
          <a:lstStyle/>
          <a:p>
            <a:r>
              <a:rPr lang="en-GB" sz="1500" dirty="0">
                <a:solidFill>
                  <a:schemeClr val="bg1"/>
                </a:solidFill>
              </a:rPr>
              <a:t>Based on </a:t>
            </a:r>
            <a:r>
              <a:rPr lang="en-GB" sz="1500" dirty="0" err="1">
                <a:solidFill>
                  <a:schemeClr val="bg1"/>
                </a:solidFill>
              </a:rPr>
              <a:t>Hecataeus</a:t>
            </a:r>
            <a:r>
              <a:rPr lang="en-GB" sz="1500" dirty="0">
                <a:solidFill>
                  <a:schemeClr val="bg1"/>
                </a:solidFill>
              </a:rPr>
              <a:t>‘ </a:t>
            </a:r>
            <a:r>
              <a:rPr lang="en-GB" sz="1500" i="1" dirty="0">
                <a:solidFill>
                  <a:schemeClr val="bg1"/>
                </a:solidFill>
              </a:rPr>
              <a:t>Circuit of the World </a:t>
            </a:r>
            <a:r>
              <a:rPr lang="en-GB" sz="1500" dirty="0">
                <a:solidFill>
                  <a:schemeClr val="bg1"/>
                </a:solidFill>
              </a:rPr>
              <a:t>– c.500 BC </a:t>
            </a:r>
          </a:p>
        </p:txBody>
      </p:sp>
      <p:sp>
        <p:nvSpPr>
          <p:cNvPr id="5" name="Rectangle 4"/>
          <p:cNvSpPr/>
          <p:nvPr/>
        </p:nvSpPr>
        <p:spPr>
          <a:xfrm>
            <a:off x="4584374" y="6285235"/>
            <a:ext cx="4392488" cy="323165"/>
          </a:xfrm>
          <a:prstGeom prst="rect">
            <a:avLst/>
          </a:prstGeom>
        </p:spPr>
        <p:txBody>
          <a:bodyPr wrap="square">
            <a:spAutoFit/>
          </a:bodyPr>
          <a:lstStyle/>
          <a:p>
            <a:r>
              <a:rPr lang="en-GB" sz="1500" dirty="0">
                <a:solidFill>
                  <a:schemeClr val="bg1"/>
                </a:solidFill>
              </a:rPr>
              <a:t>Based on Claudius Ptolemy‘s </a:t>
            </a:r>
            <a:r>
              <a:rPr lang="en-GB" sz="1500" i="1" dirty="0">
                <a:solidFill>
                  <a:schemeClr val="bg1"/>
                </a:solidFill>
              </a:rPr>
              <a:t>Geography </a:t>
            </a:r>
            <a:r>
              <a:rPr lang="en-GB" sz="1500" dirty="0">
                <a:solidFill>
                  <a:schemeClr val="bg1"/>
                </a:solidFill>
              </a:rPr>
              <a:t>c.150 AD </a:t>
            </a:r>
          </a:p>
        </p:txBody>
      </p:sp>
      <p:pic>
        <p:nvPicPr>
          <p:cNvPr id="143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1756" y="3573016"/>
            <a:ext cx="400316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78561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Man and Nature</a:t>
            </a:r>
            <a:endParaRPr lang="en-GB" dirty="0">
              <a:solidFill>
                <a:schemeClr val="bg1"/>
              </a:solidFill>
            </a:endParaRPr>
          </a:p>
        </p:txBody>
      </p:sp>
      <p:sp>
        <p:nvSpPr>
          <p:cNvPr id="4" name="Content Placeholder 3"/>
          <p:cNvSpPr>
            <a:spLocks noGrp="1"/>
          </p:cNvSpPr>
          <p:nvPr>
            <p:ph sz="half" idx="1"/>
          </p:nvPr>
        </p:nvSpPr>
        <p:spPr>
          <a:xfrm>
            <a:off x="107504" y="1600200"/>
            <a:ext cx="3888432" cy="4997152"/>
          </a:xfrm>
        </p:spPr>
        <p:txBody>
          <a:bodyPr>
            <a:normAutofit fontScale="92500" lnSpcReduction="20000"/>
          </a:bodyPr>
          <a:lstStyle/>
          <a:p>
            <a:pPr marL="137160" indent="0">
              <a:buNone/>
            </a:pPr>
            <a:r>
              <a:rPr lang="en-GB" dirty="0" smtClean="0">
                <a:solidFill>
                  <a:schemeClr val="bg1"/>
                </a:solidFill>
              </a:rPr>
              <a:t>“The </a:t>
            </a:r>
            <a:r>
              <a:rPr lang="en-GB" dirty="0">
                <a:solidFill>
                  <a:schemeClr val="bg1"/>
                </a:solidFill>
              </a:rPr>
              <a:t>study of living creatures in the world is as important as the study of almost any other field… Pride of place will be given to one for whose benefit Nature appears to have created everything else… Man is the only creature whom Nature covers with materials derived from others</a:t>
            </a:r>
            <a:r>
              <a:rPr lang="en-GB" dirty="0" smtClean="0">
                <a:solidFill>
                  <a:schemeClr val="bg1"/>
                </a:solidFill>
              </a:rPr>
              <a:t>.” </a:t>
            </a:r>
            <a:r>
              <a:rPr lang="en-GB" dirty="0">
                <a:solidFill>
                  <a:schemeClr val="bg1"/>
                </a:solidFill>
              </a:rPr>
              <a:t>– </a:t>
            </a:r>
            <a:r>
              <a:rPr lang="en-GB" b="1" dirty="0">
                <a:solidFill>
                  <a:schemeClr val="bg1"/>
                </a:solidFill>
              </a:rPr>
              <a:t>Pliny </a:t>
            </a:r>
            <a:r>
              <a:rPr lang="en-GB" b="1" i="1" dirty="0">
                <a:solidFill>
                  <a:schemeClr val="bg1"/>
                </a:solidFill>
              </a:rPr>
              <a:t>Natural History </a:t>
            </a:r>
            <a:r>
              <a:rPr lang="en-GB" b="1" dirty="0">
                <a:solidFill>
                  <a:schemeClr val="bg1"/>
                </a:solidFill>
              </a:rPr>
              <a:t>7.1-2 (mid-first century AD). </a:t>
            </a:r>
            <a:endParaRPr lang="en-GB" dirty="0">
              <a:solidFill>
                <a:schemeClr val="bg1"/>
              </a:solidFill>
            </a:endParaRPr>
          </a:p>
        </p:txBody>
      </p:sp>
      <p:sp>
        <p:nvSpPr>
          <p:cNvPr id="5" name="Content Placeholder 4"/>
          <p:cNvSpPr>
            <a:spLocks noGrp="1"/>
          </p:cNvSpPr>
          <p:nvPr>
            <p:ph sz="half" idx="2"/>
          </p:nvPr>
        </p:nvSpPr>
        <p:spPr>
          <a:xfrm>
            <a:off x="3923928" y="1600200"/>
            <a:ext cx="5112568" cy="4997152"/>
          </a:xfrm>
        </p:spPr>
        <p:txBody>
          <a:bodyPr>
            <a:normAutofit fontScale="92500" lnSpcReduction="20000"/>
          </a:bodyPr>
          <a:lstStyle/>
          <a:p>
            <a:pPr marL="137160" indent="0">
              <a:buNone/>
            </a:pPr>
            <a:r>
              <a:rPr lang="en-GB" dirty="0" smtClean="0">
                <a:solidFill>
                  <a:schemeClr val="bg1"/>
                </a:solidFill>
              </a:rPr>
              <a:t>“From </a:t>
            </a:r>
            <a:r>
              <a:rPr lang="en-GB" dirty="0">
                <a:solidFill>
                  <a:schemeClr val="bg1"/>
                </a:solidFill>
              </a:rPr>
              <a:t>all this it is evident that the </a:t>
            </a:r>
            <a:r>
              <a:rPr lang="en-GB" i="1" dirty="0">
                <a:solidFill>
                  <a:schemeClr val="bg1"/>
                </a:solidFill>
              </a:rPr>
              <a:t>polis </a:t>
            </a:r>
            <a:r>
              <a:rPr lang="en-GB" dirty="0">
                <a:solidFill>
                  <a:schemeClr val="bg1"/>
                </a:solidFill>
              </a:rPr>
              <a:t>[i.e. the Greek city state] exists by natural processes, and that it is natural for a man to live in a </a:t>
            </a:r>
            <a:r>
              <a:rPr lang="en-GB" i="1" dirty="0">
                <a:solidFill>
                  <a:schemeClr val="bg1"/>
                </a:solidFill>
              </a:rPr>
              <a:t>polis</a:t>
            </a:r>
            <a:r>
              <a:rPr lang="en-GB" dirty="0">
                <a:solidFill>
                  <a:schemeClr val="bg1"/>
                </a:solidFill>
              </a:rPr>
              <a:t>. Anyone who has no </a:t>
            </a:r>
            <a:r>
              <a:rPr lang="en-GB" i="1" dirty="0">
                <a:solidFill>
                  <a:schemeClr val="bg1"/>
                </a:solidFill>
              </a:rPr>
              <a:t>polis</a:t>
            </a:r>
            <a:r>
              <a:rPr lang="en-GB" dirty="0">
                <a:solidFill>
                  <a:schemeClr val="bg1"/>
                </a:solidFill>
              </a:rPr>
              <a:t>, not by accident but by reason of his own nature, must be sub-human — or else superhuman! He is like the man reviled by Homer as </a:t>
            </a:r>
            <a:r>
              <a:rPr lang="en-GB" dirty="0" smtClean="0">
                <a:solidFill>
                  <a:schemeClr val="bg1"/>
                </a:solidFill>
              </a:rPr>
              <a:t>‘without </a:t>
            </a:r>
            <a:r>
              <a:rPr lang="en-GB" dirty="0">
                <a:solidFill>
                  <a:schemeClr val="bg1"/>
                </a:solidFill>
              </a:rPr>
              <a:t>clan, law, or hearth‘ [= </a:t>
            </a:r>
            <a:r>
              <a:rPr lang="en-GB" i="1" dirty="0">
                <a:solidFill>
                  <a:schemeClr val="bg1"/>
                </a:solidFill>
              </a:rPr>
              <a:t>Odyssey </a:t>
            </a:r>
            <a:r>
              <a:rPr lang="en-GB" dirty="0">
                <a:solidFill>
                  <a:schemeClr val="bg1"/>
                </a:solidFill>
              </a:rPr>
              <a:t>9. 63]. Any such man must be a lover of war; he is just like an isolated piece in a game of draughts</a:t>
            </a:r>
            <a:r>
              <a:rPr lang="en-GB" dirty="0" smtClean="0">
                <a:solidFill>
                  <a:schemeClr val="bg1"/>
                </a:solidFill>
              </a:rPr>
              <a:t>.” </a:t>
            </a:r>
            <a:r>
              <a:rPr lang="en-GB" dirty="0">
                <a:solidFill>
                  <a:schemeClr val="bg1"/>
                </a:solidFill>
              </a:rPr>
              <a:t>– </a:t>
            </a:r>
            <a:r>
              <a:rPr lang="en-GB" b="1" dirty="0">
                <a:solidFill>
                  <a:schemeClr val="bg1"/>
                </a:solidFill>
              </a:rPr>
              <a:t>Aristotle </a:t>
            </a:r>
            <a:r>
              <a:rPr lang="en-GB" b="1" i="1" dirty="0">
                <a:solidFill>
                  <a:schemeClr val="bg1"/>
                </a:solidFill>
              </a:rPr>
              <a:t>The Politics </a:t>
            </a:r>
            <a:r>
              <a:rPr lang="en-GB" b="1" dirty="0">
                <a:solidFill>
                  <a:schemeClr val="bg1"/>
                </a:solidFill>
              </a:rPr>
              <a:t>1253 a (mid-fourth century BC). </a:t>
            </a:r>
            <a:endParaRPr lang="en-GB" dirty="0">
              <a:solidFill>
                <a:schemeClr val="bg1"/>
              </a:solidFill>
            </a:endParaRPr>
          </a:p>
        </p:txBody>
      </p:sp>
    </p:spTree>
    <p:extLst>
      <p:ext uri="{BB962C8B-B14F-4D97-AF65-F5344CB8AC3E}">
        <p14:creationId xmlns:p14="http://schemas.microsoft.com/office/powerpoint/2010/main" val="469489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04664"/>
            <a:ext cx="4038600" cy="6192688"/>
          </a:xfrm>
        </p:spPr>
        <p:txBody>
          <a:bodyPr>
            <a:normAutofit/>
          </a:bodyPr>
          <a:lstStyle/>
          <a:p>
            <a:pPr marL="137160" indent="0">
              <a:buNone/>
            </a:pPr>
            <a:r>
              <a:rPr lang="en-GB" dirty="0" smtClean="0">
                <a:solidFill>
                  <a:schemeClr val="bg1"/>
                </a:solidFill>
              </a:rPr>
              <a:t>“</a:t>
            </a:r>
            <a:r>
              <a:rPr lang="en-GB" dirty="0" err="1" smtClean="0">
                <a:solidFill>
                  <a:schemeClr val="bg1"/>
                </a:solidFill>
              </a:rPr>
              <a:t>Ctesias</a:t>
            </a:r>
            <a:r>
              <a:rPr lang="en-GB" dirty="0" smtClean="0">
                <a:solidFill>
                  <a:schemeClr val="bg1"/>
                </a:solidFill>
              </a:rPr>
              <a:t> </a:t>
            </a:r>
            <a:r>
              <a:rPr lang="en-GB" dirty="0">
                <a:solidFill>
                  <a:schemeClr val="bg1"/>
                </a:solidFill>
              </a:rPr>
              <a:t>writes … of a tribe of men called the </a:t>
            </a:r>
            <a:r>
              <a:rPr lang="en-GB" dirty="0" err="1">
                <a:solidFill>
                  <a:schemeClr val="bg1"/>
                </a:solidFill>
              </a:rPr>
              <a:t>Monocoli</a:t>
            </a:r>
            <a:r>
              <a:rPr lang="en-GB" dirty="0">
                <a:solidFill>
                  <a:schemeClr val="bg1"/>
                </a:solidFill>
              </a:rPr>
              <a:t>, who have only one leg and hop with amazing speed. These people are also called the Shadow-feet, because when the weather is hot they lie on their backs stretched out on the ground and protect themselves by the shade of their feet</a:t>
            </a:r>
            <a:r>
              <a:rPr lang="en-GB" dirty="0" smtClean="0">
                <a:solidFill>
                  <a:schemeClr val="bg1"/>
                </a:solidFill>
              </a:rPr>
              <a:t>.” </a:t>
            </a:r>
            <a:r>
              <a:rPr lang="en-GB" dirty="0">
                <a:solidFill>
                  <a:schemeClr val="bg1"/>
                </a:solidFill>
              </a:rPr>
              <a:t>– </a:t>
            </a:r>
            <a:r>
              <a:rPr lang="en-GB" b="1" dirty="0">
                <a:solidFill>
                  <a:schemeClr val="bg1"/>
                </a:solidFill>
              </a:rPr>
              <a:t>Pliny </a:t>
            </a:r>
            <a:r>
              <a:rPr lang="en-GB" b="1" i="1" dirty="0">
                <a:solidFill>
                  <a:schemeClr val="bg1"/>
                </a:solidFill>
              </a:rPr>
              <a:t>Natural History </a:t>
            </a:r>
            <a:r>
              <a:rPr lang="en-GB" b="1" dirty="0">
                <a:solidFill>
                  <a:schemeClr val="bg1"/>
                </a:solidFill>
              </a:rPr>
              <a:t>7.21-23. </a:t>
            </a:r>
            <a:endParaRPr lang="en-GB" dirty="0">
              <a:solidFill>
                <a:schemeClr val="bg1"/>
              </a:solidFill>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04664"/>
            <a:ext cx="3888432" cy="510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932040" y="5733256"/>
            <a:ext cx="3744416" cy="707886"/>
          </a:xfrm>
          <a:prstGeom prst="rect">
            <a:avLst/>
          </a:prstGeom>
        </p:spPr>
        <p:txBody>
          <a:bodyPr wrap="square">
            <a:spAutoFit/>
          </a:bodyPr>
          <a:lstStyle/>
          <a:p>
            <a:r>
              <a:rPr lang="en-GB" sz="2000" dirty="0">
                <a:solidFill>
                  <a:schemeClr val="bg1"/>
                </a:solidFill>
              </a:rPr>
              <a:t>Image from the Nuremberg Chronicle (1493). </a:t>
            </a:r>
          </a:p>
        </p:txBody>
      </p:sp>
    </p:spTree>
    <p:extLst>
      <p:ext uri="{BB962C8B-B14F-4D97-AF65-F5344CB8AC3E}">
        <p14:creationId xmlns:p14="http://schemas.microsoft.com/office/powerpoint/2010/main" val="2313932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260648"/>
            <a:ext cx="8424936" cy="6048712"/>
          </a:xfrm>
        </p:spPr>
        <p:txBody>
          <a:bodyPr/>
          <a:lstStyle/>
          <a:p>
            <a:pPr>
              <a:buNone/>
            </a:pPr>
            <a:endParaRPr lang="en-GB" dirty="0" smtClean="0"/>
          </a:p>
          <a:p>
            <a:pPr>
              <a:buNone/>
            </a:pPr>
            <a:endParaRPr lang="en-GB" dirty="0" smtClean="0"/>
          </a:p>
          <a:p>
            <a:pPr>
              <a:buNone/>
            </a:pPr>
            <a:endParaRPr lang="en-GB" dirty="0" smtClean="0"/>
          </a:p>
          <a:p>
            <a:pPr algn="ctr">
              <a:buNone/>
            </a:pPr>
            <a:endParaRPr lang="en-GB" sz="6000" b="1" dirty="0" smtClean="0">
              <a:solidFill>
                <a:schemeClr val="bg1"/>
              </a:solidFill>
            </a:endParaRPr>
          </a:p>
          <a:p>
            <a:pPr algn="ctr">
              <a:buNone/>
            </a:pPr>
            <a:r>
              <a:rPr lang="en-GB" sz="6000" b="1" dirty="0" smtClean="0">
                <a:solidFill>
                  <a:schemeClr val="bg1"/>
                </a:solidFill>
              </a:rPr>
              <a:t>Calendars and Dates</a:t>
            </a:r>
            <a:endParaRPr lang="en-GB" sz="6000" b="1" dirty="0">
              <a:solidFill>
                <a:schemeClr val="bg1"/>
              </a:solidFill>
            </a:endParaRPr>
          </a:p>
        </p:txBody>
      </p:sp>
    </p:spTree>
    <p:extLst>
      <p:ext uri="{BB962C8B-B14F-4D97-AF65-F5344CB8AC3E}">
        <p14:creationId xmlns:p14="http://schemas.microsoft.com/office/powerpoint/2010/main" val="37557541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548680"/>
            <a:ext cx="8712968" cy="6120680"/>
          </a:xfrm>
        </p:spPr>
        <p:txBody>
          <a:bodyPr>
            <a:normAutofit/>
          </a:bodyPr>
          <a:lstStyle/>
          <a:p>
            <a:r>
              <a:rPr lang="en-GB" dirty="0">
                <a:solidFill>
                  <a:schemeClr val="bg1"/>
                </a:solidFill>
              </a:rPr>
              <a:t>Modern conventions by which ancient history is dated </a:t>
            </a:r>
          </a:p>
          <a:p>
            <a:pPr marL="800100" lvl="1" indent="-342900"/>
            <a:r>
              <a:rPr lang="en-GB" dirty="0" err="1" smtClean="0">
                <a:solidFill>
                  <a:schemeClr val="bg1"/>
                </a:solidFill>
              </a:rPr>
              <a:t>Periodisation</a:t>
            </a:r>
            <a:r>
              <a:rPr lang="en-GB" dirty="0" smtClean="0">
                <a:solidFill>
                  <a:schemeClr val="bg1"/>
                </a:solidFill>
              </a:rPr>
              <a:t> </a:t>
            </a:r>
            <a:r>
              <a:rPr lang="en-GB" dirty="0">
                <a:solidFill>
                  <a:schemeClr val="bg1"/>
                </a:solidFill>
              </a:rPr>
              <a:t>(e.g. Hellenistic period) </a:t>
            </a:r>
          </a:p>
          <a:p>
            <a:pPr marL="800100" lvl="1" indent="-342900"/>
            <a:r>
              <a:rPr lang="en-GB" dirty="0" smtClean="0">
                <a:solidFill>
                  <a:schemeClr val="bg1"/>
                </a:solidFill>
              </a:rPr>
              <a:t>BC </a:t>
            </a:r>
            <a:r>
              <a:rPr lang="en-GB" dirty="0">
                <a:solidFill>
                  <a:schemeClr val="bg1"/>
                </a:solidFill>
              </a:rPr>
              <a:t>(Before Christ) and AD (</a:t>
            </a:r>
            <a:r>
              <a:rPr lang="en-GB" i="1" dirty="0">
                <a:solidFill>
                  <a:schemeClr val="bg1"/>
                </a:solidFill>
              </a:rPr>
              <a:t>Anno Domini </a:t>
            </a:r>
            <a:r>
              <a:rPr lang="en-GB" dirty="0">
                <a:solidFill>
                  <a:schemeClr val="bg1"/>
                </a:solidFill>
              </a:rPr>
              <a:t>– year of our Lord) modern alternatives BCE and CE. </a:t>
            </a:r>
          </a:p>
          <a:p>
            <a:endParaRPr lang="en-GB" sz="2000" dirty="0">
              <a:solidFill>
                <a:schemeClr val="bg1"/>
              </a:solidFill>
            </a:endParaRPr>
          </a:p>
          <a:p>
            <a:r>
              <a:rPr lang="en-GB" dirty="0" smtClean="0">
                <a:solidFill>
                  <a:schemeClr val="bg1"/>
                </a:solidFill>
              </a:rPr>
              <a:t>Ancient </a:t>
            </a:r>
            <a:r>
              <a:rPr lang="en-GB" dirty="0">
                <a:solidFill>
                  <a:schemeClr val="bg1"/>
                </a:solidFill>
              </a:rPr>
              <a:t>calendars often based on religious or political system. </a:t>
            </a:r>
          </a:p>
          <a:p>
            <a:endParaRPr lang="en-GB" sz="2000" dirty="0" smtClean="0">
              <a:solidFill>
                <a:schemeClr val="bg1"/>
              </a:solidFill>
            </a:endParaRPr>
          </a:p>
          <a:p>
            <a:r>
              <a:rPr lang="en-GB" dirty="0" smtClean="0">
                <a:solidFill>
                  <a:schemeClr val="bg1"/>
                </a:solidFill>
              </a:rPr>
              <a:t>Years </a:t>
            </a:r>
            <a:r>
              <a:rPr lang="en-GB" dirty="0">
                <a:solidFill>
                  <a:schemeClr val="bg1"/>
                </a:solidFill>
              </a:rPr>
              <a:t>may be dated by political offices (e.g. consulships), priesthoods and in some sources (from the Hellenistic period) by Olympiads (first Olympiad 776 BC). </a:t>
            </a:r>
          </a:p>
          <a:p>
            <a:pPr marL="137160" indent="0">
              <a:buNone/>
            </a:pPr>
            <a:endParaRPr lang="en-GB" dirty="0"/>
          </a:p>
        </p:txBody>
      </p:sp>
    </p:spTree>
    <p:extLst>
      <p:ext uri="{BB962C8B-B14F-4D97-AF65-F5344CB8AC3E}">
        <p14:creationId xmlns:p14="http://schemas.microsoft.com/office/powerpoint/2010/main" val="14419369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solidFill>
                  <a:schemeClr val="bg1"/>
                </a:solidFill>
              </a:rPr>
              <a:t>Dating Years</a:t>
            </a:r>
            <a:endParaRPr lang="en-GB" dirty="0">
              <a:solidFill>
                <a:schemeClr val="bg1"/>
              </a:solidFill>
            </a:endParaRPr>
          </a:p>
        </p:txBody>
      </p:sp>
      <p:sp>
        <p:nvSpPr>
          <p:cNvPr id="6" name="Text Placeholder 5"/>
          <p:cNvSpPr>
            <a:spLocks noGrp="1"/>
          </p:cNvSpPr>
          <p:nvPr>
            <p:ph type="body" idx="1"/>
          </p:nvPr>
        </p:nvSpPr>
        <p:spPr/>
        <p:txBody>
          <a:bodyPr/>
          <a:lstStyle/>
          <a:p>
            <a:r>
              <a:rPr lang="en-GB" dirty="0" smtClean="0">
                <a:solidFill>
                  <a:schemeClr val="bg1"/>
                </a:solidFill>
              </a:rPr>
              <a:t>Athens</a:t>
            </a:r>
            <a:endParaRPr lang="en-GB" dirty="0">
              <a:solidFill>
                <a:schemeClr val="bg1"/>
              </a:solidFill>
            </a:endParaRPr>
          </a:p>
        </p:txBody>
      </p:sp>
      <p:sp>
        <p:nvSpPr>
          <p:cNvPr id="8" name="Text Placeholder 7"/>
          <p:cNvSpPr>
            <a:spLocks noGrp="1"/>
          </p:cNvSpPr>
          <p:nvPr>
            <p:ph type="body" sz="half" idx="3"/>
          </p:nvPr>
        </p:nvSpPr>
        <p:spPr/>
        <p:txBody>
          <a:bodyPr/>
          <a:lstStyle/>
          <a:p>
            <a:r>
              <a:rPr lang="en-GB" dirty="0" smtClean="0">
                <a:solidFill>
                  <a:schemeClr val="bg1"/>
                </a:solidFill>
              </a:rPr>
              <a:t>Rome</a:t>
            </a:r>
            <a:endParaRPr lang="en-GB" dirty="0">
              <a:solidFill>
                <a:schemeClr val="bg1"/>
              </a:solidFill>
            </a:endParaRPr>
          </a:p>
        </p:txBody>
      </p:sp>
      <p:sp>
        <p:nvSpPr>
          <p:cNvPr id="7" name="Content Placeholder 6"/>
          <p:cNvSpPr>
            <a:spLocks noGrp="1"/>
          </p:cNvSpPr>
          <p:nvPr>
            <p:ph sz="quarter" idx="2"/>
          </p:nvPr>
        </p:nvSpPr>
        <p:spPr>
          <a:xfrm>
            <a:off x="251520" y="2708920"/>
            <a:ext cx="4536504" cy="3960440"/>
          </a:xfrm>
        </p:spPr>
        <p:txBody>
          <a:bodyPr>
            <a:normAutofit fontScale="92500" lnSpcReduction="10000"/>
          </a:bodyPr>
          <a:lstStyle/>
          <a:p>
            <a:r>
              <a:rPr lang="en-GB" dirty="0">
                <a:solidFill>
                  <a:schemeClr val="bg1"/>
                </a:solidFill>
              </a:rPr>
              <a:t>Archonships </a:t>
            </a:r>
          </a:p>
          <a:p>
            <a:pPr marL="137160" indent="0">
              <a:buNone/>
            </a:pPr>
            <a:r>
              <a:rPr lang="en-GB" dirty="0">
                <a:solidFill>
                  <a:schemeClr val="bg1"/>
                </a:solidFill>
              </a:rPr>
              <a:t>- Fourteen years after the Thirty Years‘ Peace… [the treaty] remained unbroken, but in the fifteenth year – which was the forty-eight year of the priestess-ship of </a:t>
            </a:r>
            <a:r>
              <a:rPr lang="en-GB" dirty="0" err="1">
                <a:solidFill>
                  <a:schemeClr val="bg1"/>
                </a:solidFill>
              </a:rPr>
              <a:t>Chrysis</a:t>
            </a:r>
            <a:r>
              <a:rPr lang="en-GB" dirty="0">
                <a:solidFill>
                  <a:schemeClr val="bg1"/>
                </a:solidFill>
              </a:rPr>
              <a:t> at Argos… </a:t>
            </a:r>
            <a:r>
              <a:rPr lang="en-GB" dirty="0" err="1">
                <a:solidFill>
                  <a:schemeClr val="bg1"/>
                </a:solidFill>
              </a:rPr>
              <a:t>Pythodoros</a:t>
            </a:r>
            <a:r>
              <a:rPr lang="en-GB" dirty="0">
                <a:solidFill>
                  <a:schemeClr val="bg1"/>
                </a:solidFill>
              </a:rPr>
              <a:t> still had four months to serve as </a:t>
            </a:r>
            <a:r>
              <a:rPr lang="en-GB" i="1" dirty="0">
                <a:solidFill>
                  <a:schemeClr val="bg1"/>
                </a:solidFill>
              </a:rPr>
              <a:t>Archon </a:t>
            </a:r>
            <a:r>
              <a:rPr lang="en-GB" dirty="0">
                <a:solidFill>
                  <a:schemeClr val="bg1"/>
                </a:solidFill>
              </a:rPr>
              <a:t>at Athens… just as the spring was beginning = </a:t>
            </a:r>
            <a:r>
              <a:rPr lang="en-GB" b="1" dirty="0">
                <a:solidFill>
                  <a:schemeClr val="bg1"/>
                </a:solidFill>
              </a:rPr>
              <a:t>March 431 BC - </a:t>
            </a:r>
            <a:r>
              <a:rPr lang="en-GB" dirty="0">
                <a:solidFill>
                  <a:schemeClr val="bg1"/>
                </a:solidFill>
              </a:rPr>
              <a:t>(start of Peloponnesian War). </a:t>
            </a:r>
          </a:p>
        </p:txBody>
      </p:sp>
      <p:sp>
        <p:nvSpPr>
          <p:cNvPr id="9" name="Content Placeholder 8"/>
          <p:cNvSpPr>
            <a:spLocks noGrp="1"/>
          </p:cNvSpPr>
          <p:nvPr>
            <p:ph sz="quarter" idx="4"/>
          </p:nvPr>
        </p:nvSpPr>
        <p:spPr>
          <a:xfrm>
            <a:off x="4932040" y="2708920"/>
            <a:ext cx="4032448" cy="3960440"/>
          </a:xfrm>
        </p:spPr>
        <p:txBody>
          <a:bodyPr>
            <a:normAutofit/>
          </a:bodyPr>
          <a:lstStyle/>
          <a:p>
            <a:r>
              <a:rPr lang="en-GB" dirty="0">
                <a:solidFill>
                  <a:schemeClr val="bg1"/>
                </a:solidFill>
              </a:rPr>
              <a:t>Consulships (consular list begins in 509 BC). </a:t>
            </a:r>
          </a:p>
          <a:p>
            <a:pPr marL="137160" indent="0">
              <a:buNone/>
            </a:pPr>
            <a:r>
              <a:rPr lang="en-GB" dirty="0">
                <a:solidFill>
                  <a:schemeClr val="bg1"/>
                </a:solidFill>
              </a:rPr>
              <a:t>- Ides of March in the year when the consuls were Julius Caesar for the fifth time, and Marcus Antonius = </a:t>
            </a:r>
            <a:r>
              <a:rPr lang="en-GB" b="1" dirty="0">
                <a:solidFill>
                  <a:schemeClr val="bg1"/>
                </a:solidFill>
              </a:rPr>
              <a:t>15 March 44 BC - </a:t>
            </a:r>
            <a:r>
              <a:rPr lang="en-GB" dirty="0">
                <a:solidFill>
                  <a:schemeClr val="bg1"/>
                </a:solidFill>
              </a:rPr>
              <a:t>(assassination of Caesar). </a:t>
            </a:r>
          </a:p>
        </p:txBody>
      </p:sp>
    </p:spTree>
    <p:extLst>
      <p:ext uri="{BB962C8B-B14F-4D97-AF65-F5344CB8AC3E}">
        <p14:creationId xmlns:p14="http://schemas.microsoft.com/office/powerpoint/2010/main" val="4187000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Calendars</a:t>
            </a:r>
            <a:endParaRPr lang="en-GB" dirty="0">
              <a:solidFill>
                <a:schemeClr val="bg1"/>
              </a:solidFill>
            </a:endParaRPr>
          </a:p>
        </p:txBody>
      </p:sp>
      <p:sp>
        <p:nvSpPr>
          <p:cNvPr id="3" name="Content Placeholder 2"/>
          <p:cNvSpPr>
            <a:spLocks noGrp="1"/>
          </p:cNvSpPr>
          <p:nvPr>
            <p:ph sz="half" idx="1"/>
          </p:nvPr>
        </p:nvSpPr>
        <p:spPr>
          <a:xfrm>
            <a:off x="323528" y="1600200"/>
            <a:ext cx="4032448" cy="4997152"/>
          </a:xfrm>
        </p:spPr>
        <p:txBody>
          <a:bodyPr>
            <a:normAutofit fontScale="92500" lnSpcReduction="20000"/>
          </a:bodyPr>
          <a:lstStyle/>
          <a:p>
            <a:r>
              <a:rPr lang="en-GB" dirty="0" err="1">
                <a:solidFill>
                  <a:schemeClr val="bg1"/>
                </a:solidFill>
              </a:rPr>
              <a:t>Hecatombaeon</a:t>
            </a:r>
            <a:r>
              <a:rPr lang="en-GB" dirty="0">
                <a:solidFill>
                  <a:schemeClr val="bg1"/>
                </a:solidFill>
              </a:rPr>
              <a:t>– Jul/Aug </a:t>
            </a:r>
          </a:p>
          <a:p>
            <a:r>
              <a:rPr lang="en-GB" dirty="0" err="1">
                <a:solidFill>
                  <a:schemeClr val="bg1"/>
                </a:solidFill>
              </a:rPr>
              <a:t>Metageitnion</a:t>
            </a:r>
            <a:r>
              <a:rPr lang="en-GB" dirty="0">
                <a:solidFill>
                  <a:schemeClr val="bg1"/>
                </a:solidFill>
              </a:rPr>
              <a:t>- Aug/Sep </a:t>
            </a:r>
          </a:p>
          <a:p>
            <a:r>
              <a:rPr lang="en-GB" dirty="0" err="1">
                <a:solidFill>
                  <a:schemeClr val="bg1"/>
                </a:solidFill>
              </a:rPr>
              <a:t>Boedromion</a:t>
            </a:r>
            <a:r>
              <a:rPr lang="en-GB" dirty="0">
                <a:solidFill>
                  <a:schemeClr val="bg1"/>
                </a:solidFill>
              </a:rPr>
              <a:t>- Sep/Oct </a:t>
            </a:r>
          </a:p>
          <a:p>
            <a:r>
              <a:rPr lang="en-GB" dirty="0" err="1">
                <a:solidFill>
                  <a:schemeClr val="bg1"/>
                </a:solidFill>
              </a:rPr>
              <a:t>Pyanepsion</a:t>
            </a:r>
            <a:r>
              <a:rPr lang="en-GB" dirty="0">
                <a:solidFill>
                  <a:schemeClr val="bg1"/>
                </a:solidFill>
              </a:rPr>
              <a:t>- Oct/Nov </a:t>
            </a:r>
          </a:p>
          <a:p>
            <a:r>
              <a:rPr lang="en-GB" dirty="0" err="1">
                <a:solidFill>
                  <a:schemeClr val="bg1"/>
                </a:solidFill>
              </a:rPr>
              <a:t>Maemacterion</a:t>
            </a:r>
            <a:r>
              <a:rPr lang="en-GB" dirty="0">
                <a:solidFill>
                  <a:schemeClr val="bg1"/>
                </a:solidFill>
              </a:rPr>
              <a:t>- Nov/Dec </a:t>
            </a:r>
          </a:p>
          <a:p>
            <a:r>
              <a:rPr lang="en-GB" dirty="0" err="1">
                <a:solidFill>
                  <a:schemeClr val="bg1"/>
                </a:solidFill>
              </a:rPr>
              <a:t>Poseideon</a:t>
            </a:r>
            <a:r>
              <a:rPr lang="en-GB" dirty="0">
                <a:solidFill>
                  <a:schemeClr val="bg1"/>
                </a:solidFill>
              </a:rPr>
              <a:t>- Dec/Jan </a:t>
            </a:r>
          </a:p>
          <a:p>
            <a:r>
              <a:rPr lang="en-GB" dirty="0" err="1">
                <a:solidFill>
                  <a:schemeClr val="bg1"/>
                </a:solidFill>
              </a:rPr>
              <a:t>Gamelion</a:t>
            </a:r>
            <a:r>
              <a:rPr lang="en-GB" dirty="0">
                <a:solidFill>
                  <a:schemeClr val="bg1"/>
                </a:solidFill>
              </a:rPr>
              <a:t>- Jan/Feb </a:t>
            </a:r>
          </a:p>
          <a:p>
            <a:r>
              <a:rPr lang="en-GB" dirty="0" err="1">
                <a:solidFill>
                  <a:schemeClr val="bg1"/>
                </a:solidFill>
              </a:rPr>
              <a:t>Anthesterion</a:t>
            </a:r>
            <a:r>
              <a:rPr lang="en-GB" dirty="0">
                <a:solidFill>
                  <a:schemeClr val="bg1"/>
                </a:solidFill>
              </a:rPr>
              <a:t>- Feb/Mar </a:t>
            </a:r>
          </a:p>
          <a:p>
            <a:r>
              <a:rPr lang="en-GB" dirty="0" err="1">
                <a:solidFill>
                  <a:schemeClr val="bg1"/>
                </a:solidFill>
              </a:rPr>
              <a:t>Elaphebolion</a:t>
            </a:r>
            <a:r>
              <a:rPr lang="en-GB" dirty="0">
                <a:solidFill>
                  <a:schemeClr val="bg1"/>
                </a:solidFill>
              </a:rPr>
              <a:t>- Mar/Apr </a:t>
            </a:r>
          </a:p>
          <a:p>
            <a:r>
              <a:rPr lang="en-GB" dirty="0" err="1">
                <a:solidFill>
                  <a:schemeClr val="bg1"/>
                </a:solidFill>
              </a:rPr>
              <a:t>Mounychion</a:t>
            </a:r>
            <a:r>
              <a:rPr lang="en-GB" dirty="0">
                <a:solidFill>
                  <a:schemeClr val="bg1"/>
                </a:solidFill>
              </a:rPr>
              <a:t>- Apr/May </a:t>
            </a:r>
          </a:p>
          <a:p>
            <a:r>
              <a:rPr lang="en-GB" dirty="0" err="1">
                <a:solidFill>
                  <a:schemeClr val="bg1"/>
                </a:solidFill>
              </a:rPr>
              <a:t>Thargelion</a:t>
            </a:r>
            <a:r>
              <a:rPr lang="en-GB" dirty="0">
                <a:solidFill>
                  <a:schemeClr val="bg1"/>
                </a:solidFill>
              </a:rPr>
              <a:t>- May/Jun </a:t>
            </a:r>
          </a:p>
          <a:p>
            <a:r>
              <a:rPr lang="en-GB" dirty="0" err="1">
                <a:solidFill>
                  <a:schemeClr val="bg1"/>
                </a:solidFill>
              </a:rPr>
              <a:t>Scirophorion</a:t>
            </a:r>
            <a:r>
              <a:rPr lang="en-GB" dirty="0">
                <a:solidFill>
                  <a:schemeClr val="bg1"/>
                </a:solidFill>
              </a:rPr>
              <a:t>- Jun/Jul </a:t>
            </a:r>
          </a:p>
        </p:txBody>
      </p:sp>
      <p:sp>
        <p:nvSpPr>
          <p:cNvPr id="4" name="Content Placeholder 3"/>
          <p:cNvSpPr>
            <a:spLocks noGrp="1"/>
          </p:cNvSpPr>
          <p:nvPr>
            <p:ph sz="half" idx="2"/>
          </p:nvPr>
        </p:nvSpPr>
        <p:spPr>
          <a:xfrm>
            <a:off x="4427984" y="1600200"/>
            <a:ext cx="4536504" cy="5069160"/>
          </a:xfrm>
        </p:spPr>
        <p:txBody>
          <a:bodyPr>
            <a:normAutofit fontScale="92500" lnSpcReduction="20000"/>
          </a:bodyPr>
          <a:lstStyle/>
          <a:p>
            <a:r>
              <a:rPr lang="en-GB" dirty="0" err="1">
                <a:solidFill>
                  <a:schemeClr val="bg1"/>
                </a:solidFill>
              </a:rPr>
              <a:t>Ianuarius</a:t>
            </a:r>
            <a:r>
              <a:rPr lang="en-GB" dirty="0">
                <a:solidFill>
                  <a:schemeClr val="bg1"/>
                </a:solidFill>
              </a:rPr>
              <a:t> </a:t>
            </a:r>
          </a:p>
          <a:p>
            <a:r>
              <a:rPr lang="en-GB" dirty="0" err="1">
                <a:solidFill>
                  <a:schemeClr val="bg1"/>
                </a:solidFill>
              </a:rPr>
              <a:t>Februarius</a:t>
            </a:r>
            <a:r>
              <a:rPr lang="en-GB" dirty="0">
                <a:solidFill>
                  <a:schemeClr val="bg1"/>
                </a:solidFill>
              </a:rPr>
              <a:t> </a:t>
            </a:r>
          </a:p>
          <a:p>
            <a:r>
              <a:rPr lang="en-GB" dirty="0" err="1">
                <a:solidFill>
                  <a:schemeClr val="bg1"/>
                </a:solidFill>
              </a:rPr>
              <a:t>Martius</a:t>
            </a:r>
            <a:r>
              <a:rPr lang="en-GB" dirty="0">
                <a:solidFill>
                  <a:schemeClr val="bg1"/>
                </a:solidFill>
              </a:rPr>
              <a:t> </a:t>
            </a:r>
          </a:p>
          <a:p>
            <a:r>
              <a:rPr lang="en-GB" dirty="0" err="1">
                <a:solidFill>
                  <a:schemeClr val="bg1"/>
                </a:solidFill>
              </a:rPr>
              <a:t>Aprilis</a:t>
            </a:r>
            <a:r>
              <a:rPr lang="en-GB" dirty="0">
                <a:solidFill>
                  <a:schemeClr val="bg1"/>
                </a:solidFill>
              </a:rPr>
              <a:t> </a:t>
            </a:r>
            <a:r>
              <a:rPr lang="en-GB" dirty="0" smtClean="0">
                <a:solidFill>
                  <a:schemeClr val="bg1"/>
                </a:solidFill>
              </a:rPr>
              <a:t>(</a:t>
            </a:r>
            <a:r>
              <a:rPr lang="en-GB" dirty="0" err="1" smtClean="0">
                <a:solidFill>
                  <a:srgbClr val="FF0000"/>
                </a:solidFill>
              </a:rPr>
              <a:t>Neroneus</a:t>
            </a:r>
            <a:r>
              <a:rPr lang="en-GB" dirty="0" smtClean="0">
                <a:solidFill>
                  <a:schemeClr val="bg1"/>
                </a:solidFill>
              </a:rPr>
              <a:t>)</a:t>
            </a:r>
            <a:endParaRPr lang="en-GB" dirty="0">
              <a:solidFill>
                <a:schemeClr val="bg1"/>
              </a:solidFill>
            </a:endParaRPr>
          </a:p>
          <a:p>
            <a:r>
              <a:rPr lang="en-GB" dirty="0" err="1">
                <a:solidFill>
                  <a:schemeClr val="bg1"/>
                </a:solidFill>
              </a:rPr>
              <a:t>Maius</a:t>
            </a:r>
            <a:r>
              <a:rPr lang="en-GB" dirty="0">
                <a:solidFill>
                  <a:schemeClr val="bg1"/>
                </a:solidFill>
              </a:rPr>
              <a:t> </a:t>
            </a:r>
          </a:p>
          <a:p>
            <a:r>
              <a:rPr lang="en-GB" dirty="0" err="1">
                <a:solidFill>
                  <a:schemeClr val="bg1"/>
                </a:solidFill>
              </a:rPr>
              <a:t>Iunius</a:t>
            </a:r>
            <a:r>
              <a:rPr lang="en-GB" dirty="0">
                <a:solidFill>
                  <a:schemeClr val="bg1"/>
                </a:solidFill>
              </a:rPr>
              <a:t> </a:t>
            </a:r>
          </a:p>
          <a:p>
            <a:r>
              <a:rPr lang="en-GB" dirty="0" err="1">
                <a:solidFill>
                  <a:schemeClr val="bg1"/>
                </a:solidFill>
              </a:rPr>
              <a:t>Iulius</a:t>
            </a:r>
            <a:r>
              <a:rPr lang="en-GB" dirty="0">
                <a:solidFill>
                  <a:schemeClr val="bg1"/>
                </a:solidFill>
              </a:rPr>
              <a:t> (</a:t>
            </a:r>
            <a:r>
              <a:rPr lang="en-GB" dirty="0">
                <a:solidFill>
                  <a:schemeClr val="accent2">
                    <a:lumMod val="75000"/>
                  </a:schemeClr>
                </a:solidFill>
              </a:rPr>
              <a:t>originally </a:t>
            </a:r>
            <a:r>
              <a:rPr lang="en-GB" dirty="0" err="1">
                <a:solidFill>
                  <a:schemeClr val="accent2">
                    <a:lumMod val="75000"/>
                  </a:schemeClr>
                </a:solidFill>
              </a:rPr>
              <a:t>Quintilis</a:t>
            </a:r>
            <a:r>
              <a:rPr lang="en-GB" dirty="0">
                <a:solidFill>
                  <a:schemeClr val="bg1"/>
                </a:solidFill>
              </a:rPr>
              <a:t>) </a:t>
            </a:r>
          </a:p>
          <a:p>
            <a:r>
              <a:rPr lang="en-GB" dirty="0">
                <a:solidFill>
                  <a:schemeClr val="bg1"/>
                </a:solidFill>
              </a:rPr>
              <a:t>Augustus (</a:t>
            </a:r>
            <a:r>
              <a:rPr lang="en-GB" dirty="0">
                <a:solidFill>
                  <a:schemeClr val="accent2">
                    <a:lumMod val="75000"/>
                  </a:schemeClr>
                </a:solidFill>
              </a:rPr>
              <a:t>originally </a:t>
            </a:r>
            <a:r>
              <a:rPr lang="en-GB" dirty="0" err="1">
                <a:solidFill>
                  <a:schemeClr val="accent2">
                    <a:lumMod val="75000"/>
                  </a:schemeClr>
                </a:solidFill>
              </a:rPr>
              <a:t>Sextilis</a:t>
            </a:r>
            <a:r>
              <a:rPr lang="en-GB" dirty="0">
                <a:solidFill>
                  <a:schemeClr val="bg1"/>
                </a:solidFill>
              </a:rPr>
              <a:t>) </a:t>
            </a:r>
          </a:p>
          <a:p>
            <a:r>
              <a:rPr lang="en-GB" dirty="0">
                <a:solidFill>
                  <a:schemeClr val="bg1"/>
                </a:solidFill>
              </a:rPr>
              <a:t>September </a:t>
            </a:r>
            <a:r>
              <a:rPr lang="en-GB" dirty="0" smtClean="0">
                <a:solidFill>
                  <a:schemeClr val="bg1"/>
                </a:solidFill>
              </a:rPr>
              <a:t>(</a:t>
            </a:r>
            <a:r>
              <a:rPr lang="en-GB" dirty="0" smtClean="0">
                <a:solidFill>
                  <a:srgbClr val="FF0000"/>
                </a:solidFill>
              </a:rPr>
              <a:t>Tiberius</a:t>
            </a:r>
            <a:r>
              <a:rPr lang="en-GB" dirty="0" smtClean="0">
                <a:solidFill>
                  <a:schemeClr val="bg1"/>
                </a:solidFill>
              </a:rPr>
              <a:t>)</a:t>
            </a:r>
            <a:endParaRPr lang="en-GB" dirty="0">
              <a:solidFill>
                <a:schemeClr val="bg1"/>
              </a:solidFill>
            </a:endParaRPr>
          </a:p>
          <a:p>
            <a:r>
              <a:rPr lang="en-GB" dirty="0">
                <a:solidFill>
                  <a:schemeClr val="bg1"/>
                </a:solidFill>
              </a:rPr>
              <a:t>October </a:t>
            </a:r>
            <a:r>
              <a:rPr lang="en-GB" dirty="0" smtClean="0">
                <a:solidFill>
                  <a:srgbClr val="FF0000"/>
                </a:solidFill>
              </a:rPr>
              <a:t>(</a:t>
            </a:r>
            <a:r>
              <a:rPr lang="en-GB" dirty="0" err="1" smtClean="0">
                <a:solidFill>
                  <a:srgbClr val="FF0000"/>
                </a:solidFill>
              </a:rPr>
              <a:t>Livius</a:t>
            </a:r>
            <a:r>
              <a:rPr lang="en-GB" dirty="0" smtClean="0">
                <a:solidFill>
                  <a:srgbClr val="FF0000"/>
                </a:solidFill>
              </a:rPr>
              <a:t>)</a:t>
            </a:r>
            <a:r>
              <a:rPr lang="en-GB" dirty="0" smtClean="0">
                <a:solidFill>
                  <a:schemeClr val="bg1"/>
                </a:solidFill>
              </a:rPr>
              <a:t> </a:t>
            </a:r>
            <a:endParaRPr lang="en-GB" dirty="0">
              <a:solidFill>
                <a:schemeClr val="bg1"/>
              </a:solidFill>
            </a:endParaRPr>
          </a:p>
          <a:p>
            <a:r>
              <a:rPr lang="en-GB" dirty="0">
                <a:solidFill>
                  <a:schemeClr val="bg1"/>
                </a:solidFill>
              </a:rPr>
              <a:t>November </a:t>
            </a:r>
          </a:p>
          <a:p>
            <a:r>
              <a:rPr lang="en-GB" dirty="0">
                <a:solidFill>
                  <a:schemeClr val="bg1"/>
                </a:solidFill>
              </a:rPr>
              <a:t>December </a:t>
            </a:r>
          </a:p>
        </p:txBody>
      </p:sp>
    </p:spTree>
    <p:extLst>
      <p:ext uri="{BB962C8B-B14F-4D97-AF65-F5344CB8AC3E}">
        <p14:creationId xmlns:p14="http://schemas.microsoft.com/office/powerpoint/2010/main" val="12970496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1225</Words>
  <Application>Microsoft Office PowerPoint</Application>
  <PresentationFormat>On-screen Show (4:3)</PresentationFormat>
  <Paragraphs>169</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Apex</vt:lpstr>
      <vt:lpstr>Introduction to classics</vt:lpstr>
      <vt:lpstr>Today’s Lecture</vt:lpstr>
      <vt:lpstr>Famous Historical Figures (1)</vt:lpstr>
      <vt:lpstr>Famous Historical Figures (2)</vt:lpstr>
      <vt:lpstr>Famous Events</vt:lpstr>
      <vt:lpstr>Legacies</vt:lpstr>
      <vt:lpstr>PowerPoint Presentation</vt:lpstr>
      <vt:lpstr>PowerPoint Presentation</vt:lpstr>
      <vt:lpstr>Athens and Rome</vt:lpstr>
      <vt:lpstr>Mediterranean </vt:lpstr>
      <vt:lpstr>City of Athens</vt:lpstr>
      <vt:lpstr>Attica</vt:lpstr>
      <vt:lpstr>Area of Athens</vt:lpstr>
      <vt:lpstr>Population of Athens and Attica</vt:lpstr>
      <vt:lpstr>City of Rome</vt:lpstr>
      <vt:lpstr>Area of the City of Rome (1)</vt:lpstr>
      <vt:lpstr>Area of the City of Rome (2)</vt:lpstr>
      <vt:lpstr>Population</vt:lpstr>
      <vt:lpstr>Peoples of Rome</vt:lpstr>
      <vt:lpstr>Greco-Roman Conceptions of the World</vt:lpstr>
      <vt:lpstr>PowerPoint Presentation</vt:lpstr>
      <vt:lpstr>Man and Nature</vt:lpstr>
      <vt:lpstr>PowerPoint Presentation</vt:lpstr>
      <vt:lpstr>PowerPoint Presentation</vt:lpstr>
      <vt:lpstr>PowerPoint Presentation</vt:lpstr>
      <vt:lpstr>Dating Years</vt:lpstr>
      <vt:lpstr>Calendars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Athens and Rome: Life and Culture in Classical Antiquity</dc:title>
  <dc:creator>Matt</dc:creator>
  <cp:lastModifiedBy>UCS</cp:lastModifiedBy>
  <cp:revision>58</cp:revision>
  <dcterms:created xsi:type="dcterms:W3CDTF">2013-09-21T13:02:02Z</dcterms:created>
  <dcterms:modified xsi:type="dcterms:W3CDTF">2014-03-18T13:09:05Z</dcterms:modified>
</cp:coreProperties>
</file>