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0" d="100"/>
          <a:sy n="110" d="100"/>
        </p:scale>
        <p:origin x="7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2/12/2024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2/12/2024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2/12/2024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00AB1-F014-474D-8DB7-9C19BAF6FF5B}"/>
              </a:ext>
            </a:extLst>
          </p:cNvPr>
          <p:cNvSpPr>
            <a:spLocks noGrp="1"/>
          </p:cNvSpPr>
          <p:nvPr>
            <p:ph type="ctrTitle"/>
          </p:nvPr>
        </p:nvSpPr>
        <p:spPr/>
        <p:txBody>
          <a:bodyPr/>
          <a:lstStyle/>
          <a:p>
            <a:r>
              <a:rPr lang="en-US" dirty="0"/>
              <a:t>Hotel Placement – Operating Hotel Facilities. </a:t>
            </a:r>
          </a:p>
        </p:txBody>
      </p:sp>
      <p:sp>
        <p:nvSpPr>
          <p:cNvPr id="3" name="Subtitle 2">
            <a:extLst>
              <a:ext uri="{FF2B5EF4-FFF2-40B4-BE49-F238E27FC236}">
                <a16:creationId xmlns:a16="http://schemas.microsoft.com/office/drawing/2014/main" id="{56391880-EC91-44D0-AEB3-A42464B9B3CA}"/>
              </a:ext>
            </a:extLst>
          </p:cNvPr>
          <p:cNvSpPr>
            <a:spLocks noGrp="1"/>
          </p:cNvSpPr>
          <p:nvPr>
            <p:ph type="subTitle" idx="1"/>
          </p:nvPr>
        </p:nvSpPr>
        <p:spPr/>
        <p:txBody>
          <a:bodyPr/>
          <a:lstStyle/>
          <a:p>
            <a:r>
              <a:rPr lang="en-US" dirty="0">
                <a:solidFill>
                  <a:schemeClr val="bg1"/>
                </a:solidFill>
              </a:rPr>
              <a:t>By: </a:t>
            </a:r>
            <a:r>
              <a:rPr lang="en-US" dirty="0" err="1">
                <a:solidFill>
                  <a:schemeClr val="bg1"/>
                </a:solidFill>
              </a:rPr>
              <a:t>Shunom</a:t>
            </a:r>
            <a:r>
              <a:rPr lang="en-US" dirty="0">
                <a:solidFill>
                  <a:schemeClr val="bg1"/>
                </a:solidFill>
              </a:rPr>
              <a:t> begum</a:t>
            </a:r>
          </a:p>
        </p:txBody>
      </p:sp>
      <p:pic>
        <p:nvPicPr>
          <p:cNvPr id="1026" name="Picture 2" descr="https://logolook.net/wp-content/uploads/2022/08/Holiday-Inn-Logo.png">
            <a:extLst>
              <a:ext uri="{FF2B5EF4-FFF2-40B4-BE49-F238E27FC236}">
                <a16:creationId xmlns:a16="http://schemas.microsoft.com/office/drawing/2014/main" id="{ABE1345A-AE25-4491-8BC1-2650AAFF72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87687" y="880533"/>
            <a:ext cx="3816626" cy="21468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3907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329C2-E1A0-4F55-868E-37DD1EF322EA}"/>
              </a:ext>
            </a:extLst>
          </p:cNvPr>
          <p:cNvSpPr>
            <a:spLocks noGrp="1"/>
          </p:cNvSpPr>
          <p:nvPr>
            <p:ph type="title"/>
          </p:nvPr>
        </p:nvSpPr>
        <p:spPr/>
        <p:txBody>
          <a:bodyPr/>
          <a:lstStyle/>
          <a:p>
            <a:r>
              <a:rPr lang="en-US" b="1" dirty="0"/>
              <a:t>Introduction</a:t>
            </a:r>
            <a:endParaRPr lang="en-US" dirty="0"/>
          </a:p>
        </p:txBody>
      </p:sp>
      <p:sp>
        <p:nvSpPr>
          <p:cNvPr id="3" name="Content Placeholder 2">
            <a:extLst>
              <a:ext uri="{FF2B5EF4-FFF2-40B4-BE49-F238E27FC236}">
                <a16:creationId xmlns:a16="http://schemas.microsoft.com/office/drawing/2014/main" id="{58BF26E1-0D85-4556-8E8A-24242D4ECBE6}"/>
              </a:ext>
            </a:extLst>
          </p:cNvPr>
          <p:cNvSpPr>
            <a:spLocks noGrp="1"/>
          </p:cNvSpPr>
          <p:nvPr>
            <p:ph idx="1"/>
          </p:nvPr>
        </p:nvSpPr>
        <p:spPr/>
        <p:txBody>
          <a:bodyPr>
            <a:normAutofit/>
          </a:bodyPr>
          <a:lstStyle/>
          <a:p>
            <a:pPr lvl="0"/>
            <a:r>
              <a:rPr lang="en-US" dirty="0"/>
              <a:t>This presentation </a:t>
            </a:r>
            <a:r>
              <a:rPr lang="en-US" dirty="0" err="1"/>
              <a:t>emphasises</a:t>
            </a:r>
            <a:r>
              <a:rPr lang="en-US" dirty="0"/>
              <a:t>, apart from providing an introductory overview of the training </a:t>
            </a:r>
            <a:r>
              <a:rPr lang="en-US" dirty="0" err="1"/>
              <a:t>programme</a:t>
            </a:r>
            <a:r>
              <a:rPr lang="en-US" dirty="0"/>
              <a:t>, the criticality of health and safety protocols within the department (</a:t>
            </a:r>
            <a:r>
              <a:rPr lang="en-US" dirty="0" err="1"/>
              <a:t>Alrawadieh</a:t>
            </a:r>
            <a:r>
              <a:rPr lang="en-US" dirty="0"/>
              <a:t>, </a:t>
            </a:r>
            <a:r>
              <a:rPr lang="en-US" dirty="0" err="1"/>
              <a:t>Alrawadieh</a:t>
            </a:r>
            <a:r>
              <a:rPr lang="en-US" dirty="0"/>
              <a:t>, &amp; Cetin, 2021). </a:t>
            </a:r>
          </a:p>
          <a:p>
            <a:pPr lvl="0"/>
            <a:r>
              <a:rPr lang="en-US" dirty="0"/>
              <a:t>It is evident from the stated objective—"To ensure a safe and secure work environment for all"—that a secure workplace is critical. This encapsulates the primary aim of the training </a:t>
            </a:r>
            <a:r>
              <a:rPr lang="en-US" dirty="0" err="1"/>
              <a:t>programme</a:t>
            </a:r>
            <a:r>
              <a:rPr lang="en-US" dirty="0"/>
              <a:t>, which is to underscore the significance of personal security as well as the collective welfare of the team. </a:t>
            </a:r>
          </a:p>
          <a:p>
            <a:r>
              <a:rPr lang="en-US" dirty="0"/>
              <a:t>During my presentation, I </a:t>
            </a:r>
            <a:r>
              <a:rPr lang="en-US" dirty="0" err="1"/>
              <a:t>emphasised</a:t>
            </a:r>
            <a:r>
              <a:rPr lang="en-US" dirty="0"/>
              <a:t> that housekeeping entails not only maintaining order but also the critical duty of ensuring the safety and welfare of all individuals. </a:t>
            </a:r>
          </a:p>
        </p:txBody>
      </p:sp>
    </p:spTree>
    <p:extLst>
      <p:ext uri="{BB962C8B-B14F-4D97-AF65-F5344CB8AC3E}">
        <p14:creationId xmlns:p14="http://schemas.microsoft.com/office/powerpoint/2010/main" val="2692422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A641C-6245-4044-ACB3-A0A5D4C453C9}"/>
              </a:ext>
            </a:extLst>
          </p:cNvPr>
          <p:cNvSpPr>
            <a:spLocks noGrp="1"/>
          </p:cNvSpPr>
          <p:nvPr>
            <p:ph type="title"/>
          </p:nvPr>
        </p:nvSpPr>
        <p:spPr/>
        <p:txBody>
          <a:bodyPr/>
          <a:lstStyle/>
          <a:p>
            <a:r>
              <a:rPr lang="en-US" b="1" dirty="0"/>
              <a:t>Precautions Overview:</a:t>
            </a:r>
            <a:endParaRPr lang="en-US" dirty="0"/>
          </a:p>
        </p:txBody>
      </p:sp>
      <p:sp>
        <p:nvSpPr>
          <p:cNvPr id="3" name="Content Placeholder 2">
            <a:extLst>
              <a:ext uri="{FF2B5EF4-FFF2-40B4-BE49-F238E27FC236}">
                <a16:creationId xmlns:a16="http://schemas.microsoft.com/office/drawing/2014/main" id="{C54B1B1F-38A7-42FD-BBDE-2A1B3A195802}"/>
              </a:ext>
            </a:extLst>
          </p:cNvPr>
          <p:cNvSpPr>
            <a:spLocks noGrp="1"/>
          </p:cNvSpPr>
          <p:nvPr>
            <p:ph idx="1"/>
          </p:nvPr>
        </p:nvSpPr>
        <p:spPr>
          <a:xfrm>
            <a:off x="1154955" y="2603500"/>
            <a:ext cx="6756593" cy="3820994"/>
          </a:xfrm>
        </p:spPr>
        <p:txBody>
          <a:bodyPr>
            <a:normAutofit fontScale="85000" lnSpcReduction="10000"/>
          </a:bodyPr>
          <a:lstStyle/>
          <a:p>
            <a:pPr lvl="0"/>
            <a:r>
              <a:rPr lang="en-US" dirty="0"/>
              <a:t>Our sanitation staff is required to adhere to stringent protocols to mitigate potential hazards (Barsky &amp; Nash, 2002). </a:t>
            </a:r>
          </a:p>
          <a:p>
            <a:pPr lvl="0"/>
            <a:r>
              <a:rPr lang="en-US" dirty="0"/>
              <a:t>Proper </a:t>
            </a:r>
            <a:r>
              <a:rPr lang="en-US" dirty="0" err="1"/>
              <a:t>utilisation</a:t>
            </a:r>
            <a:r>
              <a:rPr lang="en-US" dirty="0"/>
              <a:t> of personal protective equipment (PPE) is of the utmost importance. By donning mittens and footwear with adequate traction, one can mitigate the risk of chemical exposure and prevent accidents resulting from sliding and falling. </a:t>
            </a:r>
          </a:p>
          <a:p>
            <a:pPr lvl="0"/>
            <a:r>
              <a:rPr lang="en-US" dirty="0"/>
              <a:t>Chemical safety is </a:t>
            </a:r>
            <a:r>
              <a:rPr lang="en-US" dirty="0" err="1"/>
              <a:t>emphasised</a:t>
            </a:r>
            <a:r>
              <a:rPr lang="en-US" dirty="0"/>
              <a:t> through the promotion of cleaning solutions bearing appropriate labels and approvals, the provision of adequate ventilation during cleaning procedures, and the discouragement of chemical mixing.</a:t>
            </a:r>
          </a:p>
          <a:p>
            <a:pPr lvl="0"/>
            <a:r>
              <a:rPr lang="en-US" dirty="0"/>
              <a:t>In addition, appropriate lifting techniques are taught to the staff, thereby reducing the risk of back injuries associated with the relocation of heavy furniture and other objects (Bowen &amp; Shoemaker, 1998).</a:t>
            </a:r>
          </a:p>
        </p:txBody>
      </p:sp>
      <p:pic>
        <p:nvPicPr>
          <p:cNvPr id="4" name="Picture 3">
            <a:extLst>
              <a:ext uri="{FF2B5EF4-FFF2-40B4-BE49-F238E27FC236}">
                <a16:creationId xmlns:a16="http://schemas.microsoft.com/office/drawing/2014/main" id="{27C1E14F-9DBE-405C-9097-1248F9C54A85}"/>
              </a:ext>
            </a:extLst>
          </p:cNvPr>
          <p:cNvPicPr>
            <a:picLocks noChangeAspect="1"/>
          </p:cNvPicPr>
          <p:nvPr/>
        </p:nvPicPr>
        <p:blipFill>
          <a:blip r:embed="rId2"/>
          <a:stretch>
            <a:fillRect/>
          </a:stretch>
        </p:blipFill>
        <p:spPr>
          <a:xfrm>
            <a:off x="8158991" y="2603501"/>
            <a:ext cx="3476418" cy="3611770"/>
          </a:xfrm>
          <a:prstGeom prst="rect">
            <a:avLst/>
          </a:prstGeom>
        </p:spPr>
      </p:pic>
      <p:sp>
        <p:nvSpPr>
          <p:cNvPr id="5" name="Rectangle 4">
            <a:extLst>
              <a:ext uri="{FF2B5EF4-FFF2-40B4-BE49-F238E27FC236}">
                <a16:creationId xmlns:a16="http://schemas.microsoft.com/office/drawing/2014/main" id="{93796701-015A-4A11-ABCD-65867992CA85}"/>
              </a:ext>
            </a:extLst>
          </p:cNvPr>
          <p:cNvSpPr/>
          <p:nvPr/>
        </p:nvSpPr>
        <p:spPr>
          <a:xfrm>
            <a:off x="9166473" y="6338355"/>
            <a:ext cx="1855304" cy="646331"/>
          </a:xfrm>
          <a:prstGeom prst="rect">
            <a:avLst/>
          </a:prstGeom>
        </p:spPr>
        <p:txBody>
          <a:bodyPr wrap="square">
            <a:spAutoFit/>
          </a:bodyPr>
          <a:lstStyle/>
          <a:p>
            <a:r>
              <a:rPr lang="en-US" dirty="0">
                <a:latin typeface="Arial" panose="020B0604020202020204" pitchFamily="34" charset="0"/>
                <a:ea typeface="Calibri" panose="020F0502020204030204" pitchFamily="34" charset="0"/>
              </a:rPr>
              <a:t>(IRVINE, 2024)	</a:t>
            </a:r>
            <a:endParaRPr lang="en-US" dirty="0"/>
          </a:p>
        </p:txBody>
      </p:sp>
    </p:spTree>
    <p:extLst>
      <p:ext uri="{BB962C8B-B14F-4D97-AF65-F5344CB8AC3E}">
        <p14:creationId xmlns:p14="http://schemas.microsoft.com/office/powerpoint/2010/main" val="3835768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35D1B-6A82-4F86-8CB7-747FF92BF870}"/>
              </a:ext>
            </a:extLst>
          </p:cNvPr>
          <p:cNvSpPr>
            <a:spLocks noGrp="1"/>
          </p:cNvSpPr>
          <p:nvPr>
            <p:ph type="title"/>
          </p:nvPr>
        </p:nvSpPr>
        <p:spPr/>
        <p:txBody>
          <a:bodyPr/>
          <a:lstStyle/>
          <a:p>
            <a:r>
              <a:rPr lang="en-US" b="1" dirty="0"/>
              <a:t>Personal Protective Equipment (PPE)</a:t>
            </a:r>
            <a:endParaRPr lang="en-US" dirty="0"/>
          </a:p>
        </p:txBody>
      </p:sp>
      <p:sp>
        <p:nvSpPr>
          <p:cNvPr id="3" name="Content Placeholder 2">
            <a:extLst>
              <a:ext uri="{FF2B5EF4-FFF2-40B4-BE49-F238E27FC236}">
                <a16:creationId xmlns:a16="http://schemas.microsoft.com/office/drawing/2014/main" id="{D6D2E149-7FAA-47F5-8CAF-830261046D4F}"/>
              </a:ext>
            </a:extLst>
          </p:cNvPr>
          <p:cNvSpPr>
            <a:spLocks noGrp="1"/>
          </p:cNvSpPr>
          <p:nvPr>
            <p:ph idx="1"/>
          </p:nvPr>
        </p:nvSpPr>
        <p:spPr>
          <a:xfrm>
            <a:off x="925975" y="2603499"/>
            <a:ext cx="6088283" cy="3837057"/>
          </a:xfrm>
        </p:spPr>
        <p:txBody>
          <a:bodyPr>
            <a:noAutofit/>
          </a:bodyPr>
          <a:lstStyle/>
          <a:p>
            <a:pPr lvl="0"/>
            <a:r>
              <a:rPr lang="en-US" sz="1460" dirty="0"/>
              <a:t>Approved for use and appropriately labelled cleaning supplies are required (Mohsin, Rodrigues, &amp; </a:t>
            </a:r>
            <a:r>
              <a:rPr lang="en-US" sz="1460" dirty="0" err="1"/>
              <a:t>Brochado</a:t>
            </a:r>
            <a:r>
              <a:rPr lang="en-US" sz="1460" dirty="0"/>
              <a:t>, 2019).</a:t>
            </a:r>
          </a:p>
          <a:p>
            <a:pPr lvl="0"/>
            <a:r>
              <a:rPr lang="en-US" sz="1460" dirty="0"/>
              <a:t>It is imperative to ensure that the room has adequate airflow before commencing any cleansing activities.</a:t>
            </a:r>
          </a:p>
          <a:p>
            <a:pPr lvl="0"/>
            <a:r>
              <a:rPr lang="en-US" sz="1460" dirty="0"/>
              <a:t>It is imperative to prevent chemical mingling, as doing so may lead to hazardous reactions.</a:t>
            </a:r>
          </a:p>
          <a:p>
            <a:pPr lvl="0"/>
            <a:r>
              <a:rPr lang="en-US" sz="1460" dirty="0"/>
              <a:t>Training employees in secure lifting procedures is imperative to mitigate the potential for back injuries. Maintain excellent posture while carrying heavy objects by flexing the knees and ensuring that the spine is in an erect position.</a:t>
            </a:r>
          </a:p>
          <a:p>
            <a:pPr lvl="0"/>
            <a:r>
              <a:rPr lang="en-US" sz="1460" dirty="0"/>
              <a:t>To simplify the process of transporting sizable objects, </a:t>
            </a:r>
            <a:r>
              <a:rPr lang="en-US" sz="1460" dirty="0" err="1"/>
              <a:t>utilise</a:t>
            </a:r>
            <a:r>
              <a:rPr lang="en-US" sz="1460" dirty="0"/>
              <a:t> </a:t>
            </a:r>
            <a:r>
              <a:rPr lang="en-US" sz="1460" dirty="0" err="1"/>
              <a:t>motorised</a:t>
            </a:r>
            <a:r>
              <a:rPr lang="en-US" sz="1460" dirty="0"/>
              <a:t> aids such as a carriage or trolley (Collin, 2007). </a:t>
            </a:r>
          </a:p>
        </p:txBody>
      </p:sp>
      <p:pic>
        <p:nvPicPr>
          <p:cNvPr id="1026" name="Picture 2" descr="Personal Protective Equipment (PPE) Safety | SafetyCulture">
            <a:extLst>
              <a:ext uri="{FF2B5EF4-FFF2-40B4-BE49-F238E27FC236}">
                <a16:creationId xmlns:a16="http://schemas.microsoft.com/office/drawing/2014/main" id="{73BDA43F-0893-485F-AF1C-19B6096EE4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8349" y="2504662"/>
            <a:ext cx="4472650" cy="355158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CBED2AC3-6C64-4243-B306-6BA5BB0BE661}"/>
              </a:ext>
            </a:extLst>
          </p:cNvPr>
          <p:cNvSpPr/>
          <p:nvPr/>
        </p:nvSpPr>
        <p:spPr>
          <a:xfrm>
            <a:off x="8584895" y="6071224"/>
            <a:ext cx="1992853" cy="369332"/>
          </a:xfrm>
          <a:prstGeom prst="rect">
            <a:avLst/>
          </a:prstGeom>
        </p:spPr>
        <p:txBody>
          <a:bodyPr wrap="none">
            <a:spAutoFit/>
          </a:bodyPr>
          <a:lstStyle/>
          <a:p>
            <a:r>
              <a:rPr lang="en-US" dirty="0">
                <a:latin typeface="Arial" panose="020B0604020202020204" pitchFamily="34" charset="0"/>
                <a:ea typeface="Calibri" panose="020F0502020204030204" pitchFamily="34" charset="0"/>
              </a:rPr>
              <a:t>(</a:t>
            </a:r>
            <a:r>
              <a:rPr lang="en-US" dirty="0" err="1">
                <a:latin typeface="Arial" panose="020B0604020202020204" pitchFamily="34" charset="0"/>
                <a:ea typeface="Calibri" panose="020F0502020204030204" pitchFamily="34" charset="0"/>
              </a:rPr>
              <a:t>Reliefweb</a:t>
            </a:r>
            <a:r>
              <a:rPr lang="en-US" dirty="0">
                <a:latin typeface="Arial" panose="020B0604020202020204" pitchFamily="34" charset="0"/>
                <a:ea typeface="Calibri" panose="020F0502020204030204" pitchFamily="34" charset="0"/>
              </a:rPr>
              <a:t>, 2020)</a:t>
            </a:r>
            <a:endParaRPr lang="en-US" dirty="0"/>
          </a:p>
        </p:txBody>
      </p:sp>
    </p:spTree>
    <p:extLst>
      <p:ext uri="{BB962C8B-B14F-4D97-AF65-F5344CB8AC3E}">
        <p14:creationId xmlns:p14="http://schemas.microsoft.com/office/powerpoint/2010/main" val="960695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3B989-ABDF-41EA-8318-E0F0E36F154B}"/>
              </a:ext>
            </a:extLst>
          </p:cNvPr>
          <p:cNvSpPr>
            <a:spLocks noGrp="1"/>
          </p:cNvSpPr>
          <p:nvPr>
            <p:ph type="title"/>
          </p:nvPr>
        </p:nvSpPr>
        <p:spPr/>
        <p:txBody>
          <a:bodyPr/>
          <a:lstStyle/>
          <a:p>
            <a:r>
              <a:rPr lang="en-US" b="1" dirty="0"/>
              <a:t>Chemical Safety</a:t>
            </a:r>
            <a:endParaRPr lang="en-US" dirty="0"/>
          </a:p>
        </p:txBody>
      </p:sp>
      <p:sp>
        <p:nvSpPr>
          <p:cNvPr id="3" name="Content Placeholder 2">
            <a:extLst>
              <a:ext uri="{FF2B5EF4-FFF2-40B4-BE49-F238E27FC236}">
                <a16:creationId xmlns:a16="http://schemas.microsoft.com/office/drawing/2014/main" id="{6B413FCF-FA21-4EC3-AD5D-6E0BC1BC8D46}"/>
              </a:ext>
            </a:extLst>
          </p:cNvPr>
          <p:cNvSpPr>
            <a:spLocks noGrp="1"/>
          </p:cNvSpPr>
          <p:nvPr>
            <p:ph idx="1"/>
          </p:nvPr>
        </p:nvSpPr>
        <p:spPr>
          <a:xfrm>
            <a:off x="4837043" y="2762526"/>
            <a:ext cx="6720579" cy="3416300"/>
          </a:xfrm>
        </p:spPr>
        <p:txBody>
          <a:bodyPr>
            <a:normAutofit/>
          </a:bodyPr>
          <a:lstStyle/>
          <a:p>
            <a:pPr lvl="0"/>
            <a:r>
              <a:rPr lang="en-US" dirty="0"/>
              <a:t>The fifth slide of the presentation delves into the subject of chemical safety, concurrently discussing secure methods for storing cleansing materials. </a:t>
            </a:r>
          </a:p>
          <a:p>
            <a:pPr lvl="0"/>
            <a:r>
              <a:rPr lang="en-US" dirty="0"/>
              <a:t>In the course of their routine duties, maintenance personnel ought to conscientiously inspect areas for visual indicators, including cleaning supplies that are appropriately labelled and sufficient ventilation (Cross, 1992). </a:t>
            </a:r>
          </a:p>
          <a:p>
            <a:pPr lvl="0"/>
            <a:r>
              <a:rPr lang="en-US" dirty="0"/>
              <a:t>The primary emphasis is placed on the prohibition of chemical combining, underscoring the potential hazards associated with such conduct.</a:t>
            </a:r>
          </a:p>
        </p:txBody>
      </p:sp>
      <p:pic>
        <p:nvPicPr>
          <p:cNvPr id="5" name="Picture 4">
            <a:extLst>
              <a:ext uri="{FF2B5EF4-FFF2-40B4-BE49-F238E27FC236}">
                <a16:creationId xmlns:a16="http://schemas.microsoft.com/office/drawing/2014/main" id="{AA6E619A-E614-4365-AA18-C04A9A2F7657}"/>
              </a:ext>
            </a:extLst>
          </p:cNvPr>
          <p:cNvPicPr>
            <a:picLocks noChangeAspect="1"/>
          </p:cNvPicPr>
          <p:nvPr/>
        </p:nvPicPr>
        <p:blipFill>
          <a:blip r:embed="rId2"/>
          <a:stretch>
            <a:fillRect/>
          </a:stretch>
        </p:blipFill>
        <p:spPr>
          <a:xfrm>
            <a:off x="475352" y="2494926"/>
            <a:ext cx="3977930" cy="3683900"/>
          </a:xfrm>
          <a:prstGeom prst="rect">
            <a:avLst/>
          </a:prstGeom>
        </p:spPr>
      </p:pic>
      <p:sp>
        <p:nvSpPr>
          <p:cNvPr id="4" name="Rectangle 3">
            <a:extLst>
              <a:ext uri="{FF2B5EF4-FFF2-40B4-BE49-F238E27FC236}">
                <a16:creationId xmlns:a16="http://schemas.microsoft.com/office/drawing/2014/main" id="{83678A56-AF43-4923-BD14-95AA828B67EF}"/>
              </a:ext>
            </a:extLst>
          </p:cNvPr>
          <p:cNvSpPr/>
          <p:nvPr/>
        </p:nvSpPr>
        <p:spPr>
          <a:xfrm>
            <a:off x="1435830" y="6178826"/>
            <a:ext cx="2056973" cy="369332"/>
          </a:xfrm>
          <a:prstGeom prst="rect">
            <a:avLst/>
          </a:prstGeom>
        </p:spPr>
        <p:txBody>
          <a:bodyPr wrap="none">
            <a:spAutoFit/>
          </a:bodyPr>
          <a:lstStyle/>
          <a:p>
            <a:r>
              <a:rPr lang="en-US" dirty="0">
                <a:latin typeface="Arial" panose="020B0604020202020204" pitchFamily="34" charset="0"/>
                <a:ea typeface="Calibri" panose="020F0502020204030204" pitchFamily="34" charset="0"/>
              </a:rPr>
              <a:t>(Chemicals, 2023)</a:t>
            </a:r>
            <a:endParaRPr lang="en-US" dirty="0"/>
          </a:p>
        </p:txBody>
      </p:sp>
    </p:spTree>
    <p:extLst>
      <p:ext uri="{BB962C8B-B14F-4D97-AF65-F5344CB8AC3E}">
        <p14:creationId xmlns:p14="http://schemas.microsoft.com/office/powerpoint/2010/main" val="2604788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ED4E4-0825-4C02-A333-B0CF0A29A787}"/>
              </a:ext>
            </a:extLst>
          </p:cNvPr>
          <p:cNvSpPr>
            <a:spLocks noGrp="1"/>
          </p:cNvSpPr>
          <p:nvPr>
            <p:ph type="title"/>
          </p:nvPr>
        </p:nvSpPr>
        <p:spPr/>
        <p:txBody>
          <a:bodyPr/>
          <a:lstStyle/>
          <a:p>
            <a:r>
              <a:rPr lang="en-US" b="1" dirty="0"/>
              <a:t>Lifting Techniques</a:t>
            </a:r>
            <a:endParaRPr lang="en-US" dirty="0"/>
          </a:p>
        </p:txBody>
      </p:sp>
      <p:sp>
        <p:nvSpPr>
          <p:cNvPr id="3" name="Content Placeholder 2">
            <a:extLst>
              <a:ext uri="{FF2B5EF4-FFF2-40B4-BE49-F238E27FC236}">
                <a16:creationId xmlns:a16="http://schemas.microsoft.com/office/drawing/2014/main" id="{3F9E3D4A-9ED0-4E20-8F97-31106EA5DA6F}"/>
              </a:ext>
            </a:extLst>
          </p:cNvPr>
          <p:cNvSpPr>
            <a:spLocks noGrp="1"/>
          </p:cNvSpPr>
          <p:nvPr>
            <p:ph idx="1"/>
          </p:nvPr>
        </p:nvSpPr>
        <p:spPr>
          <a:xfrm>
            <a:off x="543338" y="2603499"/>
            <a:ext cx="7368210" cy="3982830"/>
          </a:xfrm>
        </p:spPr>
        <p:txBody>
          <a:bodyPr>
            <a:normAutofit/>
          </a:bodyPr>
          <a:lstStyle/>
          <a:p>
            <a:pPr lvl="0"/>
            <a:r>
              <a:rPr lang="en-US" dirty="0"/>
              <a:t>The subject matter explored on the sixth slide pertains to lifting techniques, a common contributor to occupational injuries (</a:t>
            </a:r>
            <a:r>
              <a:rPr lang="en-US" dirty="0" err="1"/>
              <a:t>Cser</a:t>
            </a:r>
            <a:r>
              <a:rPr lang="en-US" dirty="0"/>
              <a:t> &amp; Ohuchi, 2008). </a:t>
            </a:r>
          </a:p>
          <a:p>
            <a:pPr lvl="0"/>
            <a:r>
              <a:rPr lang="en-US" dirty="0"/>
              <a:t>It is imperative to underscore the criticality of employing mechanical assistance when transporting heavy objects, as it enhances safety and provides pragmatic methods to alleviate physical strain.</a:t>
            </a:r>
          </a:p>
          <a:p>
            <a:pPr lvl="0"/>
            <a:r>
              <a:rPr lang="en-US" dirty="0"/>
              <a:t>This segment examines a significant contributor to occupational injuries and presents practical suggestions that, when implemented, can substantially reduce the likelihood of housekeepers developing musculoskeletal disorders (</a:t>
            </a:r>
            <a:r>
              <a:rPr lang="en-US" dirty="0" err="1"/>
              <a:t>Dyshkantiuk</a:t>
            </a:r>
            <a:r>
              <a:rPr lang="en-US" dirty="0"/>
              <a:t>, et al., 2020). </a:t>
            </a:r>
          </a:p>
        </p:txBody>
      </p:sp>
      <p:pic>
        <p:nvPicPr>
          <p:cNvPr id="2050" name="Picture 2" descr="Proper Lifting Technique to Avoid Back Pain - Elevate Physiotherapy">
            <a:extLst>
              <a:ext uri="{FF2B5EF4-FFF2-40B4-BE49-F238E27FC236}">
                <a16:creationId xmlns:a16="http://schemas.microsoft.com/office/drawing/2014/main" id="{9F53A788-CDE3-4B3E-916A-D297A63065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4313" y="2459300"/>
            <a:ext cx="3763618" cy="41270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BCC2258-3465-4D8F-AB02-77A128DD32CF}"/>
              </a:ext>
            </a:extLst>
          </p:cNvPr>
          <p:cNvSpPr/>
          <p:nvPr/>
        </p:nvSpPr>
        <p:spPr>
          <a:xfrm>
            <a:off x="10394926" y="2089968"/>
            <a:ext cx="1373005" cy="369332"/>
          </a:xfrm>
          <a:prstGeom prst="rect">
            <a:avLst/>
          </a:prstGeom>
        </p:spPr>
        <p:txBody>
          <a:bodyPr wrap="none">
            <a:spAutoFit/>
          </a:bodyPr>
          <a:lstStyle/>
          <a:p>
            <a:r>
              <a:rPr lang="en-US" dirty="0">
                <a:latin typeface="Arial" panose="020B0604020202020204" pitchFamily="34" charset="0"/>
                <a:ea typeface="Calibri" panose="020F0502020204030204" pitchFamily="34" charset="0"/>
              </a:rPr>
              <a:t>(Yap, 2022)</a:t>
            </a:r>
            <a:endParaRPr lang="en-US" dirty="0"/>
          </a:p>
        </p:txBody>
      </p:sp>
    </p:spTree>
    <p:extLst>
      <p:ext uri="{BB962C8B-B14F-4D97-AF65-F5344CB8AC3E}">
        <p14:creationId xmlns:p14="http://schemas.microsoft.com/office/powerpoint/2010/main" val="778955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55D6B-3427-4B15-9E1A-533BFF5B6008}"/>
              </a:ext>
            </a:extLst>
          </p:cNvPr>
          <p:cNvSpPr>
            <a:spLocks noGrp="1"/>
          </p:cNvSpPr>
          <p:nvPr>
            <p:ph type="title"/>
          </p:nvPr>
        </p:nvSpPr>
        <p:spPr/>
        <p:txBody>
          <a:bodyPr/>
          <a:lstStyle/>
          <a:p>
            <a:r>
              <a:rPr lang="en-US" b="1" dirty="0"/>
              <a:t>Procedures Overview:</a:t>
            </a:r>
            <a:endParaRPr lang="en-US" dirty="0"/>
          </a:p>
        </p:txBody>
      </p:sp>
      <p:sp>
        <p:nvSpPr>
          <p:cNvPr id="3" name="Content Placeholder 2">
            <a:extLst>
              <a:ext uri="{FF2B5EF4-FFF2-40B4-BE49-F238E27FC236}">
                <a16:creationId xmlns:a16="http://schemas.microsoft.com/office/drawing/2014/main" id="{E1298405-D735-47AC-86D4-39CDC819131F}"/>
              </a:ext>
            </a:extLst>
          </p:cNvPr>
          <p:cNvSpPr>
            <a:spLocks noGrp="1"/>
          </p:cNvSpPr>
          <p:nvPr>
            <p:ph idx="1"/>
          </p:nvPr>
        </p:nvSpPr>
        <p:spPr>
          <a:xfrm>
            <a:off x="4337479" y="2720718"/>
            <a:ext cx="7386320" cy="4008041"/>
          </a:xfrm>
        </p:spPr>
        <p:txBody>
          <a:bodyPr>
            <a:noAutofit/>
          </a:bodyPr>
          <a:lstStyle/>
          <a:p>
            <a:pPr lvl="0"/>
            <a:r>
              <a:rPr lang="en-US" sz="1500" dirty="0"/>
              <a:t>Post warning signs in areas that are damp.</a:t>
            </a:r>
          </a:p>
          <a:p>
            <a:pPr lvl="0"/>
            <a:r>
              <a:rPr lang="en-US" sz="1500" dirty="0"/>
              <a:t>Verify the cleanliness and safety of the environment by inspecting the floors.</a:t>
            </a:r>
          </a:p>
          <a:p>
            <a:pPr lvl="0"/>
            <a:r>
              <a:rPr lang="en-US" sz="1500" dirty="0"/>
              <a:t>It is crucial to exercise caution when using electrical outlets and routinely inspect equipment for indications of frayed or damaged cables.</a:t>
            </a:r>
          </a:p>
          <a:p>
            <a:pPr lvl="0"/>
            <a:r>
              <a:rPr lang="en-US" sz="1500" dirty="0"/>
              <a:t>Adhering to this comprehensive protocol is essential for ensuring that every requisite safety measure is implemented during the process of cleansing the area.</a:t>
            </a:r>
          </a:p>
          <a:p>
            <a:pPr lvl="0"/>
            <a:r>
              <a:rPr lang="en-US" sz="1500" dirty="0"/>
              <a:t>A comprehensive inspection of the room for potential hazards, such as broken glass, exposed cables, and slippery surfaces, is required before entering.</a:t>
            </a:r>
          </a:p>
          <a:p>
            <a:pPr lvl="0"/>
            <a:r>
              <a:rPr lang="en-US" sz="1500" dirty="0"/>
              <a:t>Allow adequate ventilation by opening windows and doors, particularly when working with substances (Gray &amp; Liguori, 2002). </a:t>
            </a:r>
          </a:p>
        </p:txBody>
      </p:sp>
      <p:pic>
        <p:nvPicPr>
          <p:cNvPr id="4098" name="Picture 2" descr="Top tips for effective workplace housekeeping">
            <a:extLst>
              <a:ext uri="{FF2B5EF4-FFF2-40B4-BE49-F238E27FC236}">
                <a16:creationId xmlns:a16="http://schemas.microsoft.com/office/drawing/2014/main" id="{CBEFB3BD-3985-4D9F-99A4-3756397D19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028" y="2498776"/>
            <a:ext cx="3201355" cy="414828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44754C84-ABD2-403E-8DD2-B1B5B246D019}"/>
              </a:ext>
            </a:extLst>
          </p:cNvPr>
          <p:cNvSpPr/>
          <p:nvPr/>
        </p:nvSpPr>
        <p:spPr>
          <a:xfrm>
            <a:off x="655028" y="2129444"/>
            <a:ext cx="1518429" cy="307777"/>
          </a:xfrm>
          <a:prstGeom prst="rect">
            <a:avLst/>
          </a:prstGeom>
        </p:spPr>
        <p:txBody>
          <a:bodyPr wrap="square">
            <a:spAutoFit/>
          </a:bodyPr>
          <a:lstStyle/>
          <a:p>
            <a:r>
              <a:rPr lang="en-US" sz="1400" dirty="0">
                <a:latin typeface="Arial" panose="020B0604020202020204" pitchFamily="34" charset="0"/>
                <a:ea typeface="Calibri" panose="020F0502020204030204" pitchFamily="34" charset="0"/>
              </a:rPr>
              <a:t>(Peter, 2016)</a:t>
            </a:r>
            <a:endParaRPr lang="en-US" sz="1400" dirty="0"/>
          </a:p>
        </p:txBody>
      </p:sp>
    </p:spTree>
    <p:extLst>
      <p:ext uri="{BB962C8B-B14F-4D97-AF65-F5344CB8AC3E}">
        <p14:creationId xmlns:p14="http://schemas.microsoft.com/office/powerpoint/2010/main" val="1354388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C6F82-648E-4465-95F9-B6033A2B6147}"/>
              </a:ext>
            </a:extLst>
          </p:cNvPr>
          <p:cNvSpPr>
            <a:spLocks noGrp="1"/>
          </p:cNvSpPr>
          <p:nvPr>
            <p:ph type="title"/>
          </p:nvPr>
        </p:nvSpPr>
        <p:spPr/>
        <p:txBody>
          <a:bodyPr/>
          <a:lstStyle/>
          <a:p>
            <a:r>
              <a:rPr lang="en-US" b="1" dirty="0"/>
              <a:t>Room Cleaning Procedures</a:t>
            </a:r>
            <a:endParaRPr lang="en-US" dirty="0"/>
          </a:p>
        </p:txBody>
      </p:sp>
      <p:sp>
        <p:nvSpPr>
          <p:cNvPr id="3" name="Content Placeholder 2">
            <a:extLst>
              <a:ext uri="{FF2B5EF4-FFF2-40B4-BE49-F238E27FC236}">
                <a16:creationId xmlns:a16="http://schemas.microsoft.com/office/drawing/2014/main" id="{8A12BBC7-2DA4-48F5-AFE2-C3422ADED529}"/>
              </a:ext>
            </a:extLst>
          </p:cNvPr>
          <p:cNvSpPr>
            <a:spLocks noGrp="1"/>
          </p:cNvSpPr>
          <p:nvPr>
            <p:ph idx="1"/>
          </p:nvPr>
        </p:nvSpPr>
        <p:spPr>
          <a:xfrm>
            <a:off x="684437" y="2781052"/>
            <a:ext cx="6826072" cy="3630839"/>
          </a:xfrm>
        </p:spPr>
        <p:txBody>
          <a:bodyPr>
            <a:normAutofit lnSpcReduction="10000"/>
          </a:bodyPr>
          <a:lstStyle/>
          <a:p>
            <a:pPr lvl="0"/>
            <a:r>
              <a:rPr lang="en-US" dirty="0"/>
              <a:t>For a comprehensive and dependable cleansing procedure, The hotel adheres to a sequential schedule that commences at the uppermost level and progresses downwards. </a:t>
            </a:r>
          </a:p>
          <a:p>
            <a:pPr lvl="0"/>
            <a:r>
              <a:rPr lang="en-US" dirty="0"/>
              <a:t>This segment of the curriculum primarily comprises concise explanations about the </a:t>
            </a:r>
            <a:r>
              <a:rPr lang="en-US" dirty="0" err="1"/>
              <a:t>organisation</a:t>
            </a:r>
            <a:r>
              <a:rPr lang="en-US" dirty="0"/>
              <a:t> of inventories, secure hoisting protocols, ventilation systems, clear pathways, meticulous cleaning timetables, and verification processes (Hennig-</a:t>
            </a:r>
            <a:r>
              <a:rPr lang="en-US" dirty="0" err="1"/>
              <a:t>Thurau</a:t>
            </a:r>
            <a:r>
              <a:rPr lang="en-US" dirty="0"/>
              <a:t>, 2004). </a:t>
            </a:r>
          </a:p>
          <a:p>
            <a:pPr lvl="0"/>
            <a:r>
              <a:rPr lang="en-US" dirty="0"/>
              <a:t>Each explanation is supplemented with visual aids, which serve to enhance comprehension and underscore the criticality of adhering precisely to each step.</a:t>
            </a:r>
          </a:p>
        </p:txBody>
      </p:sp>
      <p:pic>
        <p:nvPicPr>
          <p:cNvPr id="5" name="Picture 4">
            <a:extLst>
              <a:ext uri="{FF2B5EF4-FFF2-40B4-BE49-F238E27FC236}">
                <a16:creationId xmlns:a16="http://schemas.microsoft.com/office/drawing/2014/main" id="{5F06AA94-4FEB-417B-A8A7-501BFCFCCB40}"/>
              </a:ext>
            </a:extLst>
          </p:cNvPr>
          <p:cNvPicPr>
            <a:picLocks noChangeAspect="1"/>
          </p:cNvPicPr>
          <p:nvPr/>
        </p:nvPicPr>
        <p:blipFill>
          <a:blip r:embed="rId2"/>
          <a:stretch>
            <a:fillRect/>
          </a:stretch>
        </p:blipFill>
        <p:spPr>
          <a:xfrm>
            <a:off x="7746310" y="2603500"/>
            <a:ext cx="4014450" cy="3808391"/>
          </a:xfrm>
          <a:prstGeom prst="rect">
            <a:avLst/>
          </a:prstGeom>
        </p:spPr>
      </p:pic>
      <p:sp>
        <p:nvSpPr>
          <p:cNvPr id="4" name="Rectangle 3">
            <a:extLst>
              <a:ext uri="{FF2B5EF4-FFF2-40B4-BE49-F238E27FC236}">
                <a16:creationId xmlns:a16="http://schemas.microsoft.com/office/drawing/2014/main" id="{6C72881E-7390-4D5D-A912-4AEC384723BE}"/>
              </a:ext>
            </a:extLst>
          </p:cNvPr>
          <p:cNvSpPr/>
          <p:nvPr/>
        </p:nvSpPr>
        <p:spPr>
          <a:xfrm>
            <a:off x="9575546" y="2234168"/>
            <a:ext cx="2185214" cy="369332"/>
          </a:xfrm>
          <a:prstGeom prst="rect">
            <a:avLst/>
          </a:prstGeom>
        </p:spPr>
        <p:txBody>
          <a:bodyPr wrap="none">
            <a:spAutoFit/>
          </a:bodyPr>
          <a:lstStyle/>
          <a:p>
            <a:r>
              <a:rPr lang="en-US" dirty="0">
                <a:latin typeface="Arial" panose="020B0604020202020204" pitchFamily="34" charset="0"/>
                <a:ea typeface="Calibri" panose="020F0502020204030204" pitchFamily="34" charset="0"/>
              </a:rPr>
              <a:t>(</a:t>
            </a:r>
            <a:r>
              <a:rPr lang="en-US" dirty="0" err="1">
                <a:latin typeface="Arial" panose="020B0604020202020204" pitchFamily="34" charset="0"/>
                <a:ea typeface="Calibri" panose="020F0502020204030204" pitchFamily="34" charset="0"/>
              </a:rPr>
              <a:t>Nkwnayane</a:t>
            </a:r>
            <a:r>
              <a:rPr lang="en-US" dirty="0">
                <a:latin typeface="Arial" panose="020B0604020202020204" pitchFamily="34" charset="0"/>
                <a:ea typeface="Calibri" panose="020F0502020204030204" pitchFamily="34" charset="0"/>
              </a:rPr>
              <a:t>, 2022)</a:t>
            </a:r>
            <a:endParaRPr lang="en-US" dirty="0"/>
          </a:p>
        </p:txBody>
      </p:sp>
    </p:spTree>
    <p:extLst>
      <p:ext uri="{BB962C8B-B14F-4D97-AF65-F5344CB8AC3E}">
        <p14:creationId xmlns:p14="http://schemas.microsoft.com/office/powerpoint/2010/main" val="1817861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EC30D-203E-4707-BE0B-F4AF80FB71B6}"/>
              </a:ext>
            </a:extLst>
          </p:cNvPr>
          <p:cNvSpPr>
            <a:spLocks noGrp="1"/>
          </p:cNvSpPr>
          <p:nvPr>
            <p:ph type="title"/>
          </p:nvPr>
        </p:nvSpPr>
        <p:spPr/>
        <p:txBody>
          <a:bodyPr/>
          <a:lstStyle/>
          <a:p>
            <a:r>
              <a:rPr lang="en-US" b="1" dirty="0"/>
              <a:t>Conclusion: </a:t>
            </a:r>
            <a:endParaRPr lang="en-US" dirty="0"/>
          </a:p>
        </p:txBody>
      </p:sp>
      <p:sp>
        <p:nvSpPr>
          <p:cNvPr id="3" name="Content Placeholder 2">
            <a:extLst>
              <a:ext uri="{FF2B5EF4-FFF2-40B4-BE49-F238E27FC236}">
                <a16:creationId xmlns:a16="http://schemas.microsoft.com/office/drawing/2014/main" id="{9777BBEB-5D9D-48DC-88D5-7177E0A21616}"/>
              </a:ext>
            </a:extLst>
          </p:cNvPr>
          <p:cNvSpPr>
            <a:spLocks noGrp="1"/>
          </p:cNvSpPr>
          <p:nvPr>
            <p:ph idx="1"/>
          </p:nvPr>
        </p:nvSpPr>
        <p:spPr>
          <a:xfrm>
            <a:off x="1027279" y="2772175"/>
            <a:ext cx="10137442" cy="3983731"/>
          </a:xfrm>
        </p:spPr>
        <p:txBody>
          <a:bodyPr>
            <a:normAutofit/>
          </a:bodyPr>
          <a:lstStyle/>
          <a:p>
            <a:pPr lvl="0"/>
            <a:r>
              <a:rPr lang="en-US" dirty="0"/>
              <a:t>In summary, the final slide underscores the criticality of adhering to the health and safety protocols established by our hotel.</a:t>
            </a:r>
          </a:p>
          <a:p>
            <a:pPr lvl="0"/>
            <a:r>
              <a:rPr lang="en-US" dirty="0"/>
              <a:t>By reaffirming the dedication to ensuring a secure working environment and encouraging inquiries and dialogues, it fosters a collaborative and transparent learning environment (Ivanov &amp; </a:t>
            </a:r>
            <a:r>
              <a:rPr lang="en-US" dirty="0" err="1"/>
              <a:t>Zhechev</a:t>
            </a:r>
            <a:r>
              <a:rPr lang="en-US" dirty="0"/>
              <a:t>, 2012).</a:t>
            </a:r>
          </a:p>
          <a:p>
            <a:pPr lvl="0"/>
            <a:r>
              <a:rPr lang="en-US" dirty="0"/>
              <a:t>This concluding segment is critical in guaranteeing that the janitorial staff departs from the </a:t>
            </a:r>
            <a:r>
              <a:rPr lang="en-US" dirty="0" err="1"/>
              <a:t>programme</a:t>
            </a:r>
            <a:r>
              <a:rPr lang="en-US" dirty="0"/>
              <a:t> with a complete understanding of their duty to maintain a secure working environment (</a:t>
            </a:r>
            <a:r>
              <a:rPr lang="en-US" dirty="0" err="1"/>
              <a:t>Jauncey</a:t>
            </a:r>
            <a:r>
              <a:rPr lang="en-US" dirty="0"/>
              <a:t>, Mitchell, &amp; </a:t>
            </a:r>
            <a:r>
              <a:rPr lang="en-US" dirty="0" err="1"/>
              <a:t>Slamet</a:t>
            </a:r>
            <a:r>
              <a:rPr lang="en-US" dirty="0"/>
              <a:t>, 1995). </a:t>
            </a:r>
          </a:p>
          <a:p>
            <a:pPr lvl="0"/>
            <a:r>
              <a:rPr lang="en-US" dirty="0"/>
              <a:t>Expressing gratitude towards them for their steadfast loyalty and acknowledging the substantial impact they have on the hotel's overall operations conveys a constructive and inspiring sentiment.</a:t>
            </a:r>
          </a:p>
        </p:txBody>
      </p:sp>
    </p:spTree>
    <p:extLst>
      <p:ext uri="{BB962C8B-B14F-4D97-AF65-F5344CB8AC3E}">
        <p14:creationId xmlns:p14="http://schemas.microsoft.com/office/powerpoint/2010/main" val="3018960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4D202-6B40-4A7E-95CE-E6DCCDD76B19}"/>
              </a:ext>
            </a:extLst>
          </p:cNvPr>
          <p:cNvSpPr>
            <a:spLocks noGrp="1"/>
          </p:cNvSpPr>
          <p:nvPr>
            <p:ph type="title"/>
          </p:nvPr>
        </p:nvSpPr>
        <p:spPr/>
        <p:txBody>
          <a:bodyPr/>
          <a:lstStyle/>
          <a:p>
            <a:r>
              <a:rPr lang="en-US" altLang="en-US" b="1"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References:</a:t>
            </a:r>
            <a:endParaRPr lang="en-US" dirty="0">
              <a:solidFill>
                <a:schemeClr val="bg1"/>
              </a:solidFill>
            </a:endParaRPr>
          </a:p>
        </p:txBody>
      </p:sp>
      <p:sp>
        <p:nvSpPr>
          <p:cNvPr id="6" name="Content Placeholder 5">
            <a:extLst>
              <a:ext uri="{FF2B5EF4-FFF2-40B4-BE49-F238E27FC236}">
                <a16:creationId xmlns:a16="http://schemas.microsoft.com/office/drawing/2014/main" id="{C1787246-C797-42AA-ADE9-50ABCD221277}"/>
              </a:ext>
            </a:extLst>
          </p:cNvPr>
          <p:cNvSpPr>
            <a:spLocks noGrp="1"/>
          </p:cNvSpPr>
          <p:nvPr>
            <p:ph idx="1"/>
          </p:nvPr>
        </p:nvSpPr>
        <p:spPr>
          <a:xfrm>
            <a:off x="1154954" y="2603499"/>
            <a:ext cx="10181635" cy="4028119"/>
          </a:xfrm>
        </p:spPr>
        <p:txBody>
          <a:bodyPr>
            <a:normAutofit fontScale="77500" lnSpcReduction="20000"/>
          </a:bodyPr>
          <a:lstStyle/>
          <a:p>
            <a:pPr defTabSz="914400" eaLnBrk="0" fontAlgn="base" hangingPunct="0">
              <a:spcBef>
                <a:spcPct val="0"/>
              </a:spcBef>
              <a:spcAft>
                <a:spcPct val="0"/>
              </a:spcAft>
              <a:buClrTx/>
              <a:buSzTx/>
            </a:pPr>
            <a:endParaRPr lang="en-US" altLang="en-US" sz="2000" b="1" dirty="0">
              <a:solidFill>
                <a:srgbClr val="2F5496"/>
              </a:solidFill>
              <a:latin typeface="Arial" panose="020B0604020202020204" pitchFamily="34" charset="0"/>
              <a:ea typeface="Times New Roman" panose="02020603050405020304" pitchFamily="18" charset="0"/>
              <a:cs typeface="Times New Roman" panose="02020603050405020304" pitchFamily="18" charset="0"/>
            </a:endParaRPr>
          </a:p>
          <a:p>
            <a:pPr defTabSz="914400" eaLnBrk="0" fontAlgn="base" hangingPunct="0">
              <a:spcBef>
                <a:spcPct val="0"/>
              </a:spcBef>
              <a:spcAft>
                <a:spcPct val="0"/>
              </a:spcAft>
              <a:buClrTx/>
              <a:buSzTx/>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Alrawadieh</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Z.,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Alrawadieh</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Z., &amp; Cetin, G. (2021). Digital transformation and revenue management: Evidence from the hotel industry.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Tourism Economics</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328-345.</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Barsky, &amp; Nash, L. (2002). Evoking emotion: affective keys to hotel loyalty.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Cornell Hotel and Restaurant Administration Quarterly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39-46.</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Bowen, J., &amp; Shoemaker, S. (1998). Loyalty: a strategic commitment.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Cornell Hotel and </a:t>
            </a:r>
            <a:r>
              <a:rPr lang="en-US" altLang="en-US" i="1"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RestaurantAdministration</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Quarterly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12–25.</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Collin, R. (2007). Harrah College of Hotel Administration, University of Nevada, Nevada, USA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JocelinaSantosDepartment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of Hospitality Management, San Jose State University, California, USA Hyun Kyung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ChatfieldWilliamF</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Measuring the cost of quality </a:t>
            </a:r>
            <a:r>
              <a:rPr lang="en-US" altLang="en-US" i="1"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ina</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hotel restaurant operation. International Journal of Contemporary Hospitality Management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286-295.</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Cross, R. (1992). The ethics of yield management. In: Davis, D.T., Harless, M. (Eds.), Ethics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inHospitality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Management.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Educational Institute Of American Hotel &amp; Motel Association, Michigan,</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235–248.</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Cser</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K., &amp; Ohuchi, A. (2008). World practices of hotel classification systems.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Asia Pacific Journal of Tourism Research</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379-398.</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Dyshkantiuk</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O.,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Salamatina</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S.,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Polishchuk</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L.,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Komarnytskyi</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I.,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Tserklevych</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V., &amp;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Nedobiichuk</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T. (2020). Modern hotel business management tools.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International Journal of Advanced Research in Engineering and Technology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Gray, W., &amp; Liguori, S. (2002).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Hotel and Motel Management and Operations, Fourth Edition.</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Prentice Hall, .</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Hennig-</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Thurau</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T. (2004). Designing a contemporary hotel service culture.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Int. J. Serv. Ind. </a:t>
            </a:r>
            <a:r>
              <a:rPr lang="en-US" altLang="en-US" i="1"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Manag</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460–478.</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Ivanov, S., &amp;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Zhechev</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V. (2012). Hotel revenue management–A critical literature review.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Tourism Review</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175 -197.</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Jauncey</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S., Mitchell, I., &amp;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Slamet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P. (1995). The meaning and management of yield in hotels. </a:t>
            </a:r>
            <a:r>
              <a:rPr lang="en-US" altLang="en-US" i="1"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InternationalJournal</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of Contemporary Hospitality Management </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23–26.</a:t>
            </a:r>
            <a:endParaRPr lang="en-US" altLang="en-US" sz="1100" dirty="0">
              <a:solidFill>
                <a:schemeClr val="tx1"/>
              </a:solidFill>
            </a:endParaRPr>
          </a:p>
          <a:p>
            <a:pPr defTabSz="914400" eaLnBrk="0" fontAlgn="base" hangingPunct="0">
              <a:spcBef>
                <a:spcPct val="0"/>
              </a:spcBef>
              <a:spcAft>
                <a:spcPct val="0"/>
              </a:spcAft>
              <a:buClrTx/>
              <a:buSzTx/>
            </a:pP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Mohsin, A., Rodrigues, H., &amp; </a:t>
            </a:r>
            <a:r>
              <a:rPr lang="en-US" altLang="en-US" dirty="0" err="1">
                <a:solidFill>
                  <a:schemeClr val="tx1"/>
                </a:solidFill>
                <a:latin typeface="Calibri" panose="020F0502020204030204" pitchFamily="34" charset="0"/>
                <a:ea typeface="Calibri" panose="020F0502020204030204" pitchFamily="34" charset="0"/>
                <a:cs typeface="Times New Roman" panose="02020603050405020304" pitchFamily="18" charset="0"/>
              </a:rPr>
              <a:t>Brochado</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A. (2019). Shine bright like a star: hotel performance and guests’ expectations based on star ratings. </a:t>
            </a:r>
            <a:r>
              <a:rPr lang="en-US" altLang="en-US" i="1" dirty="0">
                <a:solidFill>
                  <a:schemeClr val="tx1"/>
                </a:solidFill>
                <a:latin typeface="Calibri" panose="020F0502020204030204" pitchFamily="34" charset="0"/>
                <a:ea typeface="Calibri" panose="020F0502020204030204" pitchFamily="34" charset="0"/>
                <a:cs typeface="Times New Roman" panose="02020603050405020304" pitchFamily="18" charset="0"/>
              </a:rPr>
              <a:t>International Journal of Hospitality Management</a:t>
            </a:r>
            <a:r>
              <a:rPr lang="en-US" altLang="en-US" dirty="0">
                <a:solidFill>
                  <a:schemeClr val="tx1"/>
                </a:solidFill>
                <a:latin typeface="Calibri" panose="020F0502020204030204" pitchFamily="34" charset="0"/>
                <a:ea typeface="Calibri" panose="020F0502020204030204" pitchFamily="34" charset="0"/>
                <a:cs typeface="Times New Roman" panose="02020603050405020304" pitchFamily="18" charset="0"/>
              </a:rPr>
              <a:t>, 103-114.</a:t>
            </a:r>
            <a:endParaRPr lang="en-US" altLang="en-US" sz="3200" dirty="0">
              <a:solidFill>
                <a:schemeClr val="tx1"/>
              </a:solidFill>
              <a:latin typeface="Arial" panose="020B0604020202020204" pitchFamily="34" charset="0"/>
            </a:endParaRPr>
          </a:p>
          <a:p>
            <a:endParaRPr lang="en-US" dirty="0"/>
          </a:p>
        </p:txBody>
      </p:sp>
    </p:spTree>
    <p:extLst>
      <p:ext uri="{BB962C8B-B14F-4D97-AF65-F5344CB8AC3E}">
        <p14:creationId xmlns:p14="http://schemas.microsoft.com/office/powerpoint/2010/main" val="14007196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114</TotalTime>
  <Words>1332</Words>
  <Application>Microsoft Office PowerPoint</Application>
  <PresentationFormat>Widescreen</PresentationFormat>
  <Paragraphs>61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 Boardroom</vt:lpstr>
      <vt:lpstr>Hotel Placement – Operating Hotel Facilities. </vt:lpstr>
      <vt:lpstr>Introduction</vt:lpstr>
      <vt:lpstr>Precautions Overview:</vt:lpstr>
      <vt:lpstr>Personal Protective Equipment (PPE)</vt:lpstr>
      <vt:lpstr>Chemical Safety</vt:lpstr>
      <vt:lpstr>Lifting Techniques</vt:lpstr>
      <vt:lpstr>Procedures Overview:</vt:lpstr>
      <vt:lpstr>Room Cleaning Procedures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Placement – Operating Hotel Facilities.</dc:title>
  <dc:creator>Sarfraz Ahmad</dc:creator>
  <cp:lastModifiedBy>Acme Gamers</cp:lastModifiedBy>
  <cp:revision>13</cp:revision>
  <dcterms:created xsi:type="dcterms:W3CDTF">2024-02-02T05:47:38Z</dcterms:created>
  <dcterms:modified xsi:type="dcterms:W3CDTF">2024-02-11T20:26:20Z</dcterms:modified>
</cp:coreProperties>
</file>