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30"/>
  </p:notesMasterIdLst>
  <p:sldIdLst>
    <p:sldId id="293" r:id="rId2"/>
    <p:sldId id="310" r:id="rId3"/>
    <p:sldId id="294" r:id="rId4"/>
    <p:sldId id="302" r:id="rId5"/>
    <p:sldId id="295" r:id="rId6"/>
    <p:sldId id="290" r:id="rId7"/>
    <p:sldId id="265" r:id="rId8"/>
    <p:sldId id="286" r:id="rId9"/>
    <p:sldId id="311" r:id="rId10"/>
    <p:sldId id="296" r:id="rId11"/>
    <p:sldId id="298" r:id="rId12"/>
    <p:sldId id="309" r:id="rId13"/>
    <p:sldId id="299" r:id="rId14"/>
    <p:sldId id="292" r:id="rId15"/>
    <p:sldId id="300" r:id="rId16"/>
    <p:sldId id="266" r:id="rId17"/>
    <p:sldId id="270" r:id="rId18"/>
    <p:sldId id="303" r:id="rId19"/>
    <p:sldId id="268" r:id="rId20"/>
    <p:sldId id="318" r:id="rId21"/>
    <p:sldId id="319" r:id="rId22"/>
    <p:sldId id="301" r:id="rId23"/>
    <p:sldId id="312" r:id="rId24"/>
    <p:sldId id="313" r:id="rId25"/>
    <p:sldId id="314" r:id="rId26"/>
    <p:sldId id="315" r:id="rId27"/>
    <p:sldId id="316" r:id="rId28"/>
    <p:sldId id="305" r:id="rId29"/>
  </p:sldIdLst>
  <p:sldSz cx="9144000" cy="6858000" type="screen4x3"/>
  <p:notesSz cx="6797675" cy="9926638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13" autoAdjust="0"/>
    <p:restoredTop sz="88946" autoAdjust="0"/>
  </p:normalViewPr>
  <p:slideViewPr>
    <p:cSldViewPr>
      <p:cViewPr varScale="1">
        <p:scale>
          <a:sx n="68" d="100"/>
          <a:sy n="68" d="100"/>
        </p:scale>
        <p:origin x="-151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86" tIns="45743" rIns="91486" bIns="45743" rtlCol="0"/>
          <a:lstStyle>
            <a:lvl1pPr algn="l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86" tIns="45743" rIns="91486" bIns="45743" rtlCol="0"/>
          <a:lstStyle>
            <a:lvl1pPr algn="r">
              <a:defRPr sz="1200">
                <a:cs typeface="Arial" charset="0"/>
              </a:defRPr>
            </a:lvl1pPr>
          </a:lstStyle>
          <a:p>
            <a:pPr>
              <a:defRPr/>
            </a:pPr>
            <a:fld id="{BBDFE288-31F9-4958-8C1B-0F5908052061}" type="datetimeFigureOut">
              <a:rPr lang="en-US"/>
              <a:pPr>
                <a:defRPr/>
              </a:pPr>
              <a:t>2/13/2015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4113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86" tIns="45743" rIns="91486" bIns="45743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86" tIns="45743" rIns="91486" bIns="45743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86" tIns="45743" rIns="91486" bIns="45743" rtlCol="0" anchor="b"/>
          <a:lstStyle>
            <a:lvl1pPr algn="l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86" tIns="45743" rIns="91486" bIns="45743" rtlCol="0" anchor="b"/>
          <a:lstStyle>
            <a:lvl1pPr algn="r">
              <a:defRPr sz="1200">
                <a:cs typeface="Arial" charset="0"/>
              </a:defRPr>
            </a:lvl1pPr>
          </a:lstStyle>
          <a:p>
            <a:pPr>
              <a:defRPr/>
            </a:pPr>
            <a:fld id="{5C5B3B45-775D-4603-9759-A47C8727F53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7990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7DD7F4B-62FA-4B0D-B8F1-9E945F244D89}" type="slidenum">
              <a:rPr lang="en-GB" altLang="en-US" smtClean="0"/>
              <a:pPr/>
              <a:t>1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defRPr/>
            </a:pPr>
            <a:endParaRPr lang="en-GB" altLang="en-US" dirty="0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D0AF99E-5EEC-4C85-9A01-7C0A8FF425A4}" type="slidenum">
              <a:rPr lang="en-GB" altLang="en-US" smtClean="0"/>
              <a:pPr/>
              <a:t>2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517F06A-E3CC-4DA6-9789-4B60030F1032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AD2ACA4-43B9-41F2-9C55-FB767F7BD0E9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123F682-0959-4090-B8DB-C5A72CC1EB4B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F251BA2-579B-4825-AB05-72FC5DEA5F63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CAEC336-5331-48BC-8938-AE5CA380D706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E940A66-AB38-4353-85FB-BA8BE84C5165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0972493-FF77-4326-A9DB-EC59BD23507D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DF9CFA5-94F1-42DC-844B-7A72EFA5A9B4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42DE3E8-97C7-4A17-9805-82DFE7C19EF1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5F5E342-1A50-4390-8ED4-D71E4D222827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7735334-940F-412D-A1E6-AE1CFB85A4D0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C108C61-BAB2-4AE7-868E-8CC3067C8650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60B2054-943C-49BB-AE41-8AA368D0BA68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7A2490B-5A35-43E7-AFE1-702F998379B1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F9B0B14-80E8-4E80-8FAE-8C2CEDAA6CFE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E2CDFEC-DC64-415D-8063-E5B40FA7082B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C9B5B44-C639-4E2D-A09F-7560F6468CFF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03DF79C-C7F1-45AA-9275-3B66B1F631BA}" type="slidenum">
              <a:rPr lang="en-GB" altLang="en-US" smtClean="0"/>
              <a:pPr/>
              <a:t>21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C95EEC4-3102-47E9-9AF7-F57233C00354}" type="slidenum">
              <a:rPr lang="en-GB" altLang="en-US" smtClean="0">
                <a:latin typeface="Arial" charset="0"/>
              </a:rPr>
              <a:pPr/>
              <a:t>23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4275" name="Rectangle 7"/>
          <p:cNvSpPr txBox="1">
            <a:spLocks noGrp="1" noChangeArrowheads="1"/>
          </p:cNvSpPr>
          <p:nvPr/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C1D37BDA-F044-46C8-96ED-151BAC261865}" type="slidenum">
              <a:rPr lang="en-GB" altLang="en-US" sz="1200">
                <a:latin typeface="Arial" charset="0"/>
              </a:rPr>
              <a:pPr algn="r"/>
              <a:t>23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542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46A0B3C-18CE-4E4F-87CE-A594BC42B04C}" type="slidenum">
              <a:rPr lang="en-GB" altLang="en-US" smtClean="0">
                <a:latin typeface="Arial" charset="0"/>
              </a:rPr>
              <a:pPr/>
              <a:t>24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5299" name="Rectangle 7"/>
          <p:cNvSpPr txBox="1">
            <a:spLocks noGrp="1" noChangeArrowheads="1"/>
          </p:cNvSpPr>
          <p:nvPr/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3A502F4-E719-46F2-A246-1839446264DE}" type="slidenum">
              <a:rPr lang="en-GB" altLang="en-US" sz="1200">
                <a:latin typeface="Arial" charset="0"/>
              </a:rPr>
              <a:pPr algn="r"/>
              <a:t>24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5530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30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81495F8-50D5-4B19-BCF2-F9E9C4E5C4D4}" type="slidenum">
              <a:rPr lang="en-GB" altLang="en-US" smtClean="0">
                <a:latin typeface="Arial" charset="0"/>
              </a:rPr>
              <a:pPr/>
              <a:t>25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6323" name="Rectangle 7"/>
          <p:cNvSpPr txBox="1">
            <a:spLocks noGrp="1" noChangeArrowheads="1"/>
          </p:cNvSpPr>
          <p:nvPr/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C9BD06B4-AC54-46BF-82CD-36B0B73F2EFC}" type="slidenum">
              <a:rPr lang="en-GB" altLang="en-US" sz="1200">
                <a:latin typeface="Arial" charset="0"/>
              </a:rPr>
              <a:pPr algn="r"/>
              <a:t>25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5632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5762215-D51D-4189-A960-CFBCC07CF5F7}" type="slidenum">
              <a:rPr lang="en-GB" altLang="en-US" smtClean="0"/>
              <a:pPr/>
              <a:t>26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5D14BEC-2160-414B-B580-CD6274BE0561}" type="slidenum">
              <a:rPr lang="en-GB" altLang="en-US" smtClean="0"/>
              <a:pPr/>
              <a:t>27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6383118-33EB-42B5-BE23-AFD0B5343DF2}" type="slidenum">
              <a:rPr lang="en-GB" altLang="en-US" smtClean="0"/>
              <a:pPr/>
              <a:t>28</a:t>
            </a:fld>
            <a:endParaRPr lang="en-GB" altLang="en-US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C73443-7111-4ABD-ACB4-5B5431978F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8380C6-98B9-4F31-AA51-804A224347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FCC0D2-4873-4D84-8809-10390AD141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EE8CD8-D78B-4D2D-B0F1-A930AB6ECA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33BA-DD0C-453E-A84C-C8E8872CD5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4B0071-685C-4D38-8623-EEB55B85C4A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8BAB9-65E4-480A-BB2F-0BA46DEEF3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27070B-E2F2-41D3-8392-FD58B794E5D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EECDD6-FB33-47C6-B4F7-4E078BAC61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6FC5D-95EC-4C52-A9C4-4D9F8268C8C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0FC49B-FCCE-421A-A17A-A056FB7932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96CAAA4-0306-4DCB-B8C3-40AC530BD1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astjava.com/books/discovery/big/26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Pithecanthropus-erectus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ppisburgh.org/sites/happisburgh.org/files/gallery/DSCF3848.jpg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jpeg"/><Relationship Id="rId5" Type="http://schemas.openxmlformats.org/officeDocument/2006/relationships/hyperlink" Target="http://www.google.co.uk/url?sa=i&amp;rct=j&amp;q=&amp;esrc=s&amp;source=images&amp;cd=&amp;cad=rja&amp;uact=8&amp;ved=0CAcQjRw&amp;url=http://imgarcade.com/1/laetoli-footprints/&amp;ei=ptvdVMuoI5PuaJ6HgYAG&amp;bvm=bv.85970519,d.d2s&amp;psig=AFQjCNHlmK3Kky-Gv3LYVXljFFmnFnKnbA&amp;ust=1423912200222380" TargetMode="External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Human Evolution </a:t>
            </a:r>
            <a:r>
              <a:rPr lang="en-GB" sz="4000" dirty="0" smtClean="0">
                <a:latin typeface="Comic Sans MS" pitchFamily="66" charset="0"/>
              </a:rPr>
              <a:t/>
            </a:r>
            <a:br>
              <a:rPr lang="en-GB" sz="4000" dirty="0" smtClean="0">
                <a:latin typeface="Comic Sans MS" pitchFamily="66" charset="0"/>
              </a:rPr>
            </a:br>
            <a:endParaRPr lang="en-GB" sz="4000" dirty="0" smtClean="0">
              <a:latin typeface="Comic Sans MS" pitchFamily="66" charset="0"/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Development of the Homo lineage in Africa and Asia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 kern="1200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Conclusions on human hunting around 2 million years </a:t>
            </a:r>
            <a:endParaRPr lang="en-GB" sz="3200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467225"/>
          </a:xfrm>
        </p:spPr>
        <p:txBody>
          <a:bodyPr/>
          <a:lstStyle/>
          <a:p>
            <a:pPr>
              <a:defRPr/>
            </a:pPr>
            <a:r>
              <a:rPr lang="en-GB" sz="24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Anything that we can tell about the behaviour of earliest ancestors has to be inferred from the skeleton - until tools turn up</a:t>
            </a:r>
          </a:p>
          <a:p>
            <a:pPr>
              <a:defRPr/>
            </a:pPr>
            <a:r>
              <a:rPr lang="en-GB" sz="24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Once tools turn up –infer different forms of behaviour, procurement strategies, transport, use and discard, etc. </a:t>
            </a:r>
          </a:p>
          <a:p>
            <a:pPr>
              <a:defRPr/>
            </a:pPr>
            <a:r>
              <a:rPr lang="en-GB" sz="24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Diet only established with animal bone remains – a meat fixation </a:t>
            </a:r>
          </a:p>
          <a:p>
            <a:pPr>
              <a:defRPr/>
            </a:pPr>
            <a:r>
              <a:rPr lang="en-GB" sz="24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Extensive </a:t>
            </a:r>
            <a:r>
              <a:rPr lang="en-GB" sz="2400" kern="1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taphonomic</a:t>
            </a:r>
            <a:r>
              <a:rPr lang="en-GB" sz="24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studies cannot successfully separate hunting activities clearly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sz="24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A </a:t>
            </a:r>
            <a:r>
              <a:rPr lang="en-GB" sz="2400" kern="1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palaeoanthropological</a:t>
            </a:r>
            <a:r>
              <a:rPr lang="en-GB" sz="2400" kern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record that </a:t>
            </a:r>
            <a:r>
              <a:rPr lang="en-GB" sz="2400" kern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ambiguous to interpret </a:t>
            </a:r>
            <a:endParaRPr lang="en-GB" sz="24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en-GB" sz="24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468313" y="6237288"/>
            <a:ext cx="7358062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defRPr/>
            </a:pPr>
            <a:r>
              <a:rPr lang="en-GB" sz="1200" dirty="0">
                <a:latin typeface="+mn-lt"/>
              </a:rPr>
              <a:t>http://www.mnh.si.edu/anthro/humanorigins/ha/a_tree.html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 t="7590" b="7590"/>
          <a:stretch>
            <a:fillRect/>
          </a:stretch>
        </p:blipFill>
        <p:spPr bwMode="auto">
          <a:xfrm>
            <a:off x="504825" y="476250"/>
            <a:ext cx="8280400" cy="480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TextBox 1"/>
          <p:cNvSpPr txBox="1">
            <a:spLocks noChangeArrowheads="1"/>
          </p:cNvSpPr>
          <p:nvPr/>
        </p:nvSpPr>
        <p:spPr bwMode="auto">
          <a:xfrm>
            <a:off x="684213" y="5564188"/>
            <a:ext cx="71421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GB" altLang="en-US" sz="2000"/>
              <a:t>A marked difference in palaeoanthropological record with the development of the </a:t>
            </a:r>
            <a:r>
              <a:rPr lang="en-GB" altLang="en-US" sz="2000" i="1"/>
              <a:t>Homo</a:t>
            </a:r>
            <a:r>
              <a:rPr lang="en-GB" altLang="en-US" sz="2000"/>
              <a:t> genus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Rectangle 4"/>
          <p:cNvSpPr>
            <a:spLocks noChangeArrowheads="1"/>
          </p:cNvSpPr>
          <p:nvPr/>
        </p:nvSpPr>
        <p:spPr bwMode="auto">
          <a:xfrm>
            <a:off x="684213" y="5014913"/>
            <a:ext cx="3527425" cy="14652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l">
              <a:defRPr/>
            </a:pPr>
            <a:r>
              <a:rPr 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KNM-ER 42700, dated to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1.55 million years ago it is older than </a:t>
            </a: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Homo </a:t>
            </a:r>
            <a:r>
              <a:rPr lang="en-GB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habilis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. This is </a:t>
            </a: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Homo erectus</a:t>
            </a: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</a:p>
        </p:txBody>
      </p:sp>
      <p:pic>
        <p:nvPicPr>
          <p:cNvPr id="5123" name="Picture 7" descr="KNM-ER_427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268413"/>
            <a:ext cx="38100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54" name="Rectangle 10"/>
          <p:cNvSpPr>
            <a:spLocks noChangeArrowheads="1"/>
          </p:cNvSpPr>
          <p:nvPr/>
        </p:nvSpPr>
        <p:spPr bwMode="auto">
          <a:xfrm>
            <a:off x="4787900" y="4803775"/>
            <a:ext cx="4356100" cy="20145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l" eaLnBrk="0" hangingPunct="0">
              <a:defRPr/>
            </a:pPr>
            <a:r>
              <a:rPr lang="en-US">
                <a:effectLst>
                  <a:outerShdw blurRad="38100" dist="38100" dir="2700000" algn="tl">
                    <a:srgbClr val="000000"/>
                  </a:outerShdw>
                </a:effectLst>
              </a:rPr>
              <a:t>KNM-ER 42703, dated to 1.44 million years ago over 100,000 years more recent than the KNM-ER 42700.  </a:t>
            </a: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This specimen has been identified as </a:t>
            </a:r>
            <a:r>
              <a:rPr lang="en-GB" i="1">
                <a:effectLst>
                  <a:outerShdw blurRad="38100" dist="38100" dir="2700000" algn="tl">
                    <a:srgbClr val="000000"/>
                  </a:outerShdw>
                </a:effectLst>
              </a:rPr>
              <a:t>Homo habilis</a:t>
            </a: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pPr algn="l" eaLnBrk="0" hangingPunct="0">
              <a:defRPr/>
            </a:pPr>
            <a:r>
              <a:rPr lang="en-US">
                <a:effectLst>
                  <a:outerShdw blurRad="38100" dist="38100" dir="2700000" algn="tl">
                    <a:srgbClr val="000000"/>
                  </a:outerShdw>
                </a:effectLst>
              </a:rPr>
              <a:t>                        </a:t>
            </a:r>
            <a:r>
              <a:rPr lang="en-US"/>
              <a:t>               </a:t>
            </a:r>
            <a:br>
              <a:rPr lang="en-US"/>
            </a:br>
            <a:endParaRPr lang="en-US"/>
          </a:p>
        </p:txBody>
      </p:sp>
      <p:pic>
        <p:nvPicPr>
          <p:cNvPr id="5125" name="Picture 11" descr="KNM-ER_4270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32363" y="1268413"/>
            <a:ext cx="4032250" cy="3525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388" y="31750"/>
            <a:ext cx="8964612" cy="1371600"/>
          </a:xfrm>
        </p:spPr>
        <p:txBody>
          <a:bodyPr/>
          <a:lstStyle/>
          <a:p>
            <a:pPr>
              <a:defRPr/>
            </a:pPr>
            <a:r>
              <a:rPr lang="en-GB" sz="3200" dirty="0" smtClean="0"/>
              <a:t>Where does Homo erectus come from?</a:t>
            </a:r>
            <a:br>
              <a:rPr lang="en-GB" sz="3200" dirty="0" smtClean="0"/>
            </a:br>
            <a:r>
              <a:rPr lang="en-GB" sz="3200" dirty="0" smtClean="0"/>
              <a:t>Did </a:t>
            </a:r>
            <a:r>
              <a:rPr lang="en-GB" sz="3200" i="1" dirty="0" smtClean="0"/>
              <a:t>Homo erectus </a:t>
            </a:r>
            <a:r>
              <a:rPr lang="en-GB" sz="3200" dirty="0" smtClean="0"/>
              <a:t>evolve from </a:t>
            </a:r>
            <a:r>
              <a:rPr lang="en-GB" sz="3200" i="1" dirty="0" smtClean="0"/>
              <a:t>Homo </a:t>
            </a:r>
            <a:r>
              <a:rPr lang="en-GB" sz="3200" i="1" dirty="0" err="1" smtClean="0"/>
              <a:t>habilis</a:t>
            </a:r>
            <a:r>
              <a:rPr lang="en-GB" sz="3200" i="1" dirty="0" smtClean="0"/>
              <a:t>?</a:t>
            </a:r>
            <a:endParaRPr lang="en-GB" sz="3200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i="1" dirty="0" smtClean="0"/>
              <a:t>Homo erectus</a:t>
            </a:r>
            <a:r>
              <a:rPr lang="en-GB" dirty="0" smtClean="0"/>
              <a:t> variability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i="1" dirty="0" smtClean="0"/>
              <a:t>Homo erectus</a:t>
            </a:r>
            <a:r>
              <a:rPr lang="en-GB" dirty="0" smtClean="0"/>
              <a:t> (</a:t>
            </a:r>
            <a:r>
              <a:rPr lang="en-GB" i="1" dirty="0" err="1" smtClean="0"/>
              <a:t>senso</a:t>
            </a:r>
            <a:r>
              <a:rPr lang="en-GB" i="1" dirty="0" smtClean="0"/>
              <a:t> </a:t>
            </a:r>
            <a:r>
              <a:rPr lang="en-GB" i="1" dirty="0" err="1" smtClean="0"/>
              <a:t>stricto</a:t>
            </a:r>
            <a:r>
              <a:rPr lang="en-GB" dirty="0" smtClean="0"/>
              <a:t>) in </a:t>
            </a:r>
            <a:r>
              <a:rPr lang="en-GB" dirty="0" err="1" smtClean="0"/>
              <a:t>Aisa</a:t>
            </a: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i="1" dirty="0" smtClean="0"/>
              <a:t>Homo </a:t>
            </a:r>
            <a:r>
              <a:rPr lang="en-GB" i="1" dirty="0" err="1" smtClean="0"/>
              <a:t>ergaster</a:t>
            </a:r>
            <a:r>
              <a:rPr lang="en-GB" dirty="0" smtClean="0"/>
              <a:t> in Africa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dirty="0" smtClean="0"/>
              <a:t>BUT it is okay to call them ALL </a:t>
            </a:r>
            <a:r>
              <a:rPr lang="en-GB" i="1" dirty="0" smtClean="0"/>
              <a:t>Homo erectus</a:t>
            </a:r>
            <a:r>
              <a:rPr lang="en-GB" dirty="0" smtClean="0"/>
              <a:t>….Fewer species, better preserved fossil and archaeological records, major problems with dating/chronology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FD530BD4"/>
          <p:cNvPicPr>
            <a:picLocks noChangeAspect="1" noChangeArrowheads="1"/>
          </p:cNvPicPr>
          <p:nvPr/>
        </p:nvPicPr>
        <p:blipFill>
          <a:blip r:embed="rId3"/>
          <a:srcRect l="18221" t="13626" r="520" b="11475"/>
          <a:stretch>
            <a:fillRect/>
          </a:stretch>
        </p:blipFill>
        <p:spPr bwMode="auto">
          <a:xfrm>
            <a:off x="590550" y="0"/>
            <a:ext cx="51244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Box 4"/>
          <p:cNvSpPr txBox="1">
            <a:spLocks noChangeArrowheads="1"/>
          </p:cNvSpPr>
          <p:nvPr/>
        </p:nvSpPr>
        <p:spPr bwMode="auto">
          <a:xfrm>
            <a:off x="5572125" y="2857500"/>
            <a:ext cx="35718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Emerge in the already familiar areas of East Africa, with some early dates of 1.8 mya for the East Turkana material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 descr="Homo eraster"/>
          <p:cNvPicPr>
            <a:picLocks noChangeAspect="1" noChangeArrowheads="1"/>
          </p:cNvPicPr>
          <p:nvPr/>
        </p:nvPicPr>
        <p:blipFill>
          <a:blip r:embed="rId3"/>
          <a:srcRect l="8621" r="5748" b="8606"/>
          <a:stretch>
            <a:fillRect/>
          </a:stretch>
        </p:blipFill>
        <p:spPr bwMode="auto">
          <a:xfrm>
            <a:off x="1155700" y="447675"/>
            <a:ext cx="6086475" cy="433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Box 4"/>
          <p:cNvSpPr txBox="1">
            <a:spLocks noChangeArrowheads="1"/>
          </p:cNvSpPr>
          <p:nvPr/>
        </p:nvSpPr>
        <p:spPr bwMode="auto">
          <a:xfrm>
            <a:off x="1714500" y="4786313"/>
            <a:ext cx="46434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/>
              <a:t>Large skulls, ca. 800 cc, short flat face, smaller dental arch, low, long skull shape.</a:t>
            </a:r>
          </a:p>
          <a:p>
            <a:r>
              <a:rPr lang="en-GB" altLang="en-US"/>
              <a:t>Classic features are the flatting to the back of the skull and prominent eyebrows </a:t>
            </a:r>
          </a:p>
        </p:txBody>
      </p:sp>
      <p:sp>
        <p:nvSpPr>
          <p:cNvPr id="8196" name="Line 5"/>
          <p:cNvSpPr>
            <a:spLocks noChangeShapeType="1"/>
          </p:cNvSpPr>
          <p:nvPr/>
        </p:nvSpPr>
        <p:spPr bwMode="auto">
          <a:xfrm>
            <a:off x="5867400" y="1412875"/>
            <a:ext cx="576263" cy="1081088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8197" name="Line 6"/>
          <p:cNvSpPr>
            <a:spLocks noChangeShapeType="1"/>
          </p:cNvSpPr>
          <p:nvPr/>
        </p:nvSpPr>
        <p:spPr bwMode="auto">
          <a:xfrm>
            <a:off x="5867400" y="1341438"/>
            <a:ext cx="0" cy="0"/>
          </a:xfrm>
          <a:prstGeom prst="line">
            <a:avLst/>
          </a:prstGeom>
          <a:noFill/>
          <a:ln w="9525">
            <a:noFill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8198" name="Line 7"/>
          <p:cNvSpPr>
            <a:spLocks noChangeShapeType="1"/>
          </p:cNvSpPr>
          <p:nvPr/>
        </p:nvSpPr>
        <p:spPr bwMode="auto">
          <a:xfrm>
            <a:off x="5724525" y="1196975"/>
            <a:ext cx="792163" cy="1439863"/>
          </a:xfrm>
          <a:prstGeom prst="line">
            <a:avLst/>
          </a:prstGeom>
          <a:noFill/>
          <a:ln w="9525">
            <a:noFill/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8199" name="Line 8"/>
          <p:cNvSpPr>
            <a:spLocks noChangeShapeType="1"/>
          </p:cNvSpPr>
          <p:nvPr/>
        </p:nvSpPr>
        <p:spPr bwMode="auto">
          <a:xfrm>
            <a:off x="5795963" y="1268413"/>
            <a:ext cx="720725" cy="1223962"/>
          </a:xfrm>
          <a:prstGeom prst="line">
            <a:avLst/>
          </a:prstGeom>
          <a:noFill/>
          <a:ln w="9525">
            <a:noFill/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cxnSp>
        <p:nvCxnSpPr>
          <p:cNvPr id="8200" name="AutoShape 9"/>
          <p:cNvCxnSpPr>
            <a:cxnSpLocks noChangeShapeType="1"/>
            <a:stCxn id="8199" idx="0"/>
            <a:endCxn id="8198" idx="1"/>
          </p:cNvCxnSpPr>
          <p:nvPr/>
        </p:nvCxnSpPr>
        <p:spPr bwMode="auto">
          <a:xfrm>
            <a:off x="5795963" y="1268413"/>
            <a:ext cx="720725" cy="1368425"/>
          </a:xfrm>
          <a:prstGeom prst="straightConnector1">
            <a:avLst/>
          </a:prstGeom>
          <a:noFill/>
          <a:ln w="9525">
            <a:noFill/>
            <a:round/>
            <a:headEnd/>
            <a:tailEnd/>
          </a:ln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214438" y="357188"/>
            <a:ext cx="7686675" cy="13716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Turkana Boy</a:t>
            </a:r>
            <a:r>
              <a:rPr lang="en-GB" dirty="0" smtClean="0"/>
              <a:t> </a:t>
            </a:r>
            <a:endParaRPr lang="en-US" dirty="0" smtClean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43313" y="1981200"/>
            <a:ext cx="5043487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1.6 </a:t>
            </a:r>
            <a:r>
              <a:rPr lang="en-GB" dirty="0" err="1" smtClean="0"/>
              <a:t>mya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1.68 m (5’6”) tall</a:t>
            </a:r>
          </a:p>
          <a:p>
            <a:pPr eaLnBrk="1" hangingPunct="1">
              <a:defRPr/>
            </a:pPr>
            <a:r>
              <a:rPr lang="en-GB" dirty="0" smtClean="0"/>
              <a:t>8 years old</a:t>
            </a:r>
          </a:p>
          <a:p>
            <a:pPr eaLnBrk="1" hangingPunct="1">
              <a:defRPr/>
            </a:pPr>
            <a:r>
              <a:rPr lang="en-GB" dirty="0" smtClean="0"/>
              <a:t>Ruggedly built but modern looking</a:t>
            </a:r>
          </a:p>
          <a:p>
            <a:pPr eaLnBrk="1" hangingPunct="1">
              <a:defRPr/>
            </a:pPr>
            <a:r>
              <a:rPr lang="en-GB" dirty="0" smtClean="0"/>
              <a:t>900 cranial capacity</a:t>
            </a:r>
            <a:endParaRPr lang="en-US" dirty="0" smtClean="0"/>
          </a:p>
        </p:txBody>
      </p:sp>
      <p:pic>
        <p:nvPicPr>
          <p:cNvPr id="9220" name="Picture 4" descr="Turkana Boy"/>
          <p:cNvPicPr>
            <a:picLocks noChangeAspect="1" noChangeArrowheads="1"/>
          </p:cNvPicPr>
          <p:nvPr/>
        </p:nvPicPr>
        <p:blipFill>
          <a:blip r:embed="rId3"/>
          <a:srcRect t="5768" r="34802"/>
          <a:stretch>
            <a:fillRect/>
          </a:stretch>
        </p:blipFill>
        <p:spPr bwMode="auto">
          <a:xfrm>
            <a:off x="179388" y="-17463"/>
            <a:ext cx="3168650" cy="6908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" descr="Turkana Boy"/>
          <p:cNvPicPr>
            <a:picLocks noChangeAspect="1" noChangeArrowheads="1"/>
          </p:cNvPicPr>
          <p:nvPr/>
        </p:nvPicPr>
        <p:blipFill>
          <a:blip r:embed="rId3"/>
          <a:srcRect t="5768" r="34802"/>
          <a:stretch>
            <a:fillRect/>
          </a:stretch>
        </p:blipFill>
        <p:spPr bwMode="auto">
          <a:xfrm>
            <a:off x="500063" y="857250"/>
            <a:ext cx="2632075" cy="574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6" descr="http://stirling.kent.ac.uk/sac/fjml2/Masai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48038" y="836613"/>
            <a:ext cx="4248150" cy="5741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756775" cy="908050"/>
          </a:xfrm>
        </p:spPr>
        <p:txBody>
          <a:bodyPr/>
          <a:lstStyle/>
          <a:p>
            <a:pPr algn="l" eaLnBrk="1" hangingPunct="1">
              <a:defRPr/>
            </a:pPr>
            <a:r>
              <a:rPr lang="en-GB" sz="3600" dirty="0" smtClean="0"/>
              <a:t>Turkana Boy and </a:t>
            </a:r>
            <a:r>
              <a:rPr lang="en-GB" sz="3600" dirty="0" err="1" smtClean="0"/>
              <a:t>Masai</a:t>
            </a:r>
            <a:r>
              <a:rPr lang="en-GB" sz="3600" dirty="0" smtClean="0"/>
              <a:t>: An equatorial body </a:t>
            </a:r>
            <a:endParaRPr lang="en-US" sz="3600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7" descr="2006-06-human-ancesto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836613"/>
            <a:ext cx="5329238" cy="319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52" name="Text Box 8"/>
          <p:cNvSpPr txBox="1">
            <a:spLocks noChangeArrowheads="1"/>
          </p:cNvSpPr>
          <p:nvPr/>
        </p:nvSpPr>
        <p:spPr bwMode="auto">
          <a:xfrm>
            <a:off x="323850" y="4524375"/>
            <a:ext cx="7848600" cy="10160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000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Homo erectus</a:t>
            </a: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vertebra from </a:t>
            </a:r>
            <a:r>
              <a:rPr lang="en-GB" sz="20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Dmanisi</a:t>
            </a: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, Georgia,</a:t>
            </a:r>
            <a:r>
              <a:rPr lang="en-GB" sz="2000" dirty="0"/>
              <a:t> </a:t>
            </a: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(left) has a larger spinal cord canal than a similar bone (right) from an African sample.  Quite what such variation may mean is debatable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4" descr="http://thunder1.cudenver.edu/clas/anthropology/paleoAnthroResources/he1a9.jpg"/>
          <p:cNvPicPr>
            <a:picLocks noChangeAspect="1" noChangeArrowheads="1"/>
          </p:cNvPicPr>
          <p:nvPr/>
        </p:nvPicPr>
        <p:blipFill>
          <a:blip r:embed="rId3"/>
          <a:srcRect l="346" t="116" r="346" b="462"/>
          <a:stretch>
            <a:fillRect/>
          </a:stretch>
        </p:blipFill>
        <p:spPr bwMode="auto">
          <a:xfrm>
            <a:off x="1928813" y="785813"/>
            <a:ext cx="5426075" cy="454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TextBox 3"/>
          <p:cNvSpPr txBox="1">
            <a:spLocks noChangeArrowheads="1"/>
          </p:cNvSpPr>
          <p:nvPr/>
        </p:nvSpPr>
        <p:spPr bwMode="auto">
          <a:xfrm>
            <a:off x="468313" y="5492750"/>
            <a:ext cx="83502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 sz="2000"/>
              <a:t>The very large specimen of OH 9, from Olduvai, displaying one of their most characteristic features, the massive bar of bone for the eyebrows.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t0.gstatic.com/images?q=tbn:ANd9GcT2xBn3x0ngQ1kmrxuK_kUBusrs-oLUjDwNgFQ3Hcoo-XvArRCCtXsPFhU36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1557338"/>
            <a:ext cx="2944813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 descr="http://3.bp.blogspot.com/_ifNvMe6zXXc/SdViBxpUQRI/AAAAAAAAAWM/cBYsnLDHxHo/s400/Oldowa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1557338"/>
            <a:ext cx="3810000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395288" y="5373688"/>
            <a:ext cx="7813675" cy="1016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Oldowan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stone tools, appear and become increasingly ‘worked’ over the surface of the tool. This is known as the Developed </a:t>
            </a:r>
            <a:r>
              <a:rPr lang="en-GB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Oldowan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Note lack of uniformity of shape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Development of the stone tools</a:t>
            </a:r>
            <a:endParaRPr lang="en-GB" dirty="0"/>
          </a:p>
        </p:txBody>
      </p:sp>
      <p:sp>
        <p:nvSpPr>
          <p:cNvPr id="13318" name="TextBox 2"/>
          <p:cNvSpPr txBox="1">
            <a:spLocks noChangeArrowheads="1"/>
          </p:cNvSpPr>
          <p:nvPr/>
        </p:nvSpPr>
        <p:spPr bwMode="auto">
          <a:xfrm>
            <a:off x="395288" y="44370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Oldowan Industrial Complex </a:t>
            </a:r>
          </a:p>
        </p:txBody>
      </p:sp>
      <p:sp>
        <p:nvSpPr>
          <p:cNvPr id="13319" name="TextBox 4"/>
          <p:cNvSpPr txBox="1">
            <a:spLocks noChangeArrowheads="1"/>
          </p:cNvSpPr>
          <p:nvPr/>
        </p:nvSpPr>
        <p:spPr bwMode="auto">
          <a:xfrm>
            <a:off x="4932363" y="4437063"/>
            <a:ext cx="2216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Developed Oldowan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originsnet.org/latoolsgallery/images/o)kfbordes2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923925"/>
            <a:ext cx="6553200" cy="466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TextBox 2"/>
          <p:cNvSpPr txBox="1">
            <a:spLocks noChangeArrowheads="1"/>
          </p:cNvSpPr>
          <p:nvPr/>
        </p:nvSpPr>
        <p:spPr bwMode="auto">
          <a:xfrm>
            <a:off x="517525" y="5589588"/>
            <a:ext cx="8135938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pPr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Acheulean (after type site St </a:t>
            </a:r>
            <a:r>
              <a:rPr lang="en-GB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Acheul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in France), are found from around 1.6 million years ago to around 250,000 years ago </a:t>
            </a:r>
          </a:p>
          <a:p>
            <a:pPr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Note the uniformity of shape.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963" y="238125"/>
            <a:ext cx="8229600" cy="1371600"/>
          </a:xfrm>
        </p:spPr>
        <p:txBody>
          <a:bodyPr/>
          <a:lstStyle/>
          <a:p>
            <a:pPr>
              <a:defRPr/>
            </a:pPr>
            <a:r>
              <a:rPr lang="en-GB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characteristic stone tool of all Acheulean</a:t>
            </a:r>
            <a:endParaRPr lang="en-GB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6"/>
          <p:cNvSpPr txBox="1">
            <a:spLocks noChangeArrowheads="1"/>
          </p:cNvSpPr>
          <p:nvPr/>
        </p:nvSpPr>
        <p:spPr bwMode="auto">
          <a:xfrm>
            <a:off x="1476375" y="6000750"/>
            <a:ext cx="6264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Homo erectus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distribution over Africa and Eurasia</a:t>
            </a: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5363" name="Picture 2" descr="http://mikeely.files.wordpress.com/2009/03/homo_erectus_migration_map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1143000"/>
            <a:ext cx="67564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eastjava.com/books/discovery/small/26s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4199" b="8353"/>
          <a:stretch>
            <a:fillRect/>
          </a:stretch>
        </p:blipFill>
        <p:spPr bwMode="auto">
          <a:xfrm>
            <a:off x="4575175" y="211138"/>
            <a:ext cx="4344988" cy="278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Box 2"/>
          <p:cNvSpPr txBox="1">
            <a:spLocks noChangeArrowheads="1"/>
          </p:cNvSpPr>
          <p:nvPr/>
        </p:nvSpPr>
        <p:spPr bwMode="auto">
          <a:xfrm>
            <a:off x="214313" y="5949950"/>
            <a:ext cx="8705850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Haeckel’s notes for the Tree of Life, the Solo River, </a:t>
            </a:r>
            <a:r>
              <a:rPr lang="en-GB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Trinil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Java, the find spot for 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Pithecanthropus erectus 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1890, renamed to 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Homo erectus</a:t>
            </a:r>
          </a:p>
        </p:txBody>
      </p:sp>
      <p:pic>
        <p:nvPicPr>
          <p:cNvPr id="16388" name="Picture 4" descr="Trinil 2: frontal view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5175" y="2887663"/>
            <a:ext cx="4344988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http://upload.wikimedia.org/wikipedia/commons/6/68/Ernst_Haeckel_-_Tree_of_Life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5288" y="333375"/>
            <a:ext cx="3822700" cy="544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 descr="http://upload.wikimedia.org/wikipedia/commons/thumb/c/c0/Pithecanthropus-erectus.jpg/180px-Pithecanthropus-erectus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6600" y="928688"/>
            <a:ext cx="2978150" cy="352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214313" y="5072063"/>
            <a:ext cx="457200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Sketches of the original fossils of </a:t>
            </a:r>
            <a:r>
              <a:rPr lang="en-GB" i="1">
                <a:effectLst>
                  <a:outerShdw blurRad="38100" dist="38100" dir="2700000" algn="tl">
                    <a:srgbClr val="000000"/>
                  </a:outerShdw>
                </a:effectLst>
              </a:rPr>
              <a:t>Pithecanthropus erectus</a:t>
            </a: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 (now </a:t>
            </a:r>
            <a:r>
              <a:rPr lang="en-GB" i="1">
                <a:effectLst>
                  <a:outerShdw blurRad="38100" dist="38100" dir="2700000" algn="tl">
                    <a:srgbClr val="000000"/>
                  </a:outerShdw>
                </a:effectLst>
              </a:rPr>
              <a:t>Homo erectus</a:t>
            </a: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) found in Java in 1891</a:t>
            </a:r>
          </a:p>
        </p:txBody>
      </p:sp>
      <p:pic>
        <p:nvPicPr>
          <p:cNvPr id="17412" name="Picture 7" descr="http://www.talkorigins.org/faqs/homs/sangiran1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5" y="857250"/>
            <a:ext cx="4071938" cy="349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Box 15"/>
          <p:cNvSpPr txBox="1">
            <a:spLocks noChangeArrowheads="1"/>
          </p:cNvSpPr>
          <p:nvPr/>
        </p:nvSpPr>
        <p:spPr bwMode="auto">
          <a:xfrm>
            <a:off x="4929188" y="5072063"/>
            <a:ext cx="42148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Sangiran 17, one of the biggest and one of the oldest at 1.7 million years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 descr="chinese medcine"/>
          <p:cNvPicPr>
            <a:picLocks noChangeAspect="1" noChangeArrowheads="1"/>
          </p:cNvPicPr>
          <p:nvPr/>
        </p:nvPicPr>
        <p:blipFill>
          <a:blip r:embed="rId3"/>
          <a:srcRect l="9050" t="8653" r="4526" b="31726"/>
          <a:stretch>
            <a:fillRect/>
          </a:stretch>
        </p:blipFill>
        <p:spPr bwMode="auto">
          <a:xfrm>
            <a:off x="539750" y="765175"/>
            <a:ext cx="3643313" cy="394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 descr="Peking fossils"/>
          <p:cNvPicPr>
            <a:picLocks noChangeAspect="1" noChangeArrowheads="1"/>
          </p:cNvPicPr>
          <p:nvPr/>
        </p:nvPicPr>
        <p:blipFill>
          <a:blip r:embed="rId4"/>
          <a:srcRect r="4350" b="2884"/>
          <a:stretch>
            <a:fillRect/>
          </a:stretch>
        </p:blipFill>
        <p:spPr bwMode="auto">
          <a:xfrm>
            <a:off x="5000625" y="714375"/>
            <a:ext cx="3533775" cy="541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179388" y="6216650"/>
            <a:ext cx="9248775" cy="6413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The Chinese fossils come from a series of caves, the most famous of which is Zoukoudinan (ZKD)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ZKD site"/>
          <p:cNvPicPr>
            <a:picLocks noChangeAspect="1" noChangeArrowheads="1"/>
          </p:cNvPicPr>
          <p:nvPr/>
        </p:nvPicPr>
        <p:blipFill>
          <a:blip r:embed="rId3"/>
          <a:srcRect l="17242" t="4303" r="14369"/>
          <a:stretch>
            <a:fillRect/>
          </a:stretch>
        </p:blipFill>
        <p:spPr bwMode="auto">
          <a:xfrm>
            <a:off x="142875" y="1285875"/>
            <a:ext cx="4052888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11188" y="6021388"/>
            <a:ext cx="8072437" cy="7016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Zoukoudian</a:t>
            </a:r>
            <a:r>
              <a:rPr lang="en-GB"/>
              <a:t> (</a:t>
            </a: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ZKD), a cave site that offered an insight to the behaviour of </a:t>
            </a:r>
            <a:r>
              <a:rPr lang="en-GB" sz="2000" i="1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H. erectus </a:t>
            </a: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in China</a:t>
            </a:r>
          </a:p>
        </p:txBody>
      </p:sp>
      <p:pic>
        <p:nvPicPr>
          <p:cNvPr id="19460" name="Picture 4" descr="24465C46"/>
          <p:cNvPicPr>
            <a:picLocks noChangeAspect="1" noChangeArrowheads="1"/>
          </p:cNvPicPr>
          <p:nvPr/>
        </p:nvPicPr>
        <p:blipFill>
          <a:blip r:embed="rId4"/>
          <a:srcRect l="8965" t="1094" b="1094"/>
          <a:stretch>
            <a:fillRect/>
          </a:stretch>
        </p:blipFill>
        <p:spPr bwMode="auto">
          <a:xfrm>
            <a:off x="4500563" y="1285875"/>
            <a:ext cx="449580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 descr="ZKD Reco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908050"/>
            <a:ext cx="7799387" cy="514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 descr="64D6FB5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989138"/>
            <a:ext cx="7970837" cy="388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Asian evidence 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13" descr="hobbit%20and%20h%20sapie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3928" y="494655"/>
            <a:ext cx="4908550" cy="327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18" descr="hobbi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1989138"/>
            <a:ext cx="2936875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98" name="Text Box 302"/>
          <p:cNvSpPr txBox="1">
            <a:spLocks noChangeArrowheads="1"/>
          </p:cNvSpPr>
          <p:nvPr/>
        </p:nvSpPr>
        <p:spPr bwMode="auto">
          <a:xfrm>
            <a:off x="3300413" y="4829175"/>
            <a:ext cx="5292725" cy="163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Flores, reconstruction and a fossil skull</a:t>
            </a:r>
          </a:p>
          <a:p>
            <a:pPr>
              <a:defRPr/>
            </a:pP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 population with little pressure in terms of predation or just not enough food, evolve into diminutive forms. = Insular dwarfism, Palau, Micronesia. Dubbed the Hobbit.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Asian record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979712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20070809_skul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1341438"/>
            <a:ext cx="4116388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4932363" y="1773238"/>
            <a:ext cx="3600450" cy="31130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smaller skull from Lake Turkana KNM-ER 42700</a:t>
            </a:r>
            <a:r>
              <a:rPr lang="en-GB" dirty="0"/>
              <a:t>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and the larger on from near by from Tanzania, OH9, show the size variation. </a:t>
            </a:r>
          </a:p>
          <a:p>
            <a:pPr algn="l"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l"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Note both show the otherwise classic features of a very large brow ridge and the ‘</a:t>
            </a:r>
            <a:r>
              <a:rPr lang="en-GB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waisting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’ to the skull (otherwise known as post orbital constriction).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4" descr="AA22BD0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908050"/>
            <a:ext cx="6413500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 Box 5"/>
          <p:cNvSpPr txBox="1">
            <a:spLocks noChangeArrowheads="1"/>
          </p:cNvSpPr>
          <p:nvPr/>
        </p:nvSpPr>
        <p:spPr bwMode="auto">
          <a:xfrm>
            <a:off x="950913" y="5757863"/>
            <a:ext cx="76088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altLang="en-US"/>
              <a:t>Dmanisi: medieval village in Georgia with the oldest Eurasian remains at 1.8 my</a:t>
            </a:r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2205038"/>
            <a:ext cx="3744913" cy="245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 Box 5"/>
          <p:cNvSpPr txBox="1">
            <a:spLocks noChangeArrowheads="1"/>
          </p:cNvSpPr>
          <p:nvPr/>
        </p:nvSpPr>
        <p:spPr bwMode="auto">
          <a:xfrm>
            <a:off x="449263" y="5380038"/>
            <a:ext cx="8085137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/>
              <a:t>Dmanisi, Georgia: a fossil mandible attributed initially to </a:t>
            </a:r>
            <a:r>
              <a:rPr lang="en-GB" altLang="en-US" i="1"/>
              <a:t>H. erectus,</a:t>
            </a:r>
            <a:r>
              <a:rPr lang="en-GB" altLang="en-US"/>
              <a:t> in  similar levels as Plio-Pleistocene faunal material date of around 1.8 mya (it has the right rodents) but has some affinity with African </a:t>
            </a:r>
            <a:r>
              <a:rPr lang="en-GB" altLang="en-US" i="1"/>
              <a:t>Homo ergaster</a:t>
            </a:r>
          </a:p>
        </p:txBody>
      </p:sp>
      <p:pic>
        <p:nvPicPr>
          <p:cNvPr id="25604" name="Picture 7" descr="Skull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404813"/>
            <a:ext cx="381635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11" descr="_38677969_georgia_dmanisi_map15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11863" y="2781300"/>
            <a:ext cx="1919287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4" descr="E5DA93B5"/>
          <p:cNvPicPr>
            <a:picLocks noChangeAspect="1" noChangeArrowheads="1"/>
          </p:cNvPicPr>
          <p:nvPr/>
        </p:nvPicPr>
        <p:blipFill>
          <a:blip r:embed="rId3"/>
          <a:srcRect r="1215"/>
          <a:stretch>
            <a:fillRect/>
          </a:stretch>
        </p:blipFill>
        <p:spPr bwMode="auto">
          <a:xfrm>
            <a:off x="1331913" y="333375"/>
            <a:ext cx="6672262" cy="522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 Box 5"/>
          <p:cNvSpPr txBox="1">
            <a:spLocks noChangeArrowheads="1"/>
          </p:cNvSpPr>
          <p:nvPr/>
        </p:nvSpPr>
        <p:spPr bwMode="auto">
          <a:xfrm>
            <a:off x="1042988" y="5973763"/>
            <a:ext cx="78724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>
                <a:latin typeface="Comic Sans MS" pitchFamily="66" charset="0"/>
              </a:rPr>
              <a:t>Geography of the major river systems and coast line in the Cromerian</a:t>
            </a:r>
            <a:endParaRPr lang="en-US" altLang="en-US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200" b="1" dirty="0" err="1" smtClean="0"/>
              <a:t>Happisburgh</a:t>
            </a:r>
            <a:r>
              <a:rPr lang="en-GB" sz="3200" b="1" dirty="0" smtClean="0"/>
              <a:t> – East Anglia </a:t>
            </a:r>
            <a:r>
              <a:rPr lang="en-GB" sz="4000" b="1" dirty="0" smtClean="0"/>
              <a:t/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27651" name="Rectangle 4"/>
          <p:cNvSpPr>
            <a:spLocks noChangeArrowheads="1"/>
          </p:cNvSpPr>
          <p:nvPr/>
        </p:nvSpPr>
        <p:spPr bwMode="auto">
          <a:xfrm>
            <a:off x="1492250" y="3074988"/>
            <a:ext cx="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158700" anchor="ctr">
            <a:spAutoFit/>
          </a:bodyPr>
          <a:lstStyle/>
          <a:p>
            <a:endParaRPr lang="en-GB" altLang="en-US" b="1">
              <a:latin typeface="Arial" charset="0"/>
            </a:endParaRPr>
          </a:p>
          <a:p>
            <a:pPr eaLnBrk="0" hangingPunct="0"/>
            <a:endParaRPr lang="en-GB" altLang="en-US">
              <a:latin typeface="Arial" charset="0"/>
            </a:endParaRPr>
          </a:p>
        </p:txBody>
      </p:sp>
      <p:pic>
        <p:nvPicPr>
          <p:cNvPr id="27652" name="Picture 6" descr="Happisburgh 2010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4638" y="1003300"/>
            <a:ext cx="4032250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5" descr="Ancient humans 'lived in Norfolk 950,000 years ago'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2725" y="3783013"/>
            <a:ext cx="4154488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4" name="Rectangle 1"/>
          <p:cNvSpPr>
            <a:spLocks noChangeArrowheads="1"/>
          </p:cNvSpPr>
          <p:nvPr/>
        </p:nvSpPr>
        <p:spPr bwMode="auto">
          <a:xfrm>
            <a:off x="4306888" y="1411288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/>
              <a:t>Stone is flint and around 78 pieces have been recovered Along with a wide range of animal bones AND palaeoenvironmental remains, plants folks……</a:t>
            </a:r>
          </a:p>
        </p:txBody>
      </p:sp>
      <p:pic>
        <p:nvPicPr>
          <p:cNvPr id="27655" name="Picture 9" descr="http://discovermagazine.com/~/media/Images/Zen%20Photo/H/Happisburgh/124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32238" y="3259138"/>
            <a:ext cx="5033962" cy="317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4" descr="http://www.nhm.ac.uk/resources/videos/britain-million-years/footprints49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65663" y="981075"/>
            <a:ext cx="466725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35500" y="3930650"/>
            <a:ext cx="4502150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388" y="30163"/>
            <a:ext cx="4968875" cy="2362200"/>
          </a:xfrm>
        </p:spPr>
        <p:txBody>
          <a:bodyPr>
            <a:noAutofit/>
          </a:bodyPr>
          <a:lstStyle/>
          <a:p>
            <a:pPr algn="r">
              <a:defRPr/>
            </a:pPr>
            <a:r>
              <a:rPr lang="en-GB" sz="3200" dirty="0" err="1"/>
              <a:t>Happisburgh</a:t>
            </a:r>
            <a:r>
              <a:rPr lang="en-GB" sz="3200" dirty="0"/>
              <a:t> - first </a:t>
            </a:r>
            <a:r>
              <a:rPr lang="en-GB" sz="3200" dirty="0" smtClean="0"/>
              <a:t>known footprints and oldest outside of Africa</a:t>
            </a:r>
            <a:endParaRPr lang="en-GB" sz="3200" dirty="0"/>
          </a:p>
        </p:txBody>
      </p:sp>
      <p:pic>
        <p:nvPicPr>
          <p:cNvPr id="28677" name="Picture 7" descr="https://encrypted-tbn3.gstatic.com/images?q=tbn:ANd9GcSqdGA1NX97E6LjoTxnnE6DN6hDXTfSYVHKfoaKBkYJBziC4HOwB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0825" y="1963738"/>
            <a:ext cx="3019425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5" descr="13tethm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85900" y="1428750"/>
            <a:ext cx="6172200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686" name="Rectangle 6"/>
          <p:cNvSpPr>
            <a:spLocks noChangeArrowheads="1"/>
          </p:cNvSpPr>
          <p:nvPr/>
        </p:nvSpPr>
        <p:spPr bwMode="auto">
          <a:xfrm>
            <a:off x="539750" y="5734050"/>
            <a:ext cx="83534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Some ‘early’ sites in Eurasia showing a marked southern distribution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xtured">
  <a:themeElements>
    <a:clrScheme name="Textured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ed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Textured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ed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1655</TotalTime>
  <Words>780</Words>
  <Application>Microsoft Office PowerPoint</Application>
  <PresentationFormat>On-screen Show (4:3)</PresentationFormat>
  <Paragraphs>91</Paragraphs>
  <Slides>28</Slides>
  <Notes>28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Textured</vt:lpstr>
      <vt:lpstr>Human Evolution  </vt:lpstr>
      <vt:lpstr>Conclusions on human hunting around 2 million years </vt:lpstr>
      <vt:lpstr>PowerPoint Presentation</vt:lpstr>
      <vt:lpstr>Where does Homo erectus come from? Did Homo erectus evolve from Homo habilis?</vt:lpstr>
      <vt:lpstr>Homo erectus variability</vt:lpstr>
      <vt:lpstr>PowerPoint Presentation</vt:lpstr>
      <vt:lpstr>PowerPoint Presentation</vt:lpstr>
      <vt:lpstr>Turkana Boy </vt:lpstr>
      <vt:lpstr>Turkana Boy and Masai: An equatorial body </vt:lpstr>
      <vt:lpstr>PowerPoint Presentation</vt:lpstr>
      <vt:lpstr>PowerPoint Presentation</vt:lpstr>
      <vt:lpstr>Development of the stone tools</vt:lpstr>
      <vt:lpstr>Most characteristic stone tool of all Acheulean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Asian evidence </vt:lpstr>
      <vt:lpstr>Asian record</vt:lpstr>
      <vt:lpstr>PowerPoint Presentation</vt:lpstr>
      <vt:lpstr>PowerPoint Presentation</vt:lpstr>
      <vt:lpstr>PowerPoint Presentation</vt:lpstr>
      <vt:lpstr>PowerPoint Presentation</vt:lpstr>
      <vt:lpstr>Happisburgh – East Anglia  </vt:lpstr>
      <vt:lpstr>Happisburgh - first known footprints and oldest outside of Africa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Earliest Homo Lineages</dc:title>
  <dc:creator>SM018</dc:creator>
  <cp:lastModifiedBy>Ros Coard</cp:lastModifiedBy>
  <cp:revision>116</cp:revision>
  <cp:lastPrinted>2015-02-13T11:13:24Z</cp:lastPrinted>
  <dcterms:created xsi:type="dcterms:W3CDTF">2004-10-01T12:57:48Z</dcterms:created>
  <dcterms:modified xsi:type="dcterms:W3CDTF">2015-02-13T15:00:08Z</dcterms:modified>
</cp:coreProperties>
</file>