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8" r:id="rId4"/>
    <p:sldId id="279" r:id="rId5"/>
    <p:sldId id="281" r:id="rId6"/>
    <p:sldId id="282" r:id="rId7"/>
    <p:sldId id="283" r:id="rId8"/>
    <p:sldId id="285" r:id="rId9"/>
    <p:sldId id="286" r:id="rId10"/>
    <p:sldId id="288" r:id="rId11"/>
    <p:sldId id="289" r:id="rId12"/>
    <p:sldId id="261" r:id="rId13"/>
    <p:sldId id="265" r:id="rId14"/>
    <p:sldId id="269" r:id="rId15"/>
    <p:sldId id="274" r:id="rId16"/>
    <p:sldId id="260" r:id="rId17"/>
    <p:sldId id="262" r:id="rId18"/>
    <p:sldId id="272" r:id="rId19"/>
    <p:sldId id="268" r:id="rId20"/>
    <p:sldId id="267" r:id="rId21"/>
    <p:sldId id="273" r:id="rId22"/>
    <p:sldId id="263" r:id="rId23"/>
    <p:sldId id="264" r:id="rId24"/>
    <p:sldId id="270" r:id="rId25"/>
    <p:sldId id="266" r:id="rId26"/>
    <p:sldId id="275" r:id="rId27"/>
    <p:sldId id="276" r:id="rId28"/>
    <p:sldId id="277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31" autoAdjust="0"/>
    <p:restoredTop sz="94660"/>
  </p:normalViewPr>
  <p:slideViewPr>
    <p:cSldViewPr>
      <p:cViewPr varScale="1">
        <p:scale>
          <a:sx n="108" d="100"/>
          <a:sy n="108" d="100"/>
        </p:scale>
        <p:origin x="75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1A36-1E48-411F-830B-BC6667B536FE}" type="datetimeFigureOut">
              <a:rPr lang="en-GB" smtClean="0"/>
              <a:pPr/>
              <a:t>08/12/2020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1A36-1E48-411F-830B-BC6667B536FE}" type="datetimeFigureOut">
              <a:rPr lang="en-GB" smtClean="0"/>
              <a:pPr/>
              <a:t>08/12/2020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1A36-1E48-411F-830B-BC6667B536FE}" type="datetimeFigureOut">
              <a:rPr lang="en-GB" smtClean="0"/>
              <a:pPr/>
              <a:t>08/12/2020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1A36-1E48-411F-830B-BC6667B536FE}" type="datetimeFigureOut">
              <a:rPr lang="en-GB" smtClean="0"/>
              <a:pPr/>
              <a:t>08/12/2020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1A36-1E48-411F-830B-BC6667B536FE}" type="datetimeFigureOut">
              <a:rPr lang="en-GB" smtClean="0"/>
              <a:pPr/>
              <a:t>08/12/2020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1A36-1E48-411F-830B-BC6667B536FE}" type="datetimeFigureOut">
              <a:rPr lang="en-GB" smtClean="0"/>
              <a:pPr/>
              <a:t>08/12/2020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1A36-1E48-411F-830B-BC6667B536FE}" type="datetimeFigureOut">
              <a:rPr lang="en-GB" smtClean="0"/>
              <a:pPr/>
              <a:t>08/12/2020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1A36-1E48-411F-830B-BC6667B536FE}" type="datetimeFigureOut">
              <a:rPr lang="en-GB" smtClean="0"/>
              <a:pPr/>
              <a:t>08/12/2020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E931A36-1E48-411F-830B-BC6667B536FE}" type="datetimeFigureOut">
              <a:rPr lang="en-GB" smtClean="0"/>
              <a:pPr/>
              <a:t>08/12/2020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1A36-1E48-411F-830B-BC6667B536FE}" type="datetimeFigureOut">
              <a:rPr lang="en-GB" smtClean="0"/>
              <a:pPr/>
              <a:t>08/12/2020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1A36-1E48-411F-830B-BC6667B536FE}" type="datetimeFigureOut">
              <a:rPr lang="en-GB" smtClean="0"/>
              <a:pPr/>
              <a:t>08/12/2020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E931A36-1E48-411F-830B-BC6667B536FE}" type="datetimeFigureOut">
              <a:rPr lang="en-GB" smtClean="0"/>
              <a:pPr/>
              <a:t>08/12/2020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8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7" Type="http://schemas.openxmlformats.org/officeDocument/2006/relationships/image" Target="../media/image44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tiff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anagra1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179512" y="1412776"/>
            <a:ext cx="8784976" cy="5028747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3915888"/>
            <a:ext cx="8496944" cy="1673352"/>
          </a:xfrm>
        </p:spPr>
        <p:txBody>
          <a:bodyPr>
            <a:noAutofit/>
          </a:bodyPr>
          <a:lstStyle/>
          <a:p>
            <a:r>
              <a:rPr lang="en-GB" sz="60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Ancestors, Deat</a:t>
            </a:r>
            <a:r>
              <a:rPr lang="en-GB" sz="6000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 </a:t>
            </a:r>
            <a:r>
              <a:rPr lang="en-GB" sz="600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Burial</a:t>
            </a:r>
            <a:endParaRPr lang="en-GB" sz="6000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5576" y="129184"/>
            <a:ext cx="8077200" cy="1499616"/>
          </a:xfrm>
        </p:spPr>
        <p:txBody>
          <a:bodyPr>
            <a:normAutofit/>
          </a:bodyPr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Mycenaean Burial Practices</a:t>
            </a:r>
            <a:endParaRPr lang="en-GB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4392488" cy="48234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Mycenaean culture develops in southern mainland Greece in 16</a:t>
            </a:r>
            <a:r>
              <a:rPr lang="en-GB" baseline="30000" dirty="0"/>
              <a:t>th</a:t>
            </a:r>
            <a:r>
              <a:rPr lang="en-GB" dirty="0"/>
              <a:t> century BC:</a:t>
            </a:r>
          </a:p>
          <a:p>
            <a:pPr lvl="1"/>
            <a:r>
              <a:rPr lang="en-GB" dirty="0"/>
              <a:t>MH-LH I: shaft grave period</a:t>
            </a:r>
          </a:p>
          <a:p>
            <a:r>
              <a:rPr lang="en-GB" dirty="0"/>
              <a:t>By LH III: Mycenaean </a:t>
            </a:r>
            <a:r>
              <a:rPr lang="en-GB" i="1" dirty="0"/>
              <a:t>koine</a:t>
            </a:r>
            <a:r>
              <a:rPr lang="en-GB" dirty="0"/>
              <a:t> spread throughout southern Aegean:</a:t>
            </a:r>
          </a:p>
          <a:p>
            <a:pPr lvl="1"/>
            <a:r>
              <a:rPr lang="en-GB" dirty="0"/>
              <a:t>Shared cultural practices within common ground</a:t>
            </a:r>
          </a:p>
          <a:p>
            <a:pPr lvl="1"/>
            <a:r>
              <a:rPr lang="en-GB" dirty="0"/>
              <a:t>Mycenaean colonisation of Aegean islands</a:t>
            </a:r>
          </a:p>
        </p:txBody>
      </p:sp>
      <p:pic>
        <p:nvPicPr>
          <p:cNvPr id="7" name="Picture 22" descr="map aegea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16501" y="1916833"/>
            <a:ext cx="3511822" cy="4176464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mycenae01.tif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16016" y="1556792"/>
            <a:ext cx="4118857" cy="2376264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Shaft Graves, Mycenae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Established over MBA prehistoric cemetery</a:t>
            </a:r>
          </a:p>
          <a:p>
            <a:r>
              <a:rPr lang="en-GB" dirty="0"/>
              <a:t>2 grave circles: B, A</a:t>
            </a:r>
          </a:p>
          <a:p>
            <a:r>
              <a:rPr lang="en-GB" dirty="0"/>
              <a:t>Circle B:</a:t>
            </a:r>
          </a:p>
          <a:p>
            <a:pPr lvl="1"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Set aside as a bounded cemetery for exclusive use by distinct social group</a:t>
            </a:r>
          </a:p>
          <a:p>
            <a:pPr lvl="1"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Claiming ties with earlier inhabitants of Mycenae through location of burial ground?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6" name="Oval 5"/>
          <p:cNvSpPr/>
          <p:nvPr/>
        </p:nvSpPr>
        <p:spPr bwMode="auto">
          <a:xfrm rot="4057445">
            <a:off x="5071722" y="1882515"/>
            <a:ext cx="990600" cy="951881"/>
          </a:xfrm>
          <a:prstGeom prst="ellipse">
            <a:avLst/>
          </a:prstGeom>
          <a:noFill/>
          <a:ln w="5715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6E5ECBE-0256-46F4-86B2-44B10EC1A0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5753" y="4095530"/>
            <a:ext cx="3859076" cy="2557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DCF42F8-12E5-4F74-9C84-12EC7C3B52FA}"/>
              </a:ext>
            </a:extLst>
          </p:cNvPr>
          <p:cNvSpPr txBox="1"/>
          <p:nvPr/>
        </p:nvSpPr>
        <p:spPr>
          <a:xfrm>
            <a:off x="5098133" y="4177728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Circle B</a:t>
            </a:r>
          </a:p>
        </p:txBody>
      </p:sp>
    </p:spTree>
    <p:extLst>
      <p:ext uri="{BB962C8B-B14F-4D97-AF65-F5344CB8AC3E}">
        <p14:creationId xmlns:p14="http://schemas.microsoft.com/office/powerpoint/2010/main" val="405391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Funerary Ritual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1" y="1773238"/>
            <a:ext cx="4370842" cy="4752106"/>
          </a:xfrm>
        </p:spPr>
        <p:txBody>
          <a:bodyPr/>
          <a:lstStyle/>
          <a:p>
            <a:pPr eaLnBrk="1" hangingPunct="1"/>
            <a:r>
              <a:rPr lang="en-GB" altLang="en-US" dirty="0"/>
              <a:t>Inhumation</a:t>
            </a:r>
          </a:p>
          <a:p>
            <a:pPr lvl="1" eaLnBrk="1" hangingPunct="1"/>
            <a:r>
              <a:rPr lang="en-GB" altLang="en-US" dirty="0"/>
              <a:t>Earlier burials contracted</a:t>
            </a:r>
          </a:p>
          <a:p>
            <a:pPr lvl="1" eaLnBrk="1" hangingPunct="1"/>
            <a:r>
              <a:rPr lang="en-GB" altLang="en-US" dirty="0"/>
              <a:t>Later burials extended</a:t>
            </a:r>
          </a:p>
          <a:p>
            <a:pPr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Funerary feasting: last communion with deceased</a:t>
            </a:r>
          </a:p>
          <a:p>
            <a:pPr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Debris from funerary feast thrown into shaft:</a:t>
            </a:r>
          </a:p>
          <a:p>
            <a:pPr lvl="1"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Animal bones &amp; molluscs, mixed in with broken pottery</a:t>
            </a:r>
          </a:p>
        </p:txBody>
      </p:sp>
      <p:pic>
        <p:nvPicPr>
          <p:cNvPr id="13316" name="Picture 3" descr="Grave Upsilon.tif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02027" y="2776594"/>
            <a:ext cx="2531017" cy="3888656"/>
          </a:xfrm>
          <a:noFill/>
        </p:spPr>
      </p:pic>
      <p:sp>
        <p:nvSpPr>
          <p:cNvPr id="5" name="TextBox 4"/>
          <p:cNvSpPr txBox="1"/>
          <p:nvPr/>
        </p:nvSpPr>
        <p:spPr>
          <a:xfrm>
            <a:off x="4880028" y="6366445"/>
            <a:ext cx="1370013" cy="3381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GB" sz="1600" b="0" dirty="0">
                <a:solidFill>
                  <a:schemeClr val="tx1"/>
                </a:solidFill>
                <a:latin typeface="+mn-lt"/>
                <a:cs typeface="+mn-cs"/>
              </a:rPr>
              <a:t>Grave Upsilon</a:t>
            </a:r>
          </a:p>
        </p:txBody>
      </p:sp>
      <p:pic>
        <p:nvPicPr>
          <p:cNvPr id="6" name="Content Placeholder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14425" y="182670"/>
            <a:ext cx="3118619" cy="204582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742418" y="2276872"/>
            <a:ext cx="1119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Grave Eta</a:t>
            </a:r>
          </a:p>
        </p:txBody>
      </p:sp>
    </p:spTree>
    <p:extLst>
      <p:ext uri="{BB962C8B-B14F-4D97-AF65-F5344CB8AC3E}">
        <p14:creationId xmlns:p14="http://schemas.microsoft.com/office/powerpoint/2010/main" val="1834854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Grave Circle 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238"/>
            <a:ext cx="4259263" cy="4624387"/>
          </a:xfrm>
        </p:spPr>
        <p:txBody>
          <a:bodyPr rtlCol="0">
            <a:normAutofit/>
          </a:bodyPr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Grave goods: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Pottery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Dress accessories &amp; personal adornment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Weapons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Gender distinctions in grave goods: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Male elites: warrior status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Females: display of family wealth/bridal wealth</a:t>
            </a:r>
          </a:p>
        </p:txBody>
      </p:sp>
      <p:pic>
        <p:nvPicPr>
          <p:cNvPr id="15364" name="Picture 3" descr="matt-painted.tif"/>
          <p:cNvPicPr>
            <a:picLocks noGrp="1" noChangeAspect="1"/>
          </p:cNvPicPr>
          <p:nvPr>
            <p:ph sz="half" idx="2"/>
          </p:nvPr>
        </p:nvPicPr>
        <p:blipFill>
          <a:blip r:embed="rId2">
            <a:lum bright="-10000" contras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80000" y="2132856"/>
            <a:ext cx="3606800" cy="2209800"/>
          </a:xfrm>
          <a:noFill/>
        </p:spPr>
      </p:pic>
      <p:sp>
        <p:nvSpPr>
          <p:cNvPr id="4" name="TextBox 3"/>
          <p:cNvSpPr txBox="1"/>
          <p:nvPr/>
        </p:nvSpPr>
        <p:spPr>
          <a:xfrm>
            <a:off x="5364088" y="4653136"/>
            <a:ext cx="1951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Matt Painted ware</a:t>
            </a:r>
          </a:p>
        </p:txBody>
      </p:sp>
    </p:spTree>
    <p:extLst>
      <p:ext uri="{BB962C8B-B14F-4D97-AF65-F5344CB8AC3E}">
        <p14:creationId xmlns:p14="http://schemas.microsoft.com/office/powerpoint/2010/main" val="3219335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Elaboration: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238"/>
            <a:ext cx="4402138" cy="4751387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/>
              <a:t>Later graves: elaboration of ritual associated with definition of elite group</a:t>
            </a:r>
          </a:p>
          <a:p>
            <a:pPr lvl="1" eaLnBrk="1" hangingPunct="1"/>
            <a:r>
              <a:rPr lang="en-GB" altLang="en-US"/>
              <a:t>Occasion imported exotics</a:t>
            </a:r>
          </a:p>
          <a:p>
            <a:pPr eaLnBrk="1" hangingPunct="1"/>
            <a:r>
              <a:rPr lang="en-GB" altLang="en-US"/>
              <a:t>Marking of graves with stone stela:</a:t>
            </a:r>
          </a:p>
          <a:p>
            <a:pPr lvl="1" eaLnBrk="1" hangingPunct="1"/>
            <a:r>
              <a:rPr lang="en-GB" altLang="en-US"/>
              <a:t>commemoration of the special dead?</a:t>
            </a:r>
          </a:p>
          <a:p>
            <a:pPr eaLnBrk="1" hangingPunct="1"/>
            <a:r>
              <a:rPr lang="en-GB" altLang="en-US"/>
              <a:t>Face mask developed as key aspect of male funerary cult </a:t>
            </a:r>
          </a:p>
        </p:txBody>
      </p:sp>
      <p:pic>
        <p:nvPicPr>
          <p:cNvPr id="16388" name="Picture 4" descr="duck vase.t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4508500"/>
            <a:ext cx="3530600" cy="214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Picture 3" descr="electrum mask.tif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916613" y="620713"/>
            <a:ext cx="3013075" cy="3600450"/>
          </a:xfrm>
          <a:noFill/>
        </p:spPr>
      </p:pic>
    </p:spTree>
    <p:extLst>
      <p:ext uri="{BB962C8B-B14F-4D97-AF65-F5344CB8AC3E}">
        <p14:creationId xmlns:p14="http://schemas.microsoft.com/office/powerpoint/2010/main" val="3521399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Grave Circle 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238"/>
            <a:ext cx="3683000" cy="4679950"/>
          </a:xfrm>
        </p:spPr>
        <p:txBody>
          <a:bodyPr rtlCol="0">
            <a:normAutofit fontScale="92500" lnSpcReduction="10000"/>
          </a:bodyPr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funerary enclosure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Overlaps with final use of Circle B</a:t>
            </a:r>
          </a:p>
          <a:p>
            <a:r>
              <a:rPr lang="en-GB" altLang="en-US" dirty="0"/>
              <a:t>Inhumation within shaft graves</a:t>
            </a:r>
          </a:p>
          <a:p>
            <a:r>
              <a:rPr lang="en-GB" altLang="en-US" dirty="0"/>
              <a:t>Re-use of tombs: cumulative, multiple burials:</a:t>
            </a:r>
          </a:p>
          <a:p>
            <a:pPr lvl="1"/>
            <a:r>
              <a:rPr lang="en-GB" altLang="en-US" dirty="0"/>
              <a:t>Six graves: 19 burials (9 men, 8 women &amp; 2 infants)</a:t>
            </a:r>
          </a:p>
        </p:txBody>
      </p:sp>
      <p:pic>
        <p:nvPicPr>
          <p:cNvPr id="17412" name="Picture 3" descr="mycenae01.t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3860800"/>
            <a:ext cx="4492625" cy="259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Picture 4" descr="Circle A.tif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38688" y="620713"/>
            <a:ext cx="4038600" cy="2933700"/>
          </a:xfrm>
          <a:noFill/>
        </p:spPr>
      </p:pic>
      <p:sp>
        <p:nvSpPr>
          <p:cNvPr id="5" name="Down Arrow 4"/>
          <p:cNvSpPr/>
          <p:nvPr/>
        </p:nvSpPr>
        <p:spPr>
          <a:xfrm rot="19260307">
            <a:off x="4906963" y="4537075"/>
            <a:ext cx="309562" cy="427038"/>
          </a:xfrm>
          <a:prstGeom prst="down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874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Funerary Ritual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2950" cy="4924425"/>
          </a:xfrm>
        </p:spPr>
        <p:txBody>
          <a:bodyPr/>
          <a:lstStyle/>
          <a:p>
            <a:pPr eaLnBrk="1" hangingPunct="1"/>
            <a:r>
              <a:rPr lang="en-GB" altLang="en-US" dirty="0"/>
              <a:t>Continues practices developed in Circle B</a:t>
            </a:r>
          </a:p>
          <a:p>
            <a:pPr eaLnBrk="1" hangingPunct="1"/>
            <a:r>
              <a:rPr lang="en-GB" altLang="en-US" dirty="0"/>
              <a:t>Funerary ritual: inhumation within shaft graves</a:t>
            </a:r>
          </a:p>
          <a:p>
            <a:pPr eaLnBrk="1" hangingPunct="1"/>
            <a:r>
              <a:rPr lang="en-GB" altLang="en-US" dirty="0"/>
              <a:t>Re-use of tombs: cumulative, multiple burials:</a:t>
            </a:r>
          </a:p>
          <a:p>
            <a:pPr lvl="1" eaLnBrk="1" hangingPunct="1"/>
            <a:r>
              <a:rPr lang="en-GB" altLang="en-US" dirty="0"/>
              <a:t>Earlier burials pushed to one side</a:t>
            </a:r>
          </a:p>
          <a:p>
            <a:pPr lvl="1" eaLnBrk="1" hangingPunct="1"/>
            <a:r>
              <a:rPr lang="en-GB" altLang="en-US" dirty="0"/>
              <a:t>Six graves: 19 burials (9 men, 8 women &amp;2 infants)</a:t>
            </a:r>
          </a:p>
          <a:p>
            <a:pPr lvl="1" eaLnBrk="1" hangingPunct="1"/>
            <a:r>
              <a:rPr lang="en-GB" altLang="en-US" dirty="0"/>
              <a:t>What does this tell us about Mycenaean elite society?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0933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238"/>
            <a:ext cx="4330700" cy="4624387"/>
          </a:xfrm>
        </p:spPr>
        <p:txBody>
          <a:bodyPr/>
          <a:lstStyle/>
          <a:p>
            <a:pPr eaLnBrk="1" hangingPunct="1"/>
            <a:r>
              <a:rPr lang="en-GB" altLang="en-US" dirty="0"/>
              <a:t>Three main classes of object:</a:t>
            </a:r>
          </a:p>
          <a:p>
            <a:pPr lvl="1" eaLnBrk="1" hangingPunct="1"/>
            <a:r>
              <a:rPr lang="en-GB" altLang="en-US" dirty="0"/>
              <a:t>Ceremonial weaponry</a:t>
            </a:r>
          </a:p>
          <a:p>
            <a:pPr lvl="1" eaLnBrk="1" hangingPunct="1"/>
            <a:r>
              <a:rPr lang="en-GB" altLang="en-US" dirty="0"/>
              <a:t>Personal adornment: dress accessories, jewellery, insignia of office?</a:t>
            </a:r>
          </a:p>
          <a:p>
            <a:pPr lvl="1" eaLnBrk="1" hangingPunct="1"/>
            <a:r>
              <a:rPr lang="en-GB" altLang="en-US" dirty="0"/>
              <a:t>Plate metal: feasting equipment, libation vessels</a:t>
            </a:r>
          </a:p>
        </p:txBody>
      </p:sp>
      <p:pic>
        <p:nvPicPr>
          <p:cNvPr id="20484" name="Picture 11" descr="gold ornamen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323700" y="4365104"/>
            <a:ext cx="2168238" cy="2160288"/>
          </a:xfrm>
          <a:noFill/>
        </p:spPr>
      </p:pic>
      <p:pic>
        <p:nvPicPr>
          <p:cNvPr id="6" name="Picture 4" descr="Nestor Cu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04248" y="4653136"/>
            <a:ext cx="2086303" cy="2015926"/>
          </a:xfrm>
          <a:prstGeom prst="rect">
            <a:avLst/>
          </a:prstGeom>
          <a:noFill/>
        </p:spPr>
      </p:pic>
      <p:pic>
        <p:nvPicPr>
          <p:cNvPr id="7" name="Picture 3" descr="dagger%20detail.jpg"/>
          <p:cNvPicPr>
            <a:picLocks noChangeAspect="1"/>
          </p:cNvPicPr>
          <p:nvPr/>
        </p:nvPicPr>
        <p:blipFill>
          <a:blip r:embed="rId4">
            <a:lum bright="-10000" contras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356756" y="205142"/>
            <a:ext cx="4038600" cy="1833562"/>
          </a:xfrm>
          <a:prstGeom prst="rect">
            <a:avLst/>
          </a:prstGeom>
          <a:noFill/>
        </p:spPr>
      </p:pic>
      <p:pic>
        <p:nvPicPr>
          <p:cNvPr id="8" name="Picture 10" descr="sword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16200000">
            <a:off x="5359166" y="1893899"/>
            <a:ext cx="2033780" cy="261601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64645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3781425"/>
            <a:ext cx="3987800" cy="2674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accent1">
                    <a:satMod val="150000"/>
                  </a:schemeClr>
                </a:solidFill>
              </a:rPr>
              <a:t>Drinking Sets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248150" cy="4752975"/>
          </a:xfrm>
        </p:spPr>
        <p:txBody>
          <a:bodyPr rtlCol="0">
            <a:normAutofit lnSpcReduction="10000"/>
          </a:bodyPr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US" dirty="0"/>
              <a:t>MH: ceramic drinking sets were a prerequisite: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US" dirty="0"/>
              <a:t> Two-handled </a:t>
            </a:r>
            <a:r>
              <a:rPr lang="en-US" i="1" dirty="0" err="1"/>
              <a:t>kantharos</a:t>
            </a:r>
            <a:r>
              <a:rPr lang="en-US" dirty="0"/>
              <a:t> &amp; a jug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/>
              <a:t>Continuity of practice into Shaft Grave period: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GB" dirty="0"/>
              <a:t>Final communion with dead at graveside important element of ritual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r>
              <a:rPr lang="en-US" dirty="0"/>
              <a:t>Traditional MH form persists (but in gold)</a:t>
            </a:r>
          </a:p>
          <a:p>
            <a:pPr marL="731520" lvl="1" indent="-274320" eaLnBrk="1" fontAlgn="auto" hangingPunct="1">
              <a:spcAft>
                <a:spcPts val="0"/>
              </a:spcAft>
              <a:buFont typeface="Wingdings"/>
              <a:buChar char=""/>
              <a:defRPr/>
            </a:pPr>
            <a:endParaRPr lang="en-GB" dirty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dirty="0"/>
          </a:p>
        </p:txBody>
      </p:sp>
      <p:pic>
        <p:nvPicPr>
          <p:cNvPr id="22533" name="Picture 3" descr="9-6.jpg"/>
          <p:cNvPicPr>
            <a:picLocks noGrp="1" noChangeAspect="1"/>
          </p:cNvPicPr>
          <p:nvPr>
            <p:ph sz="half" idx="2"/>
          </p:nvPr>
        </p:nvPicPr>
        <p:blipFill>
          <a:blip r:embed="rId3">
            <a:lum bright="-4000" contrast="-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11775" y="908050"/>
            <a:ext cx="3462338" cy="2089150"/>
          </a:xfrm>
          <a:noFill/>
        </p:spPr>
      </p:pic>
      <p:sp>
        <p:nvSpPr>
          <p:cNvPr id="8" name="Down Arrow 7"/>
          <p:cNvSpPr/>
          <p:nvPr/>
        </p:nvSpPr>
        <p:spPr>
          <a:xfrm rot="20826861">
            <a:off x="5689600" y="2636838"/>
            <a:ext cx="935038" cy="1728787"/>
          </a:xfrm>
          <a:prstGeom prst="downArrow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987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with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Gold Face Masks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81" r="9068"/>
          <a:stretch/>
        </p:blipFill>
        <p:spPr>
          <a:xfrm>
            <a:off x="5002080" y="476672"/>
            <a:ext cx="3715888" cy="2664296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5536" y="1916832"/>
            <a:ext cx="3564397" cy="3564396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11960" y="3471393"/>
            <a:ext cx="4506008" cy="3083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303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LH Funerary Monuments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916832"/>
            <a:ext cx="4186808" cy="4623816"/>
          </a:xfrm>
        </p:spPr>
        <p:txBody>
          <a:bodyPr/>
          <a:lstStyle/>
          <a:p>
            <a:r>
              <a:rPr lang="en-GB" dirty="0"/>
              <a:t>Different types develop from LH I:</a:t>
            </a:r>
          </a:p>
          <a:p>
            <a:pPr lvl="1"/>
            <a:r>
              <a:rPr lang="en-GB" dirty="0"/>
              <a:t>Pit (&amp; cist graves) persist</a:t>
            </a:r>
          </a:p>
          <a:p>
            <a:pPr lvl="1"/>
            <a:r>
              <a:rPr lang="en-GB" dirty="0"/>
              <a:t>Shaft graves persist</a:t>
            </a:r>
          </a:p>
          <a:p>
            <a:pPr lvl="1"/>
            <a:r>
              <a:rPr lang="en-GB" dirty="0"/>
              <a:t>Chamber tombs: most common form</a:t>
            </a:r>
          </a:p>
          <a:p>
            <a:pPr lvl="1"/>
            <a:r>
              <a:rPr lang="en-GB" dirty="0"/>
              <a:t>Built </a:t>
            </a:r>
            <a:r>
              <a:rPr lang="en-GB" i="1" dirty="0"/>
              <a:t>tholos</a:t>
            </a:r>
            <a:r>
              <a:rPr lang="en-GB" dirty="0"/>
              <a:t> tombs</a:t>
            </a:r>
          </a:p>
          <a:p>
            <a:r>
              <a:rPr lang="en-GB" dirty="0"/>
              <a:t>Choice of tomb relates to hierarchical structures of society</a:t>
            </a:r>
          </a:p>
        </p:txBody>
      </p:sp>
      <p:pic>
        <p:nvPicPr>
          <p:cNvPr id="7" name="Content Placeholder 6" descr="Messenia chamber tomb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716016" y="2348880"/>
            <a:ext cx="3960440" cy="2779780"/>
          </a:xfrm>
        </p:spPr>
      </p:pic>
      <p:sp>
        <p:nvSpPr>
          <p:cNvPr id="8" name="TextBox 7"/>
          <p:cNvSpPr txBox="1"/>
          <p:nvPr/>
        </p:nvSpPr>
        <p:spPr>
          <a:xfrm>
            <a:off x="5580112" y="5301208"/>
            <a:ext cx="2723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Chamber tombs, Messenia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Pit Burials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896544" cy="50405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Typically for primary inhumation:</a:t>
            </a:r>
          </a:p>
          <a:p>
            <a:pPr lvl="1"/>
            <a:r>
              <a:rPr lang="en-GB" dirty="0"/>
              <a:t>Placed in contracted position</a:t>
            </a:r>
          </a:p>
          <a:p>
            <a:r>
              <a:rPr lang="en-GB" dirty="0"/>
              <a:t>Intramural burials: 80% are for infants</a:t>
            </a:r>
          </a:p>
          <a:p>
            <a:r>
              <a:rPr lang="en-GB" dirty="0"/>
              <a:t>Poorly furnished – might have drinking &amp; pouring vessels:</a:t>
            </a:r>
          </a:p>
          <a:p>
            <a:pPr lvl="1"/>
            <a:r>
              <a:rPr lang="en-GB" dirty="0"/>
              <a:t>Continuing MH practice</a:t>
            </a:r>
          </a:p>
          <a:p>
            <a:r>
              <a:rPr lang="en-GB" dirty="0"/>
              <a:t>Used by members of community who had no need to expressing continued family ties through construction of family tomb</a:t>
            </a:r>
          </a:p>
        </p:txBody>
      </p:sp>
      <p:pic>
        <p:nvPicPr>
          <p:cNvPr id="5" name="Content Placeholder 4" descr="mycenae pit burial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20072" y="2060848"/>
            <a:ext cx="3678560" cy="2450840"/>
          </a:xfrm>
        </p:spPr>
      </p:pic>
      <p:sp>
        <p:nvSpPr>
          <p:cNvPr id="6" name="TextBox 5"/>
          <p:cNvSpPr txBox="1"/>
          <p:nvPr/>
        </p:nvSpPr>
        <p:spPr>
          <a:xfrm>
            <a:off x="6804248" y="4581128"/>
            <a:ext cx="15969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Pit burial, child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Chamber Tombs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772816"/>
            <a:ext cx="4038600" cy="4623816"/>
          </a:xfrm>
        </p:spPr>
        <p:txBody>
          <a:bodyPr>
            <a:normAutofit/>
          </a:bodyPr>
          <a:lstStyle/>
          <a:p>
            <a:r>
              <a:rPr lang="en-GB" dirty="0"/>
              <a:t>Rock-cut tombs comprising three elements:</a:t>
            </a:r>
          </a:p>
          <a:p>
            <a:pPr lvl="1"/>
            <a:r>
              <a:rPr lang="en-GB" i="1" dirty="0" err="1"/>
              <a:t>Dromos</a:t>
            </a:r>
            <a:endParaRPr lang="en-GB" i="1" dirty="0"/>
          </a:p>
          <a:p>
            <a:pPr lvl="1"/>
            <a:r>
              <a:rPr lang="en-GB" i="1" dirty="0" err="1"/>
              <a:t>Stomion</a:t>
            </a:r>
            <a:endParaRPr lang="en-GB" i="1" dirty="0"/>
          </a:p>
          <a:p>
            <a:pPr lvl="1"/>
            <a:r>
              <a:rPr lang="en-GB" dirty="0"/>
              <a:t>Irregular chamber</a:t>
            </a:r>
          </a:p>
          <a:p>
            <a:r>
              <a:rPr lang="en-GB" dirty="0"/>
              <a:t>Multiple inhumations</a:t>
            </a:r>
          </a:p>
          <a:p>
            <a:r>
              <a:rPr lang="en-GB" dirty="0"/>
              <a:t>Family/kinship tombs?</a:t>
            </a:r>
          </a:p>
          <a:p>
            <a:r>
              <a:rPr lang="en-GB" dirty="0"/>
              <a:t>Tombs of the </a:t>
            </a:r>
            <a:r>
              <a:rPr lang="en-GB" i="1" dirty="0" err="1"/>
              <a:t>damos</a:t>
            </a:r>
            <a:r>
              <a:rPr lang="en-GB" dirty="0"/>
              <a:t>?</a:t>
            </a:r>
          </a:p>
        </p:txBody>
      </p:sp>
      <p:pic>
        <p:nvPicPr>
          <p:cNvPr id="5" name="Content Placeholder 4" descr="chamber tomb1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716016" y="2348880"/>
            <a:ext cx="4118758" cy="2736304"/>
          </a:xfrm>
          <a:ln w="57150">
            <a:solidFill>
              <a:srgbClr val="FFC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Chamber Tombs: 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46238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Richly furnished &amp; certain prerequisites:</a:t>
            </a:r>
          </a:p>
          <a:p>
            <a:pPr lvl="1"/>
            <a:r>
              <a:rPr lang="en-GB" dirty="0"/>
              <a:t>Weapons &amp; tools</a:t>
            </a:r>
          </a:p>
          <a:p>
            <a:pPr lvl="1"/>
            <a:r>
              <a:rPr lang="en-GB" dirty="0"/>
              <a:t>Mirrors, ivory combs</a:t>
            </a:r>
          </a:p>
          <a:p>
            <a:pPr lvl="1"/>
            <a:r>
              <a:rPr lang="en-GB" dirty="0" err="1"/>
              <a:t>Sealstones</a:t>
            </a:r>
            <a:endParaRPr lang="en-GB" dirty="0"/>
          </a:p>
          <a:p>
            <a:pPr lvl="1"/>
            <a:r>
              <a:rPr lang="en-GB" dirty="0"/>
              <a:t>Personal adornment: gold, semi-precious stones, glass</a:t>
            </a:r>
          </a:p>
          <a:p>
            <a:pPr lvl="1"/>
            <a:r>
              <a:rPr lang="en-GB" dirty="0"/>
              <a:t>Pottery: drinking &amp; storage vessels, </a:t>
            </a:r>
            <a:r>
              <a:rPr lang="en-GB" dirty="0" err="1"/>
              <a:t>alabastra</a:t>
            </a:r>
            <a:endParaRPr lang="en-GB" dirty="0"/>
          </a:p>
          <a:p>
            <a:pPr lvl="1"/>
            <a:r>
              <a:rPr lang="en-GB" dirty="0"/>
              <a:t>Figurines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80112" y="5949280"/>
            <a:ext cx="2808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Psi figurine, </a:t>
            </a:r>
            <a:r>
              <a:rPr lang="en-GB" dirty="0" err="1"/>
              <a:t>Kareas</a:t>
            </a:r>
            <a:r>
              <a:rPr lang="en-GB" dirty="0"/>
              <a:t> (Attica) </a:t>
            </a:r>
          </a:p>
        </p:txBody>
      </p:sp>
      <p:pic>
        <p:nvPicPr>
          <p:cNvPr id="8" name="Content Placeholder 7" descr="Attica figuin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64088" y="1700808"/>
            <a:ext cx="3119224" cy="415896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Tholos</a:t>
            </a:r>
            <a:r>
              <a:rPr lang="en-GB" dirty="0"/>
              <a:t> Tombs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75140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Develop in Messenia in LH I (region with many MH tumuli)</a:t>
            </a:r>
          </a:p>
          <a:p>
            <a:r>
              <a:rPr lang="en-GB" dirty="0"/>
              <a:t>Spread throughout southern Greece in LH II-III</a:t>
            </a:r>
          </a:p>
          <a:p>
            <a:r>
              <a:rPr lang="en-GB" dirty="0"/>
              <a:t>Monumentality:</a:t>
            </a:r>
          </a:p>
          <a:p>
            <a:pPr lvl="1"/>
            <a:r>
              <a:rPr lang="en-GB" dirty="0"/>
              <a:t>Inscribing landscape – memory &amp; identity</a:t>
            </a:r>
          </a:p>
          <a:p>
            <a:pPr lvl="1"/>
            <a:r>
              <a:rPr lang="en-GB" dirty="0"/>
              <a:t>Lineal descent (control over capital)</a:t>
            </a:r>
          </a:p>
          <a:p>
            <a:r>
              <a:rPr lang="en-GB" dirty="0"/>
              <a:t>Restricted to Mycenaean elite (but not just royalty?)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64288" y="6237312"/>
            <a:ext cx="10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Peristeria</a:t>
            </a:r>
            <a:endParaRPr lang="en-GB" dirty="0"/>
          </a:p>
        </p:txBody>
      </p:sp>
      <p:pic>
        <p:nvPicPr>
          <p:cNvPr id="9" name="Content Placeholder 8" descr="peristeria tholo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64088" y="620688"/>
            <a:ext cx="3466082" cy="541133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Tholos </a:t>
            </a:r>
            <a:r>
              <a:rPr lang="en-GB" dirty="0"/>
              <a:t>Tombs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283968" cy="46238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Share architectural components with chamber tombs:</a:t>
            </a:r>
          </a:p>
          <a:p>
            <a:pPr lvl="1"/>
            <a:r>
              <a:rPr lang="en-GB" i="1" dirty="0" err="1"/>
              <a:t>Dromos</a:t>
            </a:r>
            <a:endParaRPr lang="en-GB" i="1" dirty="0"/>
          </a:p>
          <a:p>
            <a:pPr lvl="1"/>
            <a:r>
              <a:rPr lang="en-GB" i="1" dirty="0" err="1"/>
              <a:t>Stomion</a:t>
            </a:r>
            <a:endParaRPr lang="en-GB" i="1" dirty="0"/>
          </a:p>
          <a:p>
            <a:pPr lvl="1"/>
            <a:r>
              <a:rPr lang="en-GB" dirty="0"/>
              <a:t>Chamber</a:t>
            </a:r>
          </a:p>
          <a:p>
            <a:r>
              <a:rPr lang="en-GB" dirty="0"/>
              <a:t>Important elements in </a:t>
            </a:r>
            <a:r>
              <a:rPr lang="en-GB"/>
              <a:t>performance of funerary </a:t>
            </a:r>
            <a:r>
              <a:rPr lang="en-GB" dirty="0"/>
              <a:t>ritual</a:t>
            </a:r>
          </a:p>
          <a:p>
            <a:r>
              <a:rPr lang="en-GB" dirty="0"/>
              <a:t>Important for cosmological beliefs?</a:t>
            </a:r>
          </a:p>
        </p:txBody>
      </p:sp>
      <p:pic>
        <p:nvPicPr>
          <p:cNvPr id="5" name="Content Placeholder 4" descr="tholos_tomb_plan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572000" y="2348880"/>
            <a:ext cx="4326632" cy="3430082"/>
          </a:xfrm>
        </p:spPr>
      </p:pic>
      <p:sp>
        <p:nvSpPr>
          <p:cNvPr id="11" name="Freeform 10"/>
          <p:cNvSpPr/>
          <p:nvPr/>
        </p:nvSpPr>
        <p:spPr>
          <a:xfrm>
            <a:off x="5796136" y="4825388"/>
            <a:ext cx="626698" cy="319489"/>
          </a:xfrm>
          <a:custGeom>
            <a:avLst/>
            <a:gdLst>
              <a:gd name="connsiteX0" fmla="*/ 528810 w 528810"/>
              <a:gd name="connsiteY0" fmla="*/ 0 h 319489"/>
              <a:gd name="connsiteX1" fmla="*/ 0 w 528810"/>
              <a:gd name="connsiteY1" fmla="*/ 77118 h 319489"/>
              <a:gd name="connsiteX2" fmla="*/ 0 w 528810"/>
              <a:gd name="connsiteY2" fmla="*/ 297455 h 319489"/>
              <a:gd name="connsiteX3" fmla="*/ 506776 w 528810"/>
              <a:gd name="connsiteY3" fmla="*/ 319489 h 319489"/>
              <a:gd name="connsiteX4" fmla="*/ 528810 w 528810"/>
              <a:gd name="connsiteY4" fmla="*/ 0 h 319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8810" h="319489">
                <a:moveTo>
                  <a:pt x="528810" y="0"/>
                </a:moveTo>
                <a:lnTo>
                  <a:pt x="0" y="77118"/>
                </a:lnTo>
                <a:lnTo>
                  <a:pt x="0" y="297455"/>
                </a:lnTo>
                <a:lnTo>
                  <a:pt x="506776" y="319489"/>
                </a:lnTo>
                <a:lnTo>
                  <a:pt x="528810" y="0"/>
                </a:lnTo>
                <a:close/>
              </a:path>
            </a:pathLst>
          </a:cu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ounded Rectangle 7"/>
          <p:cNvSpPr/>
          <p:nvPr/>
        </p:nvSpPr>
        <p:spPr>
          <a:xfrm>
            <a:off x="6372200" y="4725144"/>
            <a:ext cx="2304256" cy="57606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4572000" y="4365104"/>
            <a:ext cx="1296144" cy="129614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1" grpId="0" animBg="1"/>
      <p:bldP spid="8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Inscribing Political Landscapes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690864" cy="4751408"/>
          </a:xfrm>
        </p:spPr>
        <p:txBody>
          <a:bodyPr>
            <a:normAutofit fontScale="92500"/>
          </a:bodyPr>
          <a:lstStyle/>
          <a:p>
            <a:r>
              <a:rPr lang="en-GB" dirty="0"/>
              <a:t>“control of space lies at the heart of social power (Chapman 2000: 184)</a:t>
            </a:r>
          </a:p>
          <a:p>
            <a:r>
              <a:rPr lang="en-GB" dirty="0"/>
              <a:t>Inscribed landscape becomes focus of ritual performance:</a:t>
            </a:r>
          </a:p>
          <a:p>
            <a:pPr lvl="1"/>
            <a:r>
              <a:rPr lang="en-GB" dirty="0"/>
              <a:t>Repeated commemorative activities embed places within cultural psyche</a:t>
            </a:r>
          </a:p>
          <a:p>
            <a:pPr lvl="1"/>
            <a:r>
              <a:rPr lang="en-GB" dirty="0"/>
              <a:t>Deep sense of past entangled with important individuals</a:t>
            </a:r>
          </a:p>
          <a:p>
            <a:pPr lvl="1"/>
            <a:r>
              <a:rPr lang="en-GB" dirty="0"/>
              <a:t>Monumentality: competition for social &amp; political capital</a:t>
            </a:r>
          </a:p>
        </p:txBody>
      </p:sp>
      <p:pic>
        <p:nvPicPr>
          <p:cNvPr id="7" name="Content Placeholder 6" descr="Pellana_0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292080" y="2276871"/>
            <a:ext cx="3477766" cy="2694837"/>
          </a:xfrm>
        </p:spPr>
      </p:pic>
      <p:sp>
        <p:nvSpPr>
          <p:cNvPr id="8" name="TextBox 7"/>
          <p:cNvSpPr txBox="1"/>
          <p:nvPr/>
        </p:nvSpPr>
        <p:spPr>
          <a:xfrm>
            <a:off x="7020272" y="5157192"/>
            <a:ext cx="15517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Pellana</a:t>
            </a:r>
            <a:r>
              <a:rPr lang="en-GB" dirty="0"/>
              <a:t> Tholos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Monumentalising the </a:t>
            </a:r>
            <a:r>
              <a:rPr lang="en-GB" i="1" dirty="0"/>
              <a:t>Tholos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5400600" cy="2807192"/>
          </a:xfrm>
        </p:spPr>
        <p:txBody>
          <a:bodyPr/>
          <a:lstStyle/>
          <a:p>
            <a:r>
              <a:rPr lang="en-GB" dirty="0" err="1"/>
              <a:t>Orchomenos</a:t>
            </a:r>
            <a:r>
              <a:rPr lang="en-GB" dirty="0"/>
              <a:t> –</a:t>
            </a:r>
            <a:r>
              <a:rPr lang="en-GB" i="1" dirty="0"/>
              <a:t> </a:t>
            </a:r>
            <a:r>
              <a:rPr lang="en-GB" dirty="0"/>
              <a:t>carved ceiling analogous to designs used at </a:t>
            </a:r>
            <a:r>
              <a:rPr lang="en-GB" dirty="0" err="1"/>
              <a:t>Malkata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Symbol of power &amp; shared cultural milieu of East Mediterranean</a:t>
            </a:r>
          </a:p>
        </p:txBody>
      </p:sp>
      <p:pic>
        <p:nvPicPr>
          <p:cNvPr id="7" name="Content Placeholder 4" descr="orchomeno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04048" y="3501008"/>
            <a:ext cx="3675659" cy="3096344"/>
          </a:xfrm>
        </p:spPr>
      </p:pic>
      <p:pic>
        <p:nvPicPr>
          <p:cNvPr id="8" name="Picture 7" descr="FaienceMalkataPalace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6948264" y="1124744"/>
            <a:ext cx="1961381" cy="2563896"/>
          </a:xfrm>
          <a:prstGeom prst="rect">
            <a:avLst/>
          </a:prstGeom>
        </p:spPr>
      </p:pic>
      <p:pic>
        <p:nvPicPr>
          <p:cNvPr id="9" name="Picture 8" descr="malkata ceiling.jpg"/>
          <p:cNvPicPr>
            <a:picLocks noChangeAspect="1"/>
          </p:cNvPicPr>
          <p:nvPr/>
        </p:nvPicPr>
        <p:blipFill>
          <a:blip r:embed="rId4" cstate="email"/>
          <a:srcRect/>
          <a:stretch>
            <a:fillRect/>
          </a:stretch>
        </p:blipFill>
        <p:spPr>
          <a:xfrm>
            <a:off x="611560" y="4077072"/>
            <a:ext cx="3024336" cy="2540403"/>
          </a:xfrm>
          <a:prstGeom prst="rect">
            <a:avLst/>
          </a:prstGeom>
        </p:spPr>
      </p:pic>
      <p:sp>
        <p:nvSpPr>
          <p:cNvPr id="11" name="Down Arrow 10"/>
          <p:cNvSpPr/>
          <p:nvPr/>
        </p:nvSpPr>
        <p:spPr>
          <a:xfrm rot="3784502">
            <a:off x="4144013" y="4023210"/>
            <a:ext cx="440580" cy="2090527"/>
          </a:xfrm>
          <a:prstGeom prst="down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Down Arrow 11"/>
          <p:cNvSpPr/>
          <p:nvPr/>
        </p:nvSpPr>
        <p:spPr>
          <a:xfrm rot="14035759">
            <a:off x="6128128" y="2701203"/>
            <a:ext cx="440580" cy="1223784"/>
          </a:xfrm>
          <a:prstGeom prst="down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Treasury of </a:t>
            </a:r>
            <a:r>
              <a:rPr lang="en-GB" dirty="0" err="1"/>
              <a:t>Atreus</a:t>
            </a:r>
            <a:endParaRPr lang="en-GB" dirty="0"/>
          </a:p>
        </p:txBody>
      </p:sp>
      <p:pic>
        <p:nvPicPr>
          <p:cNvPr id="6" name="Content Placeholder 5" descr="atreus.jpg"/>
          <p:cNvPicPr>
            <a:picLocks noGrp="1" noChangeAspect="1"/>
          </p:cNvPicPr>
          <p:nvPr>
            <p:ph sz="half" idx="1"/>
          </p:nvPr>
        </p:nvPicPr>
        <p:blipFill>
          <a:blip r:embed="rId2" cstate="email"/>
          <a:stretch>
            <a:fillRect/>
          </a:stretch>
        </p:blipFill>
        <p:spPr>
          <a:xfrm>
            <a:off x="4716016" y="1628800"/>
            <a:ext cx="4038600" cy="2716876"/>
          </a:xfrm>
        </p:spPr>
      </p:pic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67544" y="1772816"/>
            <a:ext cx="4038600" cy="4623816"/>
          </a:xfrm>
        </p:spPr>
        <p:txBody>
          <a:bodyPr>
            <a:normAutofit/>
          </a:bodyPr>
          <a:lstStyle/>
          <a:p>
            <a:r>
              <a:rPr lang="en-GB" dirty="0"/>
              <a:t>Most monumental of the </a:t>
            </a:r>
            <a:r>
              <a:rPr lang="en-GB" i="1" dirty="0" err="1"/>
              <a:t>tholoi</a:t>
            </a:r>
            <a:endParaRPr lang="en-GB" dirty="0"/>
          </a:p>
          <a:p>
            <a:pPr lvl="1"/>
            <a:r>
              <a:rPr lang="en-GB" dirty="0" err="1"/>
              <a:t>Dromos</a:t>
            </a:r>
            <a:r>
              <a:rPr lang="en-GB" dirty="0"/>
              <a:t>: 36m long &amp; 6m wide</a:t>
            </a:r>
          </a:p>
          <a:p>
            <a:pPr lvl="1"/>
            <a:r>
              <a:rPr lang="en-GB" dirty="0"/>
              <a:t>Main chamber: 14.60m in diameter &amp; 13.40m high</a:t>
            </a:r>
          </a:p>
          <a:p>
            <a:pPr lvl="1"/>
            <a:r>
              <a:rPr lang="en-GB" dirty="0"/>
              <a:t>Massive monolithic lintel: 9m long, 5m wide &amp; 0.9m thick; weighs 120 tons</a:t>
            </a:r>
          </a:p>
          <a:p>
            <a:endParaRPr lang="en-GB" dirty="0"/>
          </a:p>
        </p:txBody>
      </p:sp>
      <p:pic>
        <p:nvPicPr>
          <p:cNvPr id="9" name="Content Placeholder 4" descr="treasury of atreus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148064" y="4581128"/>
            <a:ext cx="3240360" cy="206048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Treasury of </a:t>
            </a:r>
            <a:r>
              <a:rPr lang="en-GB" dirty="0" err="1"/>
              <a:t>Atreus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5050904" cy="2519160"/>
          </a:xfrm>
        </p:spPr>
        <p:txBody>
          <a:bodyPr>
            <a:normAutofit/>
          </a:bodyPr>
          <a:lstStyle/>
          <a:p>
            <a:r>
              <a:rPr lang="en-GB" dirty="0"/>
              <a:t>Elaborated facade with carved red &amp; green marble:</a:t>
            </a:r>
          </a:p>
          <a:p>
            <a:pPr lvl="1"/>
            <a:r>
              <a:rPr lang="en-GB" dirty="0"/>
              <a:t>2 green limestone pilasters</a:t>
            </a:r>
          </a:p>
          <a:p>
            <a:pPr lvl="1"/>
            <a:r>
              <a:rPr lang="en-GB" dirty="0"/>
              <a:t>Decorated plaque covering relieving triangle</a:t>
            </a:r>
          </a:p>
          <a:p>
            <a:endParaRPr lang="en-GB" dirty="0"/>
          </a:p>
        </p:txBody>
      </p:sp>
      <p:pic>
        <p:nvPicPr>
          <p:cNvPr id="12" name="Content Placeholder 11" descr="atreus facade 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652120" y="1052736"/>
            <a:ext cx="3228557" cy="5479938"/>
          </a:xfrm>
        </p:spPr>
      </p:pic>
      <p:pic>
        <p:nvPicPr>
          <p:cNvPr id="13" name="Picture 12" descr="atreus frieze.jpg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>
          <a:xfrm>
            <a:off x="683568" y="4437112"/>
            <a:ext cx="2097833" cy="1656184"/>
          </a:xfrm>
          <a:prstGeom prst="rect">
            <a:avLst/>
          </a:prstGeom>
        </p:spPr>
      </p:pic>
      <p:pic>
        <p:nvPicPr>
          <p:cNvPr id="14" name="Picture 13" descr="atreus pillar.jpg"/>
          <p:cNvPicPr>
            <a:picLocks noChangeAspect="1"/>
          </p:cNvPicPr>
          <p:nvPr/>
        </p:nvPicPr>
        <p:blipFill>
          <a:blip r:embed="rId4" cstate="email"/>
          <a:srcRect/>
          <a:stretch>
            <a:fillRect/>
          </a:stretch>
        </p:blipFill>
        <p:spPr>
          <a:xfrm>
            <a:off x="3347864" y="4365104"/>
            <a:ext cx="1508276" cy="2232248"/>
          </a:xfrm>
          <a:prstGeom prst="rect">
            <a:avLst/>
          </a:prstGeom>
        </p:spPr>
      </p:pic>
      <p:sp>
        <p:nvSpPr>
          <p:cNvPr id="15" name="Right Arrow 14"/>
          <p:cNvSpPr/>
          <p:nvPr/>
        </p:nvSpPr>
        <p:spPr>
          <a:xfrm rot="19978400">
            <a:off x="2523775" y="3685736"/>
            <a:ext cx="3927077" cy="439220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ight Arrow 15"/>
          <p:cNvSpPr/>
          <p:nvPr/>
        </p:nvSpPr>
        <p:spPr>
          <a:xfrm rot="20049621">
            <a:off x="4684680" y="5441914"/>
            <a:ext cx="1299059" cy="484632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Tholos</a:t>
            </a:r>
            <a:r>
              <a:rPr lang="en-GB" dirty="0"/>
              <a:t> Tombs – Funerary Ritual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608512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For the most part little survives</a:t>
            </a:r>
          </a:p>
          <a:p>
            <a:r>
              <a:rPr lang="en-GB" dirty="0"/>
              <a:t>Conspicuous consumption with wealthy goods arranged around body</a:t>
            </a:r>
          </a:p>
          <a:p>
            <a:r>
              <a:rPr lang="en-GB" dirty="0" err="1"/>
              <a:t>Routsi</a:t>
            </a:r>
            <a:r>
              <a:rPr lang="en-GB" dirty="0"/>
              <a:t> final burial:</a:t>
            </a:r>
          </a:p>
          <a:p>
            <a:pPr lvl="1"/>
            <a:r>
              <a:rPr lang="en-GB" dirty="0"/>
              <a:t>10pots </a:t>
            </a:r>
          </a:p>
          <a:p>
            <a:pPr lvl="1"/>
            <a:r>
              <a:rPr lang="en-GB" dirty="0"/>
              <a:t>Weapons (10 swords, knives), spearhead</a:t>
            </a:r>
          </a:p>
          <a:p>
            <a:pPr lvl="1"/>
            <a:r>
              <a:rPr lang="en-GB" dirty="0"/>
              <a:t>Mirror</a:t>
            </a:r>
          </a:p>
          <a:p>
            <a:pPr lvl="1"/>
            <a:r>
              <a:rPr lang="en-GB" dirty="0"/>
              <a:t>Personal adornment: amber necklace &amp; 15 </a:t>
            </a:r>
            <a:r>
              <a:rPr lang="en-GB" dirty="0" err="1"/>
              <a:t>sealstones</a:t>
            </a:r>
            <a:r>
              <a:rPr lang="en-GB" dirty="0"/>
              <a:t> (bracelet)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860032" y="1772816"/>
            <a:ext cx="4038600" cy="21211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6660232" y="4005064"/>
            <a:ext cx="2041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Routsi</a:t>
            </a:r>
            <a:r>
              <a:rPr lang="en-GB" dirty="0"/>
              <a:t> </a:t>
            </a:r>
            <a:r>
              <a:rPr lang="en-GB" i="1" dirty="0"/>
              <a:t>Tholos</a:t>
            </a:r>
            <a:r>
              <a:rPr lang="en-GB" dirty="0"/>
              <a:t> - plan</a:t>
            </a:r>
          </a:p>
        </p:txBody>
      </p:sp>
      <p:pic>
        <p:nvPicPr>
          <p:cNvPr id="7" name="Picture 6" descr="routsi sword.jpg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>
          <a:xfrm>
            <a:off x="4658409" y="4509120"/>
            <a:ext cx="4306079" cy="936104"/>
          </a:xfrm>
          <a:prstGeom prst="rect">
            <a:avLst/>
          </a:prstGeom>
        </p:spPr>
      </p:pic>
      <p:pic>
        <p:nvPicPr>
          <p:cNvPr id="8" name="Picture 7" descr="routsi dagger.jpg"/>
          <p:cNvPicPr>
            <a:picLocks noChangeAspect="1"/>
          </p:cNvPicPr>
          <p:nvPr/>
        </p:nvPicPr>
        <p:blipFill>
          <a:blip r:embed="rId4" cstate="email"/>
          <a:srcRect/>
          <a:stretch>
            <a:fillRect/>
          </a:stretch>
        </p:blipFill>
        <p:spPr>
          <a:xfrm>
            <a:off x="5004048" y="5589241"/>
            <a:ext cx="3816424" cy="8480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Tholos Tombs – Grave Goods</a:t>
            </a:r>
          </a:p>
        </p:txBody>
      </p:sp>
      <p:pic>
        <p:nvPicPr>
          <p:cNvPr id="5" name="Content Placeholder 4" descr="1982GoldCups-Vaphio11.jpg"/>
          <p:cNvPicPr>
            <a:picLocks noGrp="1" noChangeAspect="1"/>
          </p:cNvPicPr>
          <p:nvPr>
            <p:ph sz="half" idx="1"/>
          </p:nvPr>
        </p:nvPicPr>
        <p:blipFill>
          <a:blip r:embed="rId2" cstate="email"/>
          <a:stretch>
            <a:fillRect/>
          </a:stretch>
        </p:blipFill>
        <p:spPr>
          <a:xfrm>
            <a:off x="0" y="1628800"/>
            <a:ext cx="3096344" cy="2175809"/>
          </a:xfrm>
        </p:spPr>
      </p:pic>
      <p:pic>
        <p:nvPicPr>
          <p:cNvPr id="6" name="Content Placeholder 5" descr="vapheio cup 2.jp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>
            <a:off x="395536" y="3789040"/>
            <a:ext cx="2380192" cy="2592288"/>
          </a:xfrm>
        </p:spPr>
      </p:pic>
      <p:pic>
        <p:nvPicPr>
          <p:cNvPr id="7" name="Picture 6" descr="r12a-vapheio.jpg"/>
          <p:cNvPicPr>
            <a:picLocks noChangeAspect="1"/>
          </p:cNvPicPr>
          <p:nvPr/>
        </p:nvPicPr>
        <p:blipFill>
          <a:blip r:embed="rId4" cstate="email"/>
          <a:srcRect/>
          <a:stretch>
            <a:fillRect/>
          </a:stretch>
        </p:blipFill>
        <p:spPr>
          <a:xfrm>
            <a:off x="3131840" y="1988840"/>
            <a:ext cx="2405016" cy="1584176"/>
          </a:xfrm>
          <a:prstGeom prst="rect">
            <a:avLst/>
          </a:prstGeom>
        </p:spPr>
      </p:pic>
      <p:pic>
        <p:nvPicPr>
          <p:cNvPr id="8" name="Picture 7" descr="peristeria gold cup.jpg"/>
          <p:cNvPicPr>
            <a:picLocks noChangeAspect="1"/>
          </p:cNvPicPr>
          <p:nvPr/>
        </p:nvPicPr>
        <p:blipFill>
          <a:blip r:embed="rId5" cstate="email"/>
          <a:srcRect/>
          <a:stretch>
            <a:fillRect/>
          </a:stretch>
        </p:blipFill>
        <p:spPr>
          <a:xfrm>
            <a:off x="5724128" y="2204864"/>
            <a:ext cx="3168352" cy="2016224"/>
          </a:xfrm>
          <a:prstGeom prst="rect">
            <a:avLst/>
          </a:prstGeom>
        </p:spPr>
      </p:pic>
      <p:pic>
        <p:nvPicPr>
          <p:cNvPr id="9" name="Picture 8" descr="vapheio jasper sealstone.jpg"/>
          <p:cNvPicPr>
            <a:picLocks noChangeAspect="1"/>
          </p:cNvPicPr>
          <p:nvPr/>
        </p:nvPicPr>
        <p:blipFill>
          <a:blip r:embed="rId6" cstate="email"/>
          <a:stretch>
            <a:fillRect/>
          </a:stretch>
        </p:blipFill>
        <p:spPr>
          <a:xfrm>
            <a:off x="3131840" y="4365104"/>
            <a:ext cx="1964586" cy="2088232"/>
          </a:xfrm>
          <a:prstGeom prst="rect">
            <a:avLst/>
          </a:prstGeom>
        </p:spPr>
      </p:pic>
      <p:pic>
        <p:nvPicPr>
          <p:cNvPr id="10" name="Picture 9" descr="myrsonchori tholos dagger.jpg"/>
          <p:cNvPicPr>
            <a:picLocks noChangeAspect="1"/>
          </p:cNvPicPr>
          <p:nvPr/>
        </p:nvPicPr>
        <p:blipFill>
          <a:blip r:embed="rId7" cstate="email"/>
          <a:stretch>
            <a:fillRect/>
          </a:stretch>
        </p:blipFill>
        <p:spPr>
          <a:xfrm>
            <a:off x="5364088" y="4869160"/>
            <a:ext cx="3644733" cy="1009574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Ritual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680520" cy="4823416"/>
          </a:xfrm>
        </p:spPr>
        <p:txBody>
          <a:bodyPr>
            <a:normAutofit/>
          </a:bodyPr>
          <a:lstStyle/>
          <a:p>
            <a:r>
              <a:rPr lang="en-GB" dirty="0"/>
              <a:t>Glimpse of gendered ritual action from pictorial representations</a:t>
            </a:r>
          </a:p>
          <a:p>
            <a:pPr lvl="1"/>
            <a:r>
              <a:rPr lang="en-GB" dirty="0"/>
              <a:t>Processions of mourners</a:t>
            </a:r>
          </a:p>
          <a:p>
            <a:pPr lvl="1"/>
            <a:r>
              <a:rPr lang="en-GB" dirty="0"/>
              <a:t>Sacrifices to deceased</a:t>
            </a:r>
          </a:p>
          <a:p>
            <a:pPr lvl="1"/>
            <a:r>
              <a:rPr lang="en-GB" dirty="0"/>
              <a:t>Bull-leaping scenes</a:t>
            </a:r>
          </a:p>
          <a:p>
            <a:r>
              <a:rPr lang="en-GB" dirty="0"/>
              <a:t>How much is idealised &amp; how much reflects Mycenaean ritual action?</a:t>
            </a:r>
          </a:p>
        </p:txBody>
      </p:sp>
      <p:pic>
        <p:nvPicPr>
          <p:cNvPr id="5" name="Content Placeholder 4" descr="Tanagra detail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592282" y="980728"/>
            <a:ext cx="3234341" cy="2232248"/>
          </a:xfrm>
        </p:spPr>
      </p:pic>
      <p:sp>
        <p:nvSpPr>
          <p:cNvPr id="6" name="TextBox 5"/>
          <p:cNvSpPr txBox="1"/>
          <p:nvPr/>
        </p:nvSpPr>
        <p:spPr>
          <a:xfrm>
            <a:off x="6228184" y="3284984"/>
            <a:ext cx="2312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Tanagra </a:t>
            </a:r>
            <a:r>
              <a:rPr lang="en-GB" i="1" dirty="0" err="1"/>
              <a:t>larnax</a:t>
            </a:r>
            <a:r>
              <a:rPr lang="en-GB" dirty="0"/>
              <a:t> (detail)</a:t>
            </a:r>
          </a:p>
        </p:txBody>
      </p:sp>
      <p:pic>
        <p:nvPicPr>
          <p:cNvPr id="7" name="Picture 6" descr="AT sarcoph.tif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220072" y="3861048"/>
            <a:ext cx="3445211" cy="244736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5292080" y="6488668"/>
            <a:ext cx="30612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/>
            <a:r>
              <a:rPr lang="en-GB" dirty="0"/>
              <a:t>Ayia </a:t>
            </a:r>
            <a:r>
              <a:rPr lang="en-GB" dirty="0" err="1"/>
              <a:t>Triadha</a:t>
            </a:r>
            <a:r>
              <a:rPr lang="en-GB" dirty="0"/>
              <a:t> sarcophagus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 of the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46238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Bodies placed clothed in tomb</a:t>
            </a:r>
          </a:p>
          <a:p>
            <a:r>
              <a:rPr lang="en-GB" dirty="0"/>
              <a:t>Ritualised embodied action before funerary procession (close family)</a:t>
            </a:r>
          </a:p>
          <a:p>
            <a:r>
              <a:rPr lang="en-GB" dirty="0"/>
              <a:t>&amp; at graveside (wider community)</a:t>
            </a:r>
          </a:p>
          <a:p>
            <a:pPr lvl="1"/>
            <a:r>
              <a:rPr lang="en-GB" dirty="0"/>
              <a:t>Adornment of body</a:t>
            </a:r>
          </a:p>
          <a:p>
            <a:pPr lvl="1"/>
            <a:r>
              <a:rPr lang="en-GB" dirty="0"/>
              <a:t>Display of family wealth, status, identity</a:t>
            </a:r>
          </a:p>
          <a:p>
            <a:endParaRPr lang="en-GB" dirty="0"/>
          </a:p>
        </p:txBody>
      </p:sp>
      <p:pic>
        <p:nvPicPr>
          <p:cNvPr id="5" name="Content Placeholder 4" descr="gold jewellery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652120" y="1916832"/>
            <a:ext cx="2804952" cy="3491642"/>
          </a:xfrm>
        </p:spPr>
      </p:pic>
      <p:sp>
        <p:nvSpPr>
          <p:cNvPr id="6" name="TextBox 5"/>
          <p:cNvSpPr txBox="1"/>
          <p:nvPr/>
        </p:nvSpPr>
        <p:spPr>
          <a:xfrm>
            <a:off x="5292080" y="5661248"/>
            <a:ext cx="35125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 jewellery from chamber tomb</a:t>
            </a:r>
          </a:p>
          <a:p>
            <a:r>
              <a:rPr lang="en-GB" dirty="0"/>
              <a:t>Mycenae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 of the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623816"/>
          </a:xfrm>
        </p:spPr>
        <p:txBody>
          <a:bodyPr/>
          <a:lstStyle/>
          <a:p>
            <a:r>
              <a:rPr lang="en-GB" i="1" dirty="0" err="1"/>
              <a:t>Alabastra</a:t>
            </a:r>
            <a:r>
              <a:rPr lang="en-GB" dirty="0"/>
              <a:t> commonly placed in chamber tombs</a:t>
            </a:r>
          </a:p>
          <a:p>
            <a:pPr lvl="1"/>
            <a:r>
              <a:rPr lang="en-GB" dirty="0"/>
              <a:t>Unguents – anointing of body (&amp; textiles)</a:t>
            </a:r>
          </a:p>
          <a:p>
            <a:r>
              <a:rPr lang="en-GB" dirty="0"/>
              <a:t>Heightened mnemonic power with combination of sensory stimulation &amp; emotions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72200" y="5085184"/>
            <a:ext cx="19127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Alabastra</a:t>
            </a:r>
            <a:r>
              <a:rPr lang="en-GB" dirty="0"/>
              <a:t>, </a:t>
            </a:r>
            <a:r>
              <a:rPr lang="en-GB" dirty="0" err="1"/>
              <a:t>Dendra</a:t>
            </a:r>
            <a:endParaRPr lang="en-GB" dirty="0"/>
          </a:p>
        </p:txBody>
      </p:sp>
      <p:pic>
        <p:nvPicPr>
          <p:cNvPr id="9" name="Content Placeholder 8" descr="dendra alabastra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45832" y="2348880"/>
            <a:ext cx="3240360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Embodied Practices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751408"/>
          </a:xfrm>
        </p:spPr>
        <p:txBody>
          <a:bodyPr/>
          <a:lstStyle/>
          <a:p>
            <a:r>
              <a:rPr lang="en-GB" dirty="0"/>
              <a:t>Commensality (&amp; libations) at the grave side</a:t>
            </a:r>
          </a:p>
          <a:p>
            <a:r>
              <a:rPr lang="en-GB" dirty="0"/>
              <a:t>Includes wider community</a:t>
            </a:r>
          </a:p>
          <a:p>
            <a:r>
              <a:rPr lang="en-GB" dirty="0"/>
              <a:t>Last communion &amp; “social forgetting”:</a:t>
            </a:r>
          </a:p>
          <a:p>
            <a:pPr lvl="1"/>
            <a:r>
              <a:rPr lang="en-GB" dirty="0"/>
              <a:t>Severing relationship with deceased</a:t>
            </a:r>
          </a:p>
          <a:p>
            <a:pPr lvl="1"/>
            <a:r>
              <a:rPr lang="en-GB" dirty="0"/>
              <a:t>“a classic rite of separation” (</a:t>
            </a:r>
            <a:r>
              <a:rPr lang="en-GB" dirty="0" err="1"/>
              <a:t>Cavanagh</a:t>
            </a:r>
            <a:r>
              <a:rPr lang="en-GB" dirty="0"/>
              <a:t> 1996: 106)</a:t>
            </a:r>
          </a:p>
        </p:txBody>
      </p:sp>
      <p:pic>
        <p:nvPicPr>
          <p:cNvPr id="7" name="Content Placeholder 6" descr="tiryns krater holder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6732240" y="4365104"/>
            <a:ext cx="2088232" cy="2320258"/>
          </a:xfrm>
        </p:spPr>
      </p:pic>
      <p:pic>
        <p:nvPicPr>
          <p:cNvPr id="8" name="Picture 7" descr="kylike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03776" y="620688"/>
            <a:ext cx="3240360" cy="324036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599938" y="3933056"/>
            <a:ext cx="8442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/>
              <a:t>Kylikes</a:t>
            </a:r>
            <a:endParaRPr lang="en-GB" i="1" dirty="0"/>
          </a:p>
        </p:txBody>
      </p:sp>
      <p:sp>
        <p:nvSpPr>
          <p:cNvPr id="10" name="TextBox 9"/>
          <p:cNvSpPr txBox="1"/>
          <p:nvPr/>
        </p:nvSpPr>
        <p:spPr>
          <a:xfrm>
            <a:off x="4427984" y="6309320"/>
            <a:ext cx="2153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Drinking from a </a:t>
            </a:r>
            <a:r>
              <a:rPr lang="en-GB" i="1" dirty="0" err="1"/>
              <a:t>kylix</a:t>
            </a: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28800"/>
            <a:ext cx="8219256" cy="5082809"/>
          </a:xfrm>
        </p:spPr>
        <p:txBody>
          <a:bodyPr>
            <a:normAutofit/>
          </a:bodyPr>
          <a:lstStyle/>
          <a:p>
            <a:r>
              <a:rPr lang="en-GB" dirty="0"/>
              <a:t>Mycenaean funerary ritual structured according to hierarchy &amp; wealth:</a:t>
            </a:r>
          </a:p>
          <a:p>
            <a:pPr lvl="1"/>
            <a:r>
              <a:rPr lang="en-GB" dirty="0"/>
              <a:t>Burial facility</a:t>
            </a:r>
          </a:p>
          <a:p>
            <a:pPr lvl="1"/>
            <a:r>
              <a:rPr lang="en-GB" dirty="0"/>
              <a:t>Range &amp; quantity of grave goods</a:t>
            </a:r>
          </a:p>
          <a:p>
            <a:r>
              <a:rPr lang="en-GB" dirty="0"/>
              <a:t>Inscribed landscapes &amp; monuments of power at highest level of society</a:t>
            </a:r>
          </a:p>
          <a:p>
            <a:r>
              <a:rPr lang="en-GB" dirty="0"/>
              <a:t>Theatre of funerary ritual at graveside: </a:t>
            </a:r>
          </a:p>
          <a:p>
            <a:pPr lvl="1"/>
            <a:r>
              <a:rPr lang="en-GB" dirty="0"/>
              <a:t>Embodied practices &amp; conspicuous consumption </a:t>
            </a:r>
            <a:r>
              <a:rPr lang="en-GB"/>
              <a:t>widely practised amongst </a:t>
            </a:r>
            <a:r>
              <a:rPr lang="en-GB" i="1" dirty="0" err="1"/>
              <a:t>damos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492</TotalTime>
  <Words>1012</Words>
  <Application>Microsoft Office PowerPoint</Application>
  <PresentationFormat>On-screen Show (4:3)</PresentationFormat>
  <Paragraphs>177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Corbel</vt:lpstr>
      <vt:lpstr>Wingdings</vt:lpstr>
      <vt:lpstr>Wingdings 2</vt:lpstr>
      <vt:lpstr>Wingdings 3</vt:lpstr>
      <vt:lpstr>Module</vt:lpstr>
      <vt:lpstr>Ancestors, Death and Burial</vt:lpstr>
      <vt:lpstr>Background</vt:lpstr>
      <vt:lpstr>Shaft Graves, Mycenae</vt:lpstr>
      <vt:lpstr>Funerary Ritual</vt:lpstr>
      <vt:lpstr>Grave Circle B</vt:lpstr>
      <vt:lpstr>Elaboration: Identity</vt:lpstr>
      <vt:lpstr>Grave Circle A</vt:lpstr>
      <vt:lpstr>Funerary Ritual</vt:lpstr>
      <vt:lpstr>Grave Goods</vt:lpstr>
      <vt:lpstr>Drinking Sets</vt:lpstr>
      <vt:lpstr>Gold Face Masks</vt:lpstr>
      <vt:lpstr>LH Funerary Monuments</vt:lpstr>
      <vt:lpstr>Pit Burials</vt:lpstr>
      <vt:lpstr>Chamber Tombs </vt:lpstr>
      <vt:lpstr>Chamber Tombs: Grave goods</vt:lpstr>
      <vt:lpstr>Tholos Tombs</vt:lpstr>
      <vt:lpstr>Tholos Tombs </vt:lpstr>
      <vt:lpstr>Inscribing Political Landscapes</vt:lpstr>
      <vt:lpstr>Monumentalising the Tholos</vt:lpstr>
      <vt:lpstr>Treasury of Atreus</vt:lpstr>
      <vt:lpstr>Treasury of Atreus</vt:lpstr>
      <vt:lpstr>Tholos Tombs – Funerary Ritual</vt:lpstr>
      <vt:lpstr>Tholos Tombs – Grave Goods</vt:lpstr>
      <vt:lpstr>Ritual Performance</vt:lpstr>
      <vt:lpstr>Treatment of the Body</vt:lpstr>
      <vt:lpstr>Treatment of the Body</vt:lpstr>
      <vt:lpstr>Embodied Practices</vt:lpstr>
      <vt:lpstr>Summary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Towns, Tombs &amp; Temples</dc:title>
  <dc:creator>Louise</dc:creator>
  <cp:lastModifiedBy>Louise Steel</cp:lastModifiedBy>
  <cp:revision>36</cp:revision>
  <dcterms:created xsi:type="dcterms:W3CDTF">2014-12-05T12:17:42Z</dcterms:created>
  <dcterms:modified xsi:type="dcterms:W3CDTF">2020-12-08T13:37:02Z</dcterms:modified>
</cp:coreProperties>
</file>