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xml" ContentType="application/vnd.openxmlformats-officedocument.presentationml.tags+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30.xml" ContentType="application/vnd.openxmlformats-officedocument.presentationml.notesSlide+xml"/>
  <Override PartName="/ppt/ink/ink17.xml" ContentType="application/inkml+xml"/>
  <Override PartName="/ppt/ink/ink18.xml" ContentType="application/inkml+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51"/>
  </p:notesMasterIdLst>
  <p:sldIdLst>
    <p:sldId id="272" r:id="rId2"/>
    <p:sldId id="273" r:id="rId3"/>
    <p:sldId id="256" r:id="rId4"/>
    <p:sldId id="257" r:id="rId5"/>
    <p:sldId id="274" r:id="rId6"/>
    <p:sldId id="263" r:id="rId7"/>
    <p:sldId id="259" r:id="rId8"/>
    <p:sldId id="264" r:id="rId9"/>
    <p:sldId id="265" r:id="rId10"/>
    <p:sldId id="260" r:id="rId11"/>
    <p:sldId id="262" r:id="rId12"/>
    <p:sldId id="307" r:id="rId13"/>
    <p:sldId id="275" r:id="rId14"/>
    <p:sldId id="276" r:id="rId15"/>
    <p:sldId id="277" r:id="rId16"/>
    <p:sldId id="304" r:id="rId17"/>
    <p:sldId id="278" r:id="rId18"/>
    <p:sldId id="279" r:id="rId19"/>
    <p:sldId id="280" r:id="rId20"/>
    <p:sldId id="311" r:id="rId21"/>
    <p:sldId id="308" r:id="rId22"/>
    <p:sldId id="281" r:id="rId23"/>
    <p:sldId id="282" r:id="rId24"/>
    <p:sldId id="283" r:id="rId25"/>
    <p:sldId id="284" r:id="rId26"/>
    <p:sldId id="285" r:id="rId27"/>
    <p:sldId id="286" r:id="rId28"/>
    <p:sldId id="287" r:id="rId29"/>
    <p:sldId id="288" r:id="rId30"/>
    <p:sldId id="269" r:id="rId31"/>
    <p:sldId id="309" r:id="rId32"/>
    <p:sldId id="266" r:id="rId33"/>
    <p:sldId id="289" r:id="rId34"/>
    <p:sldId id="290" r:id="rId35"/>
    <p:sldId id="291" r:id="rId36"/>
    <p:sldId id="306" r:id="rId37"/>
    <p:sldId id="292" r:id="rId38"/>
    <p:sldId id="293" r:id="rId39"/>
    <p:sldId id="295" r:id="rId40"/>
    <p:sldId id="296" r:id="rId41"/>
    <p:sldId id="297" r:id="rId42"/>
    <p:sldId id="298" r:id="rId43"/>
    <p:sldId id="299" r:id="rId44"/>
    <p:sldId id="300" r:id="rId45"/>
    <p:sldId id="301" r:id="rId46"/>
    <p:sldId id="302" r:id="rId47"/>
    <p:sldId id="303" r:id="rId48"/>
    <p:sldId id="261" r:id="rId49"/>
    <p:sldId id="310" r:id="rId5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1508" autoAdjust="0"/>
  </p:normalViewPr>
  <p:slideViewPr>
    <p:cSldViewPr snapToGrid="0">
      <p:cViewPr varScale="1">
        <p:scale>
          <a:sx n="93" d="100"/>
          <a:sy n="93" d="100"/>
        </p:scale>
        <p:origin x="1044"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FEF664-6062-4FBA-903C-839F967D564A}" type="doc">
      <dgm:prSet loTypeId="urn:microsoft.com/office/officeart/2008/layout/NameandTitleOrganizationalChart" loCatId="hierarchy" qsTypeId="urn:microsoft.com/office/officeart/2005/8/quickstyle/3d4" qsCatId="3D" csTypeId="urn:microsoft.com/office/officeart/2005/8/colors/accent1_2" csCatId="accent1" phldr="1"/>
      <dgm:spPr/>
      <dgm:t>
        <a:bodyPr/>
        <a:lstStyle/>
        <a:p>
          <a:endParaRPr lang="en-US"/>
        </a:p>
      </dgm:t>
    </dgm:pt>
    <dgm:pt modelId="{2BB0E066-4032-4A4C-A11D-EC325437FCA0}">
      <dgm:prSet phldrT="[Text]" custT="1"/>
      <dgm:spPr/>
      <dgm:t>
        <a:bodyPr/>
        <a:lstStyle/>
        <a:p>
          <a:r>
            <a:rPr lang="en-US" sz="3600" dirty="0"/>
            <a:t>Homicide</a:t>
          </a:r>
        </a:p>
      </dgm:t>
    </dgm:pt>
    <dgm:pt modelId="{C4C4CDE4-F75B-49DE-9CAD-983269C055CE}" type="parTrans" cxnId="{961511C2-4BB7-4927-B2F7-F54CBDD4757B}">
      <dgm:prSet/>
      <dgm:spPr/>
      <dgm:t>
        <a:bodyPr/>
        <a:lstStyle/>
        <a:p>
          <a:endParaRPr lang="en-US"/>
        </a:p>
      </dgm:t>
    </dgm:pt>
    <dgm:pt modelId="{F72521EC-A976-4A36-97D2-CD5A30C5D6C3}" type="sibTrans" cxnId="{961511C2-4BB7-4927-B2F7-F54CBDD4757B}">
      <dgm:prSet custT="1"/>
      <dgm:spPr/>
      <dgm:t>
        <a:bodyPr/>
        <a:lstStyle/>
        <a:p>
          <a:pPr algn="ctr"/>
          <a:r>
            <a:rPr lang="en-US" sz="2000" dirty="0"/>
            <a:t>Overarching Term </a:t>
          </a:r>
        </a:p>
      </dgm:t>
    </dgm:pt>
    <dgm:pt modelId="{FA420FFE-468D-4DEE-82B1-F0F74B56130E}">
      <dgm:prSet phldrT="[Text]" custT="1"/>
      <dgm:spPr/>
      <dgm:t>
        <a:bodyPr/>
        <a:lstStyle/>
        <a:p>
          <a:r>
            <a:rPr lang="en-US" sz="2800" dirty="0"/>
            <a:t>Murder</a:t>
          </a:r>
        </a:p>
      </dgm:t>
    </dgm:pt>
    <dgm:pt modelId="{3E435855-8DCF-42F8-9842-F673127AC207}" type="parTrans" cxnId="{1B79FD8D-6763-4D78-BF92-BF571D047ED2}">
      <dgm:prSet/>
      <dgm:spPr/>
      <dgm:t>
        <a:bodyPr/>
        <a:lstStyle/>
        <a:p>
          <a:endParaRPr lang="en-US"/>
        </a:p>
      </dgm:t>
    </dgm:pt>
    <dgm:pt modelId="{2FD1D72D-D270-4134-90D9-11FB39B6CCD1}" type="sibTrans" cxnId="{1B79FD8D-6763-4D78-BF92-BF571D047ED2}">
      <dgm:prSet/>
      <dgm:spPr/>
      <dgm:t>
        <a:bodyPr/>
        <a:lstStyle/>
        <a:p>
          <a:pPr algn="ctr"/>
          <a:r>
            <a:rPr lang="en-US" dirty="0"/>
            <a:t>Intent to Kill / GBH</a:t>
          </a:r>
        </a:p>
      </dgm:t>
    </dgm:pt>
    <dgm:pt modelId="{047FF54E-F9E8-4F5C-B2E1-DC58797040A2}">
      <dgm:prSet phldrT="[Text]" custT="1"/>
      <dgm:spPr/>
      <dgm:t>
        <a:bodyPr/>
        <a:lstStyle/>
        <a:p>
          <a:r>
            <a:rPr lang="en-US" sz="2800" dirty="0"/>
            <a:t>Manslaughter</a:t>
          </a:r>
        </a:p>
      </dgm:t>
    </dgm:pt>
    <dgm:pt modelId="{31C64700-84BC-433E-8BCB-7ABACBFA4199}" type="parTrans" cxnId="{FEDF53EA-ED3C-4B5D-BA82-7900136602A6}">
      <dgm:prSet/>
      <dgm:spPr/>
      <dgm:t>
        <a:bodyPr/>
        <a:lstStyle/>
        <a:p>
          <a:endParaRPr lang="en-US"/>
        </a:p>
      </dgm:t>
    </dgm:pt>
    <dgm:pt modelId="{64772F75-931C-4F6C-96DE-73E4D58C5E3B}" type="sibTrans" cxnId="{FEDF53EA-ED3C-4B5D-BA82-7900136602A6}">
      <dgm:prSet/>
      <dgm:spPr/>
      <dgm:t>
        <a:bodyPr/>
        <a:lstStyle/>
        <a:p>
          <a:endParaRPr lang="en-US"/>
        </a:p>
      </dgm:t>
    </dgm:pt>
    <dgm:pt modelId="{BBD2452E-D7CE-4B6A-A749-CF87117207A5}">
      <dgm:prSet custT="1"/>
      <dgm:spPr/>
      <dgm:t>
        <a:bodyPr/>
        <a:lstStyle/>
        <a:p>
          <a:r>
            <a:rPr lang="en-US" sz="2400" dirty="0"/>
            <a:t>Loss of Control &amp;</a:t>
          </a:r>
          <a:br>
            <a:rPr lang="en-US" sz="2400" dirty="0"/>
          </a:br>
          <a:r>
            <a:rPr lang="en-US" sz="2400" dirty="0"/>
            <a:t>Diminished Responsibility</a:t>
          </a:r>
        </a:p>
      </dgm:t>
    </dgm:pt>
    <dgm:pt modelId="{DF6EC160-F3AF-4DBF-9CC5-20CA656BDE01}" type="parTrans" cxnId="{DBC885B5-29D9-4E12-9E22-B0A712BDB51E}">
      <dgm:prSet/>
      <dgm:spPr/>
      <dgm:t>
        <a:bodyPr/>
        <a:lstStyle/>
        <a:p>
          <a:endParaRPr lang="en-US"/>
        </a:p>
      </dgm:t>
    </dgm:pt>
    <dgm:pt modelId="{600BF832-993F-4D52-9288-CE40900135E8}" type="sibTrans" cxnId="{DBC885B5-29D9-4E12-9E22-B0A712BDB51E}">
      <dgm:prSet custT="1"/>
      <dgm:spPr/>
      <dgm:t>
        <a:bodyPr/>
        <a:lstStyle/>
        <a:p>
          <a:pPr algn="ctr"/>
          <a:r>
            <a:rPr lang="en-US" sz="2000" dirty="0"/>
            <a:t>Partial </a:t>
          </a:r>
          <a:r>
            <a:rPr lang="en-US" sz="2000" dirty="0" err="1"/>
            <a:t>Defences</a:t>
          </a:r>
          <a:endParaRPr lang="en-US" sz="2000" dirty="0"/>
        </a:p>
      </dgm:t>
    </dgm:pt>
    <dgm:pt modelId="{F3218886-A2FC-4F30-B8BD-3303AE785C98}">
      <dgm:prSet custT="1"/>
      <dgm:spPr/>
      <dgm:t>
        <a:bodyPr/>
        <a:lstStyle/>
        <a:p>
          <a:r>
            <a:rPr lang="en-US" sz="2400" dirty="0"/>
            <a:t>Voluntary Manslaughter</a:t>
          </a:r>
        </a:p>
      </dgm:t>
    </dgm:pt>
    <dgm:pt modelId="{46FB1CC9-9875-4970-AC4F-2434E78C3402}" type="parTrans" cxnId="{1D4DE86B-ECC7-4F02-B19C-0CB3B666511D}">
      <dgm:prSet/>
      <dgm:spPr/>
      <dgm:t>
        <a:bodyPr/>
        <a:lstStyle/>
        <a:p>
          <a:endParaRPr lang="en-US"/>
        </a:p>
      </dgm:t>
    </dgm:pt>
    <dgm:pt modelId="{BE1FBD8B-6F13-40B9-92AA-C2FE75298565}" type="sibTrans" cxnId="{1D4DE86B-ECC7-4F02-B19C-0CB3B666511D}">
      <dgm:prSet custT="1"/>
      <dgm:spPr/>
      <dgm:t>
        <a:bodyPr/>
        <a:lstStyle/>
        <a:p>
          <a:pPr algn="ctr"/>
          <a:r>
            <a:rPr lang="en-US" sz="2000" dirty="0"/>
            <a:t>Partial </a:t>
          </a:r>
          <a:r>
            <a:rPr lang="en-US" sz="2000" dirty="0" err="1"/>
            <a:t>Defences</a:t>
          </a:r>
          <a:endParaRPr lang="en-US" sz="2000" dirty="0"/>
        </a:p>
      </dgm:t>
    </dgm:pt>
    <dgm:pt modelId="{BABDE1BB-ACEC-476B-8582-FFDAF09CF868}">
      <dgm:prSet custT="1"/>
      <dgm:spPr/>
      <dgm:t>
        <a:bodyPr/>
        <a:lstStyle/>
        <a:p>
          <a:r>
            <a:rPr lang="en-US" sz="2400" dirty="0"/>
            <a:t>Involuntary Manslaughter</a:t>
          </a:r>
        </a:p>
      </dgm:t>
    </dgm:pt>
    <dgm:pt modelId="{BF54EE6F-FA73-4A3B-84C2-000D2A73C39A}" type="parTrans" cxnId="{306D7E37-400C-4E64-B1FF-C0FDEF73A721}">
      <dgm:prSet/>
      <dgm:spPr/>
      <dgm:t>
        <a:bodyPr/>
        <a:lstStyle/>
        <a:p>
          <a:endParaRPr lang="en-US"/>
        </a:p>
      </dgm:t>
    </dgm:pt>
    <dgm:pt modelId="{334A5980-4783-4192-86E3-F712E013F013}" type="sibTrans" cxnId="{306D7E37-400C-4E64-B1FF-C0FDEF73A721}">
      <dgm:prSet custT="1"/>
      <dgm:spPr/>
      <dgm:t>
        <a:bodyPr/>
        <a:lstStyle/>
        <a:p>
          <a:pPr algn="ctr"/>
          <a:r>
            <a:rPr lang="en-US" sz="2000" dirty="0"/>
            <a:t>AR but no MR</a:t>
          </a:r>
        </a:p>
      </dgm:t>
    </dgm:pt>
    <dgm:pt modelId="{4F6FCC55-6701-4BE1-8B50-CA0508D8BE01}" type="pres">
      <dgm:prSet presAssocID="{CFFEF664-6062-4FBA-903C-839F967D564A}" presName="hierChild1" presStyleCnt="0">
        <dgm:presLayoutVars>
          <dgm:orgChart val="1"/>
          <dgm:chPref val="1"/>
          <dgm:dir/>
          <dgm:animOne val="branch"/>
          <dgm:animLvl val="lvl"/>
          <dgm:resizeHandles/>
        </dgm:presLayoutVars>
      </dgm:prSet>
      <dgm:spPr/>
    </dgm:pt>
    <dgm:pt modelId="{1FB584CC-9CCB-430E-B59A-372A26CAA07F}" type="pres">
      <dgm:prSet presAssocID="{2BB0E066-4032-4A4C-A11D-EC325437FCA0}" presName="hierRoot1" presStyleCnt="0">
        <dgm:presLayoutVars>
          <dgm:hierBranch val="init"/>
        </dgm:presLayoutVars>
      </dgm:prSet>
      <dgm:spPr/>
    </dgm:pt>
    <dgm:pt modelId="{8BFC115F-C1E4-4F01-A280-E21CAD2B2F3A}" type="pres">
      <dgm:prSet presAssocID="{2BB0E066-4032-4A4C-A11D-EC325437FCA0}" presName="rootComposite1" presStyleCnt="0"/>
      <dgm:spPr/>
    </dgm:pt>
    <dgm:pt modelId="{6F1E6C9D-9AF8-4F1F-A1FD-22241EFACB1B}" type="pres">
      <dgm:prSet presAssocID="{2BB0E066-4032-4A4C-A11D-EC325437FCA0}" presName="rootText1" presStyleLbl="node0" presStyleIdx="0" presStyleCnt="1">
        <dgm:presLayoutVars>
          <dgm:chMax/>
          <dgm:chPref val="3"/>
        </dgm:presLayoutVars>
      </dgm:prSet>
      <dgm:spPr/>
    </dgm:pt>
    <dgm:pt modelId="{C031666D-30E7-4F0E-B5B1-68282227ABC3}" type="pres">
      <dgm:prSet presAssocID="{2BB0E066-4032-4A4C-A11D-EC325437FCA0}" presName="titleText1" presStyleLbl="fgAcc0" presStyleIdx="0" presStyleCnt="1">
        <dgm:presLayoutVars>
          <dgm:chMax val="0"/>
          <dgm:chPref val="0"/>
        </dgm:presLayoutVars>
      </dgm:prSet>
      <dgm:spPr/>
    </dgm:pt>
    <dgm:pt modelId="{239D3EB2-61B1-4440-91C9-A39AC86A997B}" type="pres">
      <dgm:prSet presAssocID="{2BB0E066-4032-4A4C-A11D-EC325437FCA0}" presName="rootConnector1" presStyleLbl="node1" presStyleIdx="0" presStyleCnt="5"/>
      <dgm:spPr/>
    </dgm:pt>
    <dgm:pt modelId="{292B4474-56FC-4046-9731-3854BF13A8B8}" type="pres">
      <dgm:prSet presAssocID="{2BB0E066-4032-4A4C-A11D-EC325437FCA0}" presName="hierChild2" presStyleCnt="0"/>
      <dgm:spPr/>
    </dgm:pt>
    <dgm:pt modelId="{9AE4A958-AECF-43FA-9D6A-FD691E69BD73}" type="pres">
      <dgm:prSet presAssocID="{3E435855-8DCF-42F8-9842-F673127AC207}" presName="Name37" presStyleLbl="parChTrans1D2" presStyleIdx="0" presStyleCnt="2"/>
      <dgm:spPr/>
    </dgm:pt>
    <dgm:pt modelId="{22610951-7FFD-445B-B200-9E91FA4BC7EF}" type="pres">
      <dgm:prSet presAssocID="{FA420FFE-468D-4DEE-82B1-F0F74B56130E}" presName="hierRoot2" presStyleCnt="0">
        <dgm:presLayoutVars>
          <dgm:hierBranch val="init"/>
        </dgm:presLayoutVars>
      </dgm:prSet>
      <dgm:spPr/>
    </dgm:pt>
    <dgm:pt modelId="{23A2F693-B90C-428A-A27B-729251091D1F}" type="pres">
      <dgm:prSet presAssocID="{FA420FFE-468D-4DEE-82B1-F0F74B56130E}" presName="rootComposite" presStyleCnt="0"/>
      <dgm:spPr/>
    </dgm:pt>
    <dgm:pt modelId="{0ACDC9C7-4CBE-4F9B-B52D-AA026C0583A7}" type="pres">
      <dgm:prSet presAssocID="{FA420FFE-468D-4DEE-82B1-F0F74B56130E}" presName="rootText" presStyleLbl="node1" presStyleIdx="0" presStyleCnt="5">
        <dgm:presLayoutVars>
          <dgm:chMax/>
          <dgm:chPref val="3"/>
        </dgm:presLayoutVars>
      </dgm:prSet>
      <dgm:spPr/>
    </dgm:pt>
    <dgm:pt modelId="{60DC09D8-55EA-467B-8153-DB2337A99ACB}" type="pres">
      <dgm:prSet presAssocID="{FA420FFE-468D-4DEE-82B1-F0F74B56130E}" presName="titleText2" presStyleLbl="fgAcc1" presStyleIdx="0" presStyleCnt="5">
        <dgm:presLayoutVars>
          <dgm:chMax val="0"/>
          <dgm:chPref val="0"/>
        </dgm:presLayoutVars>
      </dgm:prSet>
      <dgm:spPr/>
    </dgm:pt>
    <dgm:pt modelId="{50828F21-E4A1-4C7A-B403-BA0302E923CC}" type="pres">
      <dgm:prSet presAssocID="{FA420FFE-468D-4DEE-82B1-F0F74B56130E}" presName="rootConnector" presStyleLbl="node2" presStyleIdx="0" presStyleCnt="0"/>
      <dgm:spPr/>
    </dgm:pt>
    <dgm:pt modelId="{A9576D04-284C-41A1-BD33-EEEC349AE272}" type="pres">
      <dgm:prSet presAssocID="{FA420FFE-468D-4DEE-82B1-F0F74B56130E}" presName="hierChild4" presStyleCnt="0"/>
      <dgm:spPr/>
    </dgm:pt>
    <dgm:pt modelId="{2764B08D-78C4-48E0-B68E-E48739FB362B}" type="pres">
      <dgm:prSet presAssocID="{DF6EC160-F3AF-4DBF-9CC5-20CA656BDE01}" presName="Name37" presStyleLbl="parChTrans1D3" presStyleIdx="0" presStyleCnt="3"/>
      <dgm:spPr/>
    </dgm:pt>
    <dgm:pt modelId="{D9FD3E88-DD46-4143-A329-A7B5F1AF4F56}" type="pres">
      <dgm:prSet presAssocID="{BBD2452E-D7CE-4B6A-A749-CF87117207A5}" presName="hierRoot2" presStyleCnt="0">
        <dgm:presLayoutVars>
          <dgm:hierBranch val="init"/>
        </dgm:presLayoutVars>
      </dgm:prSet>
      <dgm:spPr/>
    </dgm:pt>
    <dgm:pt modelId="{77B8D768-0AD9-40FF-9BA9-980079B3365B}" type="pres">
      <dgm:prSet presAssocID="{BBD2452E-D7CE-4B6A-A749-CF87117207A5}" presName="rootComposite" presStyleCnt="0"/>
      <dgm:spPr/>
    </dgm:pt>
    <dgm:pt modelId="{76025948-B2DA-4AF9-8E7C-E946C7684B75}" type="pres">
      <dgm:prSet presAssocID="{BBD2452E-D7CE-4B6A-A749-CF87117207A5}" presName="rootText" presStyleLbl="node1" presStyleIdx="1" presStyleCnt="5">
        <dgm:presLayoutVars>
          <dgm:chMax/>
          <dgm:chPref val="3"/>
        </dgm:presLayoutVars>
      </dgm:prSet>
      <dgm:spPr/>
    </dgm:pt>
    <dgm:pt modelId="{67323C74-DE54-4A9A-9CEE-DCC38FF7BE0B}" type="pres">
      <dgm:prSet presAssocID="{BBD2452E-D7CE-4B6A-A749-CF87117207A5}" presName="titleText2" presStyleLbl="fgAcc1" presStyleIdx="1" presStyleCnt="5">
        <dgm:presLayoutVars>
          <dgm:chMax val="0"/>
          <dgm:chPref val="0"/>
        </dgm:presLayoutVars>
      </dgm:prSet>
      <dgm:spPr/>
    </dgm:pt>
    <dgm:pt modelId="{37F299DF-7D83-4C31-B2AC-B25FF7871A49}" type="pres">
      <dgm:prSet presAssocID="{BBD2452E-D7CE-4B6A-A749-CF87117207A5}" presName="rootConnector" presStyleLbl="node3" presStyleIdx="0" presStyleCnt="0"/>
      <dgm:spPr/>
    </dgm:pt>
    <dgm:pt modelId="{080D8D5C-8566-4EAB-8F9D-58F3FB2D903C}" type="pres">
      <dgm:prSet presAssocID="{BBD2452E-D7CE-4B6A-A749-CF87117207A5}" presName="hierChild4" presStyleCnt="0"/>
      <dgm:spPr/>
    </dgm:pt>
    <dgm:pt modelId="{35C6D818-8B85-4D83-8CCF-BB974DCED731}" type="pres">
      <dgm:prSet presAssocID="{BBD2452E-D7CE-4B6A-A749-CF87117207A5}" presName="hierChild5" presStyleCnt="0"/>
      <dgm:spPr/>
    </dgm:pt>
    <dgm:pt modelId="{84ECBC32-5D0C-4BE8-A231-64847AB4226A}" type="pres">
      <dgm:prSet presAssocID="{FA420FFE-468D-4DEE-82B1-F0F74B56130E}" presName="hierChild5" presStyleCnt="0"/>
      <dgm:spPr/>
    </dgm:pt>
    <dgm:pt modelId="{F5BED34F-E2BA-4C7B-BCDF-2C5F3514A884}" type="pres">
      <dgm:prSet presAssocID="{31C64700-84BC-433E-8BCB-7ABACBFA4199}" presName="Name37" presStyleLbl="parChTrans1D2" presStyleIdx="1" presStyleCnt="2"/>
      <dgm:spPr/>
    </dgm:pt>
    <dgm:pt modelId="{35207129-3865-4564-AF8F-7C9629822E6E}" type="pres">
      <dgm:prSet presAssocID="{047FF54E-F9E8-4F5C-B2E1-DC58797040A2}" presName="hierRoot2" presStyleCnt="0">
        <dgm:presLayoutVars>
          <dgm:hierBranch val="init"/>
        </dgm:presLayoutVars>
      </dgm:prSet>
      <dgm:spPr/>
    </dgm:pt>
    <dgm:pt modelId="{73A27327-0EF2-40BA-B9F8-212E769E9AD7}" type="pres">
      <dgm:prSet presAssocID="{047FF54E-F9E8-4F5C-B2E1-DC58797040A2}" presName="rootComposite" presStyleCnt="0"/>
      <dgm:spPr/>
    </dgm:pt>
    <dgm:pt modelId="{62916E1E-420E-43FD-9CA1-9ACAC444D2F0}" type="pres">
      <dgm:prSet presAssocID="{047FF54E-F9E8-4F5C-B2E1-DC58797040A2}" presName="rootText" presStyleLbl="node1" presStyleIdx="2" presStyleCnt="5">
        <dgm:presLayoutVars>
          <dgm:chMax/>
          <dgm:chPref val="3"/>
        </dgm:presLayoutVars>
      </dgm:prSet>
      <dgm:spPr/>
    </dgm:pt>
    <dgm:pt modelId="{A10932B3-557B-4BEE-8CE2-622CB1E989DF}" type="pres">
      <dgm:prSet presAssocID="{047FF54E-F9E8-4F5C-B2E1-DC58797040A2}" presName="titleText2" presStyleLbl="fgAcc1" presStyleIdx="2" presStyleCnt="5">
        <dgm:presLayoutVars>
          <dgm:chMax val="0"/>
          <dgm:chPref val="0"/>
        </dgm:presLayoutVars>
      </dgm:prSet>
      <dgm:spPr/>
    </dgm:pt>
    <dgm:pt modelId="{4D591CBA-8658-49EB-96F4-943DB1D7BFD4}" type="pres">
      <dgm:prSet presAssocID="{047FF54E-F9E8-4F5C-B2E1-DC58797040A2}" presName="rootConnector" presStyleLbl="node2" presStyleIdx="0" presStyleCnt="0"/>
      <dgm:spPr/>
    </dgm:pt>
    <dgm:pt modelId="{59D73CC8-43F1-43F0-9883-A84C3E66DAF9}" type="pres">
      <dgm:prSet presAssocID="{047FF54E-F9E8-4F5C-B2E1-DC58797040A2}" presName="hierChild4" presStyleCnt="0"/>
      <dgm:spPr/>
    </dgm:pt>
    <dgm:pt modelId="{7CFF439C-472C-4C35-A067-12264DB8CF6A}" type="pres">
      <dgm:prSet presAssocID="{46FB1CC9-9875-4970-AC4F-2434E78C3402}" presName="Name37" presStyleLbl="parChTrans1D3" presStyleIdx="1" presStyleCnt="3"/>
      <dgm:spPr/>
    </dgm:pt>
    <dgm:pt modelId="{88AC456D-D0CC-4972-9D4C-B609FFBE5758}" type="pres">
      <dgm:prSet presAssocID="{F3218886-A2FC-4F30-B8BD-3303AE785C98}" presName="hierRoot2" presStyleCnt="0">
        <dgm:presLayoutVars>
          <dgm:hierBranch val="init"/>
        </dgm:presLayoutVars>
      </dgm:prSet>
      <dgm:spPr/>
    </dgm:pt>
    <dgm:pt modelId="{3ADC569B-F447-4A5F-AEC6-B82A5763A2CD}" type="pres">
      <dgm:prSet presAssocID="{F3218886-A2FC-4F30-B8BD-3303AE785C98}" presName="rootComposite" presStyleCnt="0"/>
      <dgm:spPr/>
    </dgm:pt>
    <dgm:pt modelId="{FE4E5884-0DAA-4CEB-B8DC-5DAD13B9D9A8}" type="pres">
      <dgm:prSet presAssocID="{F3218886-A2FC-4F30-B8BD-3303AE785C98}" presName="rootText" presStyleLbl="node1" presStyleIdx="3" presStyleCnt="5">
        <dgm:presLayoutVars>
          <dgm:chMax/>
          <dgm:chPref val="3"/>
        </dgm:presLayoutVars>
      </dgm:prSet>
      <dgm:spPr/>
    </dgm:pt>
    <dgm:pt modelId="{5B8E87AC-2904-4DDF-9D1D-BCA1FF0608AF}" type="pres">
      <dgm:prSet presAssocID="{F3218886-A2FC-4F30-B8BD-3303AE785C98}" presName="titleText2" presStyleLbl="fgAcc1" presStyleIdx="3" presStyleCnt="5">
        <dgm:presLayoutVars>
          <dgm:chMax val="0"/>
          <dgm:chPref val="0"/>
        </dgm:presLayoutVars>
      </dgm:prSet>
      <dgm:spPr/>
    </dgm:pt>
    <dgm:pt modelId="{E1891C10-77C0-4368-99BC-F15B471CBBCE}" type="pres">
      <dgm:prSet presAssocID="{F3218886-A2FC-4F30-B8BD-3303AE785C98}" presName="rootConnector" presStyleLbl="node3" presStyleIdx="0" presStyleCnt="0"/>
      <dgm:spPr/>
    </dgm:pt>
    <dgm:pt modelId="{AAE24087-F084-46AA-B045-6EB01B670A19}" type="pres">
      <dgm:prSet presAssocID="{F3218886-A2FC-4F30-B8BD-3303AE785C98}" presName="hierChild4" presStyleCnt="0"/>
      <dgm:spPr/>
    </dgm:pt>
    <dgm:pt modelId="{A9535362-267E-4B71-BAA4-C6B7900CCB2D}" type="pres">
      <dgm:prSet presAssocID="{F3218886-A2FC-4F30-B8BD-3303AE785C98}" presName="hierChild5" presStyleCnt="0"/>
      <dgm:spPr/>
    </dgm:pt>
    <dgm:pt modelId="{185157F9-1BD9-4D65-B211-FD3A6B99E637}" type="pres">
      <dgm:prSet presAssocID="{BF54EE6F-FA73-4A3B-84C2-000D2A73C39A}" presName="Name37" presStyleLbl="parChTrans1D3" presStyleIdx="2" presStyleCnt="3"/>
      <dgm:spPr/>
    </dgm:pt>
    <dgm:pt modelId="{49B372A6-E2F3-43AC-97F3-2D24D80215A0}" type="pres">
      <dgm:prSet presAssocID="{BABDE1BB-ACEC-476B-8582-FFDAF09CF868}" presName="hierRoot2" presStyleCnt="0">
        <dgm:presLayoutVars>
          <dgm:hierBranch val="init"/>
        </dgm:presLayoutVars>
      </dgm:prSet>
      <dgm:spPr/>
    </dgm:pt>
    <dgm:pt modelId="{099EBB94-A2B8-42BF-B19F-F1AAB819DF62}" type="pres">
      <dgm:prSet presAssocID="{BABDE1BB-ACEC-476B-8582-FFDAF09CF868}" presName="rootComposite" presStyleCnt="0"/>
      <dgm:spPr/>
    </dgm:pt>
    <dgm:pt modelId="{309C4AD2-EB37-486A-A510-8F28F36767DC}" type="pres">
      <dgm:prSet presAssocID="{BABDE1BB-ACEC-476B-8582-FFDAF09CF868}" presName="rootText" presStyleLbl="node1" presStyleIdx="4" presStyleCnt="5">
        <dgm:presLayoutVars>
          <dgm:chMax/>
          <dgm:chPref val="3"/>
        </dgm:presLayoutVars>
      </dgm:prSet>
      <dgm:spPr/>
    </dgm:pt>
    <dgm:pt modelId="{8E4D387C-DFDB-4A48-864F-BF141C3C2FA7}" type="pres">
      <dgm:prSet presAssocID="{BABDE1BB-ACEC-476B-8582-FFDAF09CF868}" presName="titleText2" presStyleLbl="fgAcc1" presStyleIdx="4" presStyleCnt="5">
        <dgm:presLayoutVars>
          <dgm:chMax val="0"/>
          <dgm:chPref val="0"/>
        </dgm:presLayoutVars>
      </dgm:prSet>
      <dgm:spPr/>
    </dgm:pt>
    <dgm:pt modelId="{D0E11DD7-D599-4E8D-8AF2-A7AA2016677A}" type="pres">
      <dgm:prSet presAssocID="{BABDE1BB-ACEC-476B-8582-FFDAF09CF868}" presName="rootConnector" presStyleLbl="node3" presStyleIdx="0" presStyleCnt="0"/>
      <dgm:spPr/>
    </dgm:pt>
    <dgm:pt modelId="{A576C73F-DCFE-44BA-B9B2-CF648262D80E}" type="pres">
      <dgm:prSet presAssocID="{BABDE1BB-ACEC-476B-8582-FFDAF09CF868}" presName="hierChild4" presStyleCnt="0"/>
      <dgm:spPr/>
    </dgm:pt>
    <dgm:pt modelId="{7F52E17F-516D-4F12-97B2-E5E9E572BE41}" type="pres">
      <dgm:prSet presAssocID="{BABDE1BB-ACEC-476B-8582-FFDAF09CF868}" presName="hierChild5" presStyleCnt="0"/>
      <dgm:spPr/>
    </dgm:pt>
    <dgm:pt modelId="{2D0BB8BB-8675-4EFC-B01D-B905881ACEF4}" type="pres">
      <dgm:prSet presAssocID="{047FF54E-F9E8-4F5C-B2E1-DC58797040A2}" presName="hierChild5" presStyleCnt="0"/>
      <dgm:spPr/>
    </dgm:pt>
    <dgm:pt modelId="{DA9B2FD8-32A0-44C1-870E-7414AC35445F}" type="pres">
      <dgm:prSet presAssocID="{2BB0E066-4032-4A4C-A11D-EC325437FCA0}" presName="hierChild3" presStyleCnt="0"/>
      <dgm:spPr/>
    </dgm:pt>
  </dgm:ptLst>
  <dgm:cxnLst>
    <dgm:cxn modelId="{30943E21-E870-4926-AC93-AF7F70CA7A90}" type="presOf" srcId="{3E435855-8DCF-42F8-9842-F673127AC207}" destId="{9AE4A958-AECF-43FA-9D6A-FD691E69BD73}" srcOrd="0" destOrd="0" presId="urn:microsoft.com/office/officeart/2008/layout/NameandTitleOrganizationalChart"/>
    <dgm:cxn modelId="{51855323-DD11-44CD-AA98-FB81B2E5AE17}" type="presOf" srcId="{2BB0E066-4032-4A4C-A11D-EC325437FCA0}" destId="{6F1E6C9D-9AF8-4F1F-A1FD-22241EFACB1B}" srcOrd="0" destOrd="0" presId="urn:microsoft.com/office/officeart/2008/layout/NameandTitleOrganizationalChart"/>
    <dgm:cxn modelId="{8FE0952A-6012-44B7-ABF4-566AFE4C6799}" type="presOf" srcId="{334A5980-4783-4192-86E3-F712E013F013}" destId="{8E4D387C-DFDB-4A48-864F-BF141C3C2FA7}" srcOrd="0" destOrd="0" presId="urn:microsoft.com/office/officeart/2008/layout/NameandTitleOrganizationalChart"/>
    <dgm:cxn modelId="{3B5A6E2E-D374-4A48-98F3-E85F9F0A0E50}" type="presOf" srcId="{BABDE1BB-ACEC-476B-8582-FFDAF09CF868}" destId="{D0E11DD7-D599-4E8D-8AF2-A7AA2016677A}" srcOrd="1" destOrd="0" presId="urn:microsoft.com/office/officeart/2008/layout/NameandTitleOrganizationalChart"/>
    <dgm:cxn modelId="{306D7E37-400C-4E64-B1FF-C0FDEF73A721}" srcId="{047FF54E-F9E8-4F5C-B2E1-DC58797040A2}" destId="{BABDE1BB-ACEC-476B-8582-FFDAF09CF868}" srcOrd="1" destOrd="0" parTransId="{BF54EE6F-FA73-4A3B-84C2-000D2A73C39A}" sibTransId="{334A5980-4783-4192-86E3-F712E013F013}"/>
    <dgm:cxn modelId="{0A7B0464-6021-43AE-8B8D-00662F3FD46D}" type="presOf" srcId="{BABDE1BB-ACEC-476B-8582-FFDAF09CF868}" destId="{309C4AD2-EB37-486A-A510-8F28F36767DC}" srcOrd="0" destOrd="0" presId="urn:microsoft.com/office/officeart/2008/layout/NameandTitleOrganizationalChart"/>
    <dgm:cxn modelId="{1D4DE86B-ECC7-4F02-B19C-0CB3B666511D}" srcId="{047FF54E-F9E8-4F5C-B2E1-DC58797040A2}" destId="{F3218886-A2FC-4F30-B8BD-3303AE785C98}" srcOrd="0" destOrd="0" parTransId="{46FB1CC9-9875-4970-AC4F-2434E78C3402}" sibTransId="{BE1FBD8B-6F13-40B9-92AA-C2FE75298565}"/>
    <dgm:cxn modelId="{12FC5073-CBA4-4826-8BC1-49C649FC0FF3}" type="presOf" srcId="{FA420FFE-468D-4DEE-82B1-F0F74B56130E}" destId="{50828F21-E4A1-4C7A-B403-BA0302E923CC}" srcOrd="1" destOrd="0" presId="urn:microsoft.com/office/officeart/2008/layout/NameandTitleOrganizationalChart"/>
    <dgm:cxn modelId="{2617FF59-6049-4BC5-A4F4-819CC49BCEAE}" type="presOf" srcId="{31C64700-84BC-433E-8BCB-7ABACBFA4199}" destId="{F5BED34F-E2BA-4C7B-BCDF-2C5F3514A884}" srcOrd="0" destOrd="0" presId="urn:microsoft.com/office/officeart/2008/layout/NameandTitleOrganizationalChart"/>
    <dgm:cxn modelId="{E6340D80-6B5D-430E-A33E-3F8D05DE1391}" type="presOf" srcId="{BF54EE6F-FA73-4A3B-84C2-000D2A73C39A}" destId="{185157F9-1BD9-4D65-B211-FD3A6B99E637}" srcOrd="0" destOrd="0" presId="urn:microsoft.com/office/officeart/2008/layout/NameandTitleOrganizationalChart"/>
    <dgm:cxn modelId="{D18B8A83-82F5-49E1-B77D-47C549923647}" type="presOf" srcId="{BBD2452E-D7CE-4B6A-A749-CF87117207A5}" destId="{37F299DF-7D83-4C31-B2AC-B25FF7871A49}" srcOrd="1" destOrd="0" presId="urn:microsoft.com/office/officeart/2008/layout/NameandTitleOrganizationalChart"/>
    <dgm:cxn modelId="{9BB59287-A6DD-4FFA-9438-022C9DE43107}" type="presOf" srcId="{46FB1CC9-9875-4970-AC4F-2434E78C3402}" destId="{7CFF439C-472C-4C35-A067-12264DB8CF6A}" srcOrd="0" destOrd="0" presId="urn:microsoft.com/office/officeart/2008/layout/NameandTitleOrganizationalChart"/>
    <dgm:cxn modelId="{1B79FD8D-6763-4D78-BF92-BF571D047ED2}" srcId="{2BB0E066-4032-4A4C-A11D-EC325437FCA0}" destId="{FA420FFE-468D-4DEE-82B1-F0F74B56130E}" srcOrd="0" destOrd="0" parTransId="{3E435855-8DCF-42F8-9842-F673127AC207}" sibTransId="{2FD1D72D-D270-4134-90D9-11FB39B6CCD1}"/>
    <dgm:cxn modelId="{01FB9194-B5B4-46F4-A5C5-BB0C47D7D3CF}" type="presOf" srcId="{600BF832-993F-4D52-9288-CE40900135E8}" destId="{67323C74-DE54-4A9A-9CEE-DCC38FF7BE0B}" srcOrd="0" destOrd="0" presId="urn:microsoft.com/office/officeart/2008/layout/NameandTitleOrganizationalChart"/>
    <dgm:cxn modelId="{0C2FE79A-E132-4E27-BF0E-859754468362}" type="presOf" srcId="{BBD2452E-D7CE-4B6A-A749-CF87117207A5}" destId="{76025948-B2DA-4AF9-8E7C-E946C7684B75}" srcOrd="0" destOrd="0" presId="urn:microsoft.com/office/officeart/2008/layout/NameandTitleOrganizationalChart"/>
    <dgm:cxn modelId="{FEBF0E9B-7721-41AB-B728-565C771DA51A}" type="presOf" srcId="{DF6EC160-F3AF-4DBF-9CC5-20CA656BDE01}" destId="{2764B08D-78C4-48E0-B68E-E48739FB362B}" srcOrd="0" destOrd="0" presId="urn:microsoft.com/office/officeart/2008/layout/NameandTitleOrganizationalChart"/>
    <dgm:cxn modelId="{02C2F49F-5478-41DB-A17D-B31E2D7A5B02}" type="presOf" srcId="{FA420FFE-468D-4DEE-82B1-F0F74B56130E}" destId="{0ACDC9C7-4CBE-4F9B-B52D-AA026C0583A7}" srcOrd="0" destOrd="0" presId="urn:microsoft.com/office/officeart/2008/layout/NameandTitleOrganizationalChart"/>
    <dgm:cxn modelId="{F88F42A2-F495-4FB5-9F80-4DFF970D9A01}" type="presOf" srcId="{CFFEF664-6062-4FBA-903C-839F967D564A}" destId="{4F6FCC55-6701-4BE1-8B50-CA0508D8BE01}" srcOrd="0" destOrd="0" presId="urn:microsoft.com/office/officeart/2008/layout/NameandTitleOrganizationalChart"/>
    <dgm:cxn modelId="{DBC885B5-29D9-4E12-9E22-B0A712BDB51E}" srcId="{FA420FFE-468D-4DEE-82B1-F0F74B56130E}" destId="{BBD2452E-D7CE-4B6A-A749-CF87117207A5}" srcOrd="0" destOrd="0" parTransId="{DF6EC160-F3AF-4DBF-9CC5-20CA656BDE01}" sibTransId="{600BF832-993F-4D52-9288-CE40900135E8}"/>
    <dgm:cxn modelId="{7DE5DFBD-5D4E-4F11-B49C-C77915A7247F}" type="presOf" srcId="{64772F75-931C-4F6C-96DE-73E4D58C5E3B}" destId="{A10932B3-557B-4BEE-8CE2-622CB1E989DF}" srcOrd="0" destOrd="0" presId="urn:microsoft.com/office/officeart/2008/layout/NameandTitleOrganizationalChart"/>
    <dgm:cxn modelId="{FD2714C1-3658-48F1-98BF-9DB7CE74DD24}" type="presOf" srcId="{F3218886-A2FC-4F30-B8BD-3303AE785C98}" destId="{FE4E5884-0DAA-4CEB-B8DC-5DAD13B9D9A8}" srcOrd="0" destOrd="0" presId="urn:microsoft.com/office/officeart/2008/layout/NameandTitleOrganizationalChart"/>
    <dgm:cxn modelId="{961511C2-4BB7-4927-B2F7-F54CBDD4757B}" srcId="{CFFEF664-6062-4FBA-903C-839F967D564A}" destId="{2BB0E066-4032-4A4C-A11D-EC325437FCA0}" srcOrd="0" destOrd="0" parTransId="{C4C4CDE4-F75B-49DE-9CAD-983269C055CE}" sibTransId="{F72521EC-A976-4A36-97D2-CD5A30C5D6C3}"/>
    <dgm:cxn modelId="{9C416AC8-CBBC-48D7-AA07-12541335190C}" type="presOf" srcId="{F72521EC-A976-4A36-97D2-CD5A30C5D6C3}" destId="{C031666D-30E7-4F0E-B5B1-68282227ABC3}" srcOrd="0" destOrd="0" presId="urn:microsoft.com/office/officeart/2008/layout/NameandTitleOrganizationalChart"/>
    <dgm:cxn modelId="{F72A00D6-4A36-4F3F-A7AF-F7FF59849FB6}" type="presOf" srcId="{2BB0E066-4032-4A4C-A11D-EC325437FCA0}" destId="{239D3EB2-61B1-4440-91C9-A39AC86A997B}" srcOrd="1" destOrd="0" presId="urn:microsoft.com/office/officeart/2008/layout/NameandTitleOrganizationalChart"/>
    <dgm:cxn modelId="{3068EFE2-FB7A-45E0-A50B-5806D16A422F}" type="presOf" srcId="{F3218886-A2FC-4F30-B8BD-3303AE785C98}" destId="{E1891C10-77C0-4368-99BC-F15B471CBBCE}" srcOrd="1" destOrd="0" presId="urn:microsoft.com/office/officeart/2008/layout/NameandTitleOrganizationalChart"/>
    <dgm:cxn modelId="{2E6B6DE6-E661-4D80-B724-5A95CF448033}" type="presOf" srcId="{047FF54E-F9E8-4F5C-B2E1-DC58797040A2}" destId="{62916E1E-420E-43FD-9CA1-9ACAC444D2F0}" srcOrd="0" destOrd="0" presId="urn:microsoft.com/office/officeart/2008/layout/NameandTitleOrganizationalChart"/>
    <dgm:cxn modelId="{FEDF53EA-ED3C-4B5D-BA82-7900136602A6}" srcId="{2BB0E066-4032-4A4C-A11D-EC325437FCA0}" destId="{047FF54E-F9E8-4F5C-B2E1-DC58797040A2}" srcOrd="1" destOrd="0" parTransId="{31C64700-84BC-433E-8BCB-7ABACBFA4199}" sibTransId="{64772F75-931C-4F6C-96DE-73E4D58C5E3B}"/>
    <dgm:cxn modelId="{B6C18BF0-B76F-47A1-B905-D738E0EE03C9}" type="presOf" srcId="{BE1FBD8B-6F13-40B9-92AA-C2FE75298565}" destId="{5B8E87AC-2904-4DDF-9D1D-BCA1FF0608AF}" srcOrd="0" destOrd="0" presId="urn:microsoft.com/office/officeart/2008/layout/NameandTitleOrganizationalChart"/>
    <dgm:cxn modelId="{F2EC46F1-D3FC-4490-91EF-0B6ABC754D6E}" type="presOf" srcId="{047FF54E-F9E8-4F5C-B2E1-DC58797040A2}" destId="{4D591CBA-8658-49EB-96F4-943DB1D7BFD4}" srcOrd="1" destOrd="0" presId="urn:microsoft.com/office/officeart/2008/layout/NameandTitleOrganizationalChart"/>
    <dgm:cxn modelId="{9046E4F7-0D0D-492C-A3EE-BF59B416ED81}" type="presOf" srcId="{2FD1D72D-D270-4134-90D9-11FB39B6CCD1}" destId="{60DC09D8-55EA-467B-8153-DB2337A99ACB}" srcOrd="0" destOrd="0" presId="urn:microsoft.com/office/officeart/2008/layout/NameandTitleOrganizationalChart"/>
    <dgm:cxn modelId="{8AB3EF98-1215-4A7E-8CC3-D20857DF0606}" type="presParOf" srcId="{4F6FCC55-6701-4BE1-8B50-CA0508D8BE01}" destId="{1FB584CC-9CCB-430E-B59A-372A26CAA07F}" srcOrd="0" destOrd="0" presId="urn:microsoft.com/office/officeart/2008/layout/NameandTitleOrganizationalChart"/>
    <dgm:cxn modelId="{C58C7C7E-A9A7-45C0-B3A3-7F3A7E2642E4}" type="presParOf" srcId="{1FB584CC-9CCB-430E-B59A-372A26CAA07F}" destId="{8BFC115F-C1E4-4F01-A280-E21CAD2B2F3A}" srcOrd="0" destOrd="0" presId="urn:microsoft.com/office/officeart/2008/layout/NameandTitleOrganizationalChart"/>
    <dgm:cxn modelId="{55903BBC-000E-477A-AE23-C3A91C2F13B3}" type="presParOf" srcId="{8BFC115F-C1E4-4F01-A280-E21CAD2B2F3A}" destId="{6F1E6C9D-9AF8-4F1F-A1FD-22241EFACB1B}" srcOrd="0" destOrd="0" presId="urn:microsoft.com/office/officeart/2008/layout/NameandTitleOrganizationalChart"/>
    <dgm:cxn modelId="{49CA1FB8-48D2-4C03-A795-AD0E89871006}" type="presParOf" srcId="{8BFC115F-C1E4-4F01-A280-E21CAD2B2F3A}" destId="{C031666D-30E7-4F0E-B5B1-68282227ABC3}" srcOrd="1" destOrd="0" presId="urn:microsoft.com/office/officeart/2008/layout/NameandTitleOrganizationalChart"/>
    <dgm:cxn modelId="{FCD4942E-0F4B-4327-8A7D-63E794F07C81}" type="presParOf" srcId="{8BFC115F-C1E4-4F01-A280-E21CAD2B2F3A}" destId="{239D3EB2-61B1-4440-91C9-A39AC86A997B}" srcOrd="2" destOrd="0" presId="urn:microsoft.com/office/officeart/2008/layout/NameandTitleOrganizationalChart"/>
    <dgm:cxn modelId="{B1C82EAD-EE22-44FD-A309-5056601EF627}" type="presParOf" srcId="{1FB584CC-9CCB-430E-B59A-372A26CAA07F}" destId="{292B4474-56FC-4046-9731-3854BF13A8B8}" srcOrd="1" destOrd="0" presId="urn:microsoft.com/office/officeart/2008/layout/NameandTitleOrganizationalChart"/>
    <dgm:cxn modelId="{507FA1E7-99AE-4CA4-805A-77531A88A05E}" type="presParOf" srcId="{292B4474-56FC-4046-9731-3854BF13A8B8}" destId="{9AE4A958-AECF-43FA-9D6A-FD691E69BD73}" srcOrd="0" destOrd="0" presId="urn:microsoft.com/office/officeart/2008/layout/NameandTitleOrganizationalChart"/>
    <dgm:cxn modelId="{B0E6A3B5-3C2B-4B87-BA5E-D8A553685B0D}" type="presParOf" srcId="{292B4474-56FC-4046-9731-3854BF13A8B8}" destId="{22610951-7FFD-445B-B200-9E91FA4BC7EF}" srcOrd="1" destOrd="0" presId="urn:microsoft.com/office/officeart/2008/layout/NameandTitleOrganizationalChart"/>
    <dgm:cxn modelId="{320054DC-B406-42CC-9F45-67C07F32831C}" type="presParOf" srcId="{22610951-7FFD-445B-B200-9E91FA4BC7EF}" destId="{23A2F693-B90C-428A-A27B-729251091D1F}" srcOrd="0" destOrd="0" presId="urn:microsoft.com/office/officeart/2008/layout/NameandTitleOrganizationalChart"/>
    <dgm:cxn modelId="{37D8B2F7-0B67-47A9-9F39-6086E72221A9}" type="presParOf" srcId="{23A2F693-B90C-428A-A27B-729251091D1F}" destId="{0ACDC9C7-4CBE-4F9B-B52D-AA026C0583A7}" srcOrd="0" destOrd="0" presId="urn:microsoft.com/office/officeart/2008/layout/NameandTitleOrganizationalChart"/>
    <dgm:cxn modelId="{469F82C2-D2CC-4017-B013-EA17FCA57758}" type="presParOf" srcId="{23A2F693-B90C-428A-A27B-729251091D1F}" destId="{60DC09D8-55EA-467B-8153-DB2337A99ACB}" srcOrd="1" destOrd="0" presId="urn:microsoft.com/office/officeart/2008/layout/NameandTitleOrganizationalChart"/>
    <dgm:cxn modelId="{D9E74DAD-6530-4FCD-B5B2-2C98B4B56E5A}" type="presParOf" srcId="{23A2F693-B90C-428A-A27B-729251091D1F}" destId="{50828F21-E4A1-4C7A-B403-BA0302E923CC}" srcOrd="2" destOrd="0" presId="urn:microsoft.com/office/officeart/2008/layout/NameandTitleOrganizationalChart"/>
    <dgm:cxn modelId="{5C17FFEA-433F-418C-881D-DC60147BB113}" type="presParOf" srcId="{22610951-7FFD-445B-B200-9E91FA4BC7EF}" destId="{A9576D04-284C-41A1-BD33-EEEC349AE272}" srcOrd="1" destOrd="0" presId="urn:microsoft.com/office/officeart/2008/layout/NameandTitleOrganizationalChart"/>
    <dgm:cxn modelId="{F455A15B-681B-457B-8891-C98D17187286}" type="presParOf" srcId="{A9576D04-284C-41A1-BD33-EEEC349AE272}" destId="{2764B08D-78C4-48E0-B68E-E48739FB362B}" srcOrd="0" destOrd="0" presId="urn:microsoft.com/office/officeart/2008/layout/NameandTitleOrganizationalChart"/>
    <dgm:cxn modelId="{03267C2B-F76C-4BD2-AB05-5E716CF79D0A}" type="presParOf" srcId="{A9576D04-284C-41A1-BD33-EEEC349AE272}" destId="{D9FD3E88-DD46-4143-A329-A7B5F1AF4F56}" srcOrd="1" destOrd="0" presId="urn:microsoft.com/office/officeart/2008/layout/NameandTitleOrganizationalChart"/>
    <dgm:cxn modelId="{B1270A80-E2BF-424D-A34B-5563E12422B8}" type="presParOf" srcId="{D9FD3E88-DD46-4143-A329-A7B5F1AF4F56}" destId="{77B8D768-0AD9-40FF-9BA9-980079B3365B}" srcOrd="0" destOrd="0" presId="urn:microsoft.com/office/officeart/2008/layout/NameandTitleOrganizationalChart"/>
    <dgm:cxn modelId="{05B23A64-A44B-49FD-9738-0ABF02056F5D}" type="presParOf" srcId="{77B8D768-0AD9-40FF-9BA9-980079B3365B}" destId="{76025948-B2DA-4AF9-8E7C-E946C7684B75}" srcOrd="0" destOrd="0" presId="urn:microsoft.com/office/officeart/2008/layout/NameandTitleOrganizationalChart"/>
    <dgm:cxn modelId="{BD9A7B56-031A-4D53-B895-C5EF8E95A444}" type="presParOf" srcId="{77B8D768-0AD9-40FF-9BA9-980079B3365B}" destId="{67323C74-DE54-4A9A-9CEE-DCC38FF7BE0B}" srcOrd="1" destOrd="0" presId="urn:microsoft.com/office/officeart/2008/layout/NameandTitleOrganizationalChart"/>
    <dgm:cxn modelId="{0203696B-2F1B-41E6-A2EE-4F2770DA532D}" type="presParOf" srcId="{77B8D768-0AD9-40FF-9BA9-980079B3365B}" destId="{37F299DF-7D83-4C31-B2AC-B25FF7871A49}" srcOrd="2" destOrd="0" presId="urn:microsoft.com/office/officeart/2008/layout/NameandTitleOrganizationalChart"/>
    <dgm:cxn modelId="{DF4F8C47-F01B-4469-BD6F-E7EDDDE9250E}" type="presParOf" srcId="{D9FD3E88-DD46-4143-A329-A7B5F1AF4F56}" destId="{080D8D5C-8566-4EAB-8F9D-58F3FB2D903C}" srcOrd="1" destOrd="0" presId="urn:microsoft.com/office/officeart/2008/layout/NameandTitleOrganizationalChart"/>
    <dgm:cxn modelId="{167B3EB0-6E20-4B85-B798-C96AB948AEBE}" type="presParOf" srcId="{D9FD3E88-DD46-4143-A329-A7B5F1AF4F56}" destId="{35C6D818-8B85-4D83-8CCF-BB974DCED731}" srcOrd="2" destOrd="0" presId="urn:microsoft.com/office/officeart/2008/layout/NameandTitleOrganizationalChart"/>
    <dgm:cxn modelId="{C9328E52-0503-4EF9-AC43-AC30B4F7CD48}" type="presParOf" srcId="{22610951-7FFD-445B-B200-9E91FA4BC7EF}" destId="{84ECBC32-5D0C-4BE8-A231-64847AB4226A}" srcOrd="2" destOrd="0" presId="urn:microsoft.com/office/officeart/2008/layout/NameandTitleOrganizationalChart"/>
    <dgm:cxn modelId="{B7D3D94E-BD2A-4B83-A02C-B25761C59D31}" type="presParOf" srcId="{292B4474-56FC-4046-9731-3854BF13A8B8}" destId="{F5BED34F-E2BA-4C7B-BCDF-2C5F3514A884}" srcOrd="2" destOrd="0" presId="urn:microsoft.com/office/officeart/2008/layout/NameandTitleOrganizationalChart"/>
    <dgm:cxn modelId="{DB836891-CD0C-4451-8931-14A2A4BD39CA}" type="presParOf" srcId="{292B4474-56FC-4046-9731-3854BF13A8B8}" destId="{35207129-3865-4564-AF8F-7C9629822E6E}" srcOrd="3" destOrd="0" presId="urn:microsoft.com/office/officeart/2008/layout/NameandTitleOrganizationalChart"/>
    <dgm:cxn modelId="{15E7259A-00B8-4FE3-8490-2AFD8E362317}" type="presParOf" srcId="{35207129-3865-4564-AF8F-7C9629822E6E}" destId="{73A27327-0EF2-40BA-B9F8-212E769E9AD7}" srcOrd="0" destOrd="0" presId="urn:microsoft.com/office/officeart/2008/layout/NameandTitleOrganizationalChart"/>
    <dgm:cxn modelId="{BDC5D612-9688-4273-9115-0F35ADEDFDCD}" type="presParOf" srcId="{73A27327-0EF2-40BA-B9F8-212E769E9AD7}" destId="{62916E1E-420E-43FD-9CA1-9ACAC444D2F0}" srcOrd="0" destOrd="0" presId="urn:microsoft.com/office/officeart/2008/layout/NameandTitleOrganizationalChart"/>
    <dgm:cxn modelId="{543A779D-B9C9-45B7-BE8E-B16D8B0B4653}" type="presParOf" srcId="{73A27327-0EF2-40BA-B9F8-212E769E9AD7}" destId="{A10932B3-557B-4BEE-8CE2-622CB1E989DF}" srcOrd="1" destOrd="0" presId="urn:microsoft.com/office/officeart/2008/layout/NameandTitleOrganizationalChart"/>
    <dgm:cxn modelId="{6A87D10C-A8FF-46F5-B7D6-CCAD82543367}" type="presParOf" srcId="{73A27327-0EF2-40BA-B9F8-212E769E9AD7}" destId="{4D591CBA-8658-49EB-96F4-943DB1D7BFD4}" srcOrd="2" destOrd="0" presId="urn:microsoft.com/office/officeart/2008/layout/NameandTitleOrganizationalChart"/>
    <dgm:cxn modelId="{0EA98493-B3A5-4ECB-82A5-53F0F4764014}" type="presParOf" srcId="{35207129-3865-4564-AF8F-7C9629822E6E}" destId="{59D73CC8-43F1-43F0-9883-A84C3E66DAF9}" srcOrd="1" destOrd="0" presId="urn:microsoft.com/office/officeart/2008/layout/NameandTitleOrganizationalChart"/>
    <dgm:cxn modelId="{39F132D5-B4E5-4F1A-BFF5-42DF3FF75629}" type="presParOf" srcId="{59D73CC8-43F1-43F0-9883-A84C3E66DAF9}" destId="{7CFF439C-472C-4C35-A067-12264DB8CF6A}" srcOrd="0" destOrd="0" presId="urn:microsoft.com/office/officeart/2008/layout/NameandTitleOrganizationalChart"/>
    <dgm:cxn modelId="{05819234-EBED-498F-B200-F3CE03E2D172}" type="presParOf" srcId="{59D73CC8-43F1-43F0-9883-A84C3E66DAF9}" destId="{88AC456D-D0CC-4972-9D4C-B609FFBE5758}" srcOrd="1" destOrd="0" presId="urn:microsoft.com/office/officeart/2008/layout/NameandTitleOrganizationalChart"/>
    <dgm:cxn modelId="{B907DCD7-0EED-4A70-9446-445200B0D7E1}" type="presParOf" srcId="{88AC456D-D0CC-4972-9D4C-B609FFBE5758}" destId="{3ADC569B-F447-4A5F-AEC6-B82A5763A2CD}" srcOrd="0" destOrd="0" presId="urn:microsoft.com/office/officeart/2008/layout/NameandTitleOrganizationalChart"/>
    <dgm:cxn modelId="{5A9CCCFA-A618-4790-ADD0-50193358F0D4}" type="presParOf" srcId="{3ADC569B-F447-4A5F-AEC6-B82A5763A2CD}" destId="{FE4E5884-0DAA-4CEB-B8DC-5DAD13B9D9A8}" srcOrd="0" destOrd="0" presId="urn:microsoft.com/office/officeart/2008/layout/NameandTitleOrganizationalChart"/>
    <dgm:cxn modelId="{1D78178F-29E4-4255-BB27-C969C8CCF0C2}" type="presParOf" srcId="{3ADC569B-F447-4A5F-AEC6-B82A5763A2CD}" destId="{5B8E87AC-2904-4DDF-9D1D-BCA1FF0608AF}" srcOrd="1" destOrd="0" presId="urn:microsoft.com/office/officeart/2008/layout/NameandTitleOrganizationalChart"/>
    <dgm:cxn modelId="{419B98D2-08AA-446E-9BDB-603DD59D30CD}" type="presParOf" srcId="{3ADC569B-F447-4A5F-AEC6-B82A5763A2CD}" destId="{E1891C10-77C0-4368-99BC-F15B471CBBCE}" srcOrd="2" destOrd="0" presId="urn:microsoft.com/office/officeart/2008/layout/NameandTitleOrganizationalChart"/>
    <dgm:cxn modelId="{E5FEB61C-7A49-4CE3-A367-0D48D1056F19}" type="presParOf" srcId="{88AC456D-D0CC-4972-9D4C-B609FFBE5758}" destId="{AAE24087-F084-46AA-B045-6EB01B670A19}" srcOrd="1" destOrd="0" presId="urn:microsoft.com/office/officeart/2008/layout/NameandTitleOrganizationalChart"/>
    <dgm:cxn modelId="{1050573E-7541-497F-B1A9-4B365CF6D942}" type="presParOf" srcId="{88AC456D-D0CC-4972-9D4C-B609FFBE5758}" destId="{A9535362-267E-4B71-BAA4-C6B7900CCB2D}" srcOrd="2" destOrd="0" presId="urn:microsoft.com/office/officeart/2008/layout/NameandTitleOrganizationalChart"/>
    <dgm:cxn modelId="{05D588BF-E8F7-48F9-9C2F-EE17F3C155B8}" type="presParOf" srcId="{59D73CC8-43F1-43F0-9883-A84C3E66DAF9}" destId="{185157F9-1BD9-4D65-B211-FD3A6B99E637}" srcOrd="2" destOrd="0" presId="urn:microsoft.com/office/officeart/2008/layout/NameandTitleOrganizationalChart"/>
    <dgm:cxn modelId="{4AE3591B-9200-49FB-AAAF-3E32EBA178F8}" type="presParOf" srcId="{59D73CC8-43F1-43F0-9883-A84C3E66DAF9}" destId="{49B372A6-E2F3-43AC-97F3-2D24D80215A0}" srcOrd="3" destOrd="0" presId="urn:microsoft.com/office/officeart/2008/layout/NameandTitleOrganizationalChart"/>
    <dgm:cxn modelId="{374B3BF3-BDC0-4C20-B3C5-E89584255A48}" type="presParOf" srcId="{49B372A6-E2F3-43AC-97F3-2D24D80215A0}" destId="{099EBB94-A2B8-42BF-B19F-F1AAB819DF62}" srcOrd="0" destOrd="0" presId="urn:microsoft.com/office/officeart/2008/layout/NameandTitleOrganizationalChart"/>
    <dgm:cxn modelId="{259A7203-F771-4B2E-8F5B-8FC75F291729}" type="presParOf" srcId="{099EBB94-A2B8-42BF-B19F-F1AAB819DF62}" destId="{309C4AD2-EB37-486A-A510-8F28F36767DC}" srcOrd="0" destOrd="0" presId="urn:microsoft.com/office/officeart/2008/layout/NameandTitleOrganizationalChart"/>
    <dgm:cxn modelId="{385540D6-4187-4FD9-8ECE-29F6DDC7B5D3}" type="presParOf" srcId="{099EBB94-A2B8-42BF-B19F-F1AAB819DF62}" destId="{8E4D387C-DFDB-4A48-864F-BF141C3C2FA7}" srcOrd="1" destOrd="0" presId="urn:microsoft.com/office/officeart/2008/layout/NameandTitleOrganizationalChart"/>
    <dgm:cxn modelId="{40C57C48-C8DF-4741-8110-3AD967FA4589}" type="presParOf" srcId="{099EBB94-A2B8-42BF-B19F-F1AAB819DF62}" destId="{D0E11DD7-D599-4E8D-8AF2-A7AA2016677A}" srcOrd="2" destOrd="0" presId="urn:microsoft.com/office/officeart/2008/layout/NameandTitleOrganizationalChart"/>
    <dgm:cxn modelId="{0FC0DA65-042B-435F-9D4F-54FCB15BE6E2}" type="presParOf" srcId="{49B372A6-E2F3-43AC-97F3-2D24D80215A0}" destId="{A576C73F-DCFE-44BA-B9B2-CF648262D80E}" srcOrd="1" destOrd="0" presId="urn:microsoft.com/office/officeart/2008/layout/NameandTitleOrganizationalChart"/>
    <dgm:cxn modelId="{1E1D3206-39B3-48B0-8DDD-CA2253E9DE90}" type="presParOf" srcId="{49B372A6-E2F3-43AC-97F3-2D24D80215A0}" destId="{7F52E17F-516D-4F12-97B2-E5E9E572BE41}" srcOrd="2" destOrd="0" presId="urn:microsoft.com/office/officeart/2008/layout/NameandTitleOrganizationalChart"/>
    <dgm:cxn modelId="{2599AA58-87FC-47B4-8BC2-015D1F5AC3EF}" type="presParOf" srcId="{35207129-3865-4564-AF8F-7C9629822E6E}" destId="{2D0BB8BB-8675-4EFC-B01D-B905881ACEF4}" srcOrd="2" destOrd="0" presId="urn:microsoft.com/office/officeart/2008/layout/NameandTitleOrganizationalChart"/>
    <dgm:cxn modelId="{91B772ED-408B-40DA-8B66-A29D09CCE069}" type="presParOf" srcId="{1FB584CC-9CCB-430E-B59A-372A26CAA07F}" destId="{DA9B2FD8-32A0-44C1-870E-7414AC35445F}"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Kings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157F9-1BD9-4D65-B211-FD3A6B99E637}">
      <dsp:nvSpPr>
        <dsp:cNvPr id="0" name=""/>
        <dsp:cNvSpPr/>
      </dsp:nvSpPr>
      <dsp:spPr>
        <a:xfrm>
          <a:off x="7280264" y="3563102"/>
          <a:ext cx="1790821" cy="798617"/>
        </a:xfrm>
        <a:custGeom>
          <a:avLst/>
          <a:gdLst/>
          <a:ahLst/>
          <a:cxnLst/>
          <a:rect l="0" t="0" r="0" b="0"/>
          <a:pathLst>
            <a:path>
              <a:moveTo>
                <a:pt x="0" y="0"/>
              </a:moveTo>
              <a:lnTo>
                <a:pt x="0" y="476098"/>
              </a:lnTo>
              <a:lnTo>
                <a:pt x="1790821" y="476098"/>
              </a:lnTo>
              <a:lnTo>
                <a:pt x="1790821"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7CFF439C-472C-4C35-A067-12264DB8CF6A}">
      <dsp:nvSpPr>
        <dsp:cNvPr id="0" name=""/>
        <dsp:cNvSpPr/>
      </dsp:nvSpPr>
      <dsp:spPr>
        <a:xfrm>
          <a:off x="5489442" y="3563102"/>
          <a:ext cx="1790821" cy="798617"/>
        </a:xfrm>
        <a:custGeom>
          <a:avLst/>
          <a:gdLst/>
          <a:ahLst/>
          <a:cxnLst/>
          <a:rect l="0" t="0" r="0" b="0"/>
          <a:pathLst>
            <a:path>
              <a:moveTo>
                <a:pt x="1790821" y="0"/>
              </a:moveTo>
              <a:lnTo>
                <a:pt x="1790821" y="476098"/>
              </a:lnTo>
              <a:lnTo>
                <a:pt x="0" y="476098"/>
              </a:lnTo>
              <a:lnTo>
                <a:pt x="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F5BED34F-E2BA-4C7B-BCDF-2C5F3514A884}">
      <dsp:nvSpPr>
        <dsp:cNvPr id="0" name=""/>
        <dsp:cNvSpPr/>
      </dsp:nvSpPr>
      <dsp:spPr>
        <a:xfrm>
          <a:off x="4594032" y="1382262"/>
          <a:ext cx="2686232" cy="798617"/>
        </a:xfrm>
        <a:custGeom>
          <a:avLst/>
          <a:gdLst/>
          <a:ahLst/>
          <a:cxnLst/>
          <a:rect l="0" t="0" r="0" b="0"/>
          <a:pathLst>
            <a:path>
              <a:moveTo>
                <a:pt x="0" y="0"/>
              </a:moveTo>
              <a:lnTo>
                <a:pt x="0" y="476098"/>
              </a:lnTo>
              <a:lnTo>
                <a:pt x="2686232" y="476098"/>
              </a:lnTo>
              <a:lnTo>
                <a:pt x="2686232"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2764B08D-78C4-48E0-B68E-E48739FB362B}">
      <dsp:nvSpPr>
        <dsp:cNvPr id="0" name=""/>
        <dsp:cNvSpPr/>
      </dsp:nvSpPr>
      <dsp:spPr>
        <a:xfrm>
          <a:off x="1862079" y="3563102"/>
          <a:ext cx="91440" cy="798617"/>
        </a:xfrm>
        <a:custGeom>
          <a:avLst/>
          <a:gdLst/>
          <a:ahLst/>
          <a:cxnLst/>
          <a:rect l="0" t="0" r="0" b="0"/>
          <a:pathLst>
            <a:path>
              <a:moveTo>
                <a:pt x="45720" y="0"/>
              </a:moveTo>
              <a:lnTo>
                <a:pt x="4572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9AE4A958-AECF-43FA-9D6A-FD691E69BD73}">
      <dsp:nvSpPr>
        <dsp:cNvPr id="0" name=""/>
        <dsp:cNvSpPr/>
      </dsp:nvSpPr>
      <dsp:spPr>
        <a:xfrm>
          <a:off x="1907799" y="1382262"/>
          <a:ext cx="2686232" cy="798617"/>
        </a:xfrm>
        <a:custGeom>
          <a:avLst/>
          <a:gdLst/>
          <a:ahLst/>
          <a:cxnLst/>
          <a:rect l="0" t="0" r="0" b="0"/>
          <a:pathLst>
            <a:path>
              <a:moveTo>
                <a:pt x="2686232" y="0"/>
              </a:moveTo>
              <a:lnTo>
                <a:pt x="2686232" y="476098"/>
              </a:lnTo>
              <a:lnTo>
                <a:pt x="0" y="476098"/>
              </a:lnTo>
              <a:lnTo>
                <a:pt x="0"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6F1E6C9D-9AF8-4F1F-A1FD-22241EFACB1B}">
      <dsp:nvSpPr>
        <dsp:cNvPr id="0" name=""/>
        <dsp:cNvSpPr/>
      </dsp:nvSpPr>
      <dsp:spPr>
        <a:xfrm>
          <a:off x="3259211" y="40"/>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195047" numCol="1" spcCol="1270" anchor="ctr" anchorCtr="0">
          <a:noAutofit/>
        </a:bodyPr>
        <a:lstStyle/>
        <a:p>
          <a:pPr marL="0" lvl="0" indent="0" algn="ctr" defTabSz="1600200">
            <a:lnSpc>
              <a:spcPct val="90000"/>
            </a:lnSpc>
            <a:spcBef>
              <a:spcPct val="0"/>
            </a:spcBef>
            <a:spcAft>
              <a:spcPct val="35000"/>
            </a:spcAft>
            <a:buNone/>
          </a:pPr>
          <a:r>
            <a:rPr lang="en-US" sz="3600" kern="1200" dirty="0"/>
            <a:t>Homicide</a:t>
          </a:r>
        </a:p>
      </dsp:txBody>
      <dsp:txXfrm>
        <a:off x="3259211" y="40"/>
        <a:ext cx="2669642" cy="1382222"/>
      </dsp:txXfrm>
    </dsp:sp>
    <dsp:sp modelId="{C031666D-30E7-4F0E-B5B1-68282227ABC3}">
      <dsp:nvSpPr>
        <dsp:cNvPr id="0" name=""/>
        <dsp:cNvSpPr/>
      </dsp:nvSpPr>
      <dsp:spPr>
        <a:xfrm>
          <a:off x="3793139" y="107510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Overarching Term </a:t>
          </a:r>
        </a:p>
      </dsp:txBody>
      <dsp:txXfrm>
        <a:off x="3793139" y="1075101"/>
        <a:ext cx="2402677" cy="460740"/>
      </dsp:txXfrm>
    </dsp:sp>
    <dsp:sp modelId="{0ACDC9C7-4CBE-4F9B-B52D-AA026C0583A7}">
      <dsp:nvSpPr>
        <dsp:cNvPr id="0" name=""/>
        <dsp:cNvSpPr/>
      </dsp:nvSpPr>
      <dsp:spPr>
        <a:xfrm>
          <a:off x="572978"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Murder</a:t>
          </a:r>
        </a:p>
      </dsp:txBody>
      <dsp:txXfrm>
        <a:off x="572978" y="2180879"/>
        <a:ext cx="2669642" cy="1382222"/>
      </dsp:txXfrm>
    </dsp:sp>
    <dsp:sp modelId="{60DC09D8-55EA-467B-8153-DB2337A99ACB}">
      <dsp:nvSpPr>
        <dsp:cNvPr id="0" name=""/>
        <dsp:cNvSpPr/>
      </dsp:nvSpPr>
      <dsp:spPr>
        <a:xfrm>
          <a:off x="1106907"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Intent to Kill / GBH</a:t>
          </a:r>
        </a:p>
      </dsp:txBody>
      <dsp:txXfrm>
        <a:off x="1106907" y="3255941"/>
        <a:ext cx="2402677" cy="460740"/>
      </dsp:txXfrm>
    </dsp:sp>
    <dsp:sp modelId="{76025948-B2DA-4AF9-8E7C-E946C7684B75}">
      <dsp:nvSpPr>
        <dsp:cNvPr id="0" name=""/>
        <dsp:cNvSpPr/>
      </dsp:nvSpPr>
      <dsp:spPr>
        <a:xfrm>
          <a:off x="572978"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Loss of Control &amp;</a:t>
          </a:r>
          <a:br>
            <a:rPr lang="en-US" sz="2400" kern="1200" dirty="0"/>
          </a:br>
          <a:r>
            <a:rPr lang="en-US" sz="2400" kern="1200" dirty="0"/>
            <a:t>Diminished Responsibility</a:t>
          </a:r>
        </a:p>
      </dsp:txBody>
      <dsp:txXfrm>
        <a:off x="572978" y="4361719"/>
        <a:ext cx="2669642" cy="1382222"/>
      </dsp:txXfrm>
    </dsp:sp>
    <dsp:sp modelId="{67323C74-DE54-4A9A-9CEE-DCC38FF7BE0B}">
      <dsp:nvSpPr>
        <dsp:cNvPr id="0" name=""/>
        <dsp:cNvSpPr/>
      </dsp:nvSpPr>
      <dsp:spPr>
        <a:xfrm>
          <a:off x="1106907"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1106907" y="5436781"/>
        <a:ext cx="2402677" cy="460740"/>
      </dsp:txXfrm>
    </dsp:sp>
    <dsp:sp modelId="{62916E1E-420E-43FD-9CA1-9ACAC444D2F0}">
      <dsp:nvSpPr>
        <dsp:cNvPr id="0" name=""/>
        <dsp:cNvSpPr/>
      </dsp:nvSpPr>
      <dsp:spPr>
        <a:xfrm>
          <a:off x="5945443"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Manslaughter</a:t>
          </a:r>
        </a:p>
      </dsp:txBody>
      <dsp:txXfrm>
        <a:off x="5945443" y="2180879"/>
        <a:ext cx="2669642" cy="1382222"/>
      </dsp:txXfrm>
    </dsp:sp>
    <dsp:sp modelId="{A10932B3-557B-4BEE-8CE2-622CB1E989DF}">
      <dsp:nvSpPr>
        <dsp:cNvPr id="0" name=""/>
        <dsp:cNvSpPr/>
      </dsp:nvSpPr>
      <dsp:spPr>
        <a:xfrm>
          <a:off x="6479371"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78740" tIns="19685" rIns="78740" bIns="19685" numCol="1" spcCol="1270" anchor="ctr" anchorCtr="0">
          <a:noAutofit/>
        </a:bodyPr>
        <a:lstStyle/>
        <a:p>
          <a:pPr marL="0" lvl="0" indent="0" algn="r" defTabSz="1377950">
            <a:lnSpc>
              <a:spcPct val="90000"/>
            </a:lnSpc>
            <a:spcBef>
              <a:spcPct val="0"/>
            </a:spcBef>
            <a:spcAft>
              <a:spcPct val="35000"/>
            </a:spcAft>
            <a:buNone/>
          </a:pPr>
          <a:endParaRPr lang="en-US" sz="3100" kern="1200"/>
        </a:p>
      </dsp:txBody>
      <dsp:txXfrm>
        <a:off x="6479371" y="3255941"/>
        <a:ext cx="2402677" cy="460740"/>
      </dsp:txXfrm>
    </dsp:sp>
    <dsp:sp modelId="{FE4E5884-0DAA-4CEB-B8DC-5DAD13B9D9A8}">
      <dsp:nvSpPr>
        <dsp:cNvPr id="0" name=""/>
        <dsp:cNvSpPr/>
      </dsp:nvSpPr>
      <dsp:spPr>
        <a:xfrm>
          <a:off x="4154621"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Voluntary Manslaughter</a:t>
          </a:r>
        </a:p>
      </dsp:txBody>
      <dsp:txXfrm>
        <a:off x="4154621" y="4361719"/>
        <a:ext cx="2669642" cy="1382222"/>
      </dsp:txXfrm>
    </dsp:sp>
    <dsp:sp modelId="{5B8E87AC-2904-4DDF-9D1D-BCA1FF0608AF}">
      <dsp:nvSpPr>
        <dsp:cNvPr id="0" name=""/>
        <dsp:cNvSpPr/>
      </dsp:nvSpPr>
      <dsp:spPr>
        <a:xfrm>
          <a:off x="4688550"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4688550" y="5436781"/>
        <a:ext cx="2402677" cy="460740"/>
      </dsp:txXfrm>
    </dsp:sp>
    <dsp:sp modelId="{309C4AD2-EB37-486A-A510-8F28F36767DC}">
      <dsp:nvSpPr>
        <dsp:cNvPr id="0" name=""/>
        <dsp:cNvSpPr/>
      </dsp:nvSpPr>
      <dsp:spPr>
        <a:xfrm>
          <a:off x="7736265"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Involuntary Manslaughter</a:t>
          </a:r>
        </a:p>
      </dsp:txBody>
      <dsp:txXfrm>
        <a:off x="7736265" y="4361719"/>
        <a:ext cx="2669642" cy="1382222"/>
      </dsp:txXfrm>
    </dsp:sp>
    <dsp:sp modelId="{8E4D387C-DFDB-4A48-864F-BF141C3C2FA7}">
      <dsp:nvSpPr>
        <dsp:cNvPr id="0" name=""/>
        <dsp:cNvSpPr/>
      </dsp:nvSpPr>
      <dsp:spPr>
        <a:xfrm>
          <a:off x="8270193"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AR but no MR</a:t>
          </a:r>
        </a:p>
      </dsp:txBody>
      <dsp:txXfrm>
        <a:off x="8270193" y="5436781"/>
        <a:ext cx="2402677" cy="460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Within the Kings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 IS GUILTY OF MURDER</a:t>
          </a:r>
        </a:p>
      </dsp:txBody>
      <dsp:txXfrm>
        <a:off x="3562635" y="4748216"/>
        <a:ext cx="1336972" cy="668486"/>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50AF94-694B-4AC4-AC99-CCFD364B7D01}" type="datetimeFigureOut">
              <a:rPr lang="en-GB" smtClean="0"/>
              <a:t>19/02/2024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C04186-66AE-4FB3-B839-87C237920849}" type="slidenum">
              <a:rPr lang="en-GB" smtClean="0"/>
              <a:t>‹#›</a:t>
            </a:fld>
            <a:endParaRPr lang="en-GB"/>
          </a:p>
        </p:txBody>
      </p:sp>
    </p:spTree>
    <p:extLst>
      <p:ext uri="{BB962C8B-B14F-4D97-AF65-F5344CB8AC3E}">
        <p14:creationId xmlns:p14="http://schemas.microsoft.com/office/powerpoint/2010/main" val="417225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a:t>
            </a:fld>
            <a:endParaRPr lang="en-GB"/>
          </a:p>
        </p:txBody>
      </p:sp>
    </p:spTree>
    <p:extLst>
      <p:ext uri="{BB962C8B-B14F-4D97-AF65-F5344CB8AC3E}">
        <p14:creationId xmlns:p14="http://schemas.microsoft.com/office/powerpoint/2010/main" val="196548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a:t>
            </a:fld>
            <a:endParaRPr lang="en-GB"/>
          </a:p>
        </p:txBody>
      </p:sp>
    </p:spTree>
    <p:extLst>
      <p:ext uri="{BB962C8B-B14F-4D97-AF65-F5344CB8AC3E}">
        <p14:creationId xmlns:p14="http://schemas.microsoft.com/office/powerpoint/2010/main" val="1023015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a:t>
            </a:fld>
            <a:endParaRPr lang="en-GB"/>
          </a:p>
        </p:txBody>
      </p:sp>
    </p:spTree>
    <p:extLst>
      <p:ext uri="{BB962C8B-B14F-4D97-AF65-F5344CB8AC3E}">
        <p14:creationId xmlns:p14="http://schemas.microsoft.com/office/powerpoint/2010/main" val="1053958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a:t>
            </a:fld>
            <a:endParaRPr lang="en-GB"/>
          </a:p>
        </p:txBody>
      </p:sp>
    </p:spTree>
    <p:extLst>
      <p:ext uri="{BB962C8B-B14F-4D97-AF65-F5344CB8AC3E}">
        <p14:creationId xmlns:p14="http://schemas.microsoft.com/office/powerpoint/2010/main" val="353778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a:ln/>
        </p:spPr>
      </p:sp>
      <p:sp>
        <p:nvSpPr>
          <p:cNvPr id="18434" name="Notes Placeholder 2"/>
          <p:cNvSpPr>
            <a:spLocks noGrp="1"/>
          </p:cNvSpPr>
          <p:nvPr>
            <p:ph type="body" idx="1"/>
          </p:nvPr>
        </p:nvSpPr>
        <p:spPr>
          <a:noFill/>
          <a:ln/>
        </p:spPr>
        <p:txBody>
          <a:bodyPr/>
          <a:lstStyle/>
          <a:p>
            <a:endParaRPr lang="en-US" dirty="0"/>
          </a:p>
        </p:txBody>
      </p:sp>
      <p:sp>
        <p:nvSpPr>
          <p:cNvPr id="18435" name="Slide Number Placeholder 3"/>
          <p:cNvSpPr>
            <a:spLocks noGrp="1"/>
          </p:cNvSpPr>
          <p:nvPr>
            <p:ph type="sldNum" sz="quarter" idx="5"/>
          </p:nvPr>
        </p:nvSpPr>
        <p:spPr>
          <a:noFill/>
        </p:spPr>
        <p:txBody>
          <a:bodyPr/>
          <a:lstStyle/>
          <a:p>
            <a:fld id="{970B03A3-C0B8-4016-8B6F-988509D31B88}" type="slidenum">
              <a:rPr lang="en-GB" smtClean="0"/>
              <a:pPr/>
              <a:t>5</a:t>
            </a:fld>
            <a:endParaRPr lang="en-GB"/>
          </a:p>
        </p:txBody>
      </p:sp>
    </p:spTree>
    <p:extLst>
      <p:ext uri="{BB962C8B-B14F-4D97-AF65-F5344CB8AC3E}">
        <p14:creationId xmlns:p14="http://schemas.microsoft.com/office/powerpoint/2010/main" val="516119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Tree>
    <p:extLst>
      <p:ext uri="{BB962C8B-B14F-4D97-AF65-F5344CB8AC3E}">
        <p14:creationId xmlns:p14="http://schemas.microsoft.com/office/powerpoint/2010/main" val="722288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1638550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u="none" baseline="0" dirty="0"/>
          </a:p>
          <a:p>
            <a:endParaRPr lang="en-GB" i="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2190768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543090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1046894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13</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14</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15</a:t>
            </a:fld>
            <a:endParaRPr lang="en-GB"/>
          </a:p>
        </p:txBody>
      </p:sp>
    </p:spTree>
    <p:extLst>
      <p:ext uri="{BB962C8B-B14F-4D97-AF65-F5344CB8AC3E}">
        <p14:creationId xmlns:p14="http://schemas.microsoft.com/office/powerpoint/2010/main" val="385876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16</a:t>
            </a:fld>
            <a:endParaRPr lang="en-GB"/>
          </a:p>
        </p:txBody>
      </p:sp>
    </p:spTree>
    <p:extLst>
      <p:ext uri="{BB962C8B-B14F-4D97-AF65-F5344CB8AC3E}">
        <p14:creationId xmlns:p14="http://schemas.microsoft.com/office/powerpoint/2010/main" val="3798701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17</a:t>
            </a:fld>
            <a:endParaRPr lang="en-GB"/>
          </a:p>
        </p:txBody>
      </p:sp>
    </p:spTree>
    <p:extLst>
      <p:ext uri="{BB962C8B-B14F-4D97-AF65-F5344CB8AC3E}">
        <p14:creationId xmlns:p14="http://schemas.microsoft.com/office/powerpoint/2010/main" val="24944221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18</a:t>
            </a:fld>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sng"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19</a:t>
            </a:fld>
            <a:endParaRPr lang="en-GB"/>
          </a:p>
        </p:txBody>
      </p:sp>
    </p:spTree>
    <p:extLst>
      <p:ext uri="{BB962C8B-B14F-4D97-AF65-F5344CB8AC3E}">
        <p14:creationId xmlns:p14="http://schemas.microsoft.com/office/powerpoint/2010/main" val="1604141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21</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a:ln/>
        </p:spPr>
      </p:sp>
      <p:sp>
        <p:nvSpPr>
          <p:cNvPr id="24578" name="Notes Placeholder 2"/>
          <p:cNvSpPr>
            <a:spLocks noGrp="1"/>
          </p:cNvSpPr>
          <p:nvPr>
            <p:ph type="body" idx="1"/>
          </p:nvPr>
        </p:nvSpPr>
        <p:spPr>
          <a:noFill/>
          <a:ln/>
        </p:spPr>
        <p:txBody>
          <a:bodyPr/>
          <a:lstStyle/>
          <a:p>
            <a:endParaRPr lang="en-US" dirty="0"/>
          </a:p>
        </p:txBody>
      </p:sp>
      <p:sp>
        <p:nvSpPr>
          <p:cNvPr id="24579" name="Slide Number Placeholder 3"/>
          <p:cNvSpPr>
            <a:spLocks noGrp="1"/>
          </p:cNvSpPr>
          <p:nvPr>
            <p:ph type="sldNum" sz="quarter" idx="5"/>
          </p:nvPr>
        </p:nvSpPr>
        <p:spPr>
          <a:noFill/>
        </p:spPr>
        <p:txBody>
          <a:bodyPr/>
          <a:lstStyle/>
          <a:p>
            <a:fld id="{58EF86CA-D407-4436-AB91-4F268FC54647}" type="slidenum">
              <a:rPr lang="en-GB" smtClean="0"/>
              <a:pPr/>
              <a:t>22</a:t>
            </a:fld>
            <a:endParaRPr lang="en-GB"/>
          </a:p>
        </p:txBody>
      </p:sp>
    </p:spTree>
    <p:extLst>
      <p:ext uri="{BB962C8B-B14F-4D97-AF65-F5344CB8AC3E}">
        <p14:creationId xmlns:p14="http://schemas.microsoft.com/office/powerpoint/2010/main" val="1974558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23</a:t>
            </a:fld>
            <a:endParaRPr lang="en-GB"/>
          </a:p>
        </p:txBody>
      </p:sp>
    </p:spTree>
    <p:extLst>
      <p:ext uri="{BB962C8B-B14F-4D97-AF65-F5344CB8AC3E}">
        <p14:creationId xmlns:p14="http://schemas.microsoft.com/office/powerpoint/2010/main" val="6722692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24</a:t>
            </a:fld>
            <a:endParaRPr lang="en-GB"/>
          </a:p>
        </p:txBody>
      </p:sp>
    </p:spTree>
    <p:extLst>
      <p:ext uri="{BB962C8B-B14F-4D97-AF65-F5344CB8AC3E}">
        <p14:creationId xmlns:p14="http://schemas.microsoft.com/office/powerpoint/2010/main" val="38740952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25</a:t>
            </a:fld>
            <a:endParaRPr lang="en-GB"/>
          </a:p>
        </p:txBody>
      </p:sp>
    </p:spTree>
    <p:extLst>
      <p:ext uri="{BB962C8B-B14F-4D97-AF65-F5344CB8AC3E}">
        <p14:creationId xmlns:p14="http://schemas.microsoft.com/office/powerpoint/2010/main" val="12939697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26</a:t>
            </a:fld>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27</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28</a:t>
            </a:fld>
            <a:endParaRPr lang="en-GB"/>
          </a:p>
        </p:txBody>
      </p:sp>
    </p:spTree>
    <p:extLst>
      <p:ext uri="{BB962C8B-B14F-4D97-AF65-F5344CB8AC3E}">
        <p14:creationId xmlns:p14="http://schemas.microsoft.com/office/powerpoint/2010/main" val="34831934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29</a:t>
            </a:fld>
            <a:endParaRPr lang="en-GB"/>
          </a:p>
        </p:txBody>
      </p:sp>
    </p:spTree>
    <p:extLst>
      <p:ext uri="{BB962C8B-B14F-4D97-AF65-F5344CB8AC3E}">
        <p14:creationId xmlns:p14="http://schemas.microsoft.com/office/powerpoint/2010/main" val="19024585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30</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31</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32</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33</a:t>
            </a:fld>
            <a:endParaRPr lang="en-GB"/>
          </a:p>
        </p:txBody>
      </p:sp>
    </p:spTree>
    <p:extLst>
      <p:ext uri="{BB962C8B-B14F-4D97-AF65-F5344CB8AC3E}">
        <p14:creationId xmlns:p14="http://schemas.microsoft.com/office/powerpoint/2010/main" val="18747465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34</a:t>
            </a:fld>
            <a:endParaRPr lang="en-GB"/>
          </a:p>
        </p:txBody>
      </p:sp>
    </p:spTree>
    <p:extLst>
      <p:ext uri="{BB962C8B-B14F-4D97-AF65-F5344CB8AC3E}">
        <p14:creationId xmlns:p14="http://schemas.microsoft.com/office/powerpoint/2010/main" val="12044192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35</a:t>
            </a:fld>
            <a:endParaRPr lang="en-GB"/>
          </a:p>
        </p:txBody>
      </p:sp>
    </p:spTree>
    <p:extLst>
      <p:ext uri="{BB962C8B-B14F-4D97-AF65-F5344CB8AC3E}">
        <p14:creationId xmlns:p14="http://schemas.microsoft.com/office/powerpoint/2010/main" val="28224327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36</a:t>
            </a:fld>
            <a:endParaRPr lang="en-GB"/>
          </a:p>
        </p:txBody>
      </p:sp>
    </p:spTree>
    <p:extLst>
      <p:ext uri="{BB962C8B-B14F-4D97-AF65-F5344CB8AC3E}">
        <p14:creationId xmlns:p14="http://schemas.microsoft.com/office/powerpoint/2010/main" val="20596201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endParaRPr lang="en-US"/>
          </a:p>
        </p:txBody>
      </p:sp>
      <p:sp>
        <p:nvSpPr>
          <p:cNvPr id="32771" name="Slide Number Placeholder 3"/>
          <p:cNvSpPr>
            <a:spLocks noGrp="1"/>
          </p:cNvSpPr>
          <p:nvPr>
            <p:ph type="sldNum" sz="quarter" idx="5"/>
          </p:nvPr>
        </p:nvSpPr>
        <p:spPr>
          <a:noFill/>
        </p:spPr>
        <p:txBody>
          <a:bodyPr/>
          <a:lstStyle/>
          <a:p>
            <a:fld id="{4B0BA788-4C3A-4189-94B2-61621383FFC3}" type="slidenum">
              <a:rPr lang="en-GB" smtClean="0"/>
              <a:pPr/>
              <a:t>37</a:t>
            </a:fld>
            <a:endParaRPr lang="en-GB"/>
          </a:p>
        </p:txBody>
      </p:sp>
    </p:spTree>
    <p:extLst>
      <p:ext uri="{BB962C8B-B14F-4D97-AF65-F5344CB8AC3E}">
        <p14:creationId xmlns:p14="http://schemas.microsoft.com/office/powerpoint/2010/main" val="7740421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38</a:t>
            </a:fld>
            <a:endParaRPr lang="en-GB"/>
          </a:p>
        </p:txBody>
      </p:sp>
    </p:spTree>
    <p:extLst>
      <p:ext uri="{BB962C8B-B14F-4D97-AF65-F5344CB8AC3E}">
        <p14:creationId xmlns:p14="http://schemas.microsoft.com/office/powerpoint/2010/main" val="15094667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39</a:t>
            </a:fld>
            <a:endParaRPr lang="en-GB"/>
          </a:p>
        </p:txBody>
      </p:sp>
    </p:spTree>
    <p:extLst>
      <p:ext uri="{BB962C8B-B14F-4D97-AF65-F5344CB8AC3E}">
        <p14:creationId xmlns:p14="http://schemas.microsoft.com/office/powerpoint/2010/main" val="230021244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40</a:t>
            </a:fld>
            <a:endParaRPr lang="en-GB"/>
          </a:p>
        </p:txBody>
      </p:sp>
    </p:spTree>
    <p:extLst>
      <p:ext uri="{BB962C8B-B14F-4D97-AF65-F5344CB8AC3E}">
        <p14:creationId xmlns:p14="http://schemas.microsoft.com/office/powerpoint/2010/main" val="13858580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41</a:t>
            </a:fld>
            <a:endParaRPr lang="en-GB"/>
          </a:p>
        </p:txBody>
      </p:sp>
    </p:spTree>
    <p:extLst>
      <p:ext uri="{BB962C8B-B14F-4D97-AF65-F5344CB8AC3E}">
        <p14:creationId xmlns:p14="http://schemas.microsoft.com/office/powerpoint/2010/main" val="13853968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42</a:t>
            </a:fld>
            <a:endParaRPr lang="en-GB"/>
          </a:p>
        </p:txBody>
      </p:sp>
    </p:spTree>
    <p:extLst>
      <p:ext uri="{BB962C8B-B14F-4D97-AF65-F5344CB8AC3E}">
        <p14:creationId xmlns:p14="http://schemas.microsoft.com/office/powerpoint/2010/main" val="3929285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43</a:t>
            </a:fld>
            <a:endParaRPr lang="en-GB"/>
          </a:p>
        </p:txBody>
      </p:sp>
    </p:spTree>
    <p:extLst>
      <p:ext uri="{BB962C8B-B14F-4D97-AF65-F5344CB8AC3E}">
        <p14:creationId xmlns:p14="http://schemas.microsoft.com/office/powerpoint/2010/main" val="9693829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44</a:t>
            </a:fld>
            <a:endParaRPr lang="en-GB"/>
          </a:p>
        </p:txBody>
      </p:sp>
    </p:spTree>
    <p:extLst>
      <p:ext uri="{BB962C8B-B14F-4D97-AF65-F5344CB8AC3E}">
        <p14:creationId xmlns:p14="http://schemas.microsoft.com/office/powerpoint/2010/main" val="21041299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45</a:t>
            </a:fld>
            <a:endParaRPr lang="en-GB"/>
          </a:p>
        </p:txBody>
      </p:sp>
    </p:spTree>
    <p:extLst>
      <p:ext uri="{BB962C8B-B14F-4D97-AF65-F5344CB8AC3E}">
        <p14:creationId xmlns:p14="http://schemas.microsoft.com/office/powerpoint/2010/main" val="35647515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46</a:t>
            </a:fld>
            <a:endParaRPr lang="en-GB"/>
          </a:p>
        </p:txBody>
      </p:sp>
    </p:spTree>
    <p:extLst>
      <p:ext uri="{BB962C8B-B14F-4D97-AF65-F5344CB8AC3E}">
        <p14:creationId xmlns:p14="http://schemas.microsoft.com/office/powerpoint/2010/main" val="22468111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47</a:t>
            </a:fld>
            <a:endParaRPr lang="en-GB"/>
          </a:p>
        </p:txBody>
      </p:sp>
    </p:spTree>
    <p:extLst>
      <p:ext uri="{BB962C8B-B14F-4D97-AF65-F5344CB8AC3E}">
        <p14:creationId xmlns:p14="http://schemas.microsoft.com/office/powerpoint/2010/main" val="10478313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48</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49</a:t>
            </a:fld>
            <a:endParaRPr lang="en-GB"/>
          </a:p>
        </p:txBody>
      </p:sp>
    </p:spTree>
    <p:extLst>
      <p:ext uri="{BB962C8B-B14F-4D97-AF65-F5344CB8AC3E}">
        <p14:creationId xmlns:p14="http://schemas.microsoft.com/office/powerpoint/2010/main" val="2164112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UWTSD 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650A42-82F6-4526-A1E2-A2064417B07A}"/>
              </a:ext>
            </a:extLst>
          </p:cNvPr>
          <p:cNvSpPr>
            <a:spLocks noGrp="1"/>
          </p:cNvSpPr>
          <p:nvPr>
            <p:ph type="body" sz="quarter" idx="10" hasCustomPrompt="1"/>
          </p:nvPr>
        </p:nvSpPr>
        <p:spPr>
          <a:xfrm>
            <a:off x="8613775" y="5592416"/>
            <a:ext cx="3194050" cy="1046509"/>
          </a:xfrm>
        </p:spPr>
        <p:txBody>
          <a:bodyPr anchor="b">
            <a:normAutofit/>
          </a:bodyPr>
          <a:lstStyle>
            <a:lvl1pPr marL="0" indent="0" algn="ctr">
              <a:buNone/>
              <a:defRPr sz="2000">
                <a:solidFill>
                  <a:schemeClr val="bg1"/>
                </a:solidFill>
              </a:defRPr>
            </a:lvl1pPr>
          </a:lstStyle>
          <a:p>
            <a:pPr lvl="0"/>
            <a:r>
              <a:rPr lang="en-US" dirty="0"/>
              <a:t>Click to edit Subtitle</a:t>
            </a:r>
            <a:endParaRPr lang="en-GB" dirty="0"/>
          </a:p>
        </p:txBody>
      </p:sp>
      <p:sp>
        <p:nvSpPr>
          <p:cNvPr id="8" name="Title 7">
            <a:extLst>
              <a:ext uri="{FF2B5EF4-FFF2-40B4-BE49-F238E27FC236}">
                <a16:creationId xmlns:a16="http://schemas.microsoft.com/office/drawing/2014/main" id="{FF4B533C-B3FA-4561-AD54-4055C7C9C937}"/>
              </a:ext>
            </a:extLst>
          </p:cNvPr>
          <p:cNvSpPr>
            <a:spLocks noGrp="1"/>
          </p:cNvSpPr>
          <p:nvPr>
            <p:ph type="title" hasCustomPrompt="1"/>
          </p:nvPr>
        </p:nvSpPr>
        <p:spPr>
          <a:xfrm>
            <a:off x="506852" y="656094"/>
            <a:ext cx="4747073" cy="4936322"/>
          </a:xfrm>
        </p:spPr>
        <p:txBody>
          <a:bodyPr anchor="ctr">
            <a:normAutofit/>
          </a:bodyPr>
          <a:lstStyle>
            <a:lvl1pPr>
              <a:defRPr sz="5400"/>
            </a:lvl1pPr>
          </a:lstStyle>
          <a:p>
            <a:r>
              <a:rPr lang="en-US" dirty="0"/>
              <a:t>Click to edit Title</a:t>
            </a:r>
            <a:endParaRPr lang="en-GB" dirty="0"/>
          </a:p>
        </p:txBody>
      </p:sp>
    </p:spTree>
    <p:extLst>
      <p:ext uri="{BB962C8B-B14F-4D97-AF65-F5344CB8AC3E}">
        <p14:creationId xmlns:p14="http://schemas.microsoft.com/office/powerpoint/2010/main" val="175390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userDrawn="1"/>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normAutofit/>
          </a:bodyPr>
          <a:lstStyle>
            <a:lvl1pPr marL="0" indent="0" algn="r">
              <a:buNone/>
              <a:defRPr sz="2400">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310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674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41717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6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7013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9083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428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072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192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3255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2358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7554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38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76653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9729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5"/>
            <a:ext cx="683339" cy="365125"/>
          </a:xfrm>
        </p:spPr>
        <p:txBody>
          <a:bodyPr/>
          <a:lstStyle/>
          <a:p>
            <a:fld id="{D57F1E4F-1CFF-5643-939E-217C01CDF565}" type="slidenum">
              <a:rPr lang="en-US" smtClean="0"/>
              <a:pPr/>
              <a:t>‹#›</a:t>
            </a:fld>
            <a:endParaRPr lang="en-US" dirty="0"/>
          </a:p>
        </p:txBody>
      </p:sp>
      <p:sp>
        <p:nvSpPr>
          <p:cNvPr id="3" name="Content Placeholder 2"/>
          <p:cNvSpPr>
            <a:spLocks noGrp="1"/>
          </p:cNvSpPr>
          <p:nvPr>
            <p:ph sz="quarter" idx="14"/>
          </p:nvPr>
        </p:nvSpPr>
        <p:spPr>
          <a:xfrm>
            <a:off x="461474" y="478564"/>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680730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Referenc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678C1-B107-41B5-B72D-D76C96411390}"/>
              </a:ext>
            </a:extLst>
          </p:cNvPr>
          <p:cNvSpPr>
            <a:spLocks noGrp="1"/>
          </p:cNvSpPr>
          <p:nvPr>
            <p:ph type="title" hasCustomPrompt="1"/>
          </p:nvPr>
        </p:nvSpPr>
        <p:spPr>
          <a:xfrm>
            <a:off x="1291483" y="561075"/>
            <a:ext cx="9609034" cy="1320800"/>
          </a:xfrm>
        </p:spPr>
        <p:txBody>
          <a:bodyPr/>
          <a:lstStyle>
            <a:lvl1pPr>
              <a:defRPr/>
            </a:lvl1pPr>
          </a:lstStyle>
          <a:p>
            <a:r>
              <a:rPr lang="en-US" dirty="0"/>
              <a:t>References</a:t>
            </a:r>
            <a:endParaRPr lang="en-GB" dirty="0"/>
          </a:p>
        </p:txBody>
      </p:sp>
      <p:sp>
        <p:nvSpPr>
          <p:cNvPr id="10" name="Text Placeholder 9">
            <a:extLst>
              <a:ext uri="{FF2B5EF4-FFF2-40B4-BE49-F238E27FC236}">
                <a16:creationId xmlns:a16="http://schemas.microsoft.com/office/drawing/2014/main" id="{8C0FF2D8-4DB4-4C13-A2AC-17B7E1532994}"/>
              </a:ext>
            </a:extLst>
          </p:cNvPr>
          <p:cNvSpPr>
            <a:spLocks noGrp="1"/>
          </p:cNvSpPr>
          <p:nvPr>
            <p:ph type="body" sz="quarter" idx="10"/>
          </p:nvPr>
        </p:nvSpPr>
        <p:spPr>
          <a:xfrm>
            <a:off x="1292225" y="2333625"/>
            <a:ext cx="9608292" cy="3963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819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Final Slide (Q&amp;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5411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2/19/2024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860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20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bbc.co.uk/news/uk-england-nottinghamshire-68080872" TargetMode="External"/><Relationship Id="rId2" Type="http://schemas.openxmlformats.org/officeDocument/2006/relationships/image" Target="../media/image9.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3.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xml"/><Relationship Id="rId1" Type="http://schemas.openxmlformats.org/officeDocument/2006/relationships/tags" Target="../tags/tag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customXml" Target="../ink/ink15.xml"/><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customXml" Target="../ink/ink14.xml"/><Relationship Id="rId2" Type="http://schemas.openxmlformats.org/officeDocument/2006/relationships/notesSlide" Target="../notesSlides/notesSlide29.xml"/><Relationship Id="rId16" Type="http://schemas.openxmlformats.org/officeDocument/2006/relationships/customXml" Target="../ink/ink13.xml"/><Relationship Id="rId1" Type="http://schemas.openxmlformats.org/officeDocument/2006/relationships/slideLayout" Target="../slideLayouts/slideLayout8.xml"/><Relationship Id="rId6" Type="http://schemas.openxmlformats.org/officeDocument/2006/relationships/customXml" Target="../ink/ink3.xml"/><Relationship Id="rId11" Type="http://schemas.openxmlformats.org/officeDocument/2006/relationships/customXml" Target="../ink/ink8.xml"/><Relationship Id="rId5" Type="http://schemas.openxmlformats.org/officeDocument/2006/relationships/customXml" Target="../ink/ink2.xml"/><Relationship Id="rId15" Type="http://schemas.openxmlformats.org/officeDocument/2006/relationships/customXml" Target="../ink/ink12.xml"/><Relationship Id="rId10" Type="http://schemas.openxmlformats.org/officeDocument/2006/relationships/customXml" Target="../ink/ink7.xml"/><Relationship Id="rId19" Type="http://schemas.openxmlformats.org/officeDocument/2006/relationships/customXml" Target="../ink/ink16.xml"/><Relationship Id="rId4" Type="http://schemas.openxmlformats.org/officeDocument/2006/relationships/image" Target="../media/image30.png"/><Relationship Id="rId9" Type="http://schemas.openxmlformats.org/officeDocument/2006/relationships/customXml" Target="../ink/ink6.xml"/><Relationship Id="rId14" Type="http://schemas.openxmlformats.org/officeDocument/2006/relationships/customXml" Target="../ink/ink11.xml"/></Relationships>
</file>

<file path=ppt/slides/_rels/slide32.xml.rels><?xml version="1.0" encoding="UTF-8" standalone="yes"?>
<Relationships xmlns="http://schemas.openxmlformats.org/package/2006/relationships"><Relationship Id="rId3" Type="http://schemas.openxmlformats.org/officeDocument/2006/relationships/customXml" Target="../ink/ink17.xml"/><Relationship Id="rId2" Type="http://schemas.openxmlformats.org/officeDocument/2006/relationships/notesSlide" Target="../notesSlides/notesSlide30.xml"/><Relationship Id="rId1" Type="http://schemas.openxmlformats.org/officeDocument/2006/relationships/slideLayout" Target="../slideLayouts/slideLayout8.xml"/><Relationship Id="rId5" Type="http://schemas.openxmlformats.org/officeDocument/2006/relationships/customXml" Target="../ink/ink18.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8" Type="http://schemas.openxmlformats.org/officeDocument/2006/relationships/customXml" Target="../ink/ink19.xml"/><Relationship Id="rId13" Type="http://schemas.openxmlformats.org/officeDocument/2006/relationships/image" Target="../media/image50.png"/><Relationship Id="rId18" Type="http://schemas.openxmlformats.org/officeDocument/2006/relationships/customXml" Target="../ink/ink24.xml"/><Relationship Id="rId26" Type="http://schemas.openxmlformats.org/officeDocument/2006/relationships/customXml" Target="../ink/ink28.xml"/><Relationship Id="rId3" Type="http://schemas.openxmlformats.org/officeDocument/2006/relationships/diagramData" Target="../diagrams/data2.xml"/><Relationship Id="rId21" Type="http://schemas.openxmlformats.org/officeDocument/2006/relationships/image" Target="../media/image90.png"/><Relationship Id="rId7" Type="http://schemas.microsoft.com/office/2007/relationships/diagramDrawing" Target="../diagrams/drawing2.xml"/><Relationship Id="rId12" Type="http://schemas.openxmlformats.org/officeDocument/2006/relationships/customXml" Target="../ink/ink21.xml"/><Relationship Id="rId17" Type="http://schemas.openxmlformats.org/officeDocument/2006/relationships/image" Target="../media/image70.png"/><Relationship Id="rId25" Type="http://schemas.openxmlformats.org/officeDocument/2006/relationships/image" Target="../media/image110.png"/><Relationship Id="rId2" Type="http://schemas.openxmlformats.org/officeDocument/2006/relationships/notesSlide" Target="../notesSlides/notesSlide46.xml"/><Relationship Id="rId16" Type="http://schemas.openxmlformats.org/officeDocument/2006/relationships/customXml" Target="../ink/ink23.xml"/><Relationship Id="rId20" Type="http://schemas.openxmlformats.org/officeDocument/2006/relationships/customXml" Target="../ink/ink25.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40.png"/><Relationship Id="rId24" Type="http://schemas.openxmlformats.org/officeDocument/2006/relationships/customXml" Target="../ink/ink27.xml"/><Relationship Id="rId5" Type="http://schemas.openxmlformats.org/officeDocument/2006/relationships/diagramQuickStyle" Target="../diagrams/quickStyle2.xml"/><Relationship Id="rId15" Type="http://schemas.openxmlformats.org/officeDocument/2006/relationships/image" Target="../media/image60.png"/><Relationship Id="rId23" Type="http://schemas.openxmlformats.org/officeDocument/2006/relationships/image" Target="../media/image100.png"/><Relationship Id="rId28" Type="http://schemas.openxmlformats.org/officeDocument/2006/relationships/customXml" Target="../ink/ink29.xml"/><Relationship Id="rId10" Type="http://schemas.openxmlformats.org/officeDocument/2006/relationships/customXml" Target="../ink/ink20.xml"/><Relationship Id="rId19" Type="http://schemas.openxmlformats.org/officeDocument/2006/relationships/image" Target="../media/image80.png"/><Relationship Id="rId4" Type="http://schemas.openxmlformats.org/officeDocument/2006/relationships/diagramLayout" Target="../diagrams/layout2.xml"/><Relationship Id="rId9" Type="http://schemas.openxmlformats.org/officeDocument/2006/relationships/image" Target="../media/image30.png"/><Relationship Id="rId14" Type="http://schemas.openxmlformats.org/officeDocument/2006/relationships/customXml" Target="../ink/ink22.xml"/><Relationship Id="rId22" Type="http://schemas.openxmlformats.org/officeDocument/2006/relationships/customXml" Target="../ink/ink26.xml"/><Relationship Id="rId27" Type="http://schemas.openxmlformats.org/officeDocument/2006/relationships/image" Target="../media/image12.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p:txBody>
          <a:bodyPr/>
          <a:lstStyle/>
          <a:p>
            <a:r>
              <a:rPr lang="en-GB" dirty="0"/>
              <a:t>Laura Knight</a:t>
            </a:r>
          </a:p>
        </p:txBody>
      </p:sp>
      <p:sp>
        <p:nvSpPr>
          <p:cNvPr id="2" name="Title 1"/>
          <p:cNvSpPr>
            <a:spLocks noGrp="1"/>
          </p:cNvSpPr>
          <p:nvPr>
            <p:ph type="title"/>
          </p:nvPr>
        </p:nvSpPr>
        <p:spPr/>
        <p:txBody>
          <a:bodyPr/>
          <a:lstStyle/>
          <a:p>
            <a:r>
              <a:rPr lang="en-GB" dirty="0"/>
              <a:t>HOMICIDE </a:t>
            </a:r>
          </a:p>
        </p:txBody>
      </p:sp>
    </p:spTree>
    <p:extLst>
      <p:ext uri="{BB962C8B-B14F-4D97-AF65-F5344CB8AC3E}">
        <p14:creationId xmlns:p14="http://schemas.microsoft.com/office/powerpoint/2010/main" val="3719927097"/>
      </p:ext>
    </p:extLst>
  </p:cSld>
  <p:clrMapOvr>
    <a:masterClrMapping/>
  </p:clrMapOvr>
  <mc:AlternateContent xmlns:mc="http://schemas.openxmlformats.org/markup-compatibility/2006" xmlns:p14="http://schemas.microsoft.com/office/powerpoint/2010/main">
    <mc:Choice Requires="p14">
      <p:transition spd="slow" p14:dur="2000" advTm="24929"/>
    </mc:Choice>
    <mc:Fallback xmlns="">
      <p:transition spd="slow" advTm="2492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3700130" y="5550195"/>
            <a:ext cx="92503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 name="Content Placeholder 2"/>
          <p:cNvGraphicFramePr>
            <a:graphicFrameLocks noGrp="1"/>
          </p:cNvGraphicFramePr>
          <p:nvPr>
            <p:ph sz="quarter" idx="14"/>
            <p:extLst>
              <p:ext uri="{D42A27DB-BD31-4B8C-83A1-F6EECF244321}">
                <p14:modId xmlns:p14="http://schemas.microsoft.com/office/powerpoint/2010/main" val="1848596413"/>
              </p:ext>
            </p:extLst>
          </p:nvPr>
        </p:nvGraphicFramePr>
        <p:xfrm>
          <a:off x="461963" y="477838"/>
          <a:ext cx="11245850" cy="5897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2392775"/>
      </p:ext>
    </p:extLst>
  </p:cSld>
  <p:clrMapOvr>
    <a:masterClrMapping/>
  </p:clrMapOvr>
  <mc:AlternateContent xmlns:mc="http://schemas.openxmlformats.org/markup-compatibility/2006" xmlns:p14="http://schemas.microsoft.com/office/powerpoint/2010/main">
    <mc:Choice Requires="p14">
      <p:transition spd="slow" p14:dur="2000" advTm="63284"/>
    </mc:Choice>
    <mc:Fallback xmlns="">
      <p:transition spd="slow" advTm="6328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MURDER</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05988557"/>
      </p:ext>
    </p:extLst>
  </p:cSld>
  <p:clrMapOvr>
    <a:masterClrMapping/>
  </p:clrMapOvr>
  <mc:AlternateContent xmlns:mc="http://schemas.openxmlformats.org/markup-compatibility/2006" xmlns:p14="http://schemas.microsoft.com/office/powerpoint/2010/main">
    <mc:Choice Requires="p14">
      <p:transition spd="slow" p14:dur="2000" advTm="42154"/>
    </mc:Choice>
    <mc:Fallback xmlns="">
      <p:transition spd="slow" advTm="4215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these sessions, you should be able to….</a:t>
            </a:r>
          </a:p>
        </p:txBody>
      </p:sp>
      <p:sp>
        <p:nvSpPr>
          <p:cNvPr id="3" name="Content Placeholder 2"/>
          <p:cNvSpPr>
            <a:spLocks noGrp="1"/>
          </p:cNvSpPr>
          <p:nvPr>
            <p:ph idx="1"/>
          </p:nvPr>
        </p:nvSpPr>
        <p:spPr/>
        <p:txBody>
          <a:bodyPr>
            <a:normAutofit/>
          </a:bodyPr>
          <a:lstStyle/>
          <a:p>
            <a:r>
              <a:rPr lang="en-GB" sz="3600" dirty="0"/>
              <a:t>Provide an accurate definition of murder</a:t>
            </a:r>
          </a:p>
          <a:p>
            <a:r>
              <a:rPr lang="en-GB" sz="3600" dirty="0"/>
              <a:t>Understand the Actus Reus of murder</a:t>
            </a:r>
          </a:p>
          <a:p>
            <a:r>
              <a:rPr lang="en-GB" sz="3600" dirty="0"/>
              <a:t>Understand the </a:t>
            </a:r>
            <a:r>
              <a:rPr lang="en-GB" sz="3600" dirty="0" err="1"/>
              <a:t>Mens</a:t>
            </a:r>
            <a:r>
              <a:rPr lang="en-GB" sz="3600" dirty="0"/>
              <a:t> Rea of murder</a:t>
            </a:r>
          </a:p>
          <a:p>
            <a:r>
              <a:rPr lang="en-GB" sz="3600" dirty="0"/>
              <a:t>Describe the defences to murder</a:t>
            </a:r>
          </a:p>
        </p:txBody>
      </p:sp>
    </p:spTree>
    <p:extLst>
      <p:ext uri="{BB962C8B-B14F-4D97-AF65-F5344CB8AC3E}">
        <p14:creationId xmlns:p14="http://schemas.microsoft.com/office/powerpoint/2010/main" val="201300552"/>
      </p:ext>
    </p:extLst>
  </p:cSld>
  <p:clrMapOvr>
    <a:masterClrMapping/>
  </p:clrMapOvr>
  <mc:AlternateContent xmlns:mc="http://schemas.openxmlformats.org/markup-compatibility/2006" xmlns:p14="http://schemas.microsoft.com/office/powerpoint/2010/main">
    <mc:Choice Requires="p14">
      <p:transition spd="slow" p14:dur="2000" advTm="17378"/>
    </mc:Choice>
    <mc:Fallback xmlns="">
      <p:transition spd="slow" advTm="1737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a:t>Definition of murder</a:t>
            </a:r>
          </a:p>
        </p:txBody>
      </p:sp>
      <p:sp>
        <p:nvSpPr>
          <p:cNvPr id="17410" name="Rectangle 3"/>
          <p:cNvSpPr>
            <a:spLocks noGrp="1" noChangeArrowheads="1"/>
          </p:cNvSpPr>
          <p:nvPr>
            <p:ph idx="1"/>
          </p:nvPr>
        </p:nvSpPr>
        <p:spPr>
          <a:xfrm>
            <a:off x="1089468" y="1796252"/>
            <a:ext cx="7772400" cy="4032448"/>
          </a:xfrm>
        </p:spPr>
        <p:txBody>
          <a:bodyPr>
            <a:normAutofit lnSpcReduction="10000"/>
          </a:bodyPr>
          <a:lstStyle/>
          <a:p>
            <a:pPr algn="just" eaLnBrk="1" hangingPunct="1">
              <a:buFont typeface="Wingdings" pitchFamily="2" charset="2"/>
              <a:buNone/>
            </a:pPr>
            <a:r>
              <a:rPr lang="en-GB" sz="2400" dirty="0"/>
              <a:t> 	Classic definition Sir Edwards Coke (Lord Chief Justice, early 17</a:t>
            </a:r>
            <a:r>
              <a:rPr lang="en-GB" sz="2400" baseline="30000" dirty="0"/>
              <a:t>th</a:t>
            </a:r>
            <a:r>
              <a:rPr lang="en-GB" sz="2400" dirty="0"/>
              <a:t> Century):</a:t>
            </a:r>
          </a:p>
          <a:p>
            <a:pPr algn="just" eaLnBrk="1" hangingPunct="1">
              <a:buFont typeface="Wingdings" pitchFamily="2" charset="2"/>
              <a:buNone/>
            </a:pPr>
            <a:r>
              <a:rPr lang="en-GB" sz="2400" dirty="0"/>
              <a:t>	“</a:t>
            </a:r>
            <a:r>
              <a:rPr lang="en-GB" sz="2400" i="1" dirty="0"/>
              <a:t>Unlawfully killing a reasonable person who </a:t>
            </a:r>
            <a:r>
              <a:rPr lang="en-GB" sz="2400" i="1" u="sng" dirty="0"/>
              <a:t>is in being</a:t>
            </a:r>
            <a:r>
              <a:rPr lang="en-GB" sz="2400" i="1" dirty="0"/>
              <a:t> and </a:t>
            </a:r>
            <a:r>
              <a:rPr lang="en-GB" sz="2400" i="1" u="sng" dirty="0"/>
              <a:t>under the King’s peace</a:t>
            </a:r>
            <a:r>
              <a:rPr lang="en-GB" sz="2400" i="1" dirty="0"/>
              <a:t>, the death following within a year and a day and </a:t>
            </a:r>
            <a:r>
              <a:rPr lang="en-GB" sz="2400" i="1" u="sng" dirty="0"/>
              <a:t>with  malice aforethought</a:t>
            </a:r>
            <a:r>
              <a:rPr lang="en-GB" sz="2400" dirty="0"/>
              <a:t>”</a:t>
            </a:r>
          </a:p>
          <a:p>
            <a:pPr algn="just" eaLnBrk="1" hangingPunct="1">
              <a:buFont typeface="Wingdings" pitchFamily="2" charset="2"/>
              <a:buNone/>
            </a:pPr>
            <a:endParaRPr lang="en-GB" sz="2400" dirty="0"/>
          </a:p>
          <a:p>
            <a:pPr algn="just" eaLnBrk="1" hangingPunct="1">
              <a:buNone/>
            </a:pPr>
            <a:r>
              <a:rPr lang="en-GB" sz="2400" dirty="0"/>
              <a:t>	Requirement for death to be within a year and a day of the incident was abolished by </a:t>
            </a:r>
            <a:r>
              <a:rPr lang="en-GB" sz="2400" b="1" dirty="0"/>
              <a:t>Law Reform (Year and a Day Rule) Act 1996</a:t>
            </a:r>
          </a:p>
          <a:p>
            <a:pPr algn="just" eaLnBrk="1" hangingPunct="1">
              <a:buFont typeface="Wingdings" pitchFamily="2" charset="2"/>
              <a:buNone/>
            </a:pPr>
            <a:endParaRPr lang="en-GB" dirty="0"/>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AF41E7F4-3622-4479-BCA3-FADF1ABF56A5}" type="slidenum">
              <a:rPr lang="en-GB"/>
              <a:pPr>
                <a:defRPr/>
              </a:pPr>
              <a:t>5</a:t>
            </a:fld>
            <a:endParaRPr lang="en-GB"/>
          </a:p>
        </p:txBody>
      </p:sp>
    </p:spTree>
    <p:extLst>
      <p:ext uri="{BB962C8B-B14F-4D97-AF65-F5344CB8AC3E}">
        <p14:creationId xmlns:p14="http://schemas.microsoft.com/office/powerpoint/2010/main" val="2337730889"/>
      </p:ext>
    </p:extLst>
  </p:cSld>
  <p:clrMapOvr>
    <a:masterClrMapping/>
  </p:clrMapOvr>
  <mc:AlternateContent xmlns:mc="http://schemas.openxmlformats.org/markup-compatibility/2006" xmlns:p14="http://schemas.microsoft.com/office/powerpoint/2010/main">
    <mc:Choice Requires="p14">
      <p:transition spd="slow" p14:dur="2000" advTm="68764"/>
    </mc:Choice>
    <mc:Fallback xmlns="">
      <p:transition spd="slow" advTm="6876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definition</a:t>
            </a:r>
          </a:p>
        </p:txBody>
      </p:sp>
      <p:sp>
        <p:nvSpPr>
          <p:cNvPr id="3" name="Content Placeholder 2"/>
          <p:cNvSpPr>
            <a:spLocks noGrp="1"/>
          </p:cNvSpPr>
          <p:nvPr>
            <p:ph idx="1"/>
          </p:nvPr>
        </p:nvSpPr>
        <p:spPr/>
        <p:txBody>
          <a:bodyPr/>
          <a:lstStyle/>
          <a:p>
            <a:r>
              <a:rPr lang="en-GB" dirty="0">
                <a:solidFill>
                  <a:schemeClr val="tx1"/>
                </a:solidFill>
              </a:rPr>
              <a:t>The offence of murder requires D to </a:t>
            </a:r>
            <a:r>
              <a:rPr lang="en-GB">
                <a:solidFill>
                  <a:schemeClr val="tx1"/>
                </a:solidFill>
              </a:rPr>
              <a:t>unlawfully kill </a:t>
            </a:r>
            <a:r>
              <a:rPr lang="en-GB" dirty="0">
                <a:solidFill>
                  <a:schemeClr val="tx1"/>
                </a:solidFill>
              </a:rPr>
              <a:t>another person under the King’s peace, and do so intending to kill or cause GBH (serious bodily harm).</a:t>
            </a:r>
          </a:p>
        </p:txBody>
      </p:sp>
      <p:graphicFrame>
        <p:nvGraphicFramePr>
          <p:cNvPr id="4" name="Table 3"/>
          <p:cNvGraphicFramePr>
            <a:graphicFrameLocks noGrp="1"/>
          </p:cNvGraphicFramePr>
          <p:nvPr>
            <p:extLst>
              <p:ext uri="{D42A27DB-BD31-4B8C-83A1-F6EECF244321}">
                <p14:modId xmlns:p14="http://schemas.microsoft.com/office/powerpoint/2010/main" val="1789994287"/>
              </p:ext>
            </p:extLst>
          </p:nvPr>
        </p:nvGraphicFramePr>
        <p:xfrm>
          <a:off x="684817" y="3666196"/>
          <a:ext cx="8127999" cy="25654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70840">
                <a:tc>
                  <a:txBody>
                    <a:bodyPr/>
                    <a:lstStyle/>
                    <a:p>
                      <a:endParaRPr lang="en-GB" dirty="0"/>
                    </a:p>
                  </a:txBody>
                  <a:tcPr/>
                </a:tc>
                <a:tc>
                  <a:txBody>
                    <a:bodyPr/>
                    <a:lstStyle/>
                    <a:p>
                      <a:r>
                        <a:rPr lang="en-GB" dirty="0"/>
                        <a:t>ACTUS REUS</a:t>
                      </a:r>
                    </a:p>
                  </a:txBody>
                  <a:tcPr/>
                </a:tc>
                <a:tc>
                  <a:txBody>
                    <a:bodyPr/>
                    <a:lstStyle/>
                    <a:p>
                      <a:r>
                        <a:rPr lang="en-GB" dirty="0"/>
                        <a:t>MENS</a:t>
                      </a:r>
                      <a:r>
                        <a:rPr lang="en-GB" baseline="0" dirty="0"/>
                        <a:t> REA</a:t>
                      </a:r>
                      <a:endParaRPr lang="en-GB" dirty="0"/>
                    </a:p>
                  </a:txBody>
                  <a:tcPr/>
                </a:tc>
                <a:extLst>
                  <a:ext uri="{0D108BD9-81ED-4DB2-BD59-A6C34878D82A}">
                    <a16:rowId xmlns:a16="http://schemas.microsoft.com/office/drawing/2014/main" val="10000"/>
                  </a:ext>
                </a:extLst>
              </a:tr>
              <a:tr h="370840">
                <a:tc>
                  <a:txBody>
                    <a:bodyPr/>
                    <a:lstStyle/>
                    <a:p>
                      <a:r>
                        <a:rPr lang="en-GB" dirty="0"/>
                        <a:t>Conduct</a:t>
                      </a:r>
                      <a:r>
                        <a:rPr lang="en-GB" baseline="0" dirty="0"/>
                        <a:t> element</a:t>
                      </a:r>
                      <a:endParaRPr lang="en-GB" dirty="0"/>
                    </a:p>
                  </a:txBody>
                  <a:tcPr/>
                </a:tc>
                <a:tc>
                  <a:txBody>
                    <a:bodyPr/>
                    <a:lstStyle/>
                    <a:p>
                      <a:r>
                        <a:rPr lang="en-GB" dirty="0"/>
                        <a:t>Any conduct that causes</a:t>
                      </a:r>
                      <a:r>
                        <a:rPr lang="en-GB" baseline="0" dirty="0"/>
                        <a:t> the result</a:t>
                      </a:r>
                      <a:endParaRPr lang="en-GB" dirty="0"/>
                    </a:p>
                  </a:txBody>
                  <a:tcPr/>
                </a:tc>
                <a:tc>
                  <a:txBody>
                    <a:bodyPr/>
                    <a:lstStyle/>
                    <a:p>
                      <a:r>
                        <a:rPr lang="en-GB" dirty="0"/>
                        <a:t>Voluntary</a:t>
                      </a:r>
                    </a:p>
                  </a:txBody>
                  <a:tcPr/>
                </a:tc>
                <a:extLst>
                  <a:ext uri="{0D108BD9-81ED-4DB2-BD59-A6C34878D82A}">
                    <a16:rowId xmlns:a16="http://schemas.microsoft.com/office/drawing/2014/main" val="10001"/>
                  </a:ext>
                </a:extLst>
              </a:tr>
              <a:tr h="370840">
                <a:tc>
                  <a:txBody>
                    <a:bodyPr/>
                    <a:lstStyle/>
                    <a:p>
                      <a:r>
                        <a:rPr lang="en-GB" dirty="0"/>
                        <a:t>Circumstance element</a:t>
                      </a:r>
                    </a:p>
                  </a:txBody>
                  <a:tcPr/>
                </a:tc>
                <a:tc>
                  <a:txBody>
                    <a:bodyPr/>
                    <a:lstStyle/>
                    <a:p>
                      <a:r>
                        <a:rPr lang="en-GB" dirty="0"/>
                        <a:t>V</a:t>
                      </a:r>
                      <a:r>
                        <a:rPr lang="en-GB" baseline="0" dirty="0"/>
                        <a:t> must be a person;</a:t>
                      </a:r>
                    </a:p>
                    <a:p>
                      <a:r>
                        <a:rPr lang="en-GB" baseline="0" dirty="0"/>
                        <a:t>Under the King’s peace;</a:t>
                      </a:r>
                    </a:p>
                    <a:p>
                      <a:r>
                        <a:rPr lang="en-GB" baseline="0" dirty="0"/>
                        <a:t>Killing must be unlawful</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Result</a:t>
                      </a:r>
                      <a:r>
                        <a:rPr lang="en-GB" baseline="0" dirty="0"/>
                        <a:t> element </a:t>
                      </a:r>
                      <a:endParaRPr lang="en-GB" dirty="0"/>
                    </a:p>
                  </a:txBody>
                  <a:tcPr/>
                </a:tc>
                <a:tc>
                  <a:txBody>
                    <a:bodyPr/>
                    <a:lstStyle/>
                    <a:p>
                      <a:r>
                        <a:rPr lang="en-GB" dirty="0"/>
                        <a:t>Death of V</a:t>
                      </a:r>
                    </a:p>
                  </a:txBody>
                  <a:tcPr/>
                </a:tc>
                <a:tc>
                  <a:txBody>
                    <a:bodyPr/>
                    <a:lstStyle/>
                    <a:p>
                      <a:r>
                        <a:rPr lang="en-GB" dirty="0"/>
                        <a:t>Intention to kill or cause GBH</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55038325"/>
      </p:ext>
    </p:extLst>
  </p:cSld>
  <p:clrMapOvr>
    <a:masterClrMapping/>
  </p:clrMapOvr>
  <mc:AlternateContent xmlns:mc="http://schemas.openxmlformats.org/markup-compatibility/2006" xmlns:p14="http://schemas.microsoft.com/office/powerpoint/2010/main">
    <mc:Choice Requires="p14">
      <p:transition spd="slow" p14:dur="2000" advTm="66466"/>
    </mc:Choice>
    <mc:Fallback xmlns="">
      <p:transition spd="slow" advTm="664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Actus Reus of Murder</a:t>
            </a:r>
          </a:p>
        </p:txBody>
      </p:sp>
      <p:sp>
        <p:nvSpPr>
          <p:cNvPr id="3" name="Content Placeholder 2"/>
          <p:cNvSpPr>
            <a:spLocks noGrp="1"/>
          </p:cNvSpPr>
          <p:nvPr>
            <p:ph idx="1"/>
          </p:nvPr>
        </p:nvSpPr>
        <p:spPr/>
        <p:txBody>
          <a:bodyPr>
            <a:normAutofit/>
          </a:bodyPr>
          <a:lstStyle/>
          <a:p>
            <a:r>
              <a:rPr lang="en-GB" sz="3200" i="1" dirty="0">
                <a:solidFill>
                  <a:schemeClr val="tx1"/>
                </a:solidFill>
              </a:rPr>
              <a:t>D unlawfully kills another person under </a:t>
            </a:r>
            <a:r>
              <a:rPr lang="en-GB" sz="3200" i="1">
                <a:solidFill>
                  <a:schemeClr val="tx1"/>
                </a:solidFill>
              </a:rPr>
              <a:t>the Kings </a:t>
            </a:r>
            <a:r>
              <a:rPr lang="en-GB" sz="3200" i="1" dirty="0">
                <a:solidFill>
                  <a:schemeClr val="tx1"/>
                </a:solidFill>
              </a:rPr>
              <a:t>peace</a:t>
            </a:r>
          </a:p>
          <a:p>
            <a:pPr marL="0" indent="0">
              <a:buNone/>
            </a:pPr>
            <a:endParaRPr lang="en-GB" sz="3200" i="1" dirty="0">
              <a:solidFill>
                <a:schemeClr val="accent2"/>
              </a:solidFill>
            </a:endParaRPr>
          </a:p>
          <a:p>
            <a:pPr marL="571500" indent="-571500">
              <a:buAutoNum type="romanLcParenR"/>
            </a:pPr>
            <a:r>
              <a:rPr lang="en-GB" sz="3200" dirty="0">
                <a:solidFill>
                  <a:schemeClr val="tx1"/>
                </a:solidFill>
              </a:rPr>
              <a:t>Conduct: Acts and Omissions</a:t>
            </a:r>
          </a:p>
          <a:p>
            <a:pPr marL="0" indent="0">
              <a:buNone/>
            </a:pPr>
            <a:r>
              <a:rPr lang="en-GB" sz="3200" i="1" dirty="0">
                <a:solidFill>
                  <a:schemeClr val="accent5"/>
                </a:solidFill>
              </a:rPr>
              <a:t>Gibbins and Proctor [1918]</a:t>
            </a:r>
          </a:p>
        </p:txBody>
      </p:sp>
      <p:pic>
        <p:nvPicPr>
          <p:cNvPr id="4" name="Picture 3"/>
          <p:cNvPicPr>
            <a:picLocks noChangeAspect="1"/>
          </p:cNvPicPr>
          <p:nvPr/>
        </p:nvPicPr>
        <p:blipFill>
          <a:blip r:embed="rId3"/>
          <a:stretch>
            <a:fillRect/>
          </a:stretch>
        </p:blipFill>
        <p:spPr>
          <a:xfrm>
            <a:off x="6654627" y="3040062"/>
            <a:ext cx="2619375" cy="1743075"/>
          </a:xfrm>
          <a:prstGeom prst="rect">
            <a:avLst/>
          </a:prstGeom>
        </p:spPr>
      </p:pic>
      <p:pic>
        <p:nvPicPr>
          <p:cNvPr id="5" name="Picture 4"/>
          <p:cNvPicPr>
            <a:picLocks noChangeAspect="1"/>
          </p:cNvPicPr>
          <p:nvPr/>
        </p:nvPicPr>
        <p:blipFill>
          <a:blip r:embed="rId4"/>
          <a:stretch>
            <a:fillRect/>
          </a:stretch>
        </p:blipFill>
        <p:spPr>
          <a:xfrm>
            <a:off x="9274002" y="4852985"/>
            <a:ext cx="2819400" cy="1619250"/>
          </a:xfrm>
          <a:prstGeom prst="rect">
            <a:avLst/>
          </a:prstGeom>
        </p:spPr>
      </p:pic>
      <p:pic>
        <p:nvPicPr>
          <p:cNvPr id="6" name="Picture 5"/>
          <p:cNvPicPr>
            <a:picLocks noChangeAspect="1"/>
          </p:cNvPicPr>
          <p:nvPr/>
        </p:nvPicPr>
        <p:blipFill>
          <a:blip r:embed="rId5"/>
          <a:stretch>
            <a:fillRect/>
          </a:stretch>
        </p:blipFill>
        <p:spPr>
          <a:xfrm>
            <a:off x="6391275" y="4730549"/>
            <a:ext cx="1939925" cy="1939925"/>
          </a:xfrm>
          <a:prstGeom prst="rect">
            <a:avLst/>
          </a:prstGeom>
        </p:spPr>
      </p:pic>
    </p:spTree>
    <p:extLst>
      <p:ext uri="{BB962C8B-B14F-4D97-AF65-F5344CB8AC3E}">
        <p14:creationId xmlns:p14="http://schemas.microsoft.com/office/powerpoint/2010/main" val="2311294454"/>
      </p:ext>
    </p:extLst>
  </p:cSld>
  <p:clrMapOvr>
    <a:masterClrMapping/>
  </p:clrMapOvr>
  <mc:AlternateContent xmlns:mc="http://schemas.openxmlformats.org/markup-compatibility/2006" xmlns:p14="http://schemas.microsoft.com/office/powerpoint/2010/main">
    <mc:Choice Requires="p14">
      <p:transition spd="slow" p14:dur="2000" advTm="127093"/>
    </mc:Choice>
    <mc:Fallback xmlns="">
      <p:transition spd="slow" advTm="12709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 Necessary circumstances</a:t>
            </a:r>
          </a:p>
        </p:txBody>
      </p:sp>
      <p:sp>
        <p:nvSpPr>
          <p:cNvPr id="3" name="Content Placeholder 2"/>
          <p:cNvSpPr>
            <a:spLocks noGrp="1"/>
          </p:cNvSpPr>
          <p:nvPr>
            <p:ph idx="1"/>
          </p:nvPr>
        </p:nvSpPr>
        <p:spPr>
          <a:xfrm>
            <a:off x="677334" y="1524001"/>
            <a:ext cx="8596668" cy="4517362"/>
          </a:xfrm>
        </p:spPr>
        <p:txBody>
          <a:bodyPr>
            <a:normAutofit fontScale="92500" lnSpcReduction="20000"/>
          </a:bodyPr>
          <a:lstStyle/>
          <a:p>
            <a:pPr marL="0" indent="0">
              <a:buNone/>
            </a:pPr>
            <a:r>
              <a:rPr lang="en-GB" sz="2600" b="1" u="sng" dirty="0">
                <a:solidFill>
                  <a:schemeClr val="tx2">
                    <a:lumMod val="75000"/>
                  </a:schemeClr>
                </a:solidFill>
              </a:rPr>
              <a:t>Under the King’s peace</a:t>
            </a:r>
          </a:p>
          <a:p>
            <a:pPr marL="0" indent="0">
              <a:buNone/>
            </a:pPr>
            <a:r>
              <a:rPr lang="en-GB" sz="2200" dirty="0">
                <a:solidFill>
                  <a:schemeClr val="tx1"/>
                </a:solidFill>
              </a:rPr>
              <a:t>When soldiers kills enemies in the heat of war, the killing is not under</a:t>
            </a:r>
          </a:p>
          <a:p>
            <a:pPr marL="0" indent="0">
              <a:buNone/>
            </a:pPr>
            <a:r>
              <a:rPr lang="en-GB" sz="2200" dirty="0">
                <a:solidFill>
                  <a:schemeClr val="tx1"/>
                </a:solidFill>
              </a:rPr>
              <a:t>The Kings peace and therefore is NOT murder.</a:t>
            </a: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Unlawful killing</a:t>
            </a:r>
          </a:p>
          <a:p>
            <a:pPr marL="0" indent="0">
              <a:buNone/>
            </a:pPr>
            <a:r>
              <a:rPr lang="en-GB" sz="2600" dirty="0">
                <a:solidFill>
                  <a:srgbClr val="FFC000"/>
                </a:solidFill>
              </a:rPr>
              <a:t>Simply stresses that the actus </a:t>
            </a:r>
            <a:r>
              <a:rPr lang="en-GB" sz="2600" dirty="0" err="1">
                <a:solidFill>
                  <a:srgbClr val="FFC000"/>
                </a:solidFill>
              </a:rPr>
              <a:t>reus</a:t>
            </a:r>
            <a:r>
              <a:rPr lang="en-GB" sz="2600" dirty="0">
                <a:solidFill>
                  <a:srgbClr val="FFC000"/>
                </a:solidFill>
              </a:rPr>
              <a:t> and </a:t>
            </a:r>
            <a:r>
              <a:rPr lang="en-GB" sz="2600" dirty="0" err="1">
                <a:solidFill>
                  <a:srgbClr val="FFC000"/>
                </a:solidFill>
              </a:rPr>
              <a:t>mens</a:t>
            </a:r>
            <a:r>
              <a:rPr lang="en-GB" sz="2600" dirty="0">
                <a:solidFill>
                  <a:srgbClr val="FFC000"/>
                </a:solidFill>
              </a:rPr>
              <a:t> rea elements of an offence must be satisfied without a lawful defence.</a:t>
            </a:r>
            <a:endParaRPr lang="en-GB" sz="2200" u="sng" dirty="0">
              <a:solidFill>
                <a:srgbClr val="FFC000"/>
              </a:solidFill>
            </a:endParaRP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V must be a person</a:t>
            </a:r>
          </a:p>
          <a:p>
            <a:pPr marL="0" indent="0">
              <a:buNone/>
            </a:pPr>
            <a:r>
              <a:rPr lang="en-GB" sz="2200" dirty="0">
                <a:solidFill>
                  <a:schemeClr val="tx1"/>
                </a:solidFill>
              </a:rPr>
              <a:t>a) When does V begin to be a person</a:t>
            </a:r>
          </a:p>
          <a:p>
            <a:pPr marL="0" indent="0">
              <a:buNone/>
            </a:pPr>
            <a:r>
              <a:rPr lang="en-GB" sz="2200" dirty="0">
                <a:solidFill>
                  <a:schemeClr val="tx1"/>
                </a:solidFill>
              </a:rPr>
              <a:t>b) When does V stop being a person</a:t>
            </a:r>
          </a:p>
          <a:p>
            <a:pPr marL="0" indent="0">
              <a:buNone/>
            </a:pPr>
            <a:endParaRPr lang="en-GB" dirty="0">
              <a:solidFill>
                <a:schemeClr val="accent2"/>
              </a:solidFill>
            </a:endParaRPr>
          </a:p>
        </p:txBody>
      </p:sp>
      <p:pic>
        <p:nvPicPr>
          <p:cNvPr id="4" name="Picture 3"/>
          <p:cNvPicPr>
            <a:picLocks noChangeAspect="1"/>
          </p:cNvPicPr>
          <p:nvPr/>
        </p:nvPicPr>
        <p:blipFill>
          <a:blip r:embed="rId3"/>
          <a:stretch>
            <a:fillRect/>
          </a:stretch>
        </p:blipFill>
        <p:spPr>
          <a:xfrm>
            <a:off x="9274002" y="963306"/>
            <a:ext cx="2619375" cy="1743075"/>
          </a:xfrm>
          <a:prstGeom prst="rect">
            <a:avLst/>
          </a:prstGeom>
        </p:spPr>
      </p:pic>
    </p:spTree>
    <p:extLst>
      <p:ext uri="{BB962C8B-B14F-4D97-AF65-F5344CB8AC3E}">
        <p14:creationId xmlns:p14="http://schemas.microsoft.com/office/powerpoint/2010/main" val="604793301"/>
      </p:ext>
    </p:extLst>
  </p:cSld>
  <p:clrMapOvr>
    <a:masterClrMapping/>
  </p:clrMapOvr>
  <mc:AlternateContent xmlns:mc="http://schemas.openxmlformats.org/markup-compatibility/2006" xmlns:p14="http://schemas.microsoft.com/office/powerpoint/2010/main">
    <mc:Choice Requires="p14">
      <p:transition spd="slow" p14:dur="2000" advTm="386347"/>
    </mc:Choice>
    <mc:Fallback xmlns="">
      <p:transition spd="slow" advTm="38634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iii) Consequences: Causing death</a:t>
            </a:r>
          </a:p>
        </p:txBody>
      </p:sp>
      <p:sp>
        <p:nvSpPr>
          <p:cNvPr id="3" name="Content Placeholder 2"/>
          <p:cNvSpPr>
            <a:spLocks noGrp="1"/>
          </p:cNvSpPr>
          <p:nvPr>
            <p:ph idx="1"/>
          </p:nvPr>
        </p:nvSpPr>
        <p:spPr>
          <a:xfrm>
            <a:off x="677334" y="2213638"/>
            <a:ext cx="8596668" cy="4644362"/>
          </a:xfrm>
        </p:spPr>
        <p:txBody>
          <a:bodyPr>
            <a:normAutofit/>
          </a:bodyPr>
          <a:lstStyle/>
          <a:p>
            <a:r>
              <a:rPr lang="en-GB" sz="2800" dirty="0"/>
              <a:t>D’s acts or omissions must cause the V’s death.</a:t>
            </a:r>
          </a:p>
          <a:p>
            <a:r>
              <a:rPr lang="en-GB" sz="2800" dirty="0"/>
              <a:t>Causing death will include any ‘acceleration of death’</a:t>
            </a:r>
          </a:p>
          <a:p>
            <a:pPr marL="0" indent="0">
              <a:buNone/>
            </a:pPr>
            <a:r>
              <a:rPr lang="en-GB" sz="2800" dirty="0"/>
              <a:t>E.g. killing of a terminally ill patient or someone who, for whatever reason, has only a short time to live will satisfy the AR of murder.</a:t>
            </a:r>
          </a:p>
          <a:p>
            <a:pPr marL="0" indent="0">
              <a:buNone/>
            </a:pPr>
            <a:r>
              <a:rPr lang="en-GB" sz="2800" dirty="0"/>
              <a:t> </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73968850"/>
      </p:ext>
    </p:extLst>
  </p:cSld>
  <p:clrMapOvr>
    <a:masterClrMapping/>
  </p:clrMapOvr>
  <mc:AlternateContent xmlns:mc="http://schemas.openxmlformats.org/markup-compatibility/2006" xmlns:p14="http://schemas.microsoft.com/office/powerpoint/2010/main">
    <mc:Choice Requires="p14">
      <p:transition spd="slow" p14:dur="2000" advTm="34576"/>
    </mc:Choice>
    <mc:Fallback xmlns="">
      <p:transition spd="slow" advTm="3457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Mens</a:t>
            </a:r>
            <a:r>
              <a:rPr lang="en-GB" dirty="0"/>
              <a:t> Rea of murder: </a:t>
            </a:r>
            <a:br>
              <a:rPr lang="en-GB" dirty="0"/>
            </a:br>
            <a:r>
              <a:rPr lang="en-GB" dirty="0"/>
              <a:t>Intention to kill or cause GBH</a:t>
            </a:r>
          </a:p>
        </p:txBody>
      </p:sp>
      <p:sp>
        <p:nvSpPr>
          <p:cNvPr id="3" name="Content Placeholder 2"/>
          <p:cNvSpPr>
            <a:spLocks noGrp="1"/>
          </p:cNvSpPr>
          <p:nvPr>
            <p:ph idx="1"/>
          </p:nvPr>
        </p:nvSpPr>
        <p:spPr>
          <a:xfrm>
            <a:off x="677334" y="1397001"/>
            <a:ext cx="8596668" cy="4644362"/>
          </a:xfrm>
        </p:spPr>
        <p:txBody>
          <a:bodyPr/>
          <a:lstStyle/>
          <a:p>
            <a:pPr marL="0" indent="0">
              <a:buNone/>
            </a:pPr>
            <a:endParaRPr lang="en-GB" sz="2400" dirty="0"/>
          </a:p>
          <a:p>
            <a:r>
              <a:rPr lang="en-GB" sz="2400" dirty="0"/>
              <a:t>Coke: Malice aforethought </a:t>
            </a:r>
            <a:r>
              <a:rPr lang="en-GB" sz="2400" dirty="0">
                <a:solidFill>
                  <a:srgbClr val="FF0000"/>
                </a:solidFill>
              </a:rPr>
              <a:t>(Vickers 1957)</a:t>
            </a:r>
          </a:p>
          <a:p>
            <a:r>
              <a:rPr lang="en-GB" sz="2400" dirty="0"/>
              <a:t>Current law: D’s MR doesn’t need to be malicious</a:t>
            </a:r>
          </a:p>
          <a:p>
            <a:pPr marL="0" indent="0">
              <a:buNone/>
            </a:pPr>
            <a:r>
              <a:rPr lang="en-GB" sz="2400" dirty="0"/>
              <a:t>			        D’s MR just needs to be at the moment of act                        				   or omission</a:t>
            </a:r>
          </a:p>
          <a:p>
            <a:pPr marL="0" indent="0">
              <a:buNone/>
            </a:pPr>
            <a:endParaRPr lang="en-GB" sz="2400" dirty="0"/>
          </a:p>
          <a:p>
            <a:pPr marL="0" indent="0">
              <a:buNone/>
            </a:pPr>
            <a:r>
              <a:rPr lang="en-GB" sz="2400" dirty="0">
                <a:solidFill>
                  <a:srgbClr val="FF0000"/>
                </a:solidFill>
              </a:rPr>
              <a:t>Murder is a CONSTRUCTIVE OFFENCE: </a:t>
            </a:r>
            <a:r>
              <a:rPr lang="en-GB" sz="2400" dirty="0"/>
              <a:t>The </a:t>
            </a:r>
            <a:r>
              <a:rPr lang="en-GB" sz="2400" dirty="0" err="1"/>
              <a:t>Mens</a:t>
            </a:r>
            <a:r>
              <a:rPr lang="en-GB" sz="2400" dirty="0"/>
              <a:t> Rea of murder can be satisfied by an intention to CAUSE GBH and not just an intention to KILL</a:t>
            </a:r>
          </a:p>
        </p:txBody>
      </p:sp>
    </p:spTree>
    <p:extLst>
      <p:ext uri="{BB962C8B-B14F-4D97-AF65-F5344CB8AC3E}">
        <p14:creationId xmlns:p14="http://schemas.microsoft.com/office/powerpoint/2010/main" val="2636807573"/>
      </p:ext>
    </p:extLst>
  </p:cSld>
  <p:clrMapOvr>
    <a:masterClrMapping/>
  </p:clrMapOvr>
  <mc:AlternateContent xmlns:mc="http://schemas.openxmlformats.org/markup-compatibility/2006" xmlns:p14="http://schemas.microsoft.com/office/powerpoint/2010/main">
    <mc:Choice Requires="p14">
      <p:transition spd="slow" p14:dur="2000" advTm="201072"/>
    </mc:Choice>
    <mc:Fallback xmlns="">
      <p:transition spd="slow" advTm="20107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a:xfrm>
            <a:off x="7728735" y="2076596"/>
            <a:ext cx="3161963" cy="1645920"/>
          </a:xfrm>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a:xfrm>
            <a:off x="685800" y="609600"/>
            <a:ext cx="6858000" cy="5334000"/>
          </a:xfrm>
        </p:spPr>
        <p:txBody>
          <a:bodyPr>
            <a:normAutofit fontScale="92500" lnSpcReduction="20000"/>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Tree>
    <p:extLst>
      <p:ext uri="{BB962C8B-B14F-4D97-AF65-F5344CB8AC3E}">
        <p14:creationId xmlns:p14="http://schemas.microsoft.com/office/powerpoint/2010/main" val="3312035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5198-99FA-4476-9D41-B1ABA059765B}"/>
              </a:ext>
            </a:extLst>
          </p:cNvPr>
          <p:cNvSpPr>
            <a:spLocks noGrp="1"/>
          </p:cNvSpPr>
          <p:nvPr>
            <p:ph type="ctrTitle"/>
          </p:nvPr>
        </p:nvSpPr>
        <p:spPr/>
        <p:txBody>
          <a:bodyPr/>
          <a:lstStyle/>
          <a:p>
            <a:r>
              <a:rPr lang="en-GB" dirty="0"/>
              <a:t>PARTIAL DEFENCES TO MURDER</a:t>
            </a:r>
          </a:p>
        </p:txBody>
      </p:sp>
      <p:sp>
        <p:nvSpPr>
          <p:cNvPr id="3" name="Subtitle 2">
            <a:extLst>
              <a:ext uri="{FF2B5EF4-FFF2-40B4-BE49-F238E27FC236}">
                <a16:creationId xmlns:a16="http://schemas.microsoft.com/office/drawing/2014/main" id="{E5BF00EB-A1BB-4EC9-8C1B-5A91E56A6A9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17298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81200" y="428626"/>
            <a:ext cx="8229600" cy="1419225"/>
          </a:xfrm>
        </p:spPr>
        <p:txBody>
          <a:bodyPr/>
          <a:lstStyle/>
          <a:p>
            <a:pPr eaLnBrk="1" hangingPunct="1"/>
            <a:r>
              <a:rPr lang="en-GB"/>
              <a:t>Specific </a:t>
            </a:r>
            <a:r>
              <a:rPr lang="en-GB" u="sng"/>
              <a:t>partial</a:t>
            </a:r>
            <a:r>
              <a:rPr lang="en-GB"/>
              <a:t> defences to murder</a:t>
            </a:r>
          </a:p>
        </p:txBody>
      </p:sp>
      <p:sp>
        <p:nvSpPr>
          <p:cNvPr id="21506" name="Rectangle 3"/>
          <p:cNvSpPr>
            <a:spLocks noGrp="1" noChangeArrowheads="1"/>
          </p:cNvSpPr>
          <p:nvPr>
            <p:ph idx="1"/>
          </p:nvPr>
        </p:nvSpPr>
        <p:spPr>
          <a:xfrm>
            <a:off x="677334" y="1457011"/>
            <a:ext cx="8596668" cy="4584351"/>
          </a:xfrm>
        </p:spPr>
        <p:txBody>
          <a:bodyPr>
            <a:normAutofit/>
          </a:bodyPr>
          <a:lstStyle/>
          <a:p>
            <a:pPr algn="just" eaLnBrk="1" hangingPunct="1"/>
            <a:r>
              <a:rPr lang="en-GB" sz="2400" dirty="0"/>
              <a:t>Killing with </a:t>
            </a:r>
            <a:r>
              <a:rPr lang="en-GB" sz="2400" b="1" dirty="0">
                <a:solidFill>
                  <a:srgbClr val="FF0000"/>
                </a:solidFill>
              </a:rPr>
              <a:t>diminished responsibility</a:t>
            </a:r>
            <a:r>
              <a:rPr lang="en-GB" sz="2400" dirty="0"/>
              <a:t>: a statutory defence under s. 2, Homicide Act 1957 (as amended by s52(1) </a:t>
            </a:r>
            <a:r>
              <a:rPr lang="en-GB" sz="2400" dirty="0" err="1"/>
              <a:t>CorJA</a:t>
            </a:r>
            <a:r>
              <a:rPr lang="en-GB" sz="2400" dirty="0"/>
              <a:t> 2009) </a:t>
            </a:r>
          </a:p>
          <a:p>
            <a:pPr algn="just" eaLnBrk="1" hangingPunct="1"/>
            <a:r>
              <a:rPr lang="en-GB" sz="2400" dirty="0"/>
              <a:t>Killing under </a:t>
            </a:r>
            <a:r>
              <a:rPr lang="en-GB" sz="2400" b="1" dirty="0">
                <a:solidFill>
                  <a:srgbClr val="FF0000"/>
                </a:solidFill>
              </a:rPr>
              <a:t>loss of control </a:t>
            </a:r>
            <a:r>
              <a:rPr lang="en-GB" sz="2400" b="1" dirty="0"/>
              <a:t>ss54 and 55 Coroners and Justice Act 2009  </a:t>
            </a:r>
            <a:r>
              <a:rPr lang="en-GB" sz="2400" i="1" dirty="0"/>
              <a:t>(formerly provocation):</a:t>
            </a:r>
            <a:r>
              <a:rPr lang="en-GB" sz="2400" dirty="0"/>
              <a:t> a common law defence modified by s. 3, Homicide Act 1957</a:t>
            </a:r>
          </a:p>
          <a:p>
            <a:pPr algn="just" eaLnBrk="1" hangingPunct="1"/>
            <a:r>
              <a:rPr lang="en-GB" sz="2400" dirty="0"/>
              <a:t>Killing in pursuance of a </a:t>
            </a:r>
            <a:r>
              <a:rPr lang="en-GB" sz="2400" b="1" dirty="0">
                <a:solidFill>
                  <a:srgbClr val="FF0000"/>
                </a:solidFill>
              </a:rPr>
              <a:t>suicide pact</a:t>
            </a:r>
            <a:r>
              <a:rPr lang="en-GB" sz="2400" dirty="0">
                <a:solidFill>
                  <a:srgbClr val="FF0000"/>
                </a:solidFill>
              </a:rPr>
              <a:t> </a:t>
            </a:r>
            <a:r>
              <a:rPr lang="en-GB" sz="2400" dirty="0"/>
              <a:t>(where all participants are meant to die): s. 4, Homicide Act 1957</a:t>
            </a:r>
          </a:p>
          <a:p>
            <a:pPr algn="just" eaLnBrk="1" hangingPunct="1">
              <a:buFont typeface="Wingdings 2" pitchFamily="18" charset="2"/>
              <a:buNone/>
            </a:pPr>
            <a:r>
              <a:rPr lang="en-GB" sz="2400" dirty="0"/>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dirty="0"/>
              <a:t>Criminal law: homicide scenario</a:t>
            </a:r>
          </a:p>
        </p:txBody>
      </p:sp>
      <p:sp>
        <p:nvSpPr>
          <p:cNvPr id="5" name="Slide Number Placeholder 5"/>
          <p:cNvSpPr>
            <a:spLocks noGrp="1"/>
          </p:cNvSpPr>
          <p:nvPr>
            <p:ph type="sldNum" sz="quarter" idx="12"/>
          </p:nvPr>
        </p:nvSpPr>
        <p:spPr/>
        <p:txBody>
          <a:bodyPr/>
          <a:lstStyle/>
          <a:p>
            <a:pPr>
              <a:defRPr/>
            </a:pPr>
            <a:fld id="{A16A201A-FCB3-4259-8E70-3570164CD319}" type="slidenum">
              <a:rPr lang="en-GB"/>
              <a:pPr>
                <a:defRPr/>
              </a:pPr>
              <a:t>13</a:t>
            </a:fld>
            <a:endParaRPr lang="en-GB"/>
          </a:p>
        </p:txBody>
      </p:sp>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a:defRPr/>
            </a:pPr>
            <a:r>
              <a:rPr lang="en-GB" sz="3800" dirty="0"/>
              <a:t>Specific defences to murder: DIMINISHED RESPONSIBILITY</a:t>
            </a:r>
          </a:p>
        </p:txBody>
      </p:sp>
      <p:sp>
        <p:nvSpPr>
          <p:cNvPr id="29698" name="Rectangle 3"/>
          <p:cNvSpPr>
            <a:spLocks noGrp="1" noChangeArrowheads="1"/>
          </p:cNvSpPr>
          <p:nvPr>
            <p:ph idx="1"/>
          </p:nvPr>
        </p:nvSpPr>
        <p:spPr/>
        <p:txBody>
          <a:bodyPr/>
          <a:lstStyle/>
          <a:p>
            <a:pPr algn="just" eaLnBrk="1" hangingPunct="1">
              <a:buFont typeface="Wingdings" pitchFamily="2" charset="2"/>
              <a:buNone/>
            </a:pPr>
            <a:r>
              <a:rPr lang="en-GB" sz="2400" dirty="0"/>
              <a:t>	Section 2, Homicide Act 1957 (as amended by s52(1) </a:t>
            </a:r>
            <a:r>
              <a:rPr lang="en-GB" sz="2400" dirty="0" err="1"/>
              <a:t>CorJA</a:t>
            </a:r>
            <a:r>
              <a:rPr lang="en-GB" sz="2400" dirty="0"/>
              <a:t> 2009) provides for the defence:</a:t>
            </a:r>
          </a:p>
          <a:p>
            <a:pPr algn="just" eaLnBrk="1" hangingPunct="1">
              <a:buFont typeface="Wingdings" pitchFamily="2" charset="2"/>
              <a:buNone/>
            </a:pPr>
            <a:r>
              <a:rPr lang="en-GB" sz="2400" dirty="0"/>
              <a:t>	“Where a person kills or is party to the killing of another, he shall not be convicted of murder if he was suffering from such </a:t>
            </a:r>
            <a:r>
              <a:rPr lang="en-GB" sz="2400" b="1" u="sng" dirty="0"/>
              <a:t>abnormality of mind</a:t>
            </a:r>
            <a:r>
              <a:rPr lang="en-GB" sz="2400" u="sng" dirty="0"/>
              <a:t> </a:t>
            </a:r>
            <a:r>
              <a:rPr lang="en-GB" sz="2400" dirty="0"/>
              <a:t>(whether arising from a condition of arrested or retarded development of mind or any inherent causes or induced by injury or disease) as </a:t>
            </a:r>
            <a:r>
              <a:rPr lang="en-GB" sz="2400" b="1" u="sng" dirty="0"/>
              <a:t>substantially impaired his mental responsibility</a:t>
            </a:r>
            <a:r>
              <a:rPr lang="en-GB" sz="2400" dirty="0"/>
              <a:t> for his acts or omissions in doing or being a party to the killing.”</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9B319B41-8E7D-49B5-AF4A-53B7AEAF677C}" type="slidenum">
              <a:rPr lang="en-GB"/>
              <a:pPr>
                <a:defRPr/>
              </a:pPr>
              <a:t>14</a:t>
            </a:fld>
            <a:endParaRPr lang="en-GB"/>
          </a:p>
        </p:txBody>
      </p:sp>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dirty="0"/>
              <a:t>Diminished responsibility</a:t>
            </a:r>
            <a:endParaRPr lang="en-GB" dirty="0"/>
          </a:p>
        </p:txBody>
      </p:sp>
      <p:sp>
        <p:nvSpPr>
          <p:cNvPr id="3" name="Content Placeholder 2"/>
          <p:cNvSpPr>
            <a:spLocks noGrp="1"/>
          </p:cNvSpPr>
          <p:nvPr>
            <p:ph idx="1"/>
          </p:nvPr>
        </p:nvSpPr>
        <p:spPr/>
        <p:txBody>
          <a:bodyPr>
            <a:noAutofit/>
          </a:bodyPr>
          <a:lstStyle/>
          <a:p>
            <a:r>
              <a:rPr lang="en-GB" sz="2400" dirty="0"/>
              <a:t>DR only available as a defence for murder, not attempted murder - </a:t>
            </a:r>
            <a:r>
              <a:rPr lang="en-GB" sz="2400" b="1" dirty="0"/>
              <a:t>Campbell</a:t>
            </a:r>
            <a:r>
              <a:rPr lang="en-GB" sz="2400" dirty="0"/>
              <a:t> [1997] Crim LR 495,</a:t>
            </a:r>
          </a:p>
          <a:p>
            <a:endParaRPr lang="en-GB" sz="2400" dirty="0"/>
          </a:p>
          <a:p>
            <a:r>
              <a:rPr lang="en-GB" sz="2400" b="1" dirty="0"/>
              <a:t>the burden of proof is on D</a:t>
            </a:r>
            <a:r>
              <a:rPr lang="en-GB" sz="2400" dirty="0"/>
              <a:t>: D must prove that at the time of the killing, s/he was suffering with DR</a:t>
            </a:r>
          </a:p>
          <a:p>
            <a:endParaRPr lang="en-GB" sz="2400" dirty="0"/>
          </a:p>
          <a:p>
            <a:r>
              <a:rPr lang="en-GB" sz="2400" dirty="0"/>
              <a:t>Successful defence of DR usually leads to committal to hospital under a hospital order issued under the Mental Health Act 1983</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15</a:t>
            </a:fld>
            <a:endParaRPr lang="en-GB"/>
          </a:p>
        </p:txBody>
      </p:sp>
    </p:spTree>
    <p:extLst>
      <p:ext uri="{BB962C8B-B14F-4D97-AF65-F5344CB8AC3E}">
        <p14:creationId xmlns:p14="http://schemas.microsoft.com/office/powerpoint/2010/main" val="1437446417"/>
      </p:ext>
    </p:extLst>
  </p:cSld>
  <p:clrMapOvr>
    <a:masterClrMapping/>
  </p:clrMapOvr>
  <mc:AlternateContent xmlns:mc="http://schemas.openxmlformats.org/markup-compatibility/2006" xmlns:p14="http://schemas.microsoft.com/office/powerpoint/2010/main">
    <mc:Choice Requires="p14">
      <p:transition spd="slow" p14:dur="2000" advTm="75475"/>
    </mc:Choice>
    <mc:Fallback xmlns="">
      <p:transition spd="slow" advTm="7547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a:t>
            </a:r>
            <a:br>
              <a:rPr lang="en-GB" dirty="0"/>
            </a:br>
            <a:r>
              <a:rPr lang="en-GB" dirty="0"/>
              <a:t>s2(1) Homicide Act 1957 </a:t>
            </a:r>
          </a:p>
        </p:txBody>
      </p:sp>
      <p:sp>
        <p:nvSpPr>
          <p:cNvPr id="3" name="Content Placeholder 2"/>
          <p:cNvSpPr>
            <a:spLocks noGrp="1"/>
          </p:cNvSpPr>
          <p:nvPr>
            <p:ph idx="1"/>
          </p:nvPr>
        </p:nvSpPr>
        <p:spPr/>
        <p:txBody>
          <a:bodyPr>
            <a:normAutofit/>
          </a:bodyPr>
          <a:lstStyle/>
          <a:p>
            <a:pPr marL="0" indent="0">
              <a:buNone/>
            </a:pPr>
            <a:r>
              <a:rPr lang="en-GB" sz="2000" dirty="0"/>
              <a:t>In order to rely successfully on the diminished responsibility defence, the D must…..</a:t>
            </a:r>
          </a:p>
          <a:p>
            <a:pPr marL="457200" indent="-457200">
              <a:buAutoNum type="alphaLcParenR"/>
            </a:pPr>
            <a:r>
              <a:rPr lang="en-GB" sz="2400" dirty="0">
                <a:solidFill>
                  <a:srgbClr val="FF0000"/>
                </a:solidFill>
              </a:rPr>
              <a:t>s2(1)(a): </a:t>
            </a:r>
            <a:r>
              <a:rPr lang="en-GB" sz="2400" dirty="0"/>
              <a:t>D must be suffering from an abnormality of mental functioning</a:t>
            </a:r>
          </a:p>
          <a:p>
            <a:pPr marL="457200" indent="-457200">
              <a:buAutoNum type="alphaLcParenR"/>
            </a:pPr>
            <a:r>
              <a:rPr lang="en-GB" sz="2400" dirty="0"/>
              <a:t>b) </a:t>
            </a:r>
            <a:r>
              <a:rPr lang="en-GB" sz="2400" dirty="0">
                <a:solidFill>
                  <a:srgbClr val="FF0000"/>
                </a:solidFill>
              </a:rPr>
              <a:t>s2(1)(b): </a:t>
            </a:r>
            <a:r>
              <a:rPr lang="en-GB" sz="2400" dirty="0"/>
              <a:t>which substantially impaired D’s ability to do one or more of the things mentioned in s2(1)(a)</a:t>
            </a:r>
          </a:p>
          <a:p>
            <a:pPr marL="0" indent="0">
              <a:buNone/>
            </a:pPr>
            <a:r>
              <a:rPr lang="en-GB" sz="2400" dirty="0"/>
              <a:t>c) </a:t>
            </a:r>
            <a:r>
              <a:rPr lang="en-GB" sz="2400" dirty="0">
                <a:solidFill>
                  <a:srgbClr val="FF0000"/>
                </a:solidFill>
              </a:rPr>
              <a:t>s2(1)(c): </a:t>
            </a:r>
            <a:r>
              <a:rPr lang="en-GB" sz="2400" dirty="0"/>
              <a:t>The abnormality of mental functioning provides an explanation for D’s acts and omissions in being a party to the killing.</a:t>
            </a:r>
          </a:p>
        </p:txBody>
      </p:sp>
    </p:spTree>
    <p:extLst>
      <p:ext uri="{BB962C8B-B14F-4D97-AF65-F5344CB8AC3E}">
        <p14:creationId xmlns:p14="http://schemas.microsoft.com/office/powerpoint/2010/main" val="2186945342"/>
      </p:ext>
    </p:extLst>
  </p:cSld>
  <p:clrMapOvr>
    <a:masterClrMapping/>
  </p:clrMapOvr>
  <mc:AlternateContent xmlns:mc="http://schemas.openxmlformats.org/markup-compatibility/2006" xmlns:p14="http://schemas.microsoft.com/office/powerpoint/2010/main">
    <mc:Choice Requires="p14">
      <p:transition spd="slow" p14:dur="2000" advTm="51442"/>
    </mc:Choice>
    <mc:Fallback xmlns="">
      <p:transition spd="slow" advTm="5144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t>Diminished responsibility – s2(1)(a)</a:t>
            </a:r>
            <a:endParaRPr lang="en-GB" dirty="0"/>
          </a:p>
        </p:txBody>
      </p:sp>
      <p:sp>
        <p:nvSpPr>
          <p:cNvPr id="3" name="Content Placeholder 2"/>
          <p:cNvSpPr>
            <a:spLocks noGrp="1"/>
          </p:cNvSpPr>
          <p:nvPr>
            <p:ph idx="1"/>
          </p:nvPr>
        </p:nvSpPr>
        <p:spPr>
          <a:xfrm>
            <a:off x="945348" y="2503548"/>
            <a:ext cx="8596668" cy="4354452"/>
          </a:xfrm>
        </p:spPr>
        <p:txBody>
          <a:bodyPr/>
          <a:lstStyle/>
          <a:p>
            <a:r>
              <a:rPr lang="en-GB" sz="3600" b="1" dirty="0"/>
              <a:t>1. Abnormality of mind</a:t>
            </a:r>
          </a:p>
          <a:p>
            <a:pPr lvl="1"/>
            <a:r>
              <a:rPr lang="en-GB" sz="3200" dirty="0"/>
              <a:t> defined by the Court of Appeal in </a:t>
            </a:r>
            <a:r>
              <a:rPr lang="en-GB" sz="3200" b="1" dirty="0"/>
              <a:t>Byrne</a:t>
            </a:r>
            <a:r>
              <a:rPr lang="en-GB" sz="3200" dirty="0"/>
              <a:t> (1960) 2 QB 396</a:t>
            </a:r>
          </a:p>
          <a:p>
            <a:pPr lvl="1"/>
            <a:r>
              <a:rPr lang="en-GB" sz="3200" dirty="0"/>
              <a:t>replaced by “recognised medical condition” </a:t>
            </a:r>
            <a:r>
              <a:rPr lang="en-GB" sz="3200" i="1" dirty="0"/>
              <a:t>s52(1) </a:t>
            </a:r>
            <a:r>
              <a:rPr lang="en-GB" sz="3200" i="1" dirty="0">
                <a:solidFill>
                  <a:srgbClr val="FF0000"/>
                </a:solidFill>
              </a:rPr>
              <a:t>Coroners and Justice Act 2009</a:t>
            </a:r>
          </a:p>
          <a:p>
            <a:pPr lvl="1"/>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17</a:t>
            </a:fld>
            <a:endParaRPr lang="en-GB"/>
          </a:p>
        </p:txBody>
      </p:sp>
    </p:spTree>
    <p:extLst>
      <p:ext uri="{BB962C8B-B14F-4D97-AF65-F5344CB8AC3E}">
        <p14:creationId xmlns:p14="http://schemas.microsoft.com/office/powerpoint/2010/main" val="2435771014"/>
      </p:ext>
    </p:extLst>
  </p:cSld>
  <p:clrMapOvr>
    <a:masterClrMapping/>
  </p:clrMapOvr>
  <mc:AlternateContent xmlns:mc="http://schemas.openxmlformats.org/markup-compatibility/2006" xmlns:p14="http://schemas.microsoft.com/office/powerpoint/2010/main">
    <mc:Choice Requires="p14">
      <p:transition spd="slow" p14:dur="2000" advTm="59012"/>
    </mc:Choice>
    <mc:Fallback xmlns="">
      <p:transition spd="slow" advTm="5901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a:t>
            </a:r>
          </a:p>
        </p:txBody>
      </p:sp>
      <p:sp>
        <p:nvSpPr>
          <p:cNvPr id="3" name="Content Placeholder 2"/>
          <p:cNvSpPr>
            <a:spLocks noGrp="1"/>
          </p:cNvSpPr>
          <p:nvPr>
            <p:ph idx="1"/>
          </p:nvPr>
        </p:nvSpPr>
        <p:spPr>
          <a:xfrm>
            <a:off x="677334" y="1324303"/>
            <a:ext cx="8596668" cy="4717059"/>
          </a:xfrm>
        </p:spPr>
        <p:txBody>
          <a:bodyPr>
            <a:normAutofit lnSpcReduction="10000"/>
          </a:bodyPr>
          <a:lstStyle/>
          <a:p>
            <a:r>
              <a:rPr lang="en-GB" sz="3000" dirty="0"/>
              <a:t>Recognised medical conditions include functional mental illness:-</a:t>
            </a:r>
          </a:p>
          <a:p>
            <a:pPr lvl="1"/>
            <a:r>
              <a:rPr lang="en-GB" sz="2600" dirty="0"/>
              <a:t>Clinical depression (</a:t>
            </a:r>
            <a:r>
              <a:rPr lang="en-GB" sz="2600" b="1" i="1" dirty="0" err="1"/>
              <a:t>Gittens</a:t>
            </a:r>
            <a:r>
              <a:rPr lang="en-GB" sz="2600" b="1" i="1" dirty="0"/>
              <a:t> [184])</a:t>
            </a:r>
          </a:p>
          <a:p>
            <a:pPr lvl="1"/>
            <a:r>
              <a:rPr lang="en-GB" sz="2600" dirty="0"/>
              <a:t>Schizophrenia </a:t>
            </a:r>
            <a:r>
              <a:rPr lang="en-GB" sz="2600" b="1" i="1" dirty="0"/>
              <a:t>(Moyle [2008])</a:t>
            </a:r>
          </a:p>
          <a:p>
            <a:pPr lvl="1"/>
            <a:r>
              <a:rPr lang="en-GB" sz="2600" dirty="0"/>
              <a:t>Battered women’s syndrome </a:t>
            </a:r>
            <a:r>
              <a:rPr lang="en-GB" sz="2600" b="1" i="1" dirty="0"/>
              <a:t>(Hobson [1998], Ahluwalia [1992])</a:t>
            </a:r>
          </a:p>
          <a:p>
            <a:pPr lvl="1"/>
            <a:r>
              <a:rPr lang="en-GB" sz="2600" dirty="0"/>
              <a:t>Premenstrual tension and post natal depression </a:t>
            </a:r>
            <a:r>
              <a:rPr lang="en-GB" sz="2600" b="1" i="1" dirty="0"/>
              <a:t>(Reynolds [1988])</a:t>
            </a:r>
          </a:p>
          <a:p>
            <a:pPr lvl="1"/>
            <a:r>
              <a:rPr lang="en-GB" sz="2600" dirty="0"/>
              <a:t>Paranoia </a:t>
            </a:r>
            <a:r>
              <a:rPr lang="en-GB" sz="2600" b="1" i="1" dirty="0"/>
              <a:t>(</a:t>
            </a:r>
            <a:r>
              <a:rPr lang="en-GB" sz="2600" b="1" i="1" dirty="0" err="1"/>
              <a:t>Simcox</a:t>
            </a:r>
            <a:r>
              <a:rPr lang="en-GB" sz="2600" b="1" i="1" dirty="0"/>
              <a:t> [1964])</a:t>
            </a:r>
          </a:p>
          <a:p>
            <a:pPr lvl="1"/>
            <a:r>
              <a:rPr lang="en-GB" sz="2600" dirty="0"/>
              <a:t>Personality disorders </a:t>
            </a:r>
            <a:r>
              <a:rPr lang="en-GB" sz="2600" b="1" i="1" dirty="0"/>
              <a:t>(Haddon [2003])</a:t>
            </a:r>
            <a:endParaRPr lang="en-GB" sz="2600"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18</a:t>
            </a:fld>
            <a:endParaRPr lang="en-GB"/>
          </a:p>
        </p:txBody>
      </p:sp>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 s2(1)(b)</a:t>
            </a:r>
          </a:p>
        </p:txBody>
      </p:sp>
      <p:sp>
        <p:nvSpPr>
          <p:cNvPr id="3" name="Content Placeholder 2"/>
          <p:cNvSpPr>
            <a:spLocks noGrp="1"/>
          </p:cNvSpPr>
          <p:nvPr>
            <p:ph idx="1"/>
          </p:nvPr>
        </p:nvSpPr>
        <p:spPr>
          <a:xfrm>
            <a:off x="677334" y="1340069"/>
            <a:ext cx="8596668" cy="4701293"/>
          </a:xfrm>
        </p:spPr>
        <p:txBody>
          <a:bodyPr>
            <a:noAutofit/>
          </a:bodyPr>
          <a:lstStyle/>
          <a:p>
            <a:pPr marL="0" indent="0">
              <a:buNone/>
            </a:pPr>
            <a:r>
              <a:rPr lang="en-GB" sz="2800" b="1" dirty="0"/>
              <a:t>2. substantially impaired mental responsibility</a:t>
            </a:r>
            <a:r>
              <a:rPr lang="en-GB" sz="2800" dirty="0"/>
              <a:t>: </a:t>
            </a:r>
          </a:p>
          <a:p>
            <a:pPr lvl="1"/>
            <a:r>
              <a:rPr lang="en-GB" sz="2800" dirty="0"/>
              <a:t>D’s </a:t>
            </a:r>
            <a:r>
              <a:rPr lang="en-GB" sz="2800" i="1" dirty="0"/>
              <a:t>mental</a:t>
            </a:r>
            <a:r>
              <a:rPr lang="en-GB" sz="2800" dirty="0"/>
              <a:t> </a:t>
            </a:r>
            <a:r>
              <a:rPr lang="en-GB" sz="2800" i="1" dirty="0"/>
              <a:t>capacity</a:t>
            </a:r>
            <a:r>
              <a:rPr lang="en-GB" sz="2800" dirty="0"/>
              <a:t>, D’s </a:t>
            </a:r>
            <a:r>
              <a:rPr lang="en-GB" sz="2800" i="1" dirty="0"/>
              <a:t>legal</a:t>
            </a:r>
            <a:r>
              <a:rPr lang="en-GB" sz="2800" dirty="0"/>
              <a:t> </a:t>
            </a:r>
            <a:r>
              <a:rPr lang="en-GB" sz="2800" i="1" dirty="0"/>
              <a:t>responsibility</a:t>
            </a:r>
            <a:r>
              <a:rPr lang="en-GB" sz="2800" dirty="0"/>
              <a:t> is reduced</a:t>
            </a:r>
          </a:p>
          <a:p>
            <a:pPr lvl="1"/>
            <a:endParaRPr lang="en-GB" sz="2800" dirty="0"/>
          </a:p>
          <a:p>
            <a:r>
              <a:rPr lang="en-GB" sz="2800" dirty="0"/>
              <a:t>must be substantial impairment of D’s ability to:</a:t>
            </a:r>
          </a:p>
          <a:p>
            <a:pPr lvl="1"/>
            <a:r>
              <a:rPr lang="en-GB" sz="2800" dirty="0"/>
              <a:t>Understand the nature of D’s conduct</a:t>
            </a:r>
          </a:p>
          <a:p>
            <a:pPr lvl="1"/>
            <a:r>
              <a:rPr lang="en-GB" sz="2800" dirty="0"/>
              <a:t>Form a rational judgment</a:t>
            </a:r>
          </a:p>
          <a:p>
            <a:pPr lvl="1"/>
            <a:r>
              <a:rPr lang="en-GB" sz="2800" dirty="0"/>
              <a:t>Exercise self control</a:t>
            </a:r>
          </a:p>
          <a:p>
            <a:pPr lvl="1"/>
            <a:endParaRPr lang="en-GB" sz="2400" dirty="0"/>
          </a:p>
          <a:p>
            <a:pPr marL="0" indent="0">
              <a:buNone/>
            </a:pPr>
            <a:endParaRPr lang="en-GB" sz="800" dirty="0"/>
          </a:p>
          <a:p>
            <a:endParaRPr lang="en-GB" sz="700" dirty="0"/>
          </a:p>
          <a:p>
            <a:pPr lvl="1"/>
            <a:endParaRPr lang="en-GB" sz="600" dirty="0"/>
          </a:p>
          <a:p>
            <a:pPr marL="0" indent="0">
              <a:buNone/>
            </a:pPr>
            <a:r>
              <a:rPr lang="en-GB" sz="700" dirty="0"/>
              <a:t>  </a:t>
            </a:r>
          </a:p>
          <a:p>
            <a:endParaRPr lang="en-GB" sz="7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19</a:t>
            </a:fld>
            <a:endParaRPr lang="en-GB"/>
          </a:p>
        </p:txBody>
      </p:sp>
    </p:spTree>
    <p:extLst>
      <p:ext uri="{BB962C8B-B14F-4D97-AF65-F5344CB8AC3E}">
        <p14:creationId xmlns:p14="http://schemas.microsoft.com/office/powerpoint/2010/main" val="87637806"/>
      </p:ext>
    </p:extLst>
  </p:cSld>
  <p:clrMapOvr>
    <a:masterClrMapping/>
  </p:clrMapOvr>
  <mc:AlternateContent xmlns:mc="http://schemas.openxmlformats.org/markup-compatibility/2006" xmlns:p14="http://schemas.microsoft.com/office/powerpoint/2010/main">
    <mc:Choice Requires="p14">
      <p:transition spd="slow" p14:dur="2000" advTm="178456"/>
    </mc:Choice>
    <mc:Fallback xmlns="">
      <p:transition spd="slow" advTm="17845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C93B02D-BBC2-3AA8-8878-18EAF395D64A}"/>
              </a:ext>
            </a:extLst>
          </p:cNvPr>
          <p:cNvSpPr>
            <a:spLocks noGrp="1"/>
          </p:cNvSpPr>
          <p:nvPr>
            <p:ph type="title"/>
          </p:nvPr>
        </p:nvSpPr>
        <p:spPr>
          <a:xfrm>
            <a:off x="677334" y="609600"/>
            <a:ext cx="8596668" cy="1320800"/>
          </a:xfrm>
        </p:spPr>
        <p:txBody>
          <a:bodyPr/>
          <a:lstStyle/>
          <a:p>
            <a:r>
              <a:rPr lang="en-US" dirty="0"/>
              <a:t>Nottingham attacks 2022 </a:t>
            </a:r>
          </a:p>
        </p:txBody>
      </p:sp>
      <p:pic>
        <p:nvPicPr>
          <p:cNvPr id="5" name="Content Placeholder 4">
            <a:extLst>
              <a:ext uri="{FF2B5EF4-FFF2-40B4-BE49-F238E27FC236}">
                <a16:creationId xmlns:a16="http://schemas.microsoft.com/office/drawing/2014/main" id="{3A9DAA8B-EB25-F826-1C69-9184E46472B5}"/>
              </a:ext>
            </a:extLst>
          </p:cNvPr>
          <p:cNvPicPr>
            <a:picLocks noGrp="1" noChangeAspect="1"/>
          </p:cNvPicPr>
          <p:nvPr>
            <p:ph idx="1"/>
          </p:nvPr>
        </p:nvPicPr>
        <p:blipFill rotWithShape="1">
          <a:blip r:embed="rId2"/>
          <a:srcRect t="2024" r="2" b="20479"/>
          <a:stretch/>
        </p:blipFill>
        <p:spPr>
          <a:xfrm>
            <a:off x="-130450" y="1270000"/>
            <a:ext cx="8596668" cy="38807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hlinkClick r:id="rId3"/>
            <a:extLst>
              <a:ext uri="{FF2B5EF4-FFF2-40B4-BE49-F238E27FC236}">
                <a16:creationId xmlns:a16="http://schemas.microsoft.com/office/drawing/2014/main" id="{76DEB2C4-E5F7-4E72-E0C9-28A8C2F4D79E}"/>
              </a:ext>
            </a:extLst>
          </p:cNvPr>
          <p:cNvPicPr>
            <a:picLocks noChangeAspect="1"/>
          </p:cNvPicPr>
          <p:nvPr/>
        </p:nvPicPr>
        <p:blipFill rotWithShape="1">
          <a:blip r:embed="rId4"/>
          <a:srcRect l="10803" r="8752"/>
          <a:stretch/>
        </p:blipFill>
        <p:spPr>
          <a:xfrm>
            <a:off x="8707205" y="1314202"/>
            <a:ext cx="3054040" cy="3613399"/>
          </a:xfrm>
          <a:prstGeom prst="rect">
            <a:avLst/>
          </a:prstGeom>
        </p:spPr>
      </p:pic>
    </p:spTree>
    <p:extLst>
      <p:ext uri="{BB962C8B-B14F-4D97-AF65-F5344CB8AC3E}">
        <p14:creationId xmlns:p14="http://schemas.microsoft.com/office/powerpoint/2010/main" val="667989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fontScale="92500" lnSpcReduction="10000"/>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GB" sz="3800" dirty="0"/>
              <a:t>Specific defences to murder: PROVOCATION</a:t>
            </a:r>
          </a:p>
        </p:txBody>
      </p:sp>
      <p:sp>
        <p:nvSpPr>
          <p:cNvPr id="23554" name="Rectangle 3"/>
          <p:cNvSpPr>
            <a:spLocks noGrp="1" noChangeArrowheads="1"/>
          </p:cNvSpPr>
          <p:nvPr>
            <p:ph idx="1"/>
          </p:nvPr>
        </p:nvSpPr>
        <p:spPr/>
        <p:txBody>
          <a:bodyPr>
            <a:normAutofit lnSpcReduction="10000"/>
          </a:bodyPr>
          <a:lstStyle/>
          <a:p>
            <a:pPr algn="just" eaLnBrk="1" hangingPunct="1">
              <a:lnSpc>
                <a:spcPct val="90000"/>
              </a:lnSpc>
              <a:buFont typeface="Wingdings" pitchFamily="2" charset="2"/>
              <a:buNone/>
            </a:pPr>
            <a:r>
              <a:rPr lang="en-GB" sz="2400" dirty="0"/>
              <a:t>	Section 3, Homicide Act 1957 modified the common law defence:</a:t>
            </a:r>
          </a:p>
          <a:p>
            <a:pPr algn="just" eaLnBrk="1" hangingPunct="1">
              <a:lnSpc>
                <a:spcPct val="90000"/>
              </a:lnSpc>
              <a:buFont typeface="Wingdings" pitchFamily="2" charset="2"/>
              <a:buNone/>
            </a:pPr>
            <a:r>
              <a:rPr lang="en-GB" sz="2400" dirty="0"/>
              <a:t>	“Where on a charge of murder there is evidence on which the jury can find that the person charged was provoked (whether by things done or by things said or by both together)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0E09EC51-745B-4FDB-8E5F-FD2ECB16D91E}" type="slidenum">
              <a:rPr lang="en-GB"/>
              <a:pPr>
                <a:defRPr/>
              </a:pPr>
              <a:t>22</a:t>
            </a:fld>
            <a:endParaRPr lang="en-GB"/>
          </a:p>
        </p:txBody>
      </p:sp>
    </p:spTree>
    <p:extLst>
      <p:ext uri="{BB962C8B-B14F-4D97-AF65-F5344CB8AC3E}">
        <p14:creationId xmlns:p14="http://schemas.microsoft.com/office/powerpoint/2010/main" val="2465313374"/>
      </p:ext>
    </p:extLst>
  </p:cSld>
  <p:clrMapOvr>
    <a:masterClrMapping/>
  </p:clrMapOvr>
  <mc:AlternateContent xmlns:mc="http://schemas.openxmlformats.org/markup-compatibility/2006" xmlns:p14="http://schemas.microsoft.com/office/powerpoint/2010/main">
    <mc:Choice Requires="p14">
      <p:transition spd="slow" p14:dur="2000" advTm="80195"/>
    </mc:Choice>
    <mc:Fallback xmlns="">
      <p:transition spd="slow" advTm="80195"/>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Provocation</a:t>
            </a:r>
          </a:p>
        </p:txBody>
      </p:sp>
      <p:sp>
        <p:nvSpPr>
          <p:cNvPr id="3" name="Content Placeholder 2"/>
          <p:cNvSpPr>
            <a:spLocks noGrp="1"/>
          </p:cNvSpPr>
          <p:nvPr>
            <p:ph idx="1"/>
          </p:nvPr>
        </p:nvSpPr>
        <p:spPr>
          <a:xfrm>
            <a:off x="606996" y="1567737"/>
            <a:ext cx="8596668" cy="3880773"/>
          </a:xfrm>
        </p:spPr>
        <p:txBody>
          <a:bodyPr>
            <a:noAutofit/>
          </a:bodyPr>
          <a:lstStyle/>
          <a:p>
            <a:r>
              <a:rPr lang="en-GB" sz="2400" dirty="0"/>
              <a:t>Established in common law</a:t>
            </a:r>
          </a:p>
          <a:p>
            <a:r>
              <a:rPr lang="en-GB" sz="2400" dirty="0"/>
              <a:t>Amended by s3 Homicide Act 1957</a:t>
            </a:r>
          </a:p>
          <a:p>
            <a:r>
              <a:rPr lang="en-GB" sz="2400" dirty="0"/>
              <a:t>Previous partial defence:</a:t>
            </a:r>
          </a:p>
          <a:p>
            <a:pPr lvl="1"/>
            <a:r>
              <a:rPr lang="en-GB" sz="2000" dirty="0"/>
              <a:t>Something said or done which was provocative</a:t>
            </a:r>
          </a:p>
          <a:p>
            <a:pPr lvl="1"/>
            <a:r>
              <a:rPr lang="en-GB" sz="2000" dirty="0"/>
              <a:t>Caused loss of control</a:t>
            </a:r>
          </a:p>
          <a:p>
            <a:pPr lvl="1"/>
            <a:r>
              <a:rPr lang="en-GB" sz="2000" dirty="0"/>
              <a:t>Enough to make a reasonable person to do what D did</a:t>
            </a:r>
          </a:p>
          <a:p>
            <a:pPr lvl="1"/>
            <a:endParaRPr lang="en-GB" sz="2000" dirty="0"/>
          </a:p>
          <a:p>
            <a:r>
              <a:rPr lang="en-GB" sz="2400" dirty="0"/>
              <a:t>Replaced by partial defence “loss of control” ss54 and 55 </a:t>
            </a:r>
            <a:r>
              <a:rPr lang="en-GB" sz="2400" dirty="0" err="1"/>
              <a:t>CorJA</a:t>
            </a:r>
            <a:r>
              <a:rPr lang="en-GB" sz="2400" dirty="0"/>
              <a:t> 2009 - s3 HA 1957 is repealed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23</a:t>
            </a:fld>
            <a:endParaRPr lang="en-GB"/>
          </a:p>
        </p:txBody>
      </p:sp>
    </p:spTree>
    <p:extLst>
      <p:ext uri="{BB962C8B-B14F-4D97-AF65-F5344CB8AC3E}">
        <p14:creationId xmlns:p14="http://schemas.microsoft.com/office/powerpoint/2010/main" val="1191781070"/>
      </p:ext>
    </p:extLst>
  </p:cSld>
  <p:clrMapOvr>
    <a:masterClrMapping/>
  </p:clrMapOvr>
  <mc:AlternateContent xmlns:mc="http://schemas.openxmlformats.org/markup-compatibility/2006" xmlns:p14="http://schemas.microsoft.com/office/powerpoint/2010/main">
    <mc:Choice Requires="p14">
      <p:transition spd="slow" p14:dur="2000" advTm="31659"/>
    </mc:Choice>
    <mc:Fallback xmlns="">
      <p:transition spd="slow" advTm="31659"/>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768703"/>
            <a:ext cx="8908100" cy="4127600"/>
          </a:xfrm>
        </p:spPr>
        <p:txBody>
          <a:bodyPr>
            <a:normAutofit lnSpcReduction="10000"/>
          </a:bodyPr>
          <a:lstStyle/>
          <a:p>
            <a:r>
              <a:rPr lang="en-GB" sz="2800" dirty="0">
                <a:solidFill>
                  <a:srgbClr val="FF0000"/>
                </a:solidFill>
              </a:rPr>
              <a:t>S54 (1) Coroners and Justice Act 2009</a:t>
            </a:r>
          </a:p>
          <a:p>
            <a:pPr lvl="1"/>
            <a:r>
              <a:rPr lang="en-GB" sz="2400" dirty="0"/>
              <a:t>Where a person (D) kills or is a party to the killing of another V), D is not to be convicted of murder if </a:t>
            </a:r>
          </a:p>
          <a:p>
            <a:pPr marL="914400" lvl="1" indent="-457200">
              <a:buAutoNum type="alphaLcParenBoth"/>
            </a:pPr>
            <a:r>
              <a:rPr lang="en-GB" sz="2400" dirty="0"/>
              <a:t>D’s acts and omissions in doing to being a party to the killing resulted from D’s loss of self control </a:t>
            </a:r>
          </a:p>
          <a:p>
            <a:pPr marL="914400" lvl="1" indent="-457200">
              <a:buAutoNum type="alphaLcParenBoth"/>
            </a:pPr>
            <a:r>
              <a:rPr lang="en-GB" sz="2400" dirty="0"/>
              <a:t>the loss of self control had a qualifying trigger and </a:t>
            </a:r>
          </a:p>
          <a:p>
            <a:pPr marL="914400" lvl="1" indent="-457200">
              <a:buAutoNum type="alphaLcParenBoth"/>
            </a:pPr>
            <a:r>
              <a:rPr lang="en-GB" sz="2400" dirty="0"/>
              <a:t>a person of D’s sex and age, with a normal degree of tolerance and self restraint and in the circumstances of D, might have reacted in the same or in a similar way to 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24</a:t>
            </a:fld>
            <a:endParaRPr lang="en-GB"/>
          </a:p>
        </p:txBody>
      </p:sp>
    </p:spTree>
    <p:custDataLst>
      <p:tags r:id="rId1"/>
    </p:custDataLst>
    <p:extLst>
      <p:ext uri="{BB962C8B-B14F-4D97-AF65-F5344CB8AC3E}">
        <p14:creationId xmlns:p14="http://schemas.microsoft.com/office/powerpoint/2010/main" val="3585411860"/>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70000"/>
            <a:ext cx="8596668" cy="3880773"/>
          </a:xfrm>
        </p:spPr>
        <p:txBody>
          <a:bodyPr>
            <a:noAutofit/>
          </a:bodyPr>
          <a:lstStyle/>
          <a:p>
            <a:r>
              <a:rPr lang="en-GB" sz="2800" u="sng" dirty="0"/>
              <a:t>Elements of the defence:</a:t>
            </a:r>
          </a:p>
          <a:p>
            <a:pPr lvl="1"/>
            <a:r>
              <a:rPr lang="en-GB" sz="2400" dirty="0"/>
              <a:t>One of two qualifying triggers applies</a:t>
            </a:r>
          </a:p>
          <a:p>
            <a:pPr lvl="1"/>
            <a:r>
              <a:rPr lang="en-GB" sz="2400" dirty="0"/>
              <a:t>This causes D to lose self control</a:t>
            </a:r>
          </a:p>
          <a:p>
            <a:pPr lvl="1"/>
            <a:r>
              <a:rPr lang="en-GB" sz="2400" dirty="0"/>
              <a:t>This led to an act or omission resulting in D killing or being party to a killing</a:t>
            </a:r>
          </a:p>
          <a:p>
            <a:pPr lvl="1"/>
            <a:r>
              <a:rPr lang="en-GB" sz="2400" dirty="0"/>
              <a:t>A person of D’s sex and age, with a normal degree of tolerance and self restraint and in the circumstances of D, might have reacted in the same or in a similar way to D</a:t>
            </a:r>
          </a:p>
          <a:p>
            <a:pPr lvl="1"/>
            <a:r>
              <a:rPr lang="en-GB" sz="2400" dirty="0"/>
              <a:t>D did not act in a considered desire for revenge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25</a:t>
            </a:fld>
            <a:endParaRPr lang="en-GB"/>
          </a:p>
        </p:txBody>
      </p:sp>
    </p:spTree>
    <p:custDataLst>
      <p:tags r:id="rId1"/>
    </p:custDataLst>
    <p:extLst>
      <p:ext uri="{BB962C8B-B14F-4D97-AF65-F5344CB8AC3E}">
        <p14:creationId xmlns:p14="http://schemas.microsoft.com/office/powerpoint/2010/main" val="3826680933"/>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1376624"/>
            <a:ext cx="8939632" cy="5481375"/>
          </a:xfrm>
        </p:spPr>
        <p:txBody>
          <a:bodyPr>
            <a:normAutofit/>
          </a:bodyPr>
          <a:lstStyle/>
          <a:p>
            <a:r>
              <a:rPr lang="en-GB" sz="3200" dirty="0"/>
              <a:t>Requires a qualifying trigger s 54(1) (b)</a:t>
            </a:r>
          </a:p>
          <a:p>
            <a:r>
              <a:rPr lang="en-GB" sz="3200" dirty="0"/>
              <a:t>Two qualifying triggers (ss55(3) and (4))</a:t>
            </a:r>
          </a:p>
          <a:p>
            <a:pPr lvl="1"/>
            <a:r>
              <a:rPr lang="en-GB" sz="2800" dirty="0"/>
              <a:t>S55(3) – </a:t>
            </a:r>
            <a:r>
              <a:rPr lang="en-GB" sz="2800" u="sng" dirty="0">
                <a:solidFill>
                  <a:srgbClr val="FF0000"/>
                </a:solidFill>
              </a:rPr>
              <a:t>1</a:t>
            </a:r>
            <a:r>
              <a:rPr lang="en-GB" sz="2800" u="sng" baseline="30000" dirty="0">
                <a:solidFill>
                  <a:srgbClr val="FF0000"/>
                </a:solidFill>
              </a:rPr>
              <a:t>st</a:t>
            </a:r>
            <a:r>
              <a:rPr lang="en-GB" sz="2800" u="sng" dirty="0">
                <a:solidFill>
                  <a:srgbClr val="FF0000"/>
                </a:solidFill>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r>
              <a:rPr lang="en-GB" sz="2400" dirty="0"/>
              <a:t>Test is subjective – fear need only have been genuine, not reasonable</a:t>
            </a:r>
          </a:p>
          <a:p>
            <a:pPr lvl="2"/>
            <a:r>
              <a:rPr lang="en-GB" sz="2400" dirty="0"/>
              <a:t>S55(6) – court is to disregard D’s fear if it was caused by something which D incited to be said or done for the purpose of providing an excuse to use violence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26</a:t>
            </a:fld>
            <a:endParaRPr lang="en-GB"/>
          </a:p>
        </p:txBody>
      </p:sp>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2160589"/>
            <a:ext cx="9318004" cy="4539756"/>
          </a:xfrm>
        </p:spPr>
        <p:txBody>
          <a:bodyPr>
            <a:normAutofit/>
          </a:bodyPr>
          <a:lstStyle/>
          <a:p>
            <a:r>
              <a:rPr lang="en-GB" sz="3200" b="1" dirty="0"/>
              <a:t>S55(4) applies where loss of control was caused by things said/done which</a:t>
            </a:r>
            <a:r>
              <a:rPr lang="en-GB" sz="3200" dirty="0"/>
              <a:t>:</a:t>
            </a:r>
          </a:p>
          <a:p>
            <a:pPr lvl="1"/>
            <a:r>
              <a:rPr lang="en-GB" sz="2800" dirty="0"/>
              <a:t>Constituted circumstances of an extremely grave character, and</a:t>
            </a:r>
          </a:p>
          <a:p>
            <a:pPr lvl="1"/>
            <a:r>
              <a:rPr lang="en-GB" sz="2800" dirty="0"/>
              <a:t>Caused D to have a justifiable sense of being seriously wronged</a:t>
            </a:r>
          </a:p>
          <a:p>
            <a:pPr lvl="2"/>
            <a:r>
              <a:rPr lang="en-GB" sz="2400" b="1" i="1" dirty="0">
                <a:solidFill>
                  <a:srgbClr val="FF0000"/>
                </a:solidFill>
              </a:rPr>
              <a:t>Dawes, Hatter and Bowyer [2013] </a:t>
            </a:r>
            <a:r>
              <a:rPr lang="en-GB" sz="2400" b="1" i="1" dirty="0"/>
              <a:t>– </a:t>
            </a:r>
            <a:r>
              <a:rPr lang="en-GB" sz="2400" dirty="0"/>
              <a:t>judged objectively</a:t>
            </a:r>
          </a:p>
          <a:p>
            <a:pPr marL="457200" lvl="1" indent="0">
              <a:buNone/>
            </a:pPr>
            <a:endParaRPr lang="en-GB" sz="2400" dirty="0"/>
          </a:p>
          <a:p>
            <a:pPr lvl="1"/>
            <a:endParaRPr lang="en-GB" sz="18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27</a:t>
            </a:fld>
            <a:endParaRPr lang="en-GB"/>
          </a:p>
        </p:txBody>
      </p:sp>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a:t>
            </a:r>
          </a:p>
        </p:txBody>
      </p:sp>
      <p:sp>
        <p:nvSpPr>
          <p:cNvPr id="3" name="Content Placeholder 2"/>
          <p:cNvSpPr>
            <a:spLocks noGrp="1"/>
          </p:cNvSpPr>
          <p:nvPr>
            <p:ph idx="1"/>
          </p:nvPr>
        </p:nvSpPr>
        <p:spPr>
          <a:xfrm>
            <a:off x="677334" y="1657979"/>
            <a:ext cx="8596668" cy="4383384"/>
          </a:xfrm>
        </p:spPr>
        <p:txBody>
          <a:bodyPr>
            <a:normAutofit/>
          </a:bodyPr>
          <a:lstStyle/>
          <a:p>
            <a:r>
              <a:rPr lang="en-GB" sz="3600" u="sng" dirty="0"/>
              <a:t>Caused D to lose self-control</a:t>
            </a:r>
          </a:p>
          <a:p>
            <a:pPr lvl="1"/>
            <a:r>
              <a:rPr lang="en-GB" sz="3200" dirty="0"/>
              <a:t>Qualifying trigger must lead to loss of control – s54(1)(b)</a:t>
            </a:r>
          </a:p>
          <a:p>
            <a:pPr lvl="1"/>
            <a:r>
              <a:rPr lang="en-GB" sz="3200" dirty="0"/>
              <a:t>Loss of control does not have to be sudden  - s54(2)</a:t>
            </a:r>
          </a:p>
          <a:p>
            <a:pPr lvl="1"/>
            <a:r>
              <a:rPr lang="en-GB" sz="3200" dirty="0"/>
              <a:t>Need not be from a “one off” incident</a:t>
            </a:r>
            <a:r>
              <a:rPr lang="en-GB" sz="3200" i="1" dirty="0"/>
              <a:t>- </a:t>
            </a:r>
            <a:r>
              <a:rPr lang="en-GB" sz="3200" b="1" i="1" dirty="0"/>
              <a:t>Humphreys [1995]- can be cumulative</a:t>
            </a:r>
          </a:p>
          <a:p>
            <a:pPr marL="0" indent="0">
              <a:buNone/>
            </a:pPr>
            <a:endParaRPr lang="en-GB" sz="24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28</a:t>
            </a:fld>
            <a:endParaRPr lang="en-GB"/>
          </a:p>
        </p:txBody>
      </p:sp>
    </p:spTree>
    <p:extLst>
      <p:ext uri="{BB962C8B-B14F-4D97-AF65-F5344CB8AC3E}">
        <p14:creationId xmlns:p14="http://schemas.microsoft.com/office/powerpoint/2010/main" val="2350819416"/>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61241"/>
            <a:ext cx="8596668" cy="4780121"/>
          </a:xfrm>
        </p:spPr>
        <p:txBody>
          <a:bodyPr>
            <a:normAutofit/>
          </a:bodyPr>
          <a:lstStyle/>
          <a:p>
            <a:pPr marL="0" indent="0" algn="ctr">
              <a:buNone/>
            </a:pPr>
            <a:r>
              <a:rPr lang="en-GB" sz="3000" u="sng" dirty="0"/>
              <a:t>Sex, age, degree of tolerance and self restraint in D’s circumstances – s54(1)(c)</a:t>
            </a:r>
          </a:p>
          <a:p>
            <a:pPr lvl="1"/>
            <a:r>
              <a:rPr lang="en-GB" sz="2400" dirty="0"/>
              <a:t>Objective test:</a:t>
            </a:r>
          </a:p>
          <a:p>
            <a:pPr lvl="2"/>
            <a:r>
              <a:rPr lang="en-GB" sz="2400" dirty="0"/>
              <a:t>Person of D’s sex and age</a:t>
            </a:r>
          </a:p>
          <a:p>
            <a:pPr lvl="2"/>
            <a:r>
              <a:rPr lang="en-GB" sz="2400" dirty="0"/>
              <a:t>With a normal degree of tolerance and self restraint</a:t>
            </a:r>
          </a:p>
          <a:p>
            <a:pPr lvl="2"/>
            <a:r>
              <a:rPr lang="en-GB" sz="2400" dirty="0"/>
              <a:t>And in the circumstances of D</a:t>
            </a:r>
          </a:p>
          <a:p>
            <a:pPr lvl="2"/>
            <a:r>
              <a:rPr lang="en-GB" sz="2400" dirty="0"/>
              <a:t>Might have reacted in the same… way to D [and killed]</a:t>
            </a:r>
          </a:p>
          <a:p>
            <a:pPr lvl="2"/>
            <a:r>
              <a:rPr lang="en-GB" sz="2400" dirty="0"/>
              <a:t>Or in a similar way [and killed]</a:t>
            </a:r>
          </a:p>
          <a:p>
            <a:pPr marL="0"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29</a:t>
            </a:fld>
            <a:endParaRPr lang="en-GB" dirty="0"/>
          </a:p>
        </p:txBody>
      </p:sp>
    </p:spTree>
    <p:extLst>
      <p:ext uri="{BB962C8B-B14F-4D97-AF65-F5344CB8AC3E}">
        <p14:creationId xmlns:p14="http://schemas.microsoft.com/office/powerpoint/2010/main" val="2017321388"/>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fontScale="70000" lnSpcReduction="20000"/>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7738490" y="2086014"/>
            <a:ext cx="2794662" cy="1190586"/>
          </a:xfrm>
        </p:spPr>
        <p:txBody>
          <a:bodyPr anchor="b">
            <a:normAutofit fontScale="90000"/>
          </a:bodyPr>
          <a:lstStyle/>
          <a:p>
            <a:pPr>
              <a:lnSpc>
                <a:spcPct val="90000"/>
              </a:lnSpc>
            </a:pPr>
            <a:r>
              <a:rPr lang="en-GB" sz="2700" dirty="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7543800" y="2364273"/>
            <a:ext cx="2959048" cy="1211134"/>
          </a:xfrm>
        </p:spPr>
        <p:txBody>
          <a:bodyPr anchor="b">
            <a:normAutofit/>
          </a:bodyPr>
          <a:lstStyle/>
          <a:p>
            <a:pPr>
              <a:lnSpc>
                <a:spcPct val="90000"/>
              </a:lnSpc>
            </a:pPr>
            <a:r>
              <a:rPr lang="en-GB" sz="2700" dirty="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lnSpcReduction="100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507446"/>
            <a:ext cx="8596668" cy="3880773"/>
          </a:xfrm>
        </p:spPr>
        <p:txBody>
          <a:bodyPr>
            <a:normAutofit fontScale="92500" lnSpcReduction="20000"/>
          </a:bodyPr>
          <a:lstStyle/>
          <a:p>
            <a:r>
              <a:rPr lang="en-GB" sz="2000" dirty="0"/>
              <a:t>Murder</a:t>
            </a:r>
          </a:p>
          <a:p>
            <a:pPr lvl="1"/>
            <a:r>
              <a:rPr lang="en-GB" sz="2000" dirty="0"/>
              <a:t>Unlawfully</a:t>
            </a:r>
          </a:p>
          <a:p>
            <a:pPr lvl="1"/>
            <a:r>
              <a:rPr lang="en-GB" sz="2000" dirty="0"/>
              <a:t>Kills</a:t>
            </a:r>
          </a:p>
          <a:p>
            <a:pPr lvl="1"/>
            <a:r>
              <a:rPr lang="en-GB" sz="2000" dirty="0"/>
              <a:t>A human being</a:t>
            </a:r>
          </a:p>
          <a:p>
            <a:pPr lvl="1"/>
            <a:r>
              <a:rPr lang="en-GB" sz="2000" dirty="0"/>
              <a:t>Within the Queen’s peace</a:t>
            </a:r>
          </a:p>
          <a:p>
            <a:pPr lvl="1"/>
            <a:r>
              <a:rPr lang="en-GB" sz="2000" dirty="0"/>
              <a:t>With malice aforethought</a:t>
            </a:r>
          </a:p>
          <a:p>
            <a:pPr lvl="1"/>
            <a:endParaRPr lang="en-GB" sz="2000" dirty="0"/>
          </a:p>
          <a:p>
            <a:r>
              <a:rPr lang="en-GB" sz="2000" dirty="0"/>
              <a:t>Murder may be reduced to (voluntary) manslaughter by a successful plea of:</a:t>
            </a:r>
          </a:p>
          <a:p>
            <a:pPr lvl="1"/>
            <a:r>
              <a:rPr lang="en-GB" sz="2000" dirty="0"/>
              <a:t>Loss of control (replaces previous partial defence of provocation)</a:t>
            </a:r>
          </a:p>
          <a:p>
            <a:pPr lvl="1"/>
            <a:r>
              <a:rPr lang="en-GB" sz="2000" dirty="0"/>
              <a:t>Diminished responsibility</a:t>
            </a:r>
          </a:p>
          <a:p>
            <a:pPr marL="393700" lvl="1"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33</a:t>
            </a:fld>
            <a:endParaRPr lang="en-GB"/>
          </a:p>
        </p:txBody>
      </p:sp>
    </p:spTree>
    <p:extLst>
      <p:ext uri="{BB962C8B-B14F-4D97-AF65-F5344CB8AC3E}">
        <p14:creationId xmlns:p14="http://schemas.microsoft.com/office/powerpoint/2010/main" val="1710182154"/>
      </p:ext>
    </p:extLst>
  </p:cSld>
  <p:clrMapOvr>
    <a:masterClrMapping/>
  </p:clrMapOvr>
  <mc:AlternateContent xmlns:mc="http://schemas.openxmlformats.org/markup-compatibility/2006" xmlns:p14="http://schemas.microsoft.com/office/powerpoint/2010/main">
    <mc:Choice Requires="p14">
      <p:transition spd="slow" p14:dur="2000" advTm="68880"/>
    </mc:Choice>
    <mc:Fallback xmlns="">
      <p:transition spd="slow" advTm="6888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930401"/>
            <a:ext cx="8596668" cy="4110962"/>
          </a:xfrm>
        </p:spPr>
        <p:txBody>
          <a:bodyPr>
            <a:normAutofit/>
          </a:bodyPr>
          <a:lstStyle/>
          <a:p>
            <a:r>
              <a:rPr lang="en-GB" sz="2800" dirty="0"/>
              <a:t>Loss of control:</a:t>
            </a:r>
          </a:p>
          <a:p>
            <a:pPr lvl="1"/>
            <a:r>
              <a:rPr lang="en-GB" sz="2400" dirty="0"/>
              <a:t>S54(1) </a:t>
            </a:r>
            <a:r>
              <a:rPr lang="en-GB" sz="2400" dirty="0" err="1"/>
              <a:t>CorJA</a:t>
            </a:r>
            <a:r>
              <a:rPr lang="en-GB" sz="2400" dirty="0"/>
              <a:t> 2009 requires</a:t>
            </a:r>
          </a:p>
          <a:p>
            <a:pPr lvl="2"/>
            <a:r>
              <a:rPr lang="en-GB" sz="2000" dirty="0"/>
              <a:t>One of two qualifying triggers </a:t>
            </a:r>
          </a:p>
          <a:p>
            <a:pPr lvl="2"/>
            <a:r>
              <a:rPr lang="en-GB" sz="2000" dirty="0"/>
              <a:t>This causes D to lose self control</a:t>
            </a:r>
          </a:p>
          <a:p>
            <a:pPr lvl="2"/>
            <a:r>
              <a:rPr lang="en-GB" sz="2000" dirty="0"/>
              <a:t>This led to an or omission resulting in D killing or being party to a killing</a:t>
            </a:r>
          </a:p>
          <a:p>
            <a:pPr lvl="2"/>
            <a:r>
              <a:rPr lang="en-GB" sz="2000" dirty="0"/>
              <a:t>A person of D’s sex and age, with a normal degree of tolerance and self restraint and in the circumstances of D, might have reacted in the same or in a similar way to D</a:t>
            </a:r>
          </a:p>
          <a:p>
            <a:pPr lvl="2"/>
            <a:r>
              <a:rPr lang="en-GB" sz="2000" dirty="0"/>
              <a:t>D did not act in a considered desire for revenge</a:t>
            </a:r>
          </a:p>
          <a:p>
            <a:endParaRPr lang="en-GB" sz="24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34</a:t>
            </a:fld>
            <a:endParaRPr lang="en-GB"/>
          </a:p>
        </p:txBody>
      </p:sp>
    </p:spTree>
    <p:extLst>
      <p:ext uri="{BB962C8B-B14F-4D97-AF65-F5344CB8AC3E}">
        <p14:creationId xmlns:p14="http://schemas.microsoft.com/office/powerpoint/2010/main" val="925690869"/>
      </p:ext>
    </p:extLst>
  </p:cSld>
  <p:clrMapOvr>
    <a:masterClrMapping/>
  </p:clrMapOvr>
  <mc:AlternateContent xmlns:mc="http://schemas.openxmlformats.org/markup-compatibility/2006" xmlns:p14="http://schemas.microsoft.com/office/powerpoint/2010/main">
    <mc:Choice Requires="p14">
      <p:transition spd="slow" p14:dur="2000" advTm="54484"/>
    </mc:Choice>
    <mc:Fallback xmlns="">
      <p:transition spd="slow" advTm="54484"/>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718269"/>
            <a:ext cx="8596668" cy="4323094"/>
          </a:xfrm>
        </p:spPr>
        <p:txBody>
          <a:bodyPr>
            <a:normAutofit/>
          </a:bodyPr>
          <a:lstStyle/>
          <a:p>
            <a:r>
              <a:rPr lang="en-GB" sz="2800" dirty="0"/>
              <a:t>Diminished responsibility:</a:t>
            </a:r>
          </a:p>
          <a:p>
            <a:pPr lvl="1"/>
            <a:r>
              <a:rPr lang="en-GB" sz="2400" dirty="0"/>
              <a:t>S52 </a:t>
            </a:r>
            <a:r>
              <a:rPr lang="en-GB" sz="2400" dirty="0" err="1"/>
              <a:t>CorJA</a:t>
            </a:r>
            <a:r>
              <a:rPr lang="en-GB" sz="2400" dirty="0"/>
              <a:t> 2009 must be shown that:</a:t>
            </a:r>
          </a:p>
          <a:p>
            <a:pPr lvl="2"/>
            <a:r>
              <a:rPr lang="en-GB" sz="2000" dirty="0"/>
              <a:t>D had a recognised medical condition</a:t>
            </a:r>
          </a:p>
          <a:p>
            <a:pPr lvl="2"/>
            <a:r>
              <a:rPr lang="en-GB" sz="2000" dirty="0"/>
              <a:t>Which caused D to suffer an abnormality of mental functioning</a:t>
            </a:r>
          </a:p>
          <a:p>
            <a:pPr lvl="2"/>
            <a:r>
              <a:rPr lang="en-GB" sz="2000" dirty="0"/>
              <a:t>Which substantially impaired D’s ability to understand the nature of his conduct, form a rational judgment or exercise self control</a:t>
            </a:r>
          </a:p>
          <a:p>
            <a:pPr lvl="2"/>
            <a:r>
              <a:rPr lang="en-GB" sz="2000" dirty="0"/>
              <a:t>The abnormality of mental functioning provides an explanation  for D’s acts and omissions in doing or being a party to killing </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35</a:t>
            </a:fld>
            <a:endParaRPr lang="en-GB"/>
          </a:p>
        </p:txBody>
      </p:sp>
    </p:spTree>
    <p:extLst>
      <p:ext uri="{BB962C8B-B14F-4D97-AF65-F5344CB8AC3E}">
        <p14:creationId xmlns:p14="http://schemas.microsoft.com/office/powerpoint/2010/main" val="107450762"/>
      </p:ext>
    </p:extLst>
  </p:cSld>
  <p:clrMapOvr>
    <a:masterClrMapping/>
  </p:clrMapOvr>
  <mc:AlternateContent xmlns:mc="http://schemas.openxmlformats.org/markup-compatibility/2006" xmlns:p14="http://schemas.microsoft.com/office/powerpoint/2010/main">
    <mc:Choice Requires="p14">
      <p:transition spd="slow" p14:dur="2000" advTm="62190"/>
    </mc:Choice>
    <mc:Fallback xmlns="">
      <p:transition spd="slow" advTm="6219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INVOLUNTARY MANSLAUGHTER</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06875074"/>
      </p:ext>
    </p:extLst>
  </p:cSld>
  <p:clrMapOvr>
    <a:masterClrMapping/>
  </p:clrMapOvr>
  <mc:AlternateContent xmlns:mc="http://schemas.openxmlformats.org/markup-compatibility/2006" xmlns:p14="http://schemas.microsoft.com/office/powerpoint/2010/main">
    <mc:Choice Requires="p14">
      <p:transition spd="slow" p14:dur="2000" advTm="41899"/>
    </mc:Choice>
    <mc:Fallback xmlns="">
      <p:transition spd="slow" advTm="41899"/>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GB"/>
              <a:t>‘Involuntary’ manslaughter</a:t>
            </a:r>
            <a:endParaRPr lang="en-US"/>
          </a:p>
        </p:txBody>
      </p:sp>
      <p:sp>
        <p:nvSpPr>
          <p:cNvPr id="31746" name="Content Placeholder 2"/>
          <p:cNvSpPr>
            <a:spLocks noGrp="1"/>
          </p:cNvSpPr>
          <p:nvPr>
            <p:ph idx="1"/>
          </p:nvPr>
        </p:nvSpPr>
        <p:spPr>
          <a:xfrm>
            <a:off x="677334" y="2497023"/>
            <a:ext cx="8596668" cy="3880773"/>
          </a:xfrm>
        </p:spPr>
        <p:txBody>
          <a:bodyPr>
            <a:normAutofit lnSpcReduction="10000"/>
          </a:bodyPr>
          <a:lstStyle/>
          <a:p>
            <a:pPr algn="just">
              <a:buFont typeface="Wingdings 2" pitchFamily="18" charset="2"/>
              <a:buNone/>
            </a:pPr>
            <a:r>
              <a:rPr lang="en-GB" dirty="0"/>
              <a:t>	</a:t>
            </a:r>
            <a:r>
              <a:rPr lang="en-GB" sz="2400" dirty="0"/>
              <a:t>Where D kills V with anything less than an intent to kill or cause </a:t>
            </a:r>
            <a:r>
              <a:rPr lang="en-GB" sz="2400" dirty="0" err="1"/>
              <a:t>gbh</a:t>
            </a:r>
            <a:r>
              <a:rPr lang="en-GB" sz="2400" dirty="0"/>
              <a:t>, then D may be liable for so-called ‘involuntary’ manslaughter.  This takes three forms:</a:t>
            </a:r>
          </a:p>
          <a:p>
            <a:pPr algn="just"/>
            <a:r>
              <a:rPr lang="en-GB" sz="2400" b="1" dirty="0">
                <a:solidFill>
                  <a:srgbClr val="FFC000"/>
                </a:solidFill>
              </a:rPr>
              <a:t>Gross negligence manslaughter</a:t>
            </a:r>
            <a:r>
              <a:rPr lang="en-GB" sz="2400" dirty="0">
                <a:solidFill>
                  <a:srgbClr val="FFC000"/>
                </a:solidFill>
              </a:rPr>
              <a:t> </a:t>
            </a:r>
            <a:r>
              <a:rPr lang="en-GB" sz="2400" dirty="0"/>
              <a:t>- Killing as a result of gross negligence:</a:t>
            </a:r>
          </a:p>
          <a:p>
            <a:pPr algn="just"/>
            <a:r>
              <a:rPr lang="en-GB" sz="2400" b="1" dirty="0">
                <a:solidFill>
                  <a:srgbClr val="FFC000"/>
                </a:solidFill>
              </a:rPr>
              <a:t>Constructive manslaughter</a:t>
            </a:r>
            <a:r>
              <a:rPr lang="en-GB" sz="2400" dirty="0">
                <a:solidFill>
                  <a:srgbClr val="FFC000"/>
                </a:solidFill>
              </a:rPr>
              <a:t> </a:t>
            </a:r>
            <a:r>
              <a:rPr lang="en-GB" sz="2400" dirty="0"/>
              <a:t>(also referred to as ‘unlawful and dangerous act’ manslaughter) - Killing as a result of committing some other crime of </a:t>
            </a:r>
            <a:r>
              <a:rPr lang="en-GB" sz="2400" dirty="0" err="1"/>
              <a:t>mens</a:t>
            </a:r>
            <a:r>
              <a:rPr lang="en-GB" sz="2400" dirty="0"/>
              <a:t> rea (e.g. assault; robbery; rape):</a:t>
            </a:r>
            <a:endParaRPr lang="en-US" sz="2400" dirty="0"/>
          </a:p>
          <a:p>
            <a:pPr algn="just"/>
            <a:r>
              <a:rPr lang="en-GB" sz="2400" b="1" dirty="0">
                <a:solidFill>
                  <a:srgbClr val="FFC000"/>
                </a:solidFill>
              </a:rPr>
              <a:t>Subjectively reckless manslaughter </a:t>
            </a:r>
            <a:r>
              <a:rPr lang="en-GB" sz="2400" b="1" dirty="0"/>
              <a:t>-</a:t>
            </a:r>
            <a:r>
              <a:rPr lang="en-GB" sz="2400" dirty="0"/>
              <a:t>Killing recklessly</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3EF1DE48-851B-4F76-A521-AD878EAB01D1}" type="slidenum">
              <a:rPr lang="en-GB" smtClean="0"/>
              <a:pPr>
                <a:defRPr/>
              </a:pPr>
              <a:t>37</a:t>
            </a:fld>
            <a:endParaRPr lang="en-GB"/>
          </a:p>
        </p:txBody>
      </p:sp>
      <p:pic>
        <p:nvPicPr>
          <p:cNvPr id="2" name="Picture 1"/>
          <p:cNvPicPr>
            <a:picLocks noChangeAspect="1"/>
          </p:cNvPicPr>
          <p:nvPr/>
        </p:nvPicPr>
        <p:blipFill>
          <a:blip r:embed="rId3"/>
          <a:stretch>
            <a:fillRect/>
          </a:stretch>
        </p:blipFill>
        <p:spPr>
          <a:xfrm>
            <a:off x="8076422" y="292099"/>
            <a:ext cx="3182949" cy="1868489"/>
          </a:xfrm>
          <a:prstGeom prst="rect">
            <a:avLst/>
          </a:prstGeom>
        </p:spPr>
      </p:pic>
    </p:spTree>
    <p:extLst>
      <p:ext uri="{BB962C8B-B14F-4D97-AF65-F5344CB8AC3E}">
        <p14:creationId xmlns:p14="http://schemas.microsoft.com/office/powerpoint/2010/main" val="122543929"/>
      </p:ext>
    </p:extLst>
  </p:cSld>
  <p:clrMapOvr>
    <a:masterClrMapping/>
  </p:clrMapOvr>
  <mc:AlternateContent xmlns:mc="http://schemas.openxmlformats.org/markup-compatibility/2006" xmlns:p14="http://schemas.microsoft.com/office/powerpoint/2010/main">
    <mc:Choice Requires="p14">
      <p:transition spd="slow" p14:dur="2000" advTm="104500"/>
    </mc:Choice>
    <mc:Fallback xmlns="">
      <p:transition spd="slow" advTm="1045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r>
              <a:rPr lang="en-GB" sz="3200" b="1" i="1" dirty="0" err="1"/>
              <a:t>Adomako</a:t>
            </a:r>
            <a:r>
              <a:rPr lang="en-GB" sz="3200" b="1" i="1" dirty="0"/>
              <a:t> [1994]</a:t>
            </a:r>
          </a:p>
          <a:p>
            <a:pPr marL="0" indent="0">
              <a:buNone/>
            </a:pPr>
            <a:endParaRPr lang="en-GB" sz="3200" b="1" i="1" dirty="0"/>
          </a:p>
          <a:p>
            <a:pPr lvl="1"/>
            <a:r>
              <a:rPr lang="en-GB" sz="2800" b="1" i="1" dirty="0"/>
              <a:t>D owed a duty of care to V</a:t>
            </a:r>
          </a:p>
          <a:p>
            <a:pPr lvl="1"/>
            <a:r>
              <a:rPr lang="en-GB" sz="2800" b="1" i="1" dirty="0"/>
              <a:t>D breached duty of care</a:t>
            </a:r>
          </a:p>
          <a:p>
            <a:pPr lvl="1"/>
            <a:r>
              <a:rPr lang="en-GB" sz="2800" b="1" i="1" dirty="0"/>
              <a:t>The negligence was gross</a:t>
            </a:r>
          </a:p>
          <a:p>
            <a:pPr lvl="1"/>
            <a:r>
              <a:rPr lang="en-GB" sz="2800" b="1" i="1" dirty="0"/>
              <a:t>D’s negligence caused the death</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38</a:t>
            </a:fld>
            <a:endParaRPr lang="en-GB"/>
          </a:p>
        </p:txBody>
      </p:sp>
    </p:spTree>
    <p:extLst>
      <p:ext uri="{BB962C8B-B14F-4D97-AF65-F5344CB8AC3E}">
        <p14:creationId xmlns:p14="http://schemas.microsoft.com/office/powerpoint/2010/main" val="2290667617"/>
      </p:ext>
    </p:extLst>
  </p:cSld>
  <p:clrMapOvr>
    <a:masterClrMapping/>
  </p:clrMapOvr>
  <mc:AlternateContent xmlns:mc="http://schemas.openxmlformats.org/markup-compatibility/2006" xmlns:p14="http://schemas.microsoft.com/office/powerpoint/2010/main">
    <mc:Choice Requires="p14">
      <p:transition spd="slow" p14:dur="2000" advTm="91707"/>
    </mc:Choice>
    <mc:Fallback xmlns="">
      <p:transition spd="slow" advTm="9170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677334" y="1597689"/>
            <a:ext cx="8596668" cy="4443674"/>
          </a:xfrm>
        </p:spPr>
        <p:txBody>
          <a:bodyPr>
            <a:normAutofit/>
          </a:bodyPr>
          <a:lstStyle/>
          <a:p>
            <a:pPr marL="0" indent="0">
              <a:buNone/>
            </a:pPr>
            <a:r>
              <a:rPr lang="en-GB" sz="2400" b="1" dirty="0"/>
              <a:t>2. D breached a relevant duty of care</a:t>
            </a:r>
          </a:p>
          <a:p>
            <a:pPr lvl="1"/>
            <a:r>
              <a:rPr lang="en-GB" sz="2000" dirty="0"/>
              <a:t>Objective test</a:t>
            </a:r>
          </a:p>
          <a:p>
            <a:pPr lvl="1"/>
            <a:r>
              <a:rPr lang="en-GB" sz="2000" dirty="0"/>
              <a:t>Breach can be positive act or omission</a:t>
            </a:r>
          </a:p>
          <a:p>
            <a:pPr marL="0" indent="0">
              <a:buNone/>
            </a:pPr>
            <a:r>
              <a:rPr lang="en-GB" sz="2400" b="1" dirty="0"/>
              <a:t>3. Negligence was gross</a:t>
            </a:r>
          </a:p>
          <a:p>
            <a:pPr lvl="1"/>
            <a:r>
              <a:rPr lang="en-GB" sz="2000" i="1" dirty="0"/>
              <a:t>so bad</a:t>
            </a:r>
            <a:r>
              <a:rPr lang="en-GB" sz="2000" dirty="0"/>
              <a:t> </a:t>
            </a:r>
            <a:r>
              <a:rPr lang="en-GB" sz="2000" i="1" dirty="0"/>
              <a:t>in all the circumstances as to amount in the jury’s judgment to a criminal act or omission </a:t>
            </a:r>
            <a:r>
              <a:rPr lang="en-GB" sz="2000" b="1" i="1" dirty="0"/>
              <a:t>(</a:t>
            </a:r>
            <a:r>
              <a:rPr lang="en-GB" sz="2000" b="1" i="1" dirty="0" err="1"/>
              <a:t>Adomako</a:t>
            </a:r>
            <a:r>
              <a:rPr lang="en-GB" sz="2000" b="1" i="1" dirty="0"/>
              <a:t> [1994])</a:t>
            </a:r>
          </a:p>
          <a:p>
            <a:pPr lvl="1"/>
            <a:r>
              <a:rPr lang="en-GB" sz="2000" i="1" dirty="0"/>
              <a:t>went beyond a mere matter of compensation between subjects and showed such disregard for the life and safety of others, as to amount to a crime against the state and conduct deserving of punishment </a:t>
            </a:r>
            <a:r>
              <a:rPr lang="en-GB" sz="2000" b="1" i="1" dirty="0"/>
              <a:t>(Bateman [1925])</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39</a:t>
            </a:fld>
            <a:endParaRPr lang="en-GB"/>
          </a:p>
        </p:txBody>
      </p:sp>
    </p:spTree>
    <p:extLst>
      <p:ext uri="{BB962C8B-B14F-4D97-AF65-F5344CB8AC3E}">
        <p14:creationId xmlns:p14="http://schemas.microsoft.com/office/powerpoint/2010/main" val="848201673"/>
      </p:ext>
    </p:extLst>
  </p:cSld>
  <p:clrMapOvr>
    <a:masterClrMapping/>
  </p:clrMapOvr>
  <mc:AlternateContent xmlns:mc="http://schemas.openxmlformats.org/markup-compatibility/2006" xmlns:p14="http://schemas.microsoft.com/office/powerpoint/2010/main">
    <mc:Choice Requires="p14">
      <p:transition spd="slow" p14:dur="2000" advTm="175229"/>
    </mc:Choice>
    <mc:Fallback xmlns="">
      <p:transition spd="slow" advTm="17522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961113" y="1270000"/>
            <a:ext cx="8596668" cy="4272852"/>
          </a:xfrm>
        </p:spPr>
        <p:txBody>
          <a:bodyPr>
            <a:noAutofit/>
          </a:bodyPr>
          <a:lstStyle/>
          <a:p>
            <a:r>
              <a:rPr lang="en-GB" sz="2800" b="1" i="1" dirty="0"/>
              <a:t>A-G’s Reference (No. 2 of 1999) [2000] –</a:t>
            </a:r>
            <a:r>
              <a:rPr lang="en-GB" sz="2800" dirty="0"/>
              <a:t> does not have to foresee death or serious injury.  Objectively judged</a:t>
            </a:r>
          </a:p>
          <a:p>
            <a:pPr lvl="1"/>
            <a:r>
              <a:rPr lang="en-GB" sz="2400" dirty="0"/>
              <a:t>How far below standards of a reasonable person did D fall?</a:t>
            </a:r>
          </a:p>
          <a:p>
            <a:pPr lvl="1"/>
            <a:r>
              <a:rPr lang="en-GB" sz="2400" dirty="0"/>
              <a:t>Did D foresee the risk of death?</a:t>
            </a:r>
          </a:p>
          <a:p>
            <a:pPr lvl="1"/>
            <a:r>
              <a:rPr lang="en-GB" sz="2400" dirty="0"/>
              <a:t>What were the motives behind D’s conduct?</a:t>
            </a:r>
          </a:p>
          <a:p>
            <a:pPr lvl="1"/>
            <a:r>
              <a:rPr lang="en-GB" sz="2400" dirty="0"/>
              <a:t>Was D exercising a special skill that was relevant to the question of breach?</a:t>
            </a:r>
          </a:p>
          <a:p>
            <a:r>
              <a:rPr lang="en-GB" sz="2800" b="1" i="1" dirty="0"/>
              <a:t>Singh [1999]</a:t>
            </a:r>
            <a:r>
              <a:rPr lang="en-GB" sz="2800" dirty="0"/>
              <a:t>– Conduct must involve a serious risk of death which would have been obvious to a reasonably prudent person</a:t>
            </a:r>
            <a:endParaRPr lang="en-GB" sz="28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40</a:t>
            </a:fld>
            <a:endParaRPr lang="en-GB"/>
          </a:p>
        </p:txBody>
      </p:sp>
    </p:spTree>
    <p:extLst>
      <p:ext uri="{BB962C8B-B14F-4D97-AF65-F5344CB8AC3E}">
        <p14:creationId xmlns:p14="http://schemas.microsoft.com/office/powerpoint/2010/main" val="1194382553"/>
      </p:ext>
    </p:extLst>
  </p:cSld>
  <p:clrMapOvr>
    <a:masterClrMapping/>
  </p:clrMapOvr>
  <mc:AlternateContent xmlns:mc="http://schemas.openxmlformats.org/markup-compatibility/2006" xmlns:p14="http://schemas.microsoft.com/office/powerpoint/2010/main">
    <mc:Choice Requires="p14">
      <p:transition spd="slow" p14:dur="2000" advTm="155846"/>
    </mc:Choice>
    <mc:Fallback xmlns="">
      <p:transition spd="slow" advTm="155846"/>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pPr marL="0" indent="0">
              <a:buNone/>
            </a:pPr>
            <a:r>
              <a:rPr lang="en-GB" sz="3600" dirty="0"/>
              <a:t>4. D’s negligence caused V’s death</a:t>
            </a:r>
          </a:p>
          <a:p>
            <a:pPr marL="0" indent="0">
              <a:buNone/>
            </a:pPr>
            <a:endParaRPr lang="en-GB" sz="36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41</a:t>
            </a:fld>
            <a:endParaRPr lang="en-GB"/>
          </a:p>
        </p:txBody>
      </p:sp>
    </p:spTree>
    <p:extLst>
      <p:ext uri="{BB962C8B-B14F-4D97-AF65-F5344CB8AC3E}">
        <p14:creationId xmlns:p14="http://schemas.microsoft.com/office/powerpoint/2010/main" val="1831555085"/>
      </p:ext>
    </p:extLst>
  </p:cSld>
  <p:clrMapOvr>
    <a:masterClrMapping/>
  </p:clrMapOvr>
  <mc:AlternateContent xmlns:mc="http://schemas.openxmlformats.org/markup-compatibility/2006" xmlns:p14="http://schemas.microsoft.com/office/powerpoint/2010/main">
    <mc:Choice Requires="p14">
      <p:transition spd="slow" p14:dur="2000" advTm="36978"/>
    </mc:Choice>
    <mc:Fallback xmlns="">
      <p:transition spd="slow" advTm="3697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lstStyle/>
          <a:p>
            <a:r>
              <a:rPr lang="en-GB" sz="2800" b="1" i="1" dirty="0"/>
              <a:t>A-G’s Reference (no. 3 of 1994)[1997] </a:t>
            </a:r>
            <a:r>
              <a:rPr lang="en-GB" sz="2800" dirty="0"/>
              <a:t> clarified elements of offence:</a:t>
            </a:r>
          </a:p>
          <a:p>
            <a:pPr lvl="1"/>
            <a:r>
              <a:rPr lang="en-GB" sz="2400" dirty="0"/>
              <a:t>D does an unlawful act</a:t>
            </a:r>
            <a:endParaRPr lang="en-GB" sz="2800" dirty="0"/>
          </a:p>
          <a:p>
            <a:pPr lvl="1"/>
            <a:r>
              <a:rPr lang="en-GB" sz="2400" dirty="0"/>
              <a:t>An act amounts to a crime</a:t>
            </a:r>
            <a:endParaRPr lang="en-GB" sz="2800" dirty="0"/>
          </a:p>
          <a:p>
            <a:pPr lvl="1"/>
            <a:r>
              <a:rPr lang="en-GB" sz="2400" dirty="0"/>
              <a:t>The act is  a dangerous one</a:t>
            </a:r>
            <a:endParaRPr lang="en-GB" sz="2800" dirty="0"/>
          </a:p>
          <a:p>
            <a:pPr lvl="1"/>
            <a:r>
              <a:rPr lang="en-GB" sz="2400" dirty="0"/>
              <a:t>The act causes death</a:t>
            </a:r>
            <a:endParaRPr lang="en-GB" sz="2800" dirty="0"/>
          </a:p>
          <a:p>
            <a:pPr lvl="1"/>
            <a:endParaRPr lang="en-GB"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42</a:t>
            </a:fld>
            <a:endParaRPr lang="en-GB"/>
          </a:p>
        </p:txBody>
      </p:sp>
    </p:spTree>
    <p:extLst>
      <p:ext uri="{BB962C8B-B14F-4D97-AF65-F5344CB8AC3E}">
        <p14:creationId xmlns:p14="http://schemas.microsoft.com/office/powerpoint/2010/main" val="2508264384"/>
      </p:ext>
    </p:extLst>
  </p:cSld>
  <p:clrMapOvr>
    <a:masterClrMapping/>
  </p:clrMapOvr>
  <mc:AlternateContent xmlns:mc="http://schemas.openxmlformats.org/markup-compatibility/2006" xmlns:p14="http://schemas.microsoft.com/office/powerpoint/2010/main">
    <mc:Choice Requires="p14">
      <p:transition spd="slow" p14:dur="2000" advTm="83346"/>
    </mc:Choice>
    <mc:Fallback xmlns="">
      <p:transition spd="slow" advTm="83346"/>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noAutofit/>
          </a:bodyPr>
          <a:lstStyle/>
          <a:p>
            <a:r>
              <a:rPr lang="en-GB" sz="3600" b="1" u="sng" dirty="0"/>
              <a:t>Does an unlawful act</a:t>
            </a:r>
          </a:p>
          <a:p>
            <a:pPr lvl="1"/>
            <a:r>
              <a:rPr lang="en-GB" sz="2400" b="1" dirty="0"/>
              <a:t>Lowe</a:t>
            </a:r>
            <a:r>
              <a:rPr lang="en-GB" sz="2400" dirty="0"/>
              <a:t> [1973] QB 702 - the criminal act must be an </a:t>
            </a:r>
            <a:r>
              <a:rPr lang="en-GB" sz="2400" b="1" i="1" dirty="0"/>
              <a:t>act</a:t>
            </a:r>
            <a:r>
              <a:rPr lang="en-GB" sz="2400" dirty="0"/>
              <a:t> – a criminal omission will not do.</a:t>
            </a:r>
          </a:p>
          <a:p>
            <a:pPr lvl="1"/>
            <a:endParaRPr lang="en-GB" sz="2400" dirty="0"/>
          </a:p>
          <a:p>
            <a:r>
              <a:rPr lang="en-GB" sz="2800" b="1" dirty="0"/>
              <a:t>The act amounts to a crime</a:t>
            </a:r>
          </a:p>
          <a:p>
            <a:pPr lvl="1"/>
            <a:r>
              <a:rPr lang="en-GB" sz="2400" b="1" dirty="0"/>
              <a:t>Franklin</a:t>
            </a:r>
            <a:r>
              <a:rPr lang="en-GB" sz="2400" dirty="0"/>
              <a:t> (1883) 15 Cox CC 163 - ‘unlawful act’ must be a crime </a:t>
            </a:r>
          </a:p>
          <a:p>
            <a:pPr lvl="1"/>
            <a:r>
              <a:rPr lang="en-GB" sz="2400" b="1" dirty="0"/>
              <a:t>Andrews v DPP</a:t>
            </a:r>
            <a:r>
              <a:rPr lang="en-GB" sz="2400" dirty="0"/>
              <a:t> [1937] AC 576 - the crime must be one requiring </a:t>
            </a:r>
            <a:r>
              <a:rPr lang="en-GB" sz="2400" dirty="0" err="1"/>
              <a:t>mens</a:t>
            </a:r>
            <a:r>
              <a:rPr lang="en-GB" sz="2400" dirty="0"/>
              <a:t> rea:  a crime of strict liability is insufficient </a:t>
            </a:r>
            <a:endParaRPr lang="en-GB" sz="24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43</a:t>
            </a:fld>
            <a:endParaRPr lang="en-GB"/>
          </a:p>
        </p:txBody>
      </p:sp>
    </p:spTree>
    <p:extLst>
      <p:ext uri="{BB962C8B-B14F-4D97-AF65-F5344CB8AC3E}">
        <p14:creationId xmlns:p14="http://schemas.microsoft.com/office/powerpoint/2010/main" val="1191009107"/>
      </p:ext>
    </p:extLst>
  </p:cSld>
  <p:clrMapOvr>
    <a:masterClrMapping/>
  </p:clrMapOvr>
  <mc:AlternateContent xmlns:mc="http://schemas.openxmlformats.org/markup-compatibility/2006" xmlns:p14="http://schemas.microsoft.com/office/powerpoint/2010/main">
    <mc:Choice Requires="p14">
      <p:transition spd="slow" p14:dur="2000" advTm="147248"/>
    </mc:Choice>
    <mc:Fallback xmlns="">
      <p:transition spd="slow" advTm="147248"/>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4" y="1930401"/>
            <a:ext cx="8596668" cy="4110962"/>
          </a:xfrm>
        </p:spPr>
        <p:txBody>
          <a:bodyPr>
            <a:normAutofit lnSpcReduction="10000"/>
          </a:bodyPr>
          <a:lstStyle/>
          <a:p>
            <a:r>
              <a:rPr lang="en-GB" sz="2800" dirty="0"/>
              <a:t>The unlawful act must be dangerous</a:t>
            </a:r>
          </a:p>
          <a:p>
            <a:pPr lvl="1"/>
            <a:r>
              <a:rPr lang="en-GB" sz="2400" b="1" dirty="0"/>
              <a:t>Church</a:t>
            </a:r>
            <a:r>
              <a:rPr lang="en-GB" sz="2400" dirty="0"/>
              <a:t> [1966] 1 QB 59  - not enough for the prosecution to prove that D committed a crime which happened to cause V’s death; the crime has to be shown to have been dangerous</a:t>
            </a:r>
          </a:p>
          <a:p>
            <a:pPr lvl="1"/>
            <a:r>
              <a:rPr lang="en-GB" sz="2400" b="1" dirty="0"/>
              <a:t>DPP v Newbury  &amp; Jones</a:t>
            </a:r>
            <a:r>
              <a:rPr lang="en-GB" sz="2400" dirty="0"/>
              <a:t> [1977] AC 500. – confirmed appropriate test for dangerousness: “reasonable person appreciates a risk of harm”</a:t>
            </a:r>
          </a:p>
          <a:p>
            <a:pPr lvl="2"/>
            <a:r>
              <a:rPr lang="en-GB" sz="2000" dirty="0"/>
              <a:t>Objectively dangerous</a:t>
            </a:r>
          </a:p>
          <a:p>
            <a:pPr lvl="2"/>
            <a:r>
              <a:rPr lang="en-GB" sz="2000" b="1" dirty="0"/>
              <a:t>Dawson [1985] – </a:t>
            </a:r>
            <a:r>
              <a:rPr lang="en-GB" sz="2000" dirty="0"/>
              <a:t>example where reasonable person would not have appreciated act could result in physical harm</a:t>
            </a:r>
            <a:endParaRPr lang="en-GB" sz="2000" b="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44</a:t>
            </a:fld>
            <a:endParaRPr lang="en-GB"/>
          </a:p>
        </p:txBody>
      </p:sp>
    </p:spTree>
    <p:extLst>
      <p:ext uri="{BB962C8B-B14F-4D97-AF65-F5344CB8AC3E}">
        <p14:creationId xmlns:p14="http://schemas.microsoft.com/office/powerpoint/2010/main" val="3517491123"/>
      </p:ext>
    </p:extLst>
  </p:cSld>
  <p:clrMapOvr>
    <a:masterClrMapping/>
  </p:clrMapOvr>
  <mc:AlternateContent xmlns:mc="http://schemas.openxmlformats.org/markup-compatibility/2006" xmlns:p14="http://schemas.microsoft.com/office/powerpoint/2010/main">
    <mc:Choice Requires="p14">
      <p:transition spd="slow" p14:dur="2000" advTm="162806"/>
    </mc:Choice>
    <mc:Fallback xmlns="">
      <p:transition spd="slow" advTm="162806"/>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3" y="2045494"/>
            <a:ext cx="9081521" cy="4512961"/>
          </a:xfrm>
        </p:spPr>
        <p:txBody>
          <a:bodyPr>
            <a:noAutofit/>
          </a:bodyPr>
          <a:lstStyle/>
          <a:p>
            <a:r>
              <a:rPr lang="en-GB" sz="3200" b="1" u="sng" dirty="0"/>
              <a:t>The act results in death</a:t>
            </a:r>
          </a:p>
          <a:p>
            <a:pPr lvl="1"/>
            <a:r>
              <a:rPr lang="en-GB" sz="2800" dirty="0"/>
              <a:t>Causation – must be factual and legal cause of death</a:t>
            </a:r>
          </a:p>
          <a:p>
            <a:pPr lvl="1"/>
            <a:r>
              <a:rPr lang="en-GB" sz="2800" dirty="0"/>
              <a:t>If there is a break in the chain of causation, D is not guilty of UDAM</a:t>
            </a:r>
          </a:p>
          <a:p>
            <a:pPr lvl="1"/>
            <a:r>
              <a:rPr lang="en-GB" sz="2800" b="1" dirty="0"/>
              <a:t>Mitchell</a:t>
            </a:r>
            <a:r>
              <a:rPr lang="en-GB" sz="2800" dirty="0"/>
              <a:t> (1983) 76 Cr App R 293 – UDAM may be committed with transferred malice</a:t>
            </a:r>
          </a:p>
          <a:p>
            <a:r>
              <a:rPr lang="en-GB" sz="3200" dirty="0" err="1"/>
              <a:t>Mens</a:t>
            </a:r>
            <a:r>
              <a:rPr lang="en-GB" sz="3200" dirty="0"/>
              <a:t> rea required is that of the initial crime (base offence)</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45</a:t>
            </a:fld>
            <a:endParaRPr lang="en-GB"/>
          </a:p>
        </p:txBody>
      </p:sp>
    </p:spTree>
    <p:extLst>
      <p:ext uri="{BB962C8B-B14F-4D97-AF65-F5344CB8AC3E}">
        <p14:creationId xmlns:p14="http://schemas.microsoft.com/office/powerpoint/2010/main" val="1005782082"/>
      </p:ext>
    </p:extLst>
  </p:cSld>
  <p:clrMapOvr>
    <a:masterClrMapping/>
  </p:clrMapOvr>
  <mc:AlternateContent xmlns:mc="http://schemas.openxmlformats.org/markup-compatibility/2006" xmlns:p14="http://schemas.microsoft.com/office/powerpoint/2010/main">
    <mc:Choice Requires="p14">
      <p:transition spd="slow" p14:dur="2000" advTm="123262"/>
    </mc:Choice>
    <mc:Fallback xmlns="">
      <p:transition spd="slow" advTm="123262"/>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Subjectively reckless manslaughter</a:t>
            </a:r>
          </a:p>
        </p:txBody>
      </p:sp>
      <p:sp>
        <p:nvSpPr>
          <p:cNvPr id="3" name="Content Placeholder 2"/>
          <p:cNvSpPr>
            <a:spLocks noGrp="1"/>
          </p:cNvSpPr>
          <p:nvPr>
            <p:ph idx="1"/>
          </p:nvPr>
        </p:nvSpPr>
        <p:spPr>
          <a:xfrm>
            <a:off x="677334" y="1678268"/>
            <a:ext cx="8596668" cy="3880773"/>
          </a:xfrm>
        </p:spPr>
        <p:txBody>
          <a:bodyPr>
            <a:noAutofit/>
          </a:bodyPr>
          <a:lstStyle/>
          <a:p>
            <a:r>
              <a:rPr lang="en-GB" sz="2400" dirty="0"/>
              <a:t>Elements are:</a:t>
            </a:r>
          </a:p>
          <a:p>
            <a:pPr lvl="1"/>
            <a:r>
              <a:rPr lang="en-GB" sz="2000" dirty="0"/>
              <a:t>D kills</a:t>
            </a:r>
          </a:p>
          <a:p>
            <a:pPr lvl="1"/>
            <a:r>
              <a:rPr lang="en-GB" sz="2000" dirty="0"/>
              <a:t>By an act or omission</a:t>
            </a:r>
          </a:p>
          <a:p>
            <a:pPr lvl="1"/>
            <a:r>
              <a:rPr lang="en-GB" sz="2000" dirty="0"/>
              <a:t>Which does not have to amount to an offence</a:t>
            </a:r>
          </a:p>
          <a:p>
            <a:pPr lvl="1"/>
            <a:r>
              <a:rPr lang="en-GB" sz="2000" dirty="0"/>
              <a:t>Where D is aware that it is highly probable that he will cause serious bodily harm</a:t>
            </a:r>
          </a:p>
          <a:p>
            <a:r>
              <a:rPr lang="en-GB" sz="2400" dirty="0" err="1"/>
              <a:t>Actus</a:t>
            </a:r>
            <a:r>
              <a:rPr lang="en-GB" sz="2400" dirty="0"/>
              <a:t> </a:t>
            </a:r>
            <a:r>
              <a:rPr lang="en-GB" sz="2400" dirty="0" err="1"/>
              <a:t>reus</a:t>
            </a:r>
            <a:r>
              <a:rPr lang="en-GB" sz="2400" dirty="0"/>
              <a:t> – act or omission need not amount to an offence</a:t>
            </a:r>
          </a:p>
          <a:p>
            <a:r>
              <a:rPr lang="en-GB" sz="2400" dirty="0" err="1"/>
              <a:t>Mens</a:t>
            </a:r>
            <a:r>
              <a:rPr lang="en-GB" sz="2400" dirty="0"/>
              <a:t> Rea – aware that it is highly probable he will cause serious bodily harm </a:t>
            </a:r>
            <a:r>
              <a:rPr lang="en-GB" sz="2400" b="1" dirty="0"/>
              <a:t>Lidar [2000]</a:t>
            </a:r>
            <a:endParaRPr lang="en-GB" sz="24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46</a:t>
            </a:fld>
            <a:endParaRPr lang="en-GB"/>
          </a:p>
        </p:txBody>
      </p:sp>
    </p:spTree>
    <p:extLst>
      <p:ext uri="{BB962C8B-B14F-4D97-AF65-F5344CB8AC3E}">
        <p14:creationId xmlns:p14="http://schemas.microsoft.com/office/powerpoint/2010/main" val="1859452166"/>
      </p:ext>
    </p:extLst>
  </p:cSld>
  <p:clrMapOvr>
    <a:masterClrMapping/>
  </p:clrMapOvr>
  <mc:AlternateContent xmlns:mc="http://schemas.openxmlformats.org/markup-compatibility/2006" xmlns:p14="http://schemas.microsoft.com/office/powerpoint/2010/main">
    <mc:Choice Requires="p14">
      <p:transition spd="slow" p14:dur="2000" advTm="221948"/>
    </mc:Choice>
    <mc:Fallback xmlns="">
      <p:transition spd="slow" advTm="221948"/>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 involuntary manslaughter</a:t>
            </a:r>
          </a:p>
        </p:txBody>
      </p:sp>
      <p:sp>
        <p:nvSpPr>
          <p:cNvPr id="3" name="Content Placeholder 2"/>
          <p:cNvSpPr>
            <a:spLocks noGrp="1"/>
          </p:cNvSpPr>
          <p:nvPr>
            <p:ph idx="1"/>
          </p:nvPr>
        </p:nvSpPr>
        <p:spPr>
          <a:xfrm>
            <a:off x="677334" y="1647931"/>
            <a:ext cx="8596668" cy="4393432"/>
          </a:xfrm>
        </p:spPr>
        <p:txBody>
          <a:bodyPr>
            <a:noAutofit/>
          </a:bodyPr>
          <a:lstStyle/>
          <a:p>
            <a:r>
              <a:rPr lang="en-GB" sz="2800" dirty="0"/>
              <a:t>D commits the AR of murder without the MR.</a:t>
            </a:r>
          </a:p>
          <a:p>
            <a:r>
              <a:rPr lang="en-GB" sz="2800" dirty="0"/>
              <a:t>Three forms:</a:t>
            </a:r>
          </a:p>
          <a:p>
            <a:pPr lvl="1"/>
            <a:r>
              <a:rPr lang="en-GB" sz="2400" dirty="0"/>
              <a:t>Gross negligence manslaughter – breach </a:t>
            </a:r>
            <a:r>
              <a:rPr lang="en-GB" sz="2400" dirty="0" err="1"/>
              <a:t>DoC</a:t>
            </a:r>
            <a:r>
              <a:rPr lang="en-GB" sz="2400" dirty="0"/>
              <a:t>, breach is gross and caused death</a:t>
            </a:r>
          </a:p>
          <a:p>
            <a:pPr lvl="1"/>
            <a:r>
              <a:rPr lang="en-GB" sz="2400" dirty="0"/>
              <a:t>UDAM – unlawful act which amounts to a crime which is dangerous and causes death</a:t>
            </a:r>
          </a:p>
          <a:p>
            <a:pPr lvl="1"/>
            <a:r>
              <a:rPr lang="en-GB" sz="2400" dirty="0"/>
              <a:t>Subjectively reckless manslaughter – act or omission and D is aware it is highly probable he will cause serious bodily harm</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47</a:t>
            </a:fld>
            <a:endParaRPr lang="en-GB"/>
          </a:p>
        </p:txBody>
      </p:sp>
    </p:spTree>
    <p:extLst>
      <p:ext uri="{BB962C8B-B14F-4D97-AF65-F5344CB8AC3E}">
        <p14:creationId xmlns:p14="http://schemas.microsoft.com/office/powerpoint/2010/main" val="3330300764"/>
      </p:ext>
    </p:extLst>
  </p:cSld>
  <p:clrMapOvr>
    <a:masterClrMapping/>
  </p:clrMapOvr>
  <mc:AlternateContent xmlns:mc="http://schemas.openxmlformats.org/markup-compatibility/2006" xmlns:p14="http://schemas.microsoft.com/office/powerpoint/2010/main">
    <mc:Choice Requires="p14">
      <p:transition spd="slow" p14:dur="2000" advTm="80932"/>
    </mc:Choice>
    <mc:Fallback xmlns="">
      <p:transition spd="slow" advTm="80932"/>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in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25.7|13.2|8|4.2"/>
</p:tagLst>
</file>

<file path=ppt/tags/tag2.xml><?xml version="1.0" encoding="utf-8"?>
<p:tagLst xmlns:a="http://schemas.openxmlformats.org/drawingml/2006/main" xmlns:r="http://schemas.openxmlformats.org/officeDocument/2006/relationships" xmlns:p="http://schemas.openxmlformats.org/presentationml/2006/main">
  <p:tag name="TIMING" val="|0.7|0.7"/>
</p:tagLst>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PLATE" id="{E40D9401-854E-4050-9E9D-3EE2EA9E2E29}" vid="{375502D9-7DB5-4727-9F33-9CB73FC7D0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Template>
  <TotalTime>0</TotalTime>
  <Words>3775</Words>
  <Application>Microsoft Office PowerPoint</Application>
  <PresentationFormat>Widescreen</PresentationFormat>
  <Paragraphs>390</Paragraphs>
  <Slides>49</Slides>
  <Notes>47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Trebuchet MS</vt:lpstr>
      <vt:lpstr>Wingdings</vt:lpstr>
      <vt:lpstr>Wingdings 2</vt:lpstr>
      <vt:lpstr>Wingdings 3</vt:lpstr>
      <vt:lpstr>Facet</vt:lpstr>
      <vt:lpstr>HOMICIDE </vt:lpstr>
      <vt:lpstr>PowerPoint Presentation</vt:lpstr>
      <vt:lpstr>MURDER</vt:lpstr>
      <vt:lpstr>By the end of these sessions, you should be able to….</vt:lpstr>
      <vt:lpstr>Definition of murder</vt:lpstr>
      <vt:lpstr>Modern definition</vt:lpstr>
      <vt:lpstr>Actus Reus of Murder</vt:lpstr>
      <vt:lpstr>Actus Reus: ii) Necessary circumstances</vt:lpstr>
      <vt:lpstr>Actus Reus iii) Consequences: Causing death</vt:lpstr>
      <vt:lpstr>Mens Rea of murder:  Intention to kill or cause GBH</vt:lpstr>
      <vt:lpstr>SELF-ASSESSMENT QUESTION</vt:lpstr>
      <vt:lpstr>PARTIAL DEFENCES TO MURDER</vt:lpstr>
      <vt:lpstr>Specific partial defences to murder</vt:lpstr>
      <vt:lpstr>Specific defences to murder: DIMINISHED RESPONSIBILITY</vt:lpstr>
      <vt:lpstr>Diminished responsibility</vt:lpstr>
      <vt:lpstr>Diminished Responsibility:  s2(1) Homicide Act 1957 </vt:lpstr>
      <vt:lpstr>Diminished responsibility – s2(1)(a)</vt:lpstr>
      <vt:lpstr>Diminished responsibility</vt:lpstr>
      <vt:lpstr>Diminished responsibility – s2(1)(b)</vt:lpstr>
      <vt:lpstr>Nottingham attacks 2022 </vt:lpstr>
      <vt:lpstr>Practice question</vt:lpstr>
      <vt:lpstr>Specific defences to murder: PROVOCATION</vt:lpstr>
      <vt:lpstr>Provocation</vt:lpstr>
      <vt:lpstr>Loss of control</vt:lpstr>
      <vt:lpstr>Loss of control</vt:lpstr>
      <vt:lpstr>Loss of control – qualifying trigger</vt:lpstr>
      <vt:lpstr>Loss of control – qualifying trigger</vt:lpstr>
      <vt:lpstr>Loss of control </vt:lpstr>
      <vt:lpstr>Loss of control</vt:lpstr>
      <vt:lpstr>Acting in a considered desire for revenge</vt:lpstr>
      <vt:lpstr>Discuss the presence of any qualifying trigger</vt:lpstr>
      <vt:lpstr>Discuss the presence of any qualifying trigger</vt:lpstr>
      <vt:lpstr>Recap</vt:lpstr>
      <vt:lpstr>Recap</vt:lpstr>
      <vt:lpstr>Recap</vt:lpstr>
      <vt:lpstr>INVOLUNTARY MANSLAUGHTER</vt:lpstr>
      <vt:lpstr>‘Involuntary’ manslaughter</vt:lpstr>
      <vt:lpstr>Gross negligence manslaughter</vt:lpstr>
      <vt:lpstr>Gross negligence manslaughter</vt:lpstr>
      <vt:lpstr>Gross negligence manslaughter</vt:lpstr>
      <vt:lpstr>Gross negligence manslaughter</vt:lpstr>
      <vt:lpstr>Unlawful and dangerous act manslaughter</vt:lpstr>
      <vt:lpstr>Unlawful and dangerous act manslaughter</vt:lpstr>
      <vt:lpstr>Unlawful and dangerous act manslaughter</vt:lpstr>
      <vt:lpstr>Unlawful and dangerous act manslaughter</vt:lpstr>
      <vt:lpstr>Subjectively reckless manslaughter</vt:lpstr>
      <vt:lpstr>Recap – involuntary manslaughter</vt:lpstr>
      <vt:lpstr>PowerPoint Presentation</vt:lpstr>
      <vt:lpstr>Problem 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dc:title>
  <dc:creator>Laura Knight</dc:creator>
  <cp:lastModifiedBy>Laura Knight</cp:lastModifiedBy>
  <cp:revision>70</cp:revision>
  <cp:lastPrinted>2019-10-21T07:18:18Z</cp:lastPrinted>
  <dcterms:created xsi:type="dcterms:W3CDTF">2016-09-27T12:39:02Z</dcterms:created>
  <dcterms:modified xsi:type="dcterms:W3CDTF">2024-02-19T08:30:09Z</dcterms:modified>
</cp:coreProperties>
</file>