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5" Type="http://schemas.openxmlformats.org/officeDocument/2006/relationships/slide" Target="slides/slide20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www.hobbycraft.co.uk/craft-pva-glue-2.5-litres/6592951000.html" TargetMode="Externa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www.hobbycraft.co.uk/craft-pva-glue-2.5-litres/6592951000.html" TargetMode="Externa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www.hobbycraft.co.uk/craft-pva-glue-2.5-litres/6592951000.html" TargetMode="Externa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www.hobbycraft.co.uk/craft-pva-glue-2.5-litres/6592951000.html" TargetMode="Externa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g3fb9bd51cee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g3fb9bd51cee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fb9bd51cee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fb9bd51cee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3fb9bd51cee_0_1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3fb9bd51cee_0_1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fb9bd51cee_0_1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fb9bd51cee_0_1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3fb9bd51cee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3fb9bd51cee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3fb9bd51cee_0_1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3fb9bd51cee_0_1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3fb9bd51cee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3fb9bd51cee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2"/>
              </a:rPr>
              <a:t>https://www.hobbycraft.co.uk/craft-pva-glue-2.5-litres/6592951000.html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3fb9bd51cee_0_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3fb9bd51cee_0_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3fb9bd51cee_0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3fb9bd51cee_0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2"/>
              </a:rPr>
              <a:t>https://www.hobbycraft.co.uk/craft-pva-glue-2.5-litres/6592951000.html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fb9bd51cee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3fb9bd51cee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3fb9bd51cee_0_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3fb9bd51cee_0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2"/>
              </a:rPr>
              <a:t>https://www.hobbycraft.co.uk/craft-pva-glue-2.5-litres/6592951000.html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3fb9bd51cee_0_7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3fb9bd51cee_0_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3fb9bd51cee_0_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3fb9bd51cee_0_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2"/>
              </a:rPr>
              <a:t>https://www.hobbycraft.co.uk/craft-pva-glue-2.5-litres/6592951000.html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3fb9bd51cee_0_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3fb9bd51cee_0_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3fb9bd51cee_0_1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3fb9bd51cee_0_1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3fb9bd51cee_0_1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3fb9bd51cee_0_1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3fb9bd51cee_0_1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3fb9bd51cee_0_1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3fb9bd51cee_0_1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3fb9bd51cee_0_1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g3fba30e9d09_4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" name="Google Shape;184;g3fba30e9d09_4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2.png"/><Relationship Id="rId4" Type="http://schemas.openxmlformats.org/officeDocument/2006/relationships/image" Target="../media/image7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0.png"/><Relationship Id="rId4" Type="http://schemas.openxmlformats.org/officeDocument/2006/relationships/image" Target="../media/image13.png"/><Relationship Id="rId5" Type="http://schemas.openxmlformats.org/officeDocument/2006/relationships/image" Target="../media/image18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5.png"/><Relationship Id="rId4" Type="http://schemas.openxmlformats.org/officeDocument/2006/relationships/image" Target="../media/image20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9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4.png"/><Relationship Id="rId4" Type="http://schemas.openxmlformats.org/officeDocument/2006/relationships/image" Target="../media/image3.png"/><Relationship Id="rId5" Type="http://schemas.openxmlformats.org/officeDocument/2006/relationships/image" Target="../media/image5.png"/><Relationship Id="rId6" Type="http://schemas.openxmlformats.org/officeDocument/2006/relationships/image" Target="../media/image14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 title="IMG_3591.JPEG"/>
          <p:cNvPicPr preferRelativeResize="0"/>
          <p:nvPr/>
        </p:nvPicPr>
        <p:blipFill rotWithShape="1">
          <a:blip r:embed="rId3">
            <a:alphaModFix amt="89000"/>
          </a:blip>
          <a:srcRect b="41639" l="7315" r="203" t="14827"/>
          <a:stretch/>
        </p:blipFill>
        <p:spPr>
          <a:xfrm rot="1">
            <a:off x="0" y="2"/>
            <a:ext cx="9144000" cy="5143496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 txBox="1"/>
          <p:nvPr>
            <p:ph type="ctrTitle"/>
          </p:nvPr>
        </p:nvSpPr>
        <p:spPr>
          <a:xfrm>
            <a:off x="4790950" y="72325"/>
            <a:ext cx="4275900" cy="883200"/>
          </a:xfrm>
          <a:prstGeom prst="rect">
            <a:avLst/>
          </a:prstGeom>
        </p:spPr>
        <p:txBody>
          <a:bodyPr anchorCtr="0" anchor="b" bIns="94850" lIns="94850" spcFirstLastPara="1" rIns="94850" wrap="square" tIns="9485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90"/>
              <a:buFont typeface="Arial"/>
              <a:buNone/>
            </a:pPr>
            <a:r>
              <a:rPr lang="en-GB" sz="5395"/>
              <a:t>Clay Pendants</a:t>
            </a:r>
            <a:endParaRPr/>
          </a:p>
        </p:txBody>
      </p:sp>
      <p:sp>
        <p:nvSpPr>
          <p:cNvPr id="56" name="Google Shape;56;p13"/>
          <p:cNvSpPr txBox="1"/>
          <p:nvPr>
            <p:ph idx="1" type="subTitle"/>
          </p:nvPr>
        </p:nvSpPr>
        <p:spPr>
          <a:xfrm>
            <a:off x="6976855" y="1445511"/>
            <a:ext cx="2041800" cy="459300"/>
          </a:xfrm>
          <a:prstGeom prst="rect">
            <a:avLst/>
          </a:prstGeom>
        </p:spPr>
        <p:txBody>
          <a:bodyPr anchorCtr="0" anchor="t" bIns="94850" lIns="94850" spcFirstLastPara="1" rIns="94850" wrap="square" tIns="94850">
            <a:normAutofit fontScale="92500"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ct val="48747"/>
              <a:buNone/>
            </a:pPr>
            <a:r>
              <a:rPr lang="en-GB" sz="2087"/>
              <a:t>Chelsea Morgan</a:t>
            </a:r>
            <a:endParaRPr sz="2087"/>
          </a:p>
        </p:txBody>
      </p:sp>
      <p:sp>
        <p:nvSpPr>
          <p:cNvPr id="57" name="Google Shape;57;p13"/>
          <p:cNvSpPr txBox="1"/>
          <p:nvPr>
            <p:ph type="ctrTitle"/>
          </p:nvPr>
        </p:nvSpPr>
        <p:spPr>
          <a:xfrm>
            <a:off x="5919955" y="622599"/>
            <a:ext cx="3375900" cy="883200"/>
          </a:xfrm>
          <a:prstGeom prst="rect">
            <a:avLst/>
          </a:prstGeom>
        </p:spPr>
        <p:txBody>
          <a:bodyPr anchorCtr="0" anchor="b" bIns="94850" lIns="94850" spcFirstLastPara="1" rIns="94850" wrap="square" tIns="9485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3956">
                <a:solidFill>
                  <a:srgbClr val="CC0000"/>
                </a:solidFill>
              </a:rPr>
              <a:t>Tlwsau Clai </a:t>
            </a:r>
            <a:endParaRPr sz="3780">
              <a:solidFill>
                <a:srgbClr val="CC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Aim for this lesson / </a:t>
            </a:r>
            <a:r>
              <a:rPr lang="en-GB">
                <a:solidFill>
                  <a:srgbClr val="CC0000"/>
                </a:solidFill>
              </a:rPr>
              <a:t>Nod y wers hon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63" name="Google Shape;63;p14"/>
          <p:cNvSpPr txBox="1"/>
          <p:nvPr>
            <p:ph idx="1" type="body"/>
          </p:nvPr>
        </p:nvSpPr>
        <p:spPr>
          <a:xfrm>
            <a:off x="311700" y="135810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Introduce you to various ways of mark making in clay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Demonstrate different ways you can use pottery tools to create textures.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Attempt to build your confidence and encourage creativity.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Learning outcomes / </a:t>
            </a:r>
            <a:r>
              <a:rPr lang="en-GB">
                <a:solidFill>
                  <a:srgbClr val="CC0000"/>
                </a:solidFill>
              </a:rPr>
              <a:t>Canlyniadau dysgu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69" name="Google Shape;69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Experiment with various different pottery tools or</a:t>
            </a:r>
            <a:r>
              <a:rPr lang="en-GB"/>
              <a:t> other various objects </a:t>
            </a:r>
            <a:r>
              <a:rPr lang="en-GB"/>
              <a:t>to create different textures in a test </a:t>
            </a:r>
            <a:r>
              <a:rPr b="1" lang="en-GB"/>
              <a:t>slab* </a:t>
            </a:r>
            <a:r>
              <a:rPr lang="en-GB"/>
              <a:t>of clay. </a:t>
            </a:r>
            <a:endParaRPr/>
          </a:p>
          <a:p>
            <a:pPr indent="0" lvl="0" marL="9144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Choose your favourite textures from your test slab and utilize it in your pendant(s) using a cookie cutter of your choosing. </a:t>
            </a:r>
            <a:endParaRPr/>
          </a:p>
          <a:p>
            <a:pPr indent="0" lvl="0" marL="9144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Create 1 - 3 clay pendant(s) using some or all of those textures your experimented with. 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/>
          <p:nvPr>
            <p:ph type="title"/>
          </p:nvPr>
        </p:nvSpPr>
        <p:spPr>
          <a:xfrm>
            <a:off x="1122750" y="420925"/>
            <a:ext cx="6898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Any potters here? /</a:t>
            </a:r>
            <a:r>
              <a:rPr lang="en-GB">
                <a:solidFill>
                  <a:srgbClr val="CC0000"/>
                </a:solidFill>
              </a:rPr>
              <a:t> Unrhyw ceramegydd yma?</a:t>
            </a:r>
            <a:endParaRPr>
              <a:solidFill>
                <a:srgbClr val="CC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5" name="Google Shape;75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97875" y="1109850"/>
            <a:ext cx="5148261" cy="382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Pottery terms / </a:t>
            </a:r>
            <a:r>
              <a:rPr lang="en-GB">
                <a:solidFill>
                  <a:srgbClr val="CC0000"/>
                </a:solidFill>
              </a:rPr>
              <a:t>Terminoleg crochenwaith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81" name="Google Shape;81;p17"/>
          <p:cNvSpPr txBox="1"/>
          <p:nvPr>
            <p:ph idx="1" type="body"/>
          </p:nvPr>
        </p:nvSpPr>
        <p:spPr>
          <a:xfrm>
            <a:off x="311700" y="1152475"/>
            <a:ext cx="8520600" cy="39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Slab of clay - a rolled out sheet of clay 	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Knife tool - tool used for cutting clay 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Needle tool - tool used for creating holes or creating fine lines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Blending tool - tool used for smoothing or merging clay together 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Ribbon tool - tool used to remove chunks (or ribbons) of clay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Drying your pendants / </a:t>
            </a:r>
            <a:r>
              <a:rPr lang="en-GB">
                <a:solidFill>
                  <a:srgbClr val="CC0000"/>
                </a:solidFill>
              </a:rPr>
              <a:t>Sychu eich tlwsau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87" name="Google Shape;87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Take them home to dry for 2 - 4 days 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They will be dry when they no longer feel cold 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Once dry you can choose how to further decorate your pieces </a:t>
            </a:r>
            <a:endParaRPr/>
          </a:p>
        </p:txBody>
      </p:sp>
      <p:pic>
        <p:nvPicPr>
          <p:cNvPr id="88" name="Google Shape;88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50500" y="445025"/>
            <a:ext cx="1825300" cy="1825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9"/>
          <p:cNvSpPr txBox="1"/>
          <p:nvPr>
            <p:ph type="title"/>
          </p:nvPr>
        </p:nvSpPr>
        <p:spPr>
          <a:xfrm>
            <a:off x="311700" y="228540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3520"/>
              <a:t>Ways to decorate / </a:t>
            </a:r>
            <a:r>
              <a:rPr lang="en-GB" sz="3520">
                <a:solidFill>
                  <a:srgbClr val="CC0000"/>
                </a:solidFill>
              </a:rPr>
              <a:t>ffyrdd o addurno</a:t>
            </a:r>
            <a:endParaRPr sz="3520">
              <a:solidFill>
                <a:srgbClr val="CC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Option A -  PVA glue / </a:t>
            </a:r>
            <a:r>
              <a:rPr lang="en-GB">
                <a:solidFill>
                  <a:srgbClr val="CC0000"/>
                </a:solidFill>
              </a:rPr>
              <a:t>Opsiwn A - Glud PVA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99" name="Google Shape;99;p20"/>
          <p:cNvSpPr txBox="1"/>
          <p:nvPr>
            <p:ph idx="1" type="body"/>
          </p:nvPr>
        </p:nvSpPr>
        <p:spPr>
          <a:xfrm>
            <a:off x="311700" y="1152475"/>
            <a:ext cx="25698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        </a:t>
            </a:r>
            <a:r>
              <a:rPr lang="en-GB" u="sng"/>
              <a:t>Pros</a:t>
            </a:r>
            <a:endParaRPr u="sng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Low cost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Non toxic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Easy application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00" name="Google Shape;100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83488" y="2402275"/>
            <a:ext cx="2660925" cy="2660925"/>
          </a:xfrm>
          <a:prstGeom prst="rect">
            <a:avLst/>
          </a:prstGeom>
          <a:noFill/>
          <a:ln>
            <a:noFill/>
          </a:ln>
        </p:spPr>
      </p:pic>
      <p:sp>
        <p:nvSpPr>
          <p:cNvPr id="101" name="Google Shape;101;p20"/>
          <p:cNvSpPr txBox="1"/>
          <p:nvPr>
            <p:ph idx="1" type="body"/>
          </p:nvPr>
        </p:nvSpPr>
        <p:spPr>
          <a:xfrm>
            <a:off x="2867775" y="1152475"/>
            <a:ext cx="32451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018"/>
              <a:buNone/>
            </a:pPr>
            <a:r>
              <a:rPr lang="en-GB"/>
              <a:t>             </a:t>
            </a:r>
            <a:r>
              <a:rPr lang="en-GB" u="sng"/>
              <a:t>Cons</a:t>
            </a:r>
            <a:endParaRPr u="sng"/>
          </a:p>
          <a:p>
            <a:pPr indent="-342900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Not waterproof</a:t>
            </a:r>
            <a:endParaRPr/>
          </a:p>
          <a:p>
            <a:pPr indent="0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018"/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Yellows with age</a:t>
            </a:r>
            <a:endParaRPr/>
          </a:p>
          <a:p>
            <a:pPr indent="0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018"/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Can get sticky/tacky feeling when in a humid environment </a:t>
            </a:r>
            <a:endParaRPr/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1018"/>
              <a:buNone/>
            </a:pPr>
            <a:r>
              <a:t/>
            </a:r>
            <a:endParaRPr/>
          </a:p>
        </p:txBody>
      </p:sp>
      <p:pic>
        <p:nvPicPr>
          <p:cNvPr id="102" name="Google Shape;102;p20"/>
          <p:cNvPicPr preferRelativeResize="0"/>
          <p:nvPr/>
        </p:nvPicPr>
        <p:blipFill rotWithShape="1">
          <a:blip r:embed="rId4">
            <a:alphaModFix/>
          </a:blip>
          <a:srcRect b="0" l="24565" r="24743" t="0"/>
          <a:stretch/>
        </p:blipFill>
        <p:spPr>
          <a:xfrm>
            <a:off x="7029200" y="264600"/>
            <a:ext cx="1169525" cy="2307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Google Shape;107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68388" y="152400"/>
            <a:ext cx="3629024" cy="4838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49812" y="152400"/>
            <a:ext cx="3225800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Option B - </a:t>
            </a:r>
            <a:r>
              <a:rPr lang="en-GB"/>
              <a:t>Acrylic paint / </a:t>
            </a:r>
            <a:r>
              <a:rPr lang="en-GB">
                <a:solidFill>
                  <a:srgbClr val="CC0000"/>
                </a:solidFill>
              </a:rPr>
              <a:t>Opsiwn B - Paent acrylig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114" name="Google Shape;114;p22"/>
          <p:cNvSpPr txBox="1"/>
          <p:nvPr>
            <p:ph idx="1" type="body"/>
          </p:nvPr>
        </p:nvSpPr>
        <p:spPr>
          <a:xfrm>
            <a:off x="311700" y="1152475"/>
            <a:ext cx="2569800" cy="375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        </a:t>
            </a:r>
            <a:r>
              <a:rPr lang="en-GB" u="sng"/>
              <a:t>Pros</a:t>
            </a:r>
            <a:endParaRPr u="sng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Low cost depending on the brand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Easy application 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Adds colour </a:t>
            </a:r>
            <a:endParaRPr/>
          </a:p>
        </p:txBody>
      </p:sp>
      <p:sp>
        <p:nvSpPr>
          <p:cNvPr id="115" name="Google Shape;115;p22"/>
          <p:cNvSpPr txBox="1"/>
          <p:nvPr>
            <p:ph idx="1" type="body"/>
          </p:nvPr>
        </p:nvSpPr>
        <p:spPr>
          <a:xfrm>
            <a:off x="2867775" y="1152475"/>
            <a:ext cx="2943600" cy="375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         </a:t>
            </a:r>
            <a:r>
              <a:rPr lang="en-GB" u="sng"/>
              <a:t>Cons</a:t>
            </a:r>
            <a:endParaRPr u="sng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N</a:t>
            </a:r>
            <a:r>
              <a:rPr lang="en-GB"/>
              <a:t>ot fully waterproof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Can chip or scratch easily 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16" name="Google Shape;116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15776" y="2821349"/>
            <a:ext cx="2154025" cy="215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427038" y="1152475"/>
            <a:ext cx="2331475" cy="1632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Google Shape;122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46403" y="152400"/>
            <a:ext cx="3745197" cy="4676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23" title="Screenshot 2026-09-18 101606.png"/>
          <p:cNvPicPr preferRelativeResize="0"/>
          <p:nvPr/>
        </p:nvPicPr>
        <p:blipFill rotWithShape="1">
          <a:blip r:embed="rId4">
            <a:alphaModFix/>
          </a:blip>
          <a:srcRect b="3536" l="34010" r="30291" t="20574"/>
          <a:stretch/>
        </p:blipFill>
        <p:spPr>
          <a:xfrm>
            <a:off x="2523255" y="152400"/>
            <a:ext cx="2577144" cy="4676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23"/>
          <p:cNvPicPr preferRelativeResize="0"/>
          <p:nvPr/>
        </p:nvPicPr>
        <p:blipFill rotWithShape="1">
          <a:blip r:embed="rId5">
            <a:alphaModFix/>
          </a:blip>
          <a:srcRect b="0" l="4123" r="11567" t="0"/>
          <a:stretch/>
        </p:blipFill>
        <p:spPr>
          <a:xfrm>
            <a:off x="158800" y="152400"/>
            <a:ext cx="2218449" cy="46764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Option C - UV Resin / </a:t>
            </a:r>
            <a:r>
              <a:rPr lang="en-GB">
                <a:solidFill>
                  <a:srgbClr val="CC0000"/>
                </a:solidFill>
              </a:rPr>
              <a:t>Opsiwn C - Resin UV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130" name="Google Shape;130;p24"/>
          <p:cNvSpPr txBox="1"/>
          <p:nvPr>
            <p:ph idx="1" type="body"/>
          </p:nvPr>
        </p:nvSpPr>
        <p:spPr>
          <a:xfrm>
            <a:off x="311700" y="1152475"/>
            <a:ext cx="2569800" cy="375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        </a:t>
            </a:r>
            <a:r>
              <a:rPr lang="en-GB" u="sng"/>
              <a:t>Pros</a:t>
            </a:r>
            <a:endParaRPr u="sng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Glossy finish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Highly water resistant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Durable and less prone to </a:t>
            </a:r>
            <a:r>
              <a:rPr lang="en-GB"/>
              <a:t>chipping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Can be used to create jewellery and keyrings </a:t>
            </a:r>
            <a:endParaRPr/>
          </a:p>
        </p:txBody>
      </p:sp>
      <p:sp>
        <p:nvSpPr>
          <p:cNvPr id="131" name="Google Shape;131;p24"/>
          <p:cNvSpPr txBox="1"/>
          <p:nvPr>
            <p:ph idx="1" type="body"/>
          </p:nvPr>
        </p:nvSpPr>
        <p:spPr>
          <a:xfrm>
            <a:off x="2867775" y="1152475"/>
            <a:ext cx="3746700" cy="375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         </a:t>
            </a:r>
            <a:r>
              <a:rPr lang="en-GB" u="sng"/>
              <a:t>Cons</a:t>
            </a:r>
            <a:endParaRPr u="sng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Requires special equipment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Can be costly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More of a learning curve with application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Strong fumes and is toxic to the skin so PPE is needed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More safety aspects to consider</a:t>
            </a:r>
            <a:endParaRPr/>
          </a:p>
        </p:txBody>
      </p:sp>
      <p:pic>
        <p:nvPicPr>
          <p:cNvPr id="132" name="Google Shape;132;p24"/>
          <p:cNvPicPr preferRelativeResize="0"/>
          <p:nvPr/>
        </p:nvPicPr>
        <p:blipFill rotWithShape="1">
          <a:blip r:embed="rId3">
            <a:alphaModFix/>
          </a:blip>
          <a:srcRect b="5409" l="11831" r="7847" t="3682"/>
          <a:stretch/>
        </p:blipFill>
        <p:spPr>
          <a:xfrm>
            <a:off x="6614617" y="847100"/>
            <a:ext cx="1837520" cy="207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24"/>
          <p:cNvPicPr preferRelativeResize="0"/>
          <p:nvPr/>
        </p:nvPicPr>
        <p:blipFill rotWithShape="1">
          <a:blip r:embed="rId4">
            <a:alphaModFix/>
          </a:blip>
          <a:srcRect b="0" l="0" r="0" t="20300"/>
          <a:stretch/>
        </p:blipFill>
        <p:spPr>
          <a:xfrm>
            <a:off x="6361625" y="3047500"/>
            <a:ext cx="2343501" cy="1867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70000" y="152400"/>
            <a:ext cx="3225800" cy="4838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Google Shape;139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48200" y="152400"/>
            <a:ext cx="3225800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6"/>
          <p:cNvSpPr txBox="1"/>
          <p:nvPr>
            <p:ph type="title"/>
          </p:nvPr>
        </p:nvSpPr>
        <p:spPr>
          <a:xfrm>
            <a:off x="263472" y="457082"/>
            <a:ext cx="8832300" cy="70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2320"/>
              <a:t>Option D - Glaze + Kiln firing / </a:t>
            </a:r>
            <a:r>
              <a:rPr lang="en-GB" sz="2320">
                <a:solidFill>
                  <a:srgbClr val="CC0000"/>
                </a:solidFill>
              </a:rPr>
              <a:t>Opsiwn D - Gwydro + Ffwrn-danio</a:t>
            </a:r>
            <a:endParaRPr sz="2320">
              <a:solidFill>
                <a:srgbClr val="CC0000"/>
              </a:solidFill>
            </a:endParaRPr>
          </a:p>
        </p:txBody>
      </p:sp>
      <p:sp>
        <p:nvSpPr>
          <p:cNvPr id="145" name="Google Shape;145;p26"/>
          <p:cNvSpPr txBox="1"/>
          <p:nvPr>
            <p:ph idx="1" type="body"/>
          </p:nvPr>
        </p:nvSpPr>
        <p:spPr>
          <a:xfrm>
            <a:off x="311700" y="1152475"/>
            <a:ext cx="2569800" cy="375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        </a:t>
            </a:r>
            <a:r>
              <a:rPr lang="en-GB" u="sng"/>
              <a:t>Pros</a:t>
            </a:r>
            <a:endParaRPr u="sng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Fully </a:t>
            </a:r>
            <a:r>
              <a:rPr lang="en-GB"/>
              <a:t>waterproof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Colours are more stable and won’t chip like paint can.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Glossy finish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Most durable option </a:t>
            </a:r>
            <a:endParaRPr/>
          </a:p>
        </p:txBody>
      </p:sp>
      <p:sp>
        <p:nvSpPr>
          <p:cNvPr id="146" name="Google Shape;146;p26"/>
          <p:cNvSpPr txBox="1"/>
          <p:nvPr>
            <p:ph idx="1" type="body"/>
          </p:nvPr>
        </p:nvSpPr>
        <p:spPr>
          <a:xfrm>
            <a:off x="2867775" y="1152475"/>
            <a:ext cx="3438000" cy="375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         </a:t>
            </a:r>
            <a:r>
              <a:rPr lang="en-GB" u="sng"/>
              <a:t>Cons</a:t>
            </a:r>
            <a:endParaRPr u="sng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Expensive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Risk of cracking and warping in the firing process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Requires access to a kiln and more knowledge of glaze usage and firing temperatures </a:t>
            </a:r>
            <a:endParaRPr/>
          </a:p>
        </p:txBody>
      </p:sp>
      <p:pic>
        <p:nvPicPr>
          <p:cNvPr id="147" name="Google Shape;147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01678" y="3351839"/>
            <a:ext cx="1579550" cy="1579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441275" y="1152475"/>
            <a:ext cx="2077550" cy="2077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Google Shape;153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66071" y="456060"/>
            <a:ext cx="4231385" cy="42313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46550" y="456050"/>
            <a:ext cx="4020181" cy="42314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8"/>
          <p:cNvSpPr txBox="1"/>
          <p:nvPr>
            <p:ph type="title"/>
          </p:nvPr>
        </p:nvSpPr>
        <p:spPr>
          <a:xfrm>
            <a:off x="311700" y="2882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https://www.kilnshare.com</a:t>
            </a:r>
            <a:endParaRPr/>
          </a:p>
        </p:txBody>
      </p:sp>
      <p:pic>
        <p:nvPicPr>
          <p:cNvPr id="160" name="Google Shape;160;p28" title="Screenshot 2026-09-18 123255.png"/>
          <p:cNvPicPr preferRelativeResize="0"/>
          <p:nvPr/>
        </p:nvPicPr>
        <p:blipFill rotWithShape="1">
          <a:blip r:embed="rId3">
            <a:alphaModFix/>
          </a:blip>
          <a:srcRect b="11528" l="11728" r="8323" t="11001"/>
          <a:stretch/>
        </p:blipFill>
        <p:spPr>
          <a:xfrm>
            <a:off x="652600" y="964550"/>
            <a:ext cx="7838798" cy="40827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Pottery terms / </a:t>
            </a:r>
            <a:r>
              <a:rPr lang="en-GB">
                <a:solidFill>
                  <a:srgbClr val="CC0000"/>
                </a:solidFill>
              </a:rPr>
              <a:t>Terminoleg</a:t>
            </a:r>
            <a:r>
              <a:rPr lang="en-GB">
                <a:solidFill>
                  <a:srgbClr val="CC0000"/>
                </a:solidFill>
              </a:rPr>
              <a:t> crochenwaith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166" name="Google Shape;166;p29"/>
          <p:cNvSpPr txBox="1"/>
          <p:nvPr>
            <p:ph idx="1" type="body"/>
          </p:nvPr>
        </p:nvSpPr>
        <p:spPr>
          <a:xfrm>
            <a:off x="311700" y="1152475"/>
            <a:ext cx="8520600" cy="39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Slab of clay - a rolled out sheet of clay 	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Knife tool - tool used for cutting clay 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Needle tool - tool used for creating holes or creating fine lines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Blending tool - tool used for smoothing or merging clay together 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Ribbon tool - tool used to remove chunks (or ribbons) of clay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3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Q&amp;A / </a:t>
            </a:r>
            <a:r>
              <a:rPr lang="en-GB">
                <a:solidFill>
                  <a:srgbClr val="CC0000"/>
                </a:solidFill>
              </a:rPr>
              <a:t>C&amp;A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172" name="Google Shape;172;p30"/>
          <p:cNvSpPr txBox="1"/>
          <p:nvPr>
            <p:ph idx="1" type="body"/>
          </p:nvPr>
        </p:nvSpPr>
        <p:spPr>
          <a:xfrm>
            <a:off x="311700" y="1152475"/>
            <a:ext cx="8520600" cy="399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What’s the name of the tool used to create the hole in a pendant? </a:t>
            </a:r>
            <a:endParaRPr b="1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Needle tool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/>
              <a:t>How do you clean up the rough edges of the hole in the pendant? </a:t>
            </a:r>
            <a:endParaRPr b="1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Use the ribbon tool to take the rough edges away, smooth it out with your finger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/>
              <a:t>What is a sheet of clay called in pottery terminology? </a:t>
            </a:r>
            <a:endParaRPr b="1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A slab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/>
              <a:t>What are some of the ways we can add texture to clay?</a:t>
            </a:r>
            <a:endParaRPr b="1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Pottery tools, stamps, organic material, found objects, and more 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Google Shape;177;p31"/>
          <p:cNvPicPr preferRelativeResize="0"/>
          <p:nvPr/>
        </p:nvPicPr>
        <p:blipFill rotWithShape="1">
          <a:blip r:embed="rId3">
            <a:alphaModFix/>
          </a:blip>
          <a:srcRect b="0" l="24565" r="24743" t="0"/>
          <a:stretch/>
        </p:blipFill>
        <p:spPr>
          <a:xfrm>
            <a:off x="638138" y="1663200"/>
            <a:ext cx="1169525" cy="2307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8" name="Google Shape;178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186464" y="1739774"/>
            <a:ext cx="2154025" cy="215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31"/>
          <p:cNvPicPr preferRelativeResize="0"/>
          <p:nvPr/>
        </p:nvPicPr>
        <p:blipFill rotWithShape="1">
          <a:blip r:embed="rId5">
            <a:alphaModFix/>
          </a:blip>
          <a:srcRect b="5409" l="11831" r="7847" t="3682"/>
          <a:stretch/>
        </p:blipFill>
        <p:spPr>
          <a:xfrm>
            <a:off x="4595229" y="1776863"/>
            <a:ext cx="1837520" cy="207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Google Shape;180;p3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548913" y="1816225"/>
            <a:ext cx="2077550" cy="2077550"/>
          </a:xfrm>
          <a:prstGeom prst="rect">
            <a:avLst/>
          </a:prstGeom>
          <a:noFill/>
          <a:ln>
            <a:noFill/>
          </a:ln>
        </p:spPr>
      </p:pic>
      <p:sp>
        <p:nvSpPr>
          <p:cNvPr id="181" name="Google Shape;181;p31"/>
          <p:cNvSpPr txBox="1"/>
          <p:nvPr/>
        </p:nvSpPr>
        <p:spPr>
          <a:xfrm>
            <a:off x="362254" y="433869"/>
            <a:ext cx="30000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</a:rPr>
              <a:t>Q&amp;A / </a:t>
            </a:r>
            <a:r>
              <a:rPr lang="en-GB" sz="2800">
                <a:solidFill>
                  <a:srgbClr val="CC0000"/>
                </a:solidFill>
              </a:rPr>
              <a:t>C&amp;A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3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Q&amp;A / </a:t>
            </a:r>
            <a:r>
              <a:rPr lang="en-GB">
                <a:solidFill>
                  <a:srgbClr val="CC0000"/>
                </a:solidFill>
              </a:rPr>
              <a:t>C&amp;A</a:t>
            </a:r>
            <a:endParaRPr sz="14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32"/>
          <p:cNvSpPr txBox="1"/>
          <p:nvPr>
            <p:ph idx="1" type="body"/>
          </p:nvPr>
        </p:nvSpPr>
        <p:spPr>
          <a:xfrm>
            <a:off x="311700" y="1152475"/>
            <a:ext cx="8520600" cy="3819900"/>
          </a:xfrm>
          <a:prstGeom prst="rect">
            <a:avLst/>
          </a:prstGeom>
        </p:spPr>
        <p:txBody>
          <a:bodyPr anchorCtr="0" anchor="t" bIns="91425" lIns="91425" spcFirstLastPara="1" rIns="91425" wrap="square" tIns="126000">
            <a:normAutofit/>
          </a:bodyPr>
          <a:lstStyle/>
          <a:p>
            <a:pPr indent="-452700" lvl="0" marL="5688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On a scale of 1-5, how confident do you feel about working with clay?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452700" lvl="0" marL="5688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Did anything surprise you about working with clay?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452700" lvl="0" marL="5688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Did the short time make you feel more focused or did it feel rushed? 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452700" lvl="0" marL="5688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If we had 15 more minutes to work with, would you have done anything differently to your pendant(s)? 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