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x="18288000" cy="10287000"/>
  <p:notesSz cx="6858000" cy="9144000"/>
  <p:embeddedFontLst>
    <p:embeddedFont>
      <p:font typeface="Daydream" charset="1" panose="00000000000000000000"/>
      <p:regular r:id="rId22"/>
    </p:embeddedFont>
    <p:embeddedFont>
      <p:font typeface="Amancio" charset="1" panose="00000500000000000000"/>
      <p:regular r:id="rId23"/>
    </p:embeddedFont>
    <p:embeddedFont>
      <p:font typeface="Canva Sans" charset="1" panose="020B0503030501040103"/>
      <p:regular r:id="rId24"/>
    </p:embeddedFont>
    <p:embeddedFont>
      <p:font typeface="Yesteryear" charset="1" panose="03020802040607070802"/>
      <p:regular r:id="rId25"/>
    </p:embeddedFont>
    <p:embeddedFont>
      <p:font typeface="Canva Sans Italics" charset="1" panose="020B0503030501040103"/>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fonts/font22.fntdata" Type="http://schemas.openxmlformats.org/officeDocument/2006/relationships/font"/><Relationship Id="rId23" Target="fonts/font23.fntdata" Type="http://schemas.openxmlformats.org/officeDocument/2006/relationships/font"/><Relationship Id="rId24" Target="fonts/font24.fntdata" Type="http://schemas.openxmlformats.org/officeDocument/2006/relationships/font"/><Relationship Id="rId25" Target="fonts/font25.fntdata" Type="http://schemas.openxmlformats.org/officeDocument/2006/relationships/font"/><Relationship Id="rId26" Target="fonts/font26.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6.png" Type="http://schemas.openxmlformats.org/officeDocument/2006/relationships/image"/><Relationship Id="rId6" Target="../media/image7.svg" Type="http://schemas.openxmlformats.org/officeDocument/2006/relationships/image"/><Relationship Id="rId7" Target="../media/image8.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9.png" Type="http://schemas.openxmlformats.org/officeDocument/2006/relationships/image"/><Relationship Id="rId6" Target="../media/image10.svg" Type="http://schemas.openxmlformats.org/officeDocument/2006/relationships/image"/><Relationship Id="rId7" Target="../media/image11.png" Type="http://schemas.openxmlformats.org/officeDocument/2006/relationships/image"/><Relationship Id="rId8" Target="../media/image12.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13.png" Type="http://schemas.openxmlformats.org/officeDocument/2006/relationships/image"/><Relationship Id="rId6" Target="../media/image14.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15.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16.png" Type="http://schemas.openxmlformats.org/officeDocument/2006/relationships/image"/><Relationship Id="rId6" Target="../media/image17.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18.jpe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19.png" Type="http://schemas.openxmlformats.org/officeDocument/2006/relationships/image"/><Relationship Id="rId6" Target="../media/image20.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21.png" Type="http://schemas.openxmlformats.org/officeDocument/2006/relationships/image"/><Relationship Id="rId6" Target="../media/image22.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https://www.britannica.com/science/internal-medicine" TargetMode="External" Type="http://schemas.openxmlformats.org/officeDocument/2006/relationships/hyperlink"/><Relationship Id="rId6" Target="https://doi.org/10.31887/DCNS.2015.17.3/macr" TargetMode="External" Type="http://schemas.openxmlformats.org/officeDocument/2006/relationships/hyperlink"/><Relationship Id="rId7" Target="https://www.britannica.com/event/Enlightenment-European-history" TargetMode="External" Type="http://schemas.openxmlformats.org/officeDocument/2006/relationships/hyperlink"/><Relationship Id="rId8" Target="https://www.nhs.uk/every-mind-matters/mental-health-issues/anxiety/#what-is-anxiety" TargetMode="External" Type="http://schemas.openxmlformats.org/officeDocument/2006/relationships/hyperlink"/><Relationship Id="rId9" Target="https://archive.org/details/bim_eighteenth-century_a-physical-and-moral-enq_vere-james_1778"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930524" y="824729"/>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4691619" y="6856646"/>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4821221" y="824729"/>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930524" y="6856646"/>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7" id="7"/>
          <p:cNvSpPr/>
          <p:nvPr/>
        </p:nvSpPr>
        <p:spPr>
          <a:xfrm flipH="false" flipV="false" rot="0">
            <a:off x="3850347" y="1476442"/>
            <a:ext cx="10587305" cy="7334115"/>
          </a:xfrm>
          <a:custGeom>
            <a:avLst/>
            <a:gdLst/>
            <a:ahLst/>
            <a:cxnLst/>
            <a:rect r="r" b="b" t="t" l="l"/>
            <a:pathLst>
              <a:path h="7334115" w="10587305">
                <a:moveTo>
                  <a:pt x="0" y="0"/>
                </a:moveTo>
                <a:lnTo>
                  <a:pt x="10587306" y="0"/>
                </a:lnTo>
                <a:lnTo>
                  <a:pt x="10587306" y="7334116"/>
                </a:lnTo>
                <a:lnTo>
                  <a:pt x="0" y="7334116"/>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8" id="8"/>
          <p:cNvSpPr txBox="true"/>
          <p:nvPr/>
        </p:nvSpPr>
        <p:spPr>
          <a:xfrm rot="0">
            <a:off x="4963224" y="3487660"/>
            <a:ext cx="8361552" cy="3876656"/>
          </a:xfrm>
          <a:prstGeom prst="rect">
            <a:avLst/>
          </a:prstGeom>
        </p:spPr>
        <p:txBody>
          <a:bodyPr anchor="t" rtlCol="false" tIns="0" lIns="0" bIns="0" rIns="0">
            <a:spAutoFit/>
          </a:bodyPr>
          <a:lstStyle/>
          <a:p>
            <a:pPr algn="ctr">
              <a:lnSpc>
                <a:spcPts val="10123"/>
              </a:lnSpc>
            </a:pPr>
            <a:r>
              <a:rPr lang="en-US" sz="9373">
                <a:solidFill>
                  <a:srgbClr val="000000"/>
                </a:solidFill>
                <a:latin typeface="Daydream"/>
                <a:ea typeface="Daydream"/>
                <a:cs typeface="Daydream"/>
                <a:sym typeface="Daydream"/>
              </a:rPr>
              <a:t>How was anxiety treated in 18th Century?</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4963224" y="80055"/>
            <a:ext cx="8361552" cy="1701836"/>
          </a:xfrm>
          <a:prstGeom prst="rect">
            <a:avLst/>
          </a:prstGeom>
        </p:spPr>
        <p:txBody>
          <a:bodyPr anchor="t" rtlCol="false" tIns="0" lIns="0" bIns="0" rIns="0">
            <a:spAutoFit/>
          </a:bodyPr>
          <a:lstStyle/>
          <a:p>
            <a:pPr algn="ctr">
              <a:lnSpc>
                <a:spcPts val="13823"/>
              </a:lnSpc>
            </a:pPr>
            <a:r>
              <a:rPr lang="en-US" sz="9873">
                <a:solidFill>
                  <a:srgbClr val="FFFFFF"/>
                </a:solidFill>
                <a:latin typeface="Daydream"/>
                <a:ea typeface="Daydream"/>
                <a:cs typeface="Daydream"/>
                <a:sym typeface="Daydream"/>
              </a:rPr>
              <a:t>Introduction</a:t>
            </a:r>
          </a:p>
        </p:txBody>
      </p:sp>
      <p:sp>
        <p:nvSpPr>
          <p:cNvPr name="Freeform 8" id="8"/>
          <p:cNvSpPr/>
          <p:nvPr/>
        </p:nvSpPr>
        <p:spPr>
          <a:xfrm flipH="false" flipV="false" rot="0">
            <a:off x="5486400" y="1551214"/>
            <a:ext cx="7315200" cy="452212"/>
          </a:xfrm>
          <a:custGeom>
            <a:avLst/>
            <a:gdLst/>
            <a:ahLst/>
            <a:cxnLst/>
            <a:rect r="r" b="b" t="t" l="l"/>
            <a:pathLst>
              <a:path h="452212" w="7315200">
                <a:moveTo>
                  <a:pt x="0" y="0"/>
                </a:moveTo>
                <a:lnTo>
                  <a:pt x="7315200" y="0"/>
                </a:lnTo>
                <a:lnTo>
                  <a:pt x="7315200" y="452212"/>
                </a:lnTo>
                <a:lnTo>
                  <a:pt x="0" y="452212"/>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9" id="9"/>
          <p:cNvSpPr/>
          <p:nvPr/>
        </p:nvSpPr>
        <p:spPr>
          <a:xfrm flipH="false" flipV="false" rot="0">
            <a:off x="11404893" y="5143500"/>
            <a:ext cx="3839766" cy="3868782"/>
          </a:xfrm>
          <a:custGeom>
            <a:avLst/>
            <a:gdLst/>
            <a:ahLst/>
            <a:cxnLst/>
            <a:rect r="r" b="b" t="t" l="l"/>
            <a:pathLst>
              <a:path h="3868782" w="3839766">
                <a:moveTo>
                  <a:pt x="0" y="0"/>
                </a:moveTo>
                <a:lnTo>
                  <a:pt x="3839766" y="0"/>
                </a:lnTo>
                <a:lnTo>
                  <a:pt x="3839766" y="3868782"/>
                </a:lnTo>
                <a:lnTo>
                  <a:pt x="0" y="3868782"/>
                </a:lnTo>
                <a:lnTo>
                  <a:pt x="0" y="0"/>
                </a:lnTo>
                <a:close/>
              </a:path>
            </a:pathLst>
          </a:custGeom>
          <a:blipFill>
            <a:blip r:embed="rId7"/>
            <a:stretch>
              <a:fillRect l="0" t="0" r="0" b="0"/>
            </a:stretch>
          </a:blipFill>
        </p:spPr>
      </p:sp>
      <p:sp>
        <p:nvSpPr>
          <p:cNvPr name="TextBox 10" id="10"/>
          <p:cNvSpPr txBox="true"/>
          <p:nvPr/>
        </p:nvSpPr>
        <p:spPr>
          <a:xfrm rot="0">
            <a:off x="1028700" y="2633863"/>
            <a:ext cx="16230600" cy="5149377"/>
          </a:xfrm>
          <a:prstGeom prst="rect">
            <a:avLst/>
          </a:prstGeom>
        </p:spPr>
        <p:txBody>
          <a:bodyPr anchor="t" rtlCol="false" tIns="0" lIns="0" bIns="0" rIns="0">
            <a:spAutoFit/>
          </a:bodyPr>
          <a:lstStyle/>
          <a:p>
            <a:pPr algn="l" marL="892885" indent="-446443" lvl="1">
              <a:lnSpc>
                <a:spcPts val="4466"/>
              </a:lnSpc>
              <a:buFont typeface="Arial"/>
              <a:buChar char="•"/>
            </a:pPr>
            <a:r>
              <a:rPr lang="en-US" sz="4135">
                <a:solidFill>
                  <a:srgbClr val="FFFFFF"/>
                </a:solidFill>
                <a:latin typeface="Amancio"/>
                <a:ea typeface="Amancio"/>
                <a:cs typeface="Amancio"/>
                <a:sym typeface="Amancio"/>
              </a:rPr>
              <a:t>This presentation will attempt to answer: </a:t>
            </a:r>
          </a:p>
          <a:p>
            <a:pPr algn="l">
              <a:lnSpc>
                <a:spcPts val="4466"/>
              </a:lnSpc>
            </a:pPr>
          </a:p>
          <a:p>
            <a:pPr algn="ctr">
              <a:lnSpc>
                <a:spcPts val="4466"/>
              </a:lnSpc>
            </a:pPr>
            <a:r>
              <a:rPr lang="en-US" sz="4135">
                <a:solidFill>
                  <a:srgbClr val="FFFFFF"/>
                </a:solidFill>
                <a:latin typeface="Amancio"/>
                <a:ea typeface="Amancio"/>
                <a:cs typeface="Amancio"/>
                <a:sym typeface="Amancio"/>
              </a:rPr>
              <a:t>‘How anxiety was treated in 18th century’</a:t>
            </a:r>
          </a:p>
          <a:p>
            <a:pPr algn="l">
              <a:lnSpc>
                <a:spcPts val="4466"/>
              </a:lnSpc>
            </a:pPr>
          </a:p>
          <a:p>
            <a:pPr algn="l" marL="892885" indent="-446443" lvl="1">
              <a:lnSpc>
                <a:spcPts val="4466"/>
              </a:lnSpc>
              <a:buFont typeface="Arial"/>
              <a:buChar char="•"/>
            </a:pPr>
            <a:r>
              <a:rPr lang="en-US" sz="4135">
                <a:solidFill>
                  <a:srgbClr val="FFFFFF"/>
                </a:solidFill>
                <a:latin typeface="Amancio"/>
                <a:ea typeface="Amancio"/>
                <a:cs typeface="Amancio"/>
                <a:sym typeface="Amancio"/>
              </a:rPr>
              <a:t>Provide a definition of anxiety</a:t>
            </a:r>
          </a:p>
          <a:p>
            <a:pPr algn="l">
              <a:lnSpc>
                <a:spcPts val="4466"/>
              </a:lnSpc>
            </a:pPr>
          </a:p>
          <a:p>
            <a:pPr algn="l" marL="892885" indent="-446443" lvl="1">
              <a:lnSpc>
                <a:spcPts val="4466"/>
              </a:lnSpc>
              <a:buFont typeface="Arial"/>
              <a:buChar char="•"/>
            </a:pPr>
            <a:r>
              <a:rPr lang="en-US" sz="4135">
                <a:solidFill>
                  <a:srgbClr val="FFFFFF"/>
                </a:solidFill>
                <a:latin typeface="Amancio"/>
                <a:ea typeface="Amancio"/>
                <a:cs typeface="Amancio"/>
                <a:sym typeface="Amancio"/>
              </a:rPr>
              <a:t>Provide a brief history</a:t>
            </a:r>
          </a:p>
          <a:p>
            <a:pPr algn="l">
              <a:lnSpc>
                <a:spcPts val="4466"/>
              </a:lnSpc>
            </a:pPr>
          </a:p>
          <a:p>
            <a:pPr algn="l" marL="892885" indent="-446443" lvl="1">
              <a:lnSpc>
                <a:spcPts val="4466"/>
              </a:lnSpc>
              <a:buFont typeface="Arial"/>
              <a:buChar char="•"/>
            </a:pPr>
            <a:r>
              <a:rPr lang="en-US" sz="4135">
                <a:solidFill>
                  <a:srgbClr val="FFFFFF"/>
                </a:solidFill>
                <a:latin typeface="Amancio"/>
                <a:ea typeface="Amancio"/>
                <a:cs typeface="Amancio"/>
                <a:sym typeface="Amancio"/>
              </a:rPr>
              <a:t>Treatments used</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3291982" y="235900"/>
            <a:ext cx="11704036" cy="1701836"/>
          </a:xfrm>
          <a:prstGeom prst="rect">
            <a:avLst/>
          </a:prstGeom>
        </p:spPr>
        <p:txBody>
          <a:bodyPr anchor="t" rtlCol="false" tIns="0" lIns="0" bIns="0" rIns="0">
            <a:spAutoFit/>
          </a:bodyPr>
          <a:lstStyle/>
          <a:p>
            <a:pPr algn="ctr">
              <a:lnSpc>
                <a:spcPts val="13823"/>
              </a:lnSpc>
            </a:pPr>
            <a:r>
              <a:rPr lang="en-US" sz="9873">
                <a:solidFill>
                  <a:srgbClr val="FFFFFF"/>
                </a:solidFill>
                <a:latin typeface="Daydream"/>
                <a:ea typeface="Daydream"/>
                <a:cs typeface="Daydream"/>
                <a:sym typeface="Daydream"/>
              </a:rPr>
              <a:t>What is anxiety?</a:t>
            </a:r>
          </a:p>
        </p:txBody>
      </p:sp>
      <p:sp>
        <p:nvSpPr>
          <p:cNvPr name="TextBox 8" id="8"/>
          <p:cNvSpPr txBox="true"/>
          <p:nvPr/>
        </p:nvSpPr>
        <p:spPr>
          <a:xfrm rot="0">
            <a:off x="1172870" y="2129444"/>
            <a:ext cx="15942260" cy="6564721"/>
          </a:xfrm>
          <a:prstGeom prst="rect">
            <a:avLst/>
          </a:prstGeom>
        </p:spPr>
        <p:txBody>
          <a:bodyPr anchor="t" rtlCol="false" tIns="0" lIns="0" bIns="0" rIns="0">
            <a:spAutoFit/>
          </a:bodyPr>
          <a:lstStyle/>
          <a:p>
            <a:pPr algn="l" marL="892885" indent="-446443" lvl="1">
              <a:lnSpc>
                <a:spcPts val="5169"/>
              </a:lnSpc>
              <a:buFont typeface="Arial"/>
              <a:buChar char="•"/>
            </a:pPr>
            <a:r>
              <a:rPr lang="en-US" sz="4135">
                <a:solidFill>
                  <a:srgbClr val="FFFFFF"/>
                </a:solidFill>
                <a:latin typeface="Amancio"/>
                <a:ea typeface="Amancio"/>
                <a:cs typeface="Amancio"/>
                <a:sym typeface="Amancio"/>
              </a:rPr>
              <a:t>Usually a natural or biological response to: </a:t>
            </a:r>
          </a:p>
          <a:p>
            <a:pPr algn="l" marL="1785770" indent="-595257" lvl="2">
              <a:lnSpc>
                <a:spcPts val="5169"/>
              </a:lnSpc>
              <a:buFont typeface="Arial"/>
              <a:buChar char="⚬"/>
            </a:pPr>
            <a:r>
              <a:rPr lang="en-US" sz="4135">
                <a:solidFill>
                  <a:srgbClr val="FFFFFF"/>
                </a:solidFill>
                <a:latin typeface="Amancio"/>
                <a:ea typeface="Amancio"/>
                <a:cs typeface="Amancio"/>
                <a:sym typeface="Amancio"/>
              </a:rPr>
              <a:t>pressure, fear </a:t>
            </a:r>
            <a:r>
              <a:rPr lang="en-US" sz="4135">
                <a:solidFill>
                  <a:srgbClr val="FFFFFF"/>
                </a:solidFill>
                <a:latin typeface="Amancio"/>
                <a:ea typeface="Amancio"/>
                <a:cs typeface="Amancio"/>
                <a:sym typeface="Amancio"/>
              </a:rPr>
              <a:t>perceived threat</a:t>
            </a:r>
          </a:p>
          <a:p>
            <a:pPr algn="l">
              <a:lnSpc>
                <a:spcPts val="5169"/>
              </a:lnSpc>
            </a:pPr>
          </a:p>
          <a:p>
            <a:pPr algn="l" marL="892885" indent="-446443" lvl="1">
              <a:lnSpc>
                <a:spcPts val="5169"/>
              </a:lnSpc>
              <a:buFont typeface="Arial"/>
              <a:buChar char="•"/>
            </a:pPr>
            <a:r>
              <a:rPr lang="en-US" sz="4135">
                <a:solidFill>
                  <a:srgbClr val="FFFFFF"/>
                </a:solidFill>
                <a:latin typeface="Amancio"/>
                <a:ea typeface="Amancio"/>
                <a:cs typeface="Amancio"/>
                <a:sym typeface="Amancio"/>
              </a:rPr>
              <a:t>Feels like: dread, fear or unease </a:t>
            </a:r>
          </a:p>
          <a:p>
            <a:pPr algn="l">
              <a:lnSpc>
                <a:spcPts val="5169"/>
              </a:lnSpc>
            </a:pPr>
          </a:p>
          <a:p>
            <a:pPr algn="l" marL="892885" indent="-446443" lvl="1">
              <a:lnSpc>
                <a:spcPts val="5169"/>
              </a:lnSpc>
              <a:buFont typeface="Arial"/>
              <a:buChar char="•"/>
            </a:pPr>
            <a:r>
              <a:rPr lang="en-US" sz="4135">
                <a:solidFill>
                  <a:srgbClr val="FFFFFF"/>
                </a:solidFill>
                <a:latin typeface="Amancio"/>
                <a:ea typeface="Amancio"/>
                <a:cs typeface="Amancio"/>
                <a:sym typeface="Amancio"/>
              </a:rPr>
              <a:t>Can be: </a:t>
            </a:r>
            <a:r>
              <a:rPr lang="en-US" sz="4135">
                <a:solidFill>
                  <a:srgbClr val="FFFFFF"/>
                </a:solidFill>
                <a:latin typeface="Amancio"/>
                <a:ea typeface="Amancio"/>
                <a:cs typeface="Amancio"/>
                <a:sym typeface="Amancio"/>
              </a:rPr>
              <a:t>*mild or *severe</a:t>
            </a:r>
          </a:p>
          <a:p>
            <a:pPr algn="l">
              <a:lnSpc>
                <a:spcPts val="5169"/>
              </a:lnSpc>
            </a:pPr>
          </a:p>
          <a:p>
            <a:pPr algn="l" marL="892885" indent="-446443" lvl="1">
              <a:lnSpc>
                <a:spcPts val="5169"/>
              </a:lnSpc>
              <a:buFont typeface="Arial"/>
              <a:buChar char="•"/>
            </a:pPr>
            <a:r>
              <a:rPr lang="en-US" sz="4135">
                <a:solidFill>
                  <a:srgbClr val="FFFFFF"/>
                </a:solidFill>
                <a:latin typeface="Amancio"/>
                <a:ea typeface="Amancio"/>
                <a:cs typeface="Amancio"/>
                <a:sym typeface="Amancio"/>
              </a:rPr>
              <a:t>Affect us: *mentally, *physically and our *behaviour</a:t>
            </a:r>
          </a:p>
          <a:p>
            <a:pPr algn="l">
              <a:lnSpc>
                <a:spcPts val="5169"/>
              </a:lnSpc>
            </a:pPr>
          </a:p>
          <a:p>
            <a:pPr algn="l" marL="914475" indent="-457237" lvl="1">
              <a:lnSpc>
                <a:spcPts val="5294"/>
              </a:lnSpc>
              <a:buFont typeface="Arial"/>
              <a:buChar char="•"/>
            </a:pPr>
            <a:r>
              <a:rPr lang="en-US" sz="4235">
                <a:solidFill>
                  <a:srgbClr val="FFFFFF"/>
                </a:solidFill>
                <a:latin typeface="Amancio"/>
                <a:ea typeface="Amancio"/>
                <a:cs typeface="Amancio"/>
                <a:sym typeface="Amancio"/>
              </a:rPr>
              <a:t>Becomes a problem if anxiety is taking over your life. </a:t>
            </a:r>
          </a:p>
        </p:txBody>
      </p:sp>
      <p:sp>
        <p:nvSpPr>
          <p:cNvPr name="TextBox 9" id="9"/>
          <p:cNvSpPr txBox="true"/>
          <p:nvPr/>
        </p:nvSpPr>
        <p:spPr>
          <a:xfrm rot="0">
            <a:off x="8337897" y="9515324"/>
            <a:ext cx="1612206" cy="431799"/>
          </a:xfrm>
          <a:prstGeom prst="rect">
            <a:avLst/>
          </a:prstGeom>
        </p:spPr>
        <p:txBody>
          <a:bodyPr anchor="t" rtlCol="false" tIns="0" lIns="0" bIns="0" rIns="0">
            <a:spAutoFit/>
          </a:bodyPr>
          <a:lstStyle/>
          <a:p>
            <a:pPr algn="ctr">
              <a:lnSpc>
                <a:spcPts val="3500"/>
              </a:lnSpc>
            </a:pPr>
            <a:r>
              <a:rPr lang="en-US" sz="2500">
                <a:solidFill>
                  <a:srgbClr val="FFFFFF"/>
                </a:solidFill>
                <a:latin typeface="Canva Sans"/>
                <a:ea typeface="Canva Sans"/>
                <a:cs typeface="Canva Sans"/>
                <a:sym typeface="Canva Sans"/>
              </a:rPr>
              <a:t>(NHS, n.d.)</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525519" y="1624515"/>
            <a:ext cx="12949156" cy="9432118"/>
          </a:xfrm>
          <a:prstGeom prst="rect">
            <a:avLst/>
          </a:prstGeom>
        </p:spPr>
        <p:txBody>
          <a:bodyPr anchor="t" rtlCol="false" tIns="0" lIns="0" bIns="0" rIns="0">
            <a:spAutoFit/>
          </a:bodyPr>
          <a:lstStyle/>
          <a:p>
            <a:pPr algn="just" marL="892885" indent="-446443" lvl="1">
              <a:lnSpc>
                <a:spcPts val="5169"/>
              </a:lnSpc>
              <a:buFont typeface="Arial"/>
              <a:buChar char="•"/>
            </a:pPr>
            <a:r>
              <a:rPr lang="en-US" sz="4135">
                <a:solidFill>
                  <a:srgbClr val="FFFFFF"/>
                </a:solidFill>
                <a:latin typeface="Amancio"/>
                <a:ea typeface="Amancio"/>
                <a:cs typeface="Amancio"/>
                <a:sym typeface="Amancio"/>
              </a:rPr>
              <a:t>Mentions of anxiety can be traced back to 5,000 BC. where ancient Egyptian physicians documented medical cases on papyrus.</a:t>
            </a:r>
          </a:p>
          <a:p>
            <a:pPr algn="just">
              <a:lnSpc>
                <a:spcPts val="5169"/>
              </a:lnSpc>
            </a:pPr>
          </a:p>
          <a:p>
            <a:pPr algn="just" marL="892885" indent="-446443" lvl="1">
              <a:lnSpc>
                <a:spcPts val="5169"/>
              </a:lnSpc>
              <a:buFont typeface="Arial"/>
              <a:buChar char="•"/>
            </a:pPr>
            <a:r>
              <a:rPr lang="en-US" sz="4135">
                <a:solidFill>
                  <a:srgbClr val="FFFFFF"/>
                </a:solidFill>
                <a:latin typeface="Amancio"/>
                <a:ea typeface="Amancio"/>
                <a:cs typeface="Amancio"/>
                <a:sym typeface="Amancio"/>
              </a:rPr>
              <a:t>Accounts of illnesses resembling PTSD have been discovered in ancient Indian literature. </a:t>
            </a:r>
          </a:p>
          <a:p>
            <a:pPr algn="just">
              <a:lnSpc>
                <a:spcPts val="5169"/>
              </a:lnSpc>
            </a:pPr>
          </a:p>
          <a:p>
            <a:pPr algn="just" marL="892885" indent="-446443" lvl="1">
              <a:lnSpc>
                <a:spcPts val="5169"/>
              </a:lnSpc>
              <a:buFont typeface="Arial"/>
              <a:buChar char="•"/>
            </a:pPr>
            <a:r>
              <a:rPr lang="en-US" sz="4135">
                <a:solidFill>
                  <a:srgbClr val="FFFFFF"/>
                </a:solidFill>
                <a:latin typeface="Amancio"/>
                <a:ea typeface="Amancio"/>
                <a:cs typeface="Amancio"/>
                <a:sym typeface="Amancio"/>
              </a:rPr>
              <a:t>Studies of anxiety have been carried out for around 2000 years, since the Greco-Roman times. </a:t>
            </a:r>
          </a:p>
          <a:p>
            <a:pPr algn="just">
              <a:lnSpc>
                <a:spcPts val="5169"/>
              </a:lnSpc>
            </a:pPr>
          </a:p>
          <a:p>
            <a:pPr algn="just" marL="892885" indent="-446443" lvl="1">
              <a:lnSpc>
                <a:spcPts val="5169"/>
              </a:lnSpc>
              <a:buFont typeface="Arial"/>
              <a:buChar char="•"/>
            </a:pPr>
            <a:r>
              <a:rPr lang="en-US" sz="4135">
                <a:solidFill>
                  <a:srgbClr val="FFFFFF"/>
                </a:solidFill>
                <a:latin typeface="Amancio"/>
                <a:ea typeface="Amancio"/>
                <a:cs typeface="Amancio"/>
                <a:sym typeface="Amancio"/>
              </a:rPr>
              <a:t>Has been written about by many ancient writers like Hippocrates, Cicero and Seneca. </a:t>
            </a:r>
          </a:p>
          <a:p>
            <a:pPr algn="just">
              <a:lnSpc>
                <a:spcPts val="4238"/>
              </a:lnSpc>
            </a:pPr>
          </a:p>
          <a:p>
            <a:pPr algn="just">
              <a:lnSpc>
                <a:spcPts val="4238"/>
              </a:lnSpc>
            </a:pPr>
          </a:p>
          <a:p>
            <a:pPr algn="just">
              <a:lnSpc>
                <a:spcPts val="4238"/>
              </a:lnSpc>
            </a:pPr>
          </a:p>
        </p:txBody>
      </p:sp>
      <p:sp>
        <p:nvSpPr>
          <p:cNvPr name="Freeform 8" id="8"/>
          <p:cNvSpPr/>
          <p:nvPr/>
        </p:nvSpPr>
        <p:spPr>
          <a:xfrm flipH="false" flipV="false" rot="0">
            <a:off x="14261478" y="5457674"/>
            <a:ext cx="2749498" cy="4114800"/>
          </a:xfrm>
          <a:custGeom>
            <a:avLst/>
            <a:gdLst/>
            <a:ahLst/>
            <a:cxnLst/>
            <a:rect r="r" b="b" t="t" l="l"/>
            <a:pathLst>
              <a:path h="4114800" w="2749498">
                <a:moveTo>
                  <a:pt x="0" y="0"/>
                </a:moveTo>
                <a:lnTo>
                  <a:pt x="2749498" y="0"/>
                </a:lnTo>
                <a:lnTo>
                  <a:pt x="2749498"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Freeform 9" id="9"/>
          <p:cNvSpPr/>
          <p:nvPr/>
        </p:nvSpPr>
        <p:spPr>
          <a:xfrm flipH="false" flipV="false" rot="0">
            <a:off x="14093652" y="1329634"/>
            <a:ext cx="2917324" cy="4114800"/>
          </a:xfrm>
          <a:custGeom>
            <a:avLst/>
            <a:gdLst/>
            <a:ahLst/>
            <a:cxnLst/>
            <a:rect r="r" b="b" t="t" l="l"/>
            <a:pathLst>
              <a:path h="4114800" w="2917324">
                <a:moveTo>
                  <a:pt x="0" y="0"/>
                </a:moveTo>
                <a:lnTo>
                  <a:pt x="2917324" y="0"/>
                </a:lnTo>
                <a:lnTo>
                  <a:pt x="2917324"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10" id="10"/>
          <p:cNvSpPr txBox="true"/>
          <p:nvPr/>
        </p:nvSpPr>
        <p:spPr>
          <a:xfrm rot="0">
            <a:off x="4906036" y="80055"/>
            <a:ext cx="8361552" cy="1701836"/>
          </a:xfrm>
          <a:prstGeom prst="rect">
            <a:avLst/>
          </a:prstGeom>
        </p:spPr>
        <p:txBody>
          <a:bodyPr anchor="t" rtlCol="false" tIns="0" lIns="0" bIns="0" rIns="0">
            <a:spAutoFit/>
          </a:bodyPr>
          <a:lstStyle/>
          <a:p>
            <a:pPr algn="ctr">
              <a:lnSpc>
                <a:spcPts val="13823"/>
              </a:lnSpc>
            </a:pPr>
            <a:r>
              <a:rPr lang="en-US" sz="9873">
                <a:solidFill>
                  <a:srgbClr val="FFFFFF"/>
                </a:solidFill>
                <a:latin typeface="Daydream"/>
                <a:ea typeface="Daydream"/>
                <a:cs typeface="Daydream"/>
                <a:sym typeface="Daydream"/>
              </a:rPr>
              <a:t>History</a:t>
            </a:r>
          </a:p>
        </p:txBody>
      </p:sp>
      <p:sp>
        <p:nvSpPr>
          <p:cNvPr name="TextBox 11" id="11"/>
          <p:cNvSpPr txBox="true"/>
          <p:nvPr/>
        </p:nvSpPr>
        <p:spPr>
          <a:xfrm rot="0">
            <a:off x="7549108" y="9515324"/>
            <a:ext cx="3189784" cy="431799"/>
          </a:xfrm>
          <a:prstGeom prst="rect">
            <a:avLst/>
          </a:prstGeom>
        </p:spPr>
        <p:txBody>
          <a:bodyPr anchor="t" rtlCol="false" tIns="0" lIns="0" bIns="0" rIns="0">
            <a:spAutoFit/>
          </a:bodyPr>
          <a:lstStyle/>
          <a:p>
            <a:pPr algn="ctr">
              <a:lnSpc>
                <a:spcPts val="3500"/>
              </a:lnSpc>
            </a:pPr>
            <a:r>
              <a:rPr lang="en-US" sz="2500">
                <a:solidFill>
                  <a:srgbClr val="FFFFFF"/>
                </a:solidFill>
                <a:latin typeface="Canva Sans"/>
                <a:ea typeface="Canva Sans"/>
                <a:cs typeface="Canva Sans"/>
                <a:sym typeface="Canva Sans"/>
              </a:rPr>
              <a:t>(Heston-Davis, 2023)</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1028700" y="2143923"/>
            <a:ext cx="12097938" cy="8055384"/>
          </a:xfrm>
          <a:prstGeom prst="rect">
            <a:avLst/>
          </a:prstGeom>
        </p:spPr>
        <p:txBody>
          <a:bodyPr anchor="t" rtlCol="false" tIns="0" lIns="0" bIns="0" rIns="0">
            <a:spAutoFit/>
          </a:bodyPr>
          <a:lstStyle/>
          <a:p>
            <a:pPr algn="l" marL="892885" indent="-446443" lvl="1">
              <a:lnSpc>
                <a:spcPts val="5169"/>
              </a:lnSpc>
              <a:buFont typeface="Arial"/>
              <a:buChar char="•"/>
            </a:pPr>
            <a:r>
              <a:rPr lang="en-US" sz="4135">
                <a:solidFill>
                  <a:srgbClr val="FFFFFF"/>
                </a:solidFill>
                <a:latin typeface="Amancio"/>
                <a:ea typeface="Amancio"/>
                <a:cs typeface="Amancio"/>
                <a:sym typeface="Amancio"/>
              </a:rPr>
              <a:t>Age of Enlightenment or Age of Reason</a:t>
            </a:r>
          </a:p>
          <a:p>
            <a:pPr algn="l">
              <a:lnSpc>
                <a:spcPts val="5169"/>
              </a:lnSpc>
            </a:pPr>
          </a:p>
          <a:p>
            <a:pPr algn="l" marL="892885" indent="-446443" lvl="1">
              <a:lnSpc>
                <a:spcPts val="5169"/>
              </a:lnSpc>
              <a:buFont typeface="Arial"/>
              <a:buChar char="•"/>
            </a:pPr>
            <a:r>
              <a:rPr lang="en-US" sz="4135">
                <a:solidFill>
                  <a:srgbClr val="FFFFFF"/>
                </a:solidFill>
                <a:latin typeface="Amancio"/>
                <a:ea typeface="Amancio"/>
                <a:cs typeface="Amancio"/>
                <a:sym typeface="Amancio"/>
              </a:rPr>
              <a:t>Intellectual and philosophy movement through Europe and, U.S.A</a:t>
            </a:r>
          </a:p>
          <a:p>
            <a:pPr algn="l">
              <a:lnSpc>
                <a:spcPts val="5169"/>
              </a:lnSpc>
            </a:pPr>
          </a:p>
          <a:p>
            <a:pPr algn="l" marL="892885" indent="-446443" lvl="1">
              <a:lnSpc>
                <a:spcPts val="5169"/>
              </a:lnSpc>
              <a:buFont typeface="Arial"/>
              <a:buChar char="•"/>
            </a:pPr>
            <a:r>
              <a:rPr lang="en-US" sz="4135">
                <a:solidFill>
                  <a:srgbClr val="FFFFFF"/>
                </a:solidFill>
                <a:latin typeface="Amancio"/>
                <a:ea typeface="Amancio"/>
                <a:cs typeface="Amancio"/>
                <a:sym typeface="Amancio"/>
              </a:rPr>
              <a:t>Scientific Revolution</a:t>
            </a:r>
          </a:p>
          <a:p>
            <a:pPr algn="l">
              <a:lnSpc>
                <a:spcPts val="5169"/>
              </a:lnSpc>
            </a:pPr>
          </a:p>
          <a:p>
            <a:pPr algn="l" marL="892885" indent="-446443" lvl="1">
              <a:lnSpc>
                <a:spcPts val="5169"/>
              </a:lnSpc>
              <a:buFont typeface="Arial"/>
              <a:buChar char="•"/>
            </a:pPr>
            <a:r>
              <a:rPr lang="en-US" sz="4135">
                <a:solidFill>
                  <a:srgbClr val="FFFFFF"/>
                </a:solidFill>
                <a:latin typeface="Amancio"/>
                <a:ea typeface="Amancio"/>
                <a:cs typeface="Amancio"/>
                <a:sym typeface="Amancio"/>
              </a:rPr>
              <a:t>Mistrust of traditional medicine and religious teachings seen as superstition</a:t>
            </a:r>
          </a:p>
          <a:p>
            <a:pPr algn="l">
              <a:lnSpc>
                <a:spcPts val="5169"/>
              </a:lnSpc>
            </a:pPr>
          </a:p>
          <a:p>
            <a:pPr algn="l" marL="892885" indent="-446443" lvl="1">
              <a:lnSpc>
                <a:spcPts val="5169"/>
              </a:lnSpc>
              <a:buFont typeface="Arial"/>
              <a:buChar char="•"/>
            </a:pPr>
            <a:r>
              <a:rPr lang="en-US" sz="4135">
                <a:solidFill>
                  <a:srgbClr val="FFFFFF"/>
                </a:solidFill>
                <a:latin typeface="Amancio"/>
                <a:ea typeface="Amancio"/>
                <a:cs typeface="Amancio"/>
                <a:sym typeface="Amancio"/>
              </a:rPr>
              <a:t>Importance of reason, individualism, and autonomy</a:t>
            </a:r>
          </a:p>
          <a:p>
            <a:pPr algn="l">
              <a:lnSpc>
                <a:spcPts val="3419"/>
              </a:lnSpc>
            </a:pPr>
          </a:p>
          <a:p>
            <a:pPr algn="l">
              <a:lnSpc>
                <a:spcPts val="3419"/>
              </a:lnSpc>
            </a:pPr>
          </a:p>
        </p:txBody>
      </p:sp>
      <p:sp>
        <p:nvSpPr>
          <p:cNvPr name="Freeform 8" id="8"/>
          <p:cNvSpPr/>
          <p:nvPr/>
        </p:nvSpPr>
        <p:spPr>
          <a:xfrm flipH="false" flipV="false" rot="0">
            <a:off x="11684030" y="4166527"/>
            <a:ext cx="5575270" cy="4105426"/>
          </a:xfrm>
          <a:custGeom>
            <a:avLst/>
            <a:gdLst/>
            <a:ahLst/>
            <a:cxnLst/>
            <a:rect r="r" b="b" t="t" l="l"/>
            <a:pathLst>
              <a:path h="4105426" w="5575270">
                <a:moveTo>
                  <a:pt x="0" y="0"/>
                </a:moveTo>
                <a:lnTo>
                  <a:pt x="5575270" y="0"/>
                </a:lnTo>
                <a:lnTo>
                  <a:pt x="5575270" y="4105426"/>
                </a:lnTo>
                <a:lnTo>
                  <a:pt x="0" y="4105426"/>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9" id="9"/>
          <p:cNvSpPr txBox="true"/>
          <p:nvPr/>
        </p:nvSpPr>
        <p:spPr>
          <a:xfrm rot="0">
            <a:off x="4963224" y="80055"/>
            <a:ext cx="8361552" cy="1701836"/>
          </a:xfrm>
          <a:prstGeom prst="rect">
            <a:avLst/>
          </a:prstGeom>
        </p:spPr>
        <p:txBody>
          <a:bodyPr anchor="t" rtlCol="false" tIns="0" lIns="0" bIns="0" rIns="0">
            <a:spAutoFit/>
          </a:bodyPr>
          <a:lstStyle/>
          <a:p>
            <a:pPr algn="ctr">
              <a:lnSpc>
                <a:spcPts val="13823"/>
              </a:lnSpc>
            </a:pPr>
            <a:r>
              <a:rPr lang="en-US" sz="9873">
                <a:solidFill>
                  <a:srgbClr val="FFFFFF"/>
                </a:solidFill>
                <a:latin typeface="Daydream"/>
                <a:ea typeface="Daydream"/>
                <a:cs typeface="Daydream"/>
                <a:sym typeface="Daydream"/>
              </a:rPr>
              <a:t>18th Century</a:t>
            </a:r>
          </a:p>
        </p:txBody>
      </p:sp>
      <p:sp>
        <p:nvSpPr>
          <p:cNvPr name="TextBox 10" id="10"/>
          <p:cNvSpPr txBox="true"/>
          <p:nvPr/>
        </p:nvSpPr>
        <p:spPr>
          <a:xfrm rot="0">
            <a:off x="6634658" y="9584857"/>
            <a:ext cx="5018683" cy="431799"/>
          </a:xfrm>
          <a:prstGeom prst="rect">
            <a:avLst/>
          </a:prstGeom>
        </p:spPr>
        <p:txBody>
          <a:bodyPr anchor="t" rtlCol="false" tIns="0" lIns="0" bIns="0" rIns="0">
            <a:spAutoFit/>
          </a:bodyPr>
          <a:lstStyle/>
          <a:p>
            <a:pPr algn="ctr">
              <a:lnSpc>
                <a:spcPts val="3500"/>
              </a:lnSpc>
            </a:pPr>
            <a:r>
              <a:rPr lang="en-US" sz="2500">
                <a:solidFill>
                  <a:srgbClr val="FFFFFF"/>
                </a:solidFill>
                <a:latin typeface="Canva Sans"/>
                <a:ea typeface="Canva Sans"/>
                <a:cs typeface="Canva Sans"/>
                <a:sym typeface="Canva Sans"/>
              </a:rPr>
              <a:t>(Encyclopaedia Britannica, 2025)</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1181100" y="2289198"/>
            <a:ext cx="16230600" cy="6981158"/>
          </a:xfrm>
          <a:prstGeom prst="rect">
            <a:avLst/>
          </a:prstGeom>
        </p:spPr>
        <p:txBody>
          <a:bodyPr anchor="t" rtlCol="false" tIns="0" lIns="0" bIns="0" rIns="0">
            <a:spAutoFit/>
          </a:bodyPr>
          <a:lstStyle/>
          <a:p>
            <a:pPr algn="just" marL="892885" indent="-446443" lvl="1">
              <a:lnSpc>
                <a:spcPts val="5169"/>
              </a:lnSpc>
              <a:buFont typeface="Arial"/>
              <a:buChar char="•"/>
            </a:pPr>
            <a:r>
              <a:rPr lang="en-US" sz="4135">
                <a:solidFill>
                  <a:srgbClr val="FFFFFF"/>
                </a:solidFill>
                <a:latin typeface="Amancio"/>
                <a:ea typeface="Amancio"/>
                <a:cs typeface="Amancio"/>
                <a:sym typeface="Amancio"/>
              </a:rPr>
              <a:t>Little was known about anxiety</a:t>
            </a:r>
          </a:p>
          <a:p>
            <a:pPr algn="just">
              <a:lnSpc>
                <a:spcPts val="5169"/>
              </a:lnSpc>
            </a:pPr>
          </a:p>
          <a:p>
            <a:pPr algn="just" marL="892885" indent="-446443" lvl="1">
              <a:lnSpc>
                <a:spcPts val="5169"/>
              </a:lnSpc>
              <a:buFont typeface="Arial"/>
              <a:buChar char="•"/>
            </a:pPr>
            <a:r>
              <a:rPr lang="en-US" sz="4135">
                <a:solidFill>
                  <a:srgbClr val="FFFFFF"/>
                </a:solidFill>
                <a:latin typeface="Amancio"/>
                <a:ea typeface="Amancio"/>
                <a:cs typeface="Amancio"/>
                <a:sym typeface="Amancio"/>
              </a:rPr>
              <a:t>The word anxiety was not in use at this time</a:t>
            </a:r>
          </a:p>
          <a:p>
            <a:pPr algn="just">
              <a:lnSpc>
                <a:spcPts val="5169"/>
              </a:lnSpc>
            </a:pPr>
          </a:p>
          <a:p>
            <a:pPr algn="just" marL="892885" indent="-446443" lvl="1">
              <a:lnSpc>
                <a:spcPts val="5169"/>
              </a:lnSpc>
              <a:buFont typeface="Arial"/>
              <a:buChar char="•"/>
            </a:pPr>
            <a:r>
              <a:rPr lang="en-US" sz="4135">
                <a:solidFill>
                  <a:srgbClr val="FFFFFF"/>
                </a:solidFill>
                <a:latin typeface="Amancio"/>
                <a:ea typeface="Amancio"/>
                <a:cs typeface="Amancio"/>
                <a:sym typeface="Amancio"/>
              </a:rPr>
              <a:t>Wasn’t considered a separate illness but a symptom of other illnesses like melancholia and “vapours”</a:t>
            </a:r>
          </a:p>
          <a:p>
            <a:pPr algn="just">
              <a:lnSpc>
                <a:spcPts val="5169"/>
              </a:lnSpc>
            </a:pPr>
          </a:p>
          <a:p>
            <a:pPr algn="just" marL="892885" indent="-446443" lvl="1">
              <a:lnSpc>
                <a:spcPts val="5169"/>
              </a:lnSpc>
              <a:buFont typeface="Arial"/>
              <a:buChar char="•"/>
            </a:pPr>
            <a:r>
              <a:rPr lang="en-US" sz="4135">
                <a:solidFill>
                  <a:srgbClr val="FFFFFF"/>
                </a:solidFill>
                <a:latin typeface="Amancio"/>
                <a:ea typeface="Amancio"/>
                <a:cs typeface="Amancio"/>
                <a:sym typeface="Amancio"/>
              </a:rPr>
              <a:t>Vapours was a term used for nervous disorders</a:t>
            </a:r>
          </a:p>
          <a:p>
            <a:pPr algn="just">
              <a:lnSpc>
                <a:spcPts val="4466"/>
              </a:lnSpc>
            </a:pPr>
          </a:p>
          <a:p>
            <a:pPr algn="just">
              <a:lnSpc>
                <a:spcPts val="4466"/>
              </a:lnSpc>
            </a:pPr>
          </a:p>
          <a:p>
            <a:pPr algn="just">
              <a:lnSpc>
                <a:spcPts val="4466"/>
              </a:lnSpc>
            </a:pPr>
          </a:p>
        </p:txBody>
      </p:sp>
      <p:sp>
        <p:nvSpPr>
          <p:cNvPr name="Freeform 8" id="8"/>
          <p:cNvSpPr/>
          <p:nvPr/>
        </p:nvSpPr>
        <p:spPr>
          <a:xfrm flipH="false" flipV="false" rot="0">
            <a:off x="13297591" y="5827402"/>
            <a:ext cx="3760068" cy="3647265"/>
          </a:xfrm>
          <a:custGeom>
            <a:avLst/>
            <a:gdLst/>
            <a:ahLst/>
            <a:cxnLst/>
            <a:rect r="r" b="b" t="t" l="l"/>
            <a:pathLst>
              <a:path h="3647265" w="3760068">
                <a:moveTo>
                  <a:pt x="0" y="0"/>
                </a:moveTo>
                <a:lnTo>
                  <a:pt x="3760068" y="0"/>
                </a:lnTo>
                <a:lnTo>
                  <a:pt x="3760068" y="3647265"/>
                </a:lnTo>
                <a:lnTo>
                  <a:pt x="0" y="3647265"/>
                </a:lnTo>
                <a:lnTo>
                  <a:pt x="0" y="0"/>
                </a:lnTo>
                <a:close/>
              </a:path>
            </a:pathLst>
          </a:custGeom>
          <a:blipFill>
            <a:blip r:embed="rId5"/>
            <a:stretch>
              <a:fillRect l="0" t="0" r="0" b="0"/>
            </a:stretch>
          </a:blipFill>
        </p:spPr>
      </p:sp>
      <p:sp>
        <p:nvSpPr>
          <p:cNvPr name="TextBox 9" id="9"/>
          <p:cNvSpPr txBox="true"/>
          <p:nvPr/>
        </p:nvSpPr>
        <p:spPr>
          <a:xfrm rot="0">
            <a:off x="4963224" y="245425"/>
            <a:ext cx="8361552" cy="1687741"/>
          </a:xfrm>
          <a:prstGeom prst="rect">
            <a:avLst/>
          </a:prstGeom>
        </p:spPr>
        <p:txBody>
          <a:bodyPr anchor="t" rtlCol="false" tIns="0" lIns="0" bIns="0" rIns="0">
            <a:spAutoFit/>
          </a:bodyPr>
          <a:lstStyle/>
          <a:p>
            <a:pPr algn="ctr">
              <a:lnSpc>
                <a:spcPts val="13823"/>
              </a:lnSpc>
            </a:pPr>
            <a:r>
              <a:rPr lang="en-US" sz="9873">
                <a:solidFill>
                  <a:srgbClr val="FFFFFF"/>
                </a:solidFill>
                <a:latin typeface="Yesteryear"/>
                <a:ea typeface="Yesteryear"/>
                <a:cs typeface="Yesteryear"/>
                <a:sym typeface="Yesteryear"/>
              </a:rPr>
              <a:t>Overview</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4963224" y="77770"/>
            <a:ext cx="8361552" cy="1701836"/>
          </a:xfrm>
          <a:prstGeom prst="rect">
            <a:avLst/>
          </a:prstGeom>
        </p:spPr>
        <p:txBody>
          <a:bodyPr anchor="t" rtlCol="false" tIns="0" lIns="0" bIns="0" rIns="0">
            <a:spAutoFit/>
          </a:bodyPr>
          <a:lstStyle/>
          <a:p>
            <a:pPr algn="ctr">
              <a:lnSpc>
                <a:spcPts val="13823"/>
              </a:lnSpc>
            </a:pPr>
            <a:r>
              <a:rPr lang="en-US" sz="9873">
                <a:solidFill>
                  <a:srgbClr val="FFFFFF"/>
                </a:solidFill>
                <a:latin typeface="Daydream"/>
                <a:ea typeface="Daydream"/>
                <a:cs typeface="Daydream"/>
                <a:sym typeface="Daydream"/>
              </a:rPr>
              <a:t>Boissier de Sauvages</a:t>
            </a:r>
          </a:p>
        </p:txBody>
      </p:sp>
      <p:sp>
        <p:nvSpPr>
          <p:cNvPr name="TextBox 8" id="8"/>
          <p:cNvSpPr txBox="true"/>
          <p:nvPr/>
        </p:nvSpPr>
        <p:spPr>
          <a:xfrm rot="0">
            <a:off x="1028700" y="1722455"/>
            <a:ext cx="16230600" cy="10114174"/>
          </a:xfrm>
          <a:prstGeom prst="rect">
            <a:avLst/>
          </a:prstGeom>
        </p:spPr>
        <p:txBody>
          <a:bodyPr anchor="t" rtlCol="false" tIns="0" lIns="0" bIns="0" rIns="0">
            <a:spAutoFit/>
          </a:bodyPr>
          <a:lstStyle/>
          <a:p>
            <a:pPr algn="l" marL="892885" indent="-446443" lvl="1">
              <a:lnSpc>
                <a:spcPts val="4797"/>
              </a:lnSpc>
              <a:buFont typeface="Arial"/>
              <a:buChar char="•"/>
            </a:pPr>
            <a:r>
              <a:rPr lang="en-US" sz="4135">
                <a:solidFill>
                  <a:srgbClr val="FFFFFF"/>
                </a:solidFill>
                <a:latin typeface="Amancio"/>
                <a:ea typeface="Amancio"/>
                <a:cs typeface="Amancio"/>
                <a:sym typeface="Amancio"/>
              </a:rPr>
              <a:t>1763: </a:t>
            </a:r>
            <a:r>
              <a:rPr lang="en-US" sz="4135">
                <a:solidFill>
                  <a:srgbClr val="FFFFFF"/>
                </a:solidFill>
                <a:latin typeface="Amancio"/>
                <a:ea typeface="Amancio"/>
                <a:cs typeface="Amancio"/>
                <a:sym typeface="Amancio"/>
              </a:rPr>
              <a:t>French scientist Francois Boissier de Sauvages published the first French medical nosology</a:t>
            </a:r>
          </a:p>
          <a:p>
            <a:pPr algn="l">
              <a:lnSpc>
                <a:spcPts val="4797"/>
              </a:lnSpc>
            </a:pPr>
          </a:p>
          <a:p>
            <a:pPr algn="l" marL="892885" indent="-446443" lvl="1">
              <a:lnSpc>
                <a:spcPts val="4797"/>
              </a:lnSpc>
              <a:buFont typeface="Arial"/>
              <a:buChar char="•"/>
            </a:pPr>
            <a:r>
              <a:rPr lang="en-US" sz="4135">
                <a:solidFill>
                  <a:srgbClr val="FFFFFF"/>
                </a:solidFill>
                <a:latin typeface="Amancio"/>
                <a:ea typeface="Amancio"/>
                <a:cs typeface="Amancio"/>
                <a:sym typeface="Amancio"/>
              </a:rPr>
              <a:t>Boissier de Sauvages contained descriptions of diseases:</a:t>
            </a:r>
          </a:p>
          <a:p>
            <a:pPr algn="l" marL="1785770" indent="-595257" lvl="2">
              <a:lnSpc>
                <a:spcPts val="4797"/>
              </a:lnSpc>
              <a:buFont typeface="Arial"/>
              <a:buChar char="⚬"/>
            </a:pPr>
            <a:r>
              <a:rPr lang="en-US" sz="4135">
                <a:solidFill>
                  <a:srgbClr val="FFFFFF"/>
                </a:solidFill>
                <a:latin typeface="Amancio"/>
                <a:ea typeface="Amancio"/>
                <a:cs typeface="Amancio"/>
                <a:sym typeface="Amancio"/>
              </a:rPr>
              <a:t>emphasis on symptomatology for diagnoses</a:t>
            </a:r>
          </a:p>
          <a:p>
            <a:pPr algn="l" marL="892885" indent="-446443" lvl="1">
              <a:lnSpc>
                <a:spcPts val="4797"/>
              </a:lnSpc>
              <a:buFont typeface="Arial"/>
              <a:buChar char="•"/>
            </a:pPr>
          </a:p>
          <a:p>
            <a:pPr algn="l" marL="892885" indent="-446443" lvl="1">
              <a:lnSpc>
                <a:spcPts val="4797"/>
              </a:lnSpc>
              <a:buFont typeface="Arial"/>
              <a:buChar char="•"/>
            </a:pPr>
            <a:r>
              <a:rPr lang="en-US" sz="4135">
                <a:solidFill>
                  <a:srgbClr val="FFFFFF"/>
                </a:solidFill>
                <a:latin typeface="Amancio"/>
                <a:ea typeface="Amancio"/>
                <a:cs typeface="Amancio"/>
                <a:sym typeface="Amancio"/>
              </a:rPr>
              <a:t>Boissier de Sauvages listed anxiety as “panophobia”</a:t>
            </a:r>
          </a:p>
          <a:p>
            <a:pPr algn="l" marL="1785770" indent="-595257" lvl="2">
              <a:lnSpc>
                <a:spcPts val="4797"/>
              </a:lnSpc>
              <a:buFont typeface="Arial"/>
              <a:buChar char="⚬"/>
            </a:pPr>
            <a:r>
              <a:rPr lang="en-US" sz="4135">
                <a:solidFill>
                  <a:srgbClr val="FFFFFF"/>
                </a:solidFill>
                <a:latin typeface="Amancio"/>
                <a:ea typeface="Amancio"/>
                <a:cs typeface="Amancio"/>
                <a:sym typeface="Amancio"/>
              </a:rPr>
              <a:t>The diagnosis for those who experienced panic and terror at night</a:t>
            </a:r>
          </a:p>
          <a:p>
            <a:pPr algn="l">
              <a:lnSpc>
                <a:spcPts val="4797"/>
              </a:lnSpc>
            </a:pPr>
          </a:p>
          <a:p>
            <a:pPr algn="l" marL="892885" indent="-446443" lvl="1">
              <a:lnSpc>
                <a:spcPts val="4797"/>
              </a:lnSpc>
              <a:buFont typeface="Arial"/>
              <a:buChar char="•"/>
            </a:pPr>
            <a:r>
              <a:rPr lang="en-US" sz="4135">
                <a:solidFill>
                  <a:srgbClr val="FFFFFF"/>
                </a:solidFill>
                <a:latin typeface="Amancio"/>
                <a:ea typeface="Amancio"/>
                <a:cs typeface="Amancio"/>
                <a:sym typeface="Amancio"/>
              </a:rPr>
              <a:t>Contained details of various subtypes of panophobia</a:t>
            </a:r>
          </a:p>
          <a:p>
            <a:pPr algn="l" marL="1785770" indent="-595257" lvl="2">
              <a:lnSpc>
                <a:spcPts val="4797"/>
              </a:lnSpc>
              <a:buFont typeface="Arial"/>
              <a:buChar char="⚬"/>
            </a:pPr>
            <a:r>
              <a:rPr lang="en-US" sz="4135">
                <a:solidFill>
                  <a:srgbClr val="FFFFFF"/>
                </a:solidFill>
                <a:latin typeface="Amancio"/>
                <a:ea typeface="Amancio"/>
                <a:cs typeface="Amancio"/>
                <a:sym typeface="Amancio"/>
              </a:rPr>
              <a:t>panophobia hysterica - increased sensitivity or susceptibility</a:t>
            </a:r>
          </a:p>
          <a:p>
            <a:pPr algn="l" marL="1785770" indent="-595257" lvl="2">
              <a:lnSpc>
                <a:spcPts val="4797"/>
              </a:lnSpc>
              <a:buFont typeface="Arial"/>
              <a:buChar char="⚬"/>
            </a:pPr>
            <a:r>
              <a:rPr lang="en-US" sz="4135">
                <a:solidFill>
                  <a:srgbClr val="FFFFFF"/>
                </a:solidFill>
                <a:latin typeface="Amancio"/>
                <a:ea typeface="Amancio"/>
                <a:cs typeface="Amancio"/>
                <a:sym typeface="Amancio"/>
              </a:rPr>
              <a:t>panophobia prontis - generalised anxiety disorder (GAD).</a:t>
            </a:r>
          </a:p>
          <a:p>
            <a:pPr algn="l">
              <a:lnSpc>
                <a:spcPts val="3349"/>
              </a:lnSpc>
            </a:pPr>
          </a:p>
          <a:p>
            <a:pPr algn="l" marL="892885" indent="-446443" lvl="1">
              <a:lnSpc>
                <a:spcPts val="5169"/>
              </a:lnSpc>
              <a:buFont typeface="Arial"/>
              <a:buChar char="•"/>
            </a:pPr>
          </a:p>
          <a:p>
            <a:pPr algn="l">
              <a:lnSpc>
                <a:spcPts val="3349"/>
              </a:lnSpc>
            </a:pPr>
          </a:p>
          <a:p>
            <a:pPr algn="l">
              <a:lnSpc>
                <a:spcPts val="3349"/>
              </a:lnSpc>
            </a:pPr>
          </a:p>
          <a:p>
            <a:pPr algn="l">
              <a:lnSpc>
                <a:spcPts val="3349"/>
              </a:lnSpc>
            </a:pPr>
          </a:p>
          <a:p>
            <a:pPr algn="l">
              <a:lnSpc>
                <a:spcPts val="3349"/>
              </a:lnSpc>
            </a:pPr>
          </a:p>
        </p:txBody>
      </p:sp>
      <p:sp>
        <p:nvSpPr>
          <p:cNvPr name="TextBox 9" id="9"/>
          <p:cNvSpPr txBox="true"/>
          <p:nvPr/>
        </p:nvSpPr>
        <p:spPr>
          <a:xfrm rot="0">
            <a:off x="8117384" y="9584857"/>
            <a:ext cx="2053233" cy="431799"/>
          </a:xfrm>
          <a:prstGeom prst="rect">
            <a:avLst/>
          </a:prstGeom>
        </p:spPr>
        <p:txBody>
          <a:bodyPr anchor="t" rtlCol="false" tIns="0" lIns="0" bIns="0" rIns="0">
            <a:spAutoFit/>
          </a:bodyPr>
          <a:lstStyle/>
          <a:p>
            <a:pPr algn="ctr">
              <a:lnSpc>
                <a:spcPts val="3500"/>
              </a:lnSpc>
            </a:pPr>
            <a:r>
              <a:rPr lang="en-US" sz="2500">
                <a:solidFill>
                  <a:srgbClr val="FFFFFF"/>
                </a:solidFill>
                <a:latin typeface="Canva Sans"/>
                <a:ea typeface="Canva Sans"/>
                <a:cs typeface="Canva Sans"/>
                <a:sym typeface="Canva Sans"/>
              </a:rPr>
              <a:t>(Crocq, 2015)</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1028700" y="2203473"/>
            <a:ext cx="16230600" cy="4758852"/>
          </a:xfrm>
          <a:prstGeom prst="rect">
            <a:avLst/>
          </a:prstGeom>
        </p:spPr>
        <p:txBody>
          <a:bodyPr anchor="t" rtlCol="false" tIns="0" lIns="0" bIns="0" rIns="0">
            <a:spAutoFit/>
          </a:bodyPr>
          <a:lstStyle/>
          <a:p>
            <a:pPr algn="just" marL="892885" indent="-446443" lvl="1">
              <a:lnSpc>
                <a:spcPts val="4466"/>
              </a:lnSpc>
              <a:buFont typeface="Arial"/>
              <a:buChar char="•"/>
            </a:pPr>
            <a:r>
              <a:rPr lang="en-US" sz="4135">
                <a:solidFill>
                  <a:srgbClr val="FFFFFF"/>
                </a:solidFill>
                <a:latin typeface="Amancio"/>
                <a:ea typeface="Amancio"/>
                <a:cs typeface="Amancio"/>
                <a:sym typeface="Amancio"/>
              </a:rPr>
              <a:t>1778 - James Vere published “A Physical and Moral Enquiry into the Causes of that Internal Restlessness and Disorder to Man, Which has Been the Complaint of All Ages” (Vere, 1778).</a:t>
            </a:r>
          </a:p>
          <a:p>
            <a:pPr algn="just">
              <a:lnSpc>
                <a:spcPts val="5169"/>
              </a:lnSpc>
            </a:pPr>
          </a:p>
          <a:p>
            <a:pPr algn="just" marL="892885" indent="-446443" lvl="1">
              <a:lnSpc>
                <a:spcPts val="5169"/>
              </a:lnSpc>
              <a:buFont typeface="Arial"/>
              <a:buChar char="•"/>
            </a:pPr>
            <a:r>
              <a:rPr lang="en-US" sz="4135">
                <a:solidFill>
                  <a:srgbClr val="FFFFFF"/>
                </a:solidFill>
                <a:latin typeface="Amancio"/>
                <a:ea typeface="Amancio"/>
                <a:cs typeface="Amancio"/>
                <a:sym typeface="Amancio"/>
              </a:rPr>
              <a:t>Internal Restlessness Disorder - Modern day anxiety</a:t>
            </a:r>
          </a:p>
          <a:p>
            <a:pPr algn="just">
              <a:lnSpc>
                <a:spcPts val="4466"/>
              </a:lnSpc>
            </a:pPr>
          </a:p>
          <a:p>
            <a:pPr algn="just">
              <a:lnSpc>
                <a:spcPts val="4466"/>
              </a:lnSpc>
            </a:pPr>
          </a:p>
          <a:p>
            <a:pPr algn="just">
              <a:lnSpc>
                <a:spcPts val="4466"/>
              </a:lnSpc>
            </a:pPr>
          </a:p>
        </p:txBody>
      </p:sp>
      <p:sp>
        <p:nvSpPr>
          <p:cNvPr name="Freeform 8" id="8"/>
          <p:cNvSpPr/>
          <p:nvPr/>
        </p:nvSpPr>
        <p:spPr>
          <a:xfrm flipH="false" flipV="false" rot="0">
            <a:off x="5849797" y="5440368"/>
            <a:ext cx="6588407" cy="4114800"/>
          </a:xfrm>
          <a:custGeom>
            <a:avLst/>
            <a:gdLst/>
            <a:ahLst/>
            <a:cxnLst/>
            <a:rect r="r" b="b" t="t" l="l"/>
            <a:pathLst>
              <a:path h="4114800" w="6588407">
                <a:moveTo>
                  <a:pt x="0" y="0"/>
                </a:moveTo>
                <a:lnTo>
                  <a:pt x="6588406" y="0"/>
                </a:lnTo>
                <a:lnTo>
                  <a:pt x="6588406"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9" id="9"/>
          <p:cNvSpPr txBox="true"/>
          <p:nvPr/>
        </p:nvSpPr>
        <p:spPr>
          <a:xfrm rot="0">
            <a:off x="4963224" y="77770"/>
            <a:ext cx="8361552" cy="1701836"/>
          </a:xfrm>
          <a:prstGeom prst="rect">
            <a:avLst/>
          </a:prstGeom>
        </p:spPr>
        <p:txBody>
          <a:bodyPr anchor="t" rtlCol="false" tIns="0" lIns="0" bIns="0" rIns="0">
            <a:spAutoFit/>
          </a:bodyPr>
          <a:lstStyle/>
          <a:p>
            <a:pPr algn="ctr">
              <a:lnSpc>
                <a:spcPts val="13823"/>
              </a:lnSpc>
            </a:pPr>
            <a:r>
              <a:rPr lang="en-US" sz="9873">
                <a:solidFill>
                  <a:srgbClr val="FFFFFF"/>
                </a:solidFill>
                <a:latin typeface="Daydream"/>
                <a:ea typeface="Daydream"/>
                <a:cs typeface="Daydream"/>
                <a:sym typeface="Daydream"/>
              </a:rPr>
              <a:t>James Vere</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7" id="7"/>
          <p:cNvSpPr/>
          <p:nvPr/>
        </p:nvSpPr>
        <p:spPr>
          <a:xfrm flipH="false" flipV="false" rot="0">
            <a:off x="7193495" y="5563170"/>
            <a:ext cx="3901011" cy="3901011"/>
          </a:xfrm>
          <a:custGeom>
            <a:avLst/>
            <a:gdLst/>
            <a:ahLst/>
            <a:cxnLst/>
            <a:rect r="r" b="b" t="t" l="l"/>
            <a:pathLst>
              <a:path h="3901011" w="3901011">
                <a:moveTo>
                  <a:pt x="0" y="0"/>
                </a:moveTo>
                <a:lnTo>
                  <a:pt x="3901010" y="0"/>
                </a:lnTo>
                <a:lnTo>
                  <a:pt x="3901010" y="3901011"/>
                </a:lnTo>
                <a:lnTo>
                  <a:pt x="0" y="3901011"/>
                </a:lnTo>
                <a:lnTo>
                  <a:pt x="0" y="0"/>
                </a:lnTo>
                <a:close/>
              </a:path>
            </a:pathLst>
          </a:custGeom>
          <a:blipFill>
            <a:blip r:embed="rId5"/>
            <a:stretch>
              <a:fillRect l="0" t="0" r="0" b="0"/>
            </a:stretch>
          </a:blipFill>
        </p:spPr>
      </p:sp>
      <p:sp>
        <p:nvSpPr>
          <p:cNvPr name="TextBox 8" id="8"/>
          <p:cNvSpPr txBox="true"/>
          <p:nvPr/>
        </p:nvSpPr>
        <p:spPr>
          <a:xfrm rot="0">
            <a:off x="2744372" y="77770"/>
            <a:ext cx="12799257" cy="1701836"/>
          </a:xfrm>
          <a:prstGeom prst="rect">
            <a:avLst/>
          </a:prstGeom>
        </p:spPr>
        <p:txBody>
          <a:bodyPr anchor="t" rtlCol="false" tIns="0" lIns="0" bIns="0" rIns="0">
            <a:spAutoFit/>
          </a:bodyPr>
          <a:lstStyle/>
          <a:p>
            <a:pPr algn="ctr">
              <a:lnSpc>
                <a:spcPts val="13823"/>
              </a:lnSpc>
            </a:pPr>
            <a:r>
              <a:rPr lang="en-US" sz="9873">
                <a:solidFill>
                  <a:srgbClr val="FFFFFF"/>
                </a:solidFill>
                <a:latin typeface="Daydream"/>
                <a:ea typeface="Daydream"/>
                <a:cs typeface="Daydream"/>
                <a:sym typeface="Daydream"/>
              </a:rPr>
              <a:t>Moral Treatment</a:t>
            </a:r>
          </a:p>
        </p:txBody>
      </p:sp>
      <p:sp>
        <p:nvSpPr>
          <p:cNvPr name="TextBox 9" id="9"/>
          <p:cNvSpPr txBox="true"/>
          <p:nvPr/>
        </p:nvSpPr>
        <p:spPr>
          <a:xfrm rot="0">
            <a:off x="1028700" y="1945911"/>
            <a:ext cx="16230600" cy="3955189"/>
          </a:xfrm>
          <a:prstGeom prst="rect">
            <a:avLst/>
          </a:prstGeom>
        </p:spPr>
        <p:txBody>
          <a:bodyPr anchor="t" rtlCol="false" tIns="0" lIns="0" bIns="0" rIns="0">
            <a:spAutoFit/>
          </a:bodyPr>
          <a:lstStyle/>
          <a:p>
            <a:pPr algn="l" marL="892885" indent="-446443" lvl="1">
              <a:lnSpc>
                <a:spcPts val="5169"/>
              </a:lnSpc>
              <a:buFont typeface="Arial"/>
              <a:buChar char="•"/>
            </a:pPr>
            <a:r>
              <a:rPr lang="en-US" sz="4135">
                <a:solidFill>
                  <a:srgbClr val="FFFFFF"/>
                </a:solidFill>
                <a:latin typeface="Amancio"/>
                <a:ea typeface="Amancio"/>
                <a:cs typeface="Amancio"/>
                <a:sym typeface="Amancio"/>
              </a:rPr>
              <a:t>Early Psychological Interventions</a:t>
            </a:r>
          </a:p>
          <a:p>
            <a:pPr algn="just">
              <a:lnSpc>
                <a:spcPts val="5169"/>
              </a:lnSpc>
            </a:pPr>
          </a:p>
          <a:p>
            <a:pPr algn="just" marL="892885" indent="-446443" lvl="1">
              <a:lnSpc>
                <a:spcPts val="5169"/>
              </a:lnSpc>
              <a:buFont typeface="Arial"/>
              <a:buChar char="•"/>
            </a:pPr>
            <a:r>
              <a:rPr lang="en-US" sz="4135">
                <a:solidFill>
                  <a:srgbClr val="FFFFFF"/>
                </a:solidFill>
                <a:latin typeface="Amancio"/>
                <a:ea typeface="Amancio"/>
                <a:cs typeface="Amancio"/>
                <a:sym typeface="Amancio"/>
              </a:rPr>
              <a:t>End of the 18th century saw the start of the “moral treatment” approach which advocated for compassionate, care, providing structure and leading the patients in meaningful activities. </a:t>
            </a:r>
          </a:p>
          <a:p>
            <a:pPr algn="just">
              <a:lnSpc>
                <a:spcPts val="5169"/>
              </a:lnSpc>
            </a:p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4963224" y="235900"/>
            <a:ext cx="8361552" cy="1701836"/>
          </a:xfrm>
          <a:prstGeom prst="rect">
            <a:avLst/>
          </a:prstGeom>
        </p:spPr>
        <p:txBody>
          <a:bodyPr anchor="t" rtlCol="false" tIns="0" lIns="0" bIns="0" rIns="0">
            <a:spAutoFit/>
          </a:bodyPr>
          <a:lstStyle/>
          <a:p>
            <a:pPr algn="ctr">
              <a:lnSpc>
                <a:spcPts val="13823"/>
              </a:lnSpc>
            </a:pPr>
            <a:r>
              <a:rPr lang="en-US" sz="9873">
                <a:solidFill>
                  <a:srgbClr val="FFFFFF"/>
                </a:solidFill>
                <a:latin typeface="Daydream"/>
                <a:ea typeface="Daydream"/>
                <a:cs typeface="Daydream"/>
                <a:sym typeface="Daydream"/>
              </a:rPr>
              <a:t>TheFour Humours</a:t>
            </a:r>
          </a:p>
        </p:txBody>
      </p:sp>
      <p:sp>
        <p:nvSpPr>
          <p:cNvPr name="TextBox 8" id="8"/>
          <p:cNvSpPr txBox="true"/>
          <p:nvPr/>
        </p:nvSpPr>
        <p:spPr>
          <a:xfrm rot="0">
            <a:off x="1028700" y="2185355"/>
            <a:ext cx="16230600" cy="3987801"/>
          </a:xfrm>
          <a:prstGeom prst="rect">
            <a:avLst/>
          </a:prstGeom>
        </p:spPr>
        <p:txBody>
          <a:bodyPr anchor="t" rtlCol="false" tIns="0" lIns="0" bIns="0" rIns="0">
            <a:spAutoFit/>
          </a:bodyPr>
          <a:lstStyle/>
          <a:p>
            <a:pPr algn="just" marL="906769" indent="-453384" lvl="1">
              <a:lnSpc>
                <a:spcPts val="5249"/>
              </a:lnSpc>
              <a:buFont typeface="Arial"/>
              <a:buChar char="•"/>
            </a:pPr>
            <a:r>
              <a:rPr lang="en-US" sz="4199">
                <a:solidFill>
                  <a:srgbClr val="FFFFFF"/>
                </a:solidFill>
                <a:latin typeface="Amancio"/>
                <a:ea typeface="Amancio"/>
                <a:cs typeface="Amancio"/>
                <a:sym typeface="Amancio"/>
              </a:rPr>
              <a:t>CAUSE: The body’s humours are unbalanced.</a:t>
            </a:r>
          </a:p>
          <a:p>
            <a:pPr algn="just" marL="1813537" indent="-604512" lvl="2">
              <a:lnSpc>
                <a:spcPts val="5249"/>
              </a:lnSpc>
              <a:buFont typeface="Arial"/>
              <a:buChar char="⚬"/>
            </a:pPr>
            <a:r>
              <a:rPr lang="en-US" sz="4199">
                <a:solidFill>
                  <a:srgbClr val="FFFFFF"/>
                </a:solidFill>
                <a:latin typeface="Amancio"/>
                <a:ea typeface="Amancio"/>
                <a:cs typeface="Amancio"/>
                <a:sym typeface="Amancio"/>
              </a:rPr>
              <a:t>Blood, Phlegm, Black Bile, Yellow Bile</a:t>
            </a:r>
          </a:p>
          <a:p>
            <a:pPr algn="just">
              <a:lnSpc>
                <a:spcPts val="5249"/>
              </a:lnSpc>
            </a:pPr>
          </a:p>
          <a:p>
            <a:pPr algn="just" marL="906769" indent="-453384" lvl="1">
              <a:lnSpc>
                <a:spcPts val="5249"/>
              </a:lnSpc>
              <a:buFont typeface="Arial"/>
              <a:buChar char="•"/>
            </a:pPr>
            <a:r>
              <a:rPr lang="en-US" sz="4199">
                <a:solidFill>
                  <a:srgbClr val="FFFFFF"/>
                </a:solidFill>
                <a:latin typeface="Amancio"/>
                <a:ea typeface="Amancio"/>
                <a:cs typeface="Amancio"/>
                <a:sym typeface="Amancio"/>
              </a:rPr>
              <a:t>TREATMENT:</a:t>
            </a:r>
          </a:p>
          <a:p>
            <a:pPr algn="just" marL="1813537" indent="-604512" lvl="2">
              <a:lnSpc>
                <a:spcPts val="5249"/>
              </a:lnSpc>
              <a:buFont typeface="Arial"/>
              <a:buChar char="⚬"/>
            </a:pPr>
            <a:r>
              <a:rPr lang="en-US" sz="4199">
                <a:solidFill>
                  <a:srgbClr val="FFFFFF"/>
                </a:solidFill>
                <a:latin typeface="Amancio"/>
                <a:ea typeface="Amancio"/>
                <a:cs typeface="Amancio"/>
                <a:sym typeface="Amancio"/>
              </a:rPr>
              <a:t>Removing the excess liquid from the body.</a:t>
            </a:r>
          </a:p>
          <a:p>
            <a:pPr algn="just">
              <a:lnSpc>
                <a:spcPts val="5179"/>
              </a:lnSpc>
            </a:pPr>
          </a:p>
        </p:txBody>
      </p:sp>
      <p:sp>
        <p:nvSpPr>
          <p:cNvPr name="TextBox 9" id="9"/>
          <p:cNvSpPr txBox="true"/>
          <p:nvPr/>
        </p:nvSpPr>
        <p:spPr>
          <a:xfrm rot="0">
            <a:off x="7456983" y="9248942"/>
            <a:ext cx="3374033" cy="580390"/>
          </a:xfrm>
          <a:prstGeom prst="rect">
            <a:avLst/>
          </a:prstGeom>
        </p:spPr>
        <p:txBody>
          <a:bodyPr anchor="t" rtlCol="false" tIns="0" lIns="0" bIns="0" rIns="0">
            <a:spAutoFit/>
          </a:bodyPr>
          <a:lstStyle/>
          <a:p>
            <a:pPr algn="ctr">
              <a:lnSpc>
                <a:spcPts val="4759"/>
              </a:lnSpc>
            </a:pPr>
            <a:r>
              <a:rPr lang="en-US" sz="3399">
                <a:solidFill>
                  <a:srgbClr val="FFFFFF"/>
                </a:solidFill>
                <a:latin typeface="Canva Sans"/>
                <a:ea typeface="Canva Sans"/>
                <a:cs typeface="Canva Sans"/>
                <a:sym typeface="Canva Sans"/>
              </a:rPr>
              <a:t>(Duignan, 2024).</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4963224" y="235900"/>
            <a:ext cx="8361552" cy="1701836"/>
          </a:xfrm>
          <a:prstGeom prst="rect">
            <a:avLst/>
          </a:prstGeom>
        </p:spPr>
        <p:txBody>
          <a:bodyPr anchor="t" rtlCol="false" tIns="0" lIns="0" bIns="0" rIns="0">
            <a:spAutoFit/>
          </a:bodyPr>
          <a:lstStyle/>
          <a:p>
            <a:pPr algn="ctr">
              <a:lnSpc>
                <a:spcPts val="13823"/>
              </a:lnSpc>
            </a:pPr>
            <a:r>
              <a:rPr lang="en-US" sz="9873">
                <a:solidFill>
                  <a:srgbClr val="FFFFFF"/>
                </a:solidFill>
                <a:latin typeface="Daydream"/>
                <a:ea typeface="Daydream"/>
                <a:cs typeface="Daydream"/>
                <a:sym typeface="Daydream"/>
              </a:rPr>
              <a:t>The Purge</a:t>
            </a:r>
          </a:p>
        </p:txBody>
      </p:sp>
      <p:sp>
        <p:nvSpPr>
          <p:cNvPr name="TextBox 8" id="8"/>
          <p:cNvSpPr txBox="true"/>
          <p:nvPr/>
        </p:nvSpPr>
        <p:spPr>
          <a:xfrm rot="0">
            <a:off x="1028700" y="1828390"/>
            <a:ext cx="6689917" cy="7307580"/>
          </a:xfrm>
          <a:prstGeom prst="rect">
            <a:avLst/>
          </a:prstGeom>
        </p:spPr>
        <p:txBody>
          <a:bodyPr anchor="t" rtlCol="false" tIns="0" lIns="0" bIns="0" rIns="0">
            <a:spAutoFit/>
          </a:bodyPr>
          <a:lstStyle/>
          <a:p>
            <a:pPr algn="just" marL="906769" indent="-453384" lvl="1">
              <a:lnSpc>
                <a:spcPts val="5249"/>
              </a:lnSpc>
              <a:buFont typeface="Arial"/>
              <a:buChar char="•"/>
            </a:pPr>
            <a:r>
              <a:rPr lang="en-US" sz="4199">
                <a:solidFill>
                  <a:srgbClr val="FFFFFF"/>
                </a:solidFill>
                <a:latin typeface="Amancio"/>
                <a:ea typeface="Amancio"/>
                <a:cs typeface="Amancio"/>
                <a:sym typeface="Amancio"/>
              </a:rPr>
              <a:t>Blood-letting:</a:t>
            </a:r>
          </a:p>
          <a:p>
            <a:pPr algn="just" marL="1813537" indent="-604512" lvl="2">
              <a:lnSpc>
                <a:spcPts val="5249"/>
              </a:lnSpc>
              <a:buFont typeface="Arial"/>
              <a:buChar char="⚬"/>
            </a:pPr>
            <a:r>
              <a:rPr lang="en-US" sz="4199">
                <a:solidFill>
                  <a:srgbClr val="FFFFFF"/>
                </a:solidFill>
                <a:latin typeface="Amancio"/>
                <a:ea typeface="Amancio"/>
                <a:cs typeface="Amancio"/>
                <a:sym typeface="Amancio"/>
              </a:rPr>
              <a:t>Venesection</a:t>
            </a:r>
          </a:p>
          <a:p>
            <a:pPr algn="just" marL="1813537" indent="-604512" lvl="2">
              <a:lnSpc>
                <a:spcPts val="5249"/>
              </a:lnSpc>
              <a:buFont typeface="Arial"/>
              <a:buChar char="⚬"/>
            </a:pPr>
            <a:r>
              <a:rPr lang="en-US" sz="4199">
                <a:solidFill>
                  <a:srgbClr val="FFFFFF"/>
                </a:solidFill>
                <a:latin typeface="Amancio"/>
                <a:ea typeface="Amancio"/>
                <a:cs typeface="Amancio"/>
                <a:sym typeface="Amancio"/>
              </a:rPr>
              <a:t>Cupping</a:t>
            </a:r>
          </a:p>
          <a:p>
            <a:pPr algn="just" marL="1813537" indent="-604512" lvl="2">
              <a:lnSpc>
                <a:spcPts val="5249"/>
              </a:lnSpc>
              <a:buFont typeface="Arial"/>
              <a:buChar char="⚬"/>
            </a:pPr>
            <a:r>
              <a:rPr lang="en-US" sz="4199">
                <a:solidFill>
                  <a:srgbClr val="FFFFFF"/>
                </a:solidFill>
                <a:latin typeface="Amancio"/>
                <a:ea typeface="Amancio"/>
                <a:cs typeface="Amancio"/>
                <a:sym typeface="Amancio"/>
              </a:rPr>
              <a:t>Blistering</a:t>
            </a:r>
          </a:p>
          <a:p>
            <a:pPr algn="just">
              <a:lnSpc>
                <a:spcPts val="5249"/>
              </a:lnSpc>
            </a:pPr>
          </a:p>
          <a:p>
            <a:pPr algn="just">
              <a:lnSpc>
                <a:spcPts val="5249"/>
              </a:lnSpc>
            </a:pPr>
          </a:p>
          <a:p>
            <a:pPr algn="just">
              <a:lnSpc>
                <a:spcPts val="5249"/>
              </a:lnSpc>
            </a:pPr>
          </a:p>
          <a:p>
            <a:pPr algn="l" marL="906769" indent="-453384" lvl="1">
              <a:lnSpc>
                <a:spcPts val="5249"/>
              </a:lnSpc>
              <a:buFont typeface="Arial"/>
              <a:buChar char="•"/>
            </a:pPr>
            <a:r>
              <a:rPr lang="en-US" sz="4199">
                <a:solidFill>
                  <a:srgbClr val="FFFFFF"/>
                </a:solidFill>
                <a:latin typeface="Amancio"/>
                <a:ea typeface="Amancio"/>
                <a:cs typeface="Amancio"/>
                <a:sym typeface="Amancio"/>
              </a:rPr>
              <a:t>Purgatices:</a:t>
            </a:r>
          </a:p>
          <a:p>
            <a:pPr algn="l" marL="1813537" indent="-604512" lvl="2">
              <a:lnSpc>
                <a:spcPts val="5249"/>
              </a:lnSpc>
              <a:buFont typeface="Arial"/>
              <a:buChar char="⚬"/>
            </a:pPr>
            <a:r>
              <a:rPr lang="en-US" sz="4199">
                <a:solidFill>
                  <a:srgbClr val="FFFFFF"/>
                </a:solidFill>
                <a:latin typeface="Amancio"/>
                <a:ea typeface="Amancio"/>
                <a:cs typeface="Amancio"/>
                <a:sym typeface="Amancio"/>
              </a:rPr>
              <a:t>Laxatives such as senna or mercury.</a:t>
            </a:r>
          </a:p>
          <a:p>
            <a:pPr algn="l">
              <a:lnSpc>
                <a:spcPts val="5249"/>
              </a:lnSpc>
            </a:pPr>
          </a:p>
        </p:txBody>
      </p:sp>
      <p:sp>
        <p:nvSpPr>
          <p:cNvPr name="TextBox 9" id="9"/>
          <p:cNvSpPr txBox="true"/>
          <p:nvPr/>
        </p:nvSpPr>
        <p:spPr>
          <a:xfrm rot="0">
            <a:off x="7456983" y="9505799"/>
            <a:ext cx="3374033" cy="580390"/>
          </a:xfrm>
          <a:prstGeom prst="rect">
            <a:avLst/>
          </a:prstGeom>
        </p:spPr>
        <p:txBody>
          <a:bodyPr anchor="t" rtlCol="false" tIns="0" lIns="0" bIns="0" rIns="0">
            <a:spAutoFit/>
          </a:bodyPr>
          <a:lstStyle/>
          <a:p>
            <a:pPr algn="ctr">
              <a:lnSpc>
                <a:spcPts val="4759"/>
              </a:lnSpc>
            </a:pPr>
            <a:r>
              <a:rPr lang="en-US" sz="3399">
                <a:solidFill>
                  <a:srgbClr val="FFFFFF"/>
                </a:solidFill>
                <a:latin typeface="Canva Sans"/>
                <a:ea typeface="Canva Sans"/>
                <a:cs typeface="Canva Sans"/>
                <a:sym typeface="Canva Sans"/>
              </a:rPr>
              <a:t>(Duignan, 2024).</a:t>
            </a:r>
          </a:p>
        </p:txBody>
      </p:sp>
      <p:sp>
        <p:nvSpPr>
          <p:cNvPr name="TextBox 10" id="10"/>
          <p:cNvSpPr txBox="true"/>
          <p:nvPr/>
        </p:nvSpPr>
        <p:spPr>
          <a:xfrm rot="0">
            <a:off x="10569383" y="1828390"/>
            <a:ext cx="6689917" cy="7964805"/>
          </a:xfrm>
          <a:prstGeom prst="rect">
            <a:avLst/>
          </a:prstGeom>
        </p:spPr>
        <p:txBody>
          <a:bodyPr anchor="t" rtlCol="false" tIns="0" lIns="0" bIns="0" rIns="0">
            <a:spAutoFit/>
          </a:bodyPr>
          <a:lstStyle/>
          <a:p>
            <a:pPr algn="just" marL="906769" indent="-453384" lvl="1">
              <a:lnSpc>
                <a:spcPts val="5249"/>
              </a:lnSpc>
              <a:buFont typeface="Arial"/>
              <a:buChar char="•"/>
            </a:pPr>
            <a:r>
              <a:rPr lang="en-US" sz="4199">
                <a:solidFill>
                  <a:srgbClr val="FFFFFF"/>
                </a:solidFill>
                <a:latin typeface="Amancio"/>
                <a:ea typeface="Amancio"/>
                <a:cs typeface="Amancio"/>
                <a:sym typeface="Amancio"/>
              </a:rPr>
              <a:t>Expectorants:</a:t>
            </a:r>
          </a:p>
          <a:p>
            <a:pPr algn="l" marL="1813537" indent="-604512" lvl="2">
              <a:lnSpc>
                <a:spcPts val="5249"/>
              </a:lnSpc>
              <a:buFont typeface="Arial"/>
              <a:buChar char="⚬"/>
            </a:pPr>
            <a:r>
              <a:rPr lang="en-US" sz="4199">
                <a:solidFill>
                  <a:srgbClr val="FFFFFF"/>
                </a:solidFill>
                <a:latin typeface="Amancio"/>
                <a:ea typeface="Amancio"/>
                <a:cs typeface="Amancio"/>
                <a:sym typeface="Amancio"/>
              </a:rPr>
              <a:t>Herbs like thyme or licorice to break up phlegm</a:t>
            </a:r>
          </a:p>
          <a:p>
            <a:pPr algn="l" marL="1813537" indent="-604512" lvl="2">
              <a:lnSpc>
                <a:spcPts val="5249"/>
              </a:lnSpc>
              <a:buFont typeface="Arial"/>
              <a:buChar char="⚬"/>
            </a:pPr>
            <a:r>
              <a:rPr lang="en-US" sz="4199">
                <a:solidFill>
                  <a:srgbClr val="FFFFFF"/>
                </a:solidFill>
                <a:latin typeface="Amancio"/>
                <a:ea typeface="Amancio"/>
                <a:cs typeface="Amancio"/>
                <a:sym typeface="Amancio"/>
              </a:rPr>
              <a:t>Avoid “phlegmatic foods like dairy</a:t>
            </a:r>
          </a:p>
          <a:p>
            <a:pPr algn="l">
              <a:lnSpc>
                <a:spcPts val="5249"/>
              </a:lnSpc>
            </a:pPr>
          </a:p>
          <a:p>
            <a:pPr algn="l" marL="906769" indent="-453384" lvl="1">
              <a:lnSpc>
                <a:spcPts val="5249"/>
              </a:lnSpc>
              <a:buFont typeface="Arial"/>
              <a:buChar char="•"/>
            </a:pPr>
            <a:r>
              <a:rPr lang="en-US" sz="4199">
                <a:solidFill>
                  <a:srgbClr val="FFFFFF"/>
                </a:solidFill>
                <a:latin typeface="Amancio"/>
                <a:ea typeface="Amancio"/>
                <a:cs typeface="Amancio"/>
                <a:sym typeface="Amancio"/>
              </a:rPr>
              <a:t>Emetics:</a:t>
            </a:r>
          </a:p>
          <a:p>
            <a:pPr algn="l" marL="1813537" indent="-604512" lvl="2">
              <a:lnSpc>
                <a:spcPts val="5249"/>
              </a:lnSpc>
              <a:buFont typeface="Arial"/>
              <a:buChar char="⚬"/>
            </a:pPr>
            <a:r>
              <a:rPr lang="en-US" sz="4199">
                <a:solidFill>
                  <a:srgbClr val="FFFFFF"/>
                </a:solidFill>
                <a:latin typeface="Amancio"/>
                <a:ea typeface="Amancio"/>
                <a:cs typeface="Amancio"/>
                <a:sym typeface="Amancio"/>
              </a:rPr>
              <a:t>Substances like mustard was used to enduce vomiting</a:t>
            </a:r>
          </a:p>
          <a:p>
            <a:pPr algn="l">
              <a:lnSpc>
                <a:spcPts val="5249"/>
              </a:lnSpc>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4963224" y="235900"/>
            <a:ext cx="8361552" cy="1701836"/>
          </a:xfrm>
          <a:prstGeom prst="rect">
            <a:avLst/>
          </a:prstGeom>
        </p:spPr>
        <p:txBody>
          <a:bodyPr anchor="t" rtlCol="false" tIns="0" lIns="0" bIns="0" rIns="0">
            <a:spAutoFit/>
          </a:bodyPr>
          <a:lstStyle/>
          <a:p>
            <a:pPr algn="ctr">
              <a:lnSpc>
                <a:spcPts val="13823"/>
              </a:lnSpc>
            </a:pPr>
            <a:r>
              <a:rPr lang="en-US" sz="9873">
                <a:solidFill>
                  <a:srgbClr val="FFFFFF"/>
                </a:solidFill>
                <a:latin typeface="Daydream"/>
                <a:ea typeface="Daydream"/>
                <a:cs typeface="Daydream"/>
                <a:sym typeface="Daydream"/>
              </a:rPr>
              <a:t>R &amp; R</a:t>
            </a:r>
          </a:p>
        </p:txBody>
      </p:sp>
      <p:sp>
        <p:nvSpPr>
          <p:cNvPr name="TextBox 8" id="8"/>
          <p:cNvSpPr txBox="true"/>
          <p:nvPr/>
        </p:nvSpPr>
        <p:spPr>
          <a:xfrm rot="0">
            <a:off x="1028700" y="2898831"/>
            <a:ext cx="16230600" cy="5335905"/>
          </a:xfrm>
          <a:prstGeom prst="rect">
            <a:avLst/>
          </a:prstGeom>
        </p:spPr>
        <p:txBody>
          <a:bodyPr anchor="t" rtlCol="false" tIns="0" lIns="0" bIns="0" rIns="0">
            <a:spAutoFit/>
          </a:bodyPr>
          <a:lstStyle/>
          <a:p>
            <a:pPr algn="just" marL="906769" indent="-453384" lvl="1">
              <a:lnSpc>
                <a:spcPts val="5249"/>
              </a:lnSpc>
              <a:buFont typeface="Arial"/>
              <a:buChar char="•"/>
            </a:pPr>
            <a:r>
              <a:rPr lang="en-US" sz="4199">
                <a:solidFill>
                  <a:srgbClr val="FFFFFF"/>
                </a:solidFill>
                <a:latin typeface="Amancio"/>
                <a:ea typeface="Amancio"/>
                <a:cs typeface="Amancio"/>
                <a:sym typeface="Amancio"/>
              </a:rPr>
              <a:t>Rest and relaxation </a:t>
            </a:r>
          </a:p>
          <a:p>
            <a:pPr algn="just">
              <a:lnSpc>
                <a:spcPts val="5249"/>
              </a:lnSpc>
            </a:pPr>
          </a:p>
          <a:p>
            <a:pPr algn="just" marL="906769" indent="-453384" lvl="1">
              <a:lnSpc>
                <a:spcPts val="5249"/>
              </a:lnSpc>
              <a:buFont typeface="Arial"/>
              <a:buChar char="•"/>
            </a:pPr>
            <a:r>
              <a:rPr lang="en-US" sz="4199">
                <a:solidFill>
                  <a:srgbClr val="FFFFFF"/>
                </a:solidFill>
                <a:latin typeface="Amancio"/>
                <a:ea typeface="Amancio"/>
                <a:cs typeface="Amancio"/>
                <a:sym typeface="Amancio"/>
              </a:rPr>
              <a:t>Avoiding stressful activities </a:t>
            </a:r>
          </a:p>
          <a:p>
            <a:pPr algn="just">
              <a:lnSpc>
                <a:spcPts val="5249"/>
              </a:lnSpc>
            </a:pPr>
          </a:p>
          <a:p>
            <a:pPr algn="just" marL="906769" indent="-453384" lvl="1">
              <a:lnSpc>
                <a:spcPts val="5249"/>
              </a:lnSpc>
              <a:buFont typeface="Arial"/>
              <a:buChar char="•"/>
            </a:pPr>
            <a:r>
              <a:rPr lang="en-US" sz="4199">
                <a:solidFill>
                  <a:srgbClr val="FFFFFF"/>
                </a:solidFill>
                <a:latin typeface="Amancio"/>
                <a:ea typeface="Amancio"/>
                <a:cs typeface="Amancio"/>
                <a:sym typeface="Amancio"/>
              </a:rPr>
              <a:t>Time spent in nature </a:t>
            </a:r>
          </a:p>
          <a:p>
            <a:pPr algn="just">
              <a:lnSpc>
                <a:spcPts val="5249"/>
              </a:lnSpc>
            </a:pPr>
          </a:p>
          <a:p>
            <a:pPr algn="just" marL="906769" indent="-453384" lvl="1">
              <a:lnSpc>
                <a:spcPts val="5249"/>
              </a:lnSpc>
              <a:buFont typeface="Arial"/>
              <a:buChar char="•"/>
            </a:pPr>
            <a:r>
              <a:rPr lang="en-US" sz="4199">
                <a:solidFill>
                  <a:srgbClr val="FFFFFF"/>
                </a:solidFill>
                <a:latin typeface="Amancio"/>
                <a:ea typeface="Amancio"/>
                <a:cs typeface="Amancio"/>
                <a:sym typeface="Amancio"/>
              </a:rPr>
              <a:t>Engaging in light and calming activities. </a:t>
            </a:r>
          </a:p>
          <a:p>
            <a:pPr algn="just">
              <a:lnSpc>
                <a:spcPts val="5249"/>
              </a:lnSpc>
            </a:pPr>
          </a:p>
        </p:txBody>
      </p:sp>
      <p:sp>
        <p:nvSpPr>
          <p:cNvPr name="TextBox 9" id="9"/>
          <p:cNvSpPr txBox="true"/>
          <p:nvPr/>
        </p:nvSpPr>
        <p:spPr>
          <a:xfrm rot="0">
            <a:off x="7456983" y="9248942"/>
            <a:ext cx="3374033" cy="580390"/>
          </a:xfrm>
          <a:prstGeom prst="rect">
            <a:avLst/>
          </a:prstGeom>
        </p:spPr>
        <p:txBody>
          <a:bodyPr anchor="t" rtlCol="false" tIns="0" lIns="0" bIns="0" rIns="0">
            <a:spAutoFit/>
          </a:bodyPr>
          <a:lstStyle/>
          <a:p>
            <a:pPr algn="ctr">
              <a:lnSpc>
                <a:spcPts val="4759"/>
              </a:lnSpc>
            </a:pPr>
            <a:r>
              <a:rPr lang="en-US" sz="3399">
                <a:solidFill>
                  <a:srgbClr val="FFFFFF"/>
                </a:solidFill>
                <a:latin typeface="Canva Sans"/>
                <a:ea typeface="Canva Sans"/>
                <a:cs typeface="Canva Sans"/>
                <a:sym typeface="Canva Sans"/>
              </a:rPr>
              <a:t>(Duignan, 2024).</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1028700" y="2128202"/>
            <a:ext cx="9080199" cy="5260340"/>
          </a:xfrm>
          <a:prstGeom prst="rect">
            <a:avLst/>
          </a:prstGeom>
        </p:spPr>
        <p:txBody>
          <a:bodyPr anchor="t" rtlCol="false" tIns="0" lIns="0" bIns="0" rIns="0">
            <a:spAutoFit/>
          </a:bodyPr>
          <a:lstStyle/>
          <a:p>
            <a:pPr algn="just" marL="885179" indent="-442590" lvl="1">
              <a:lnSpc>
                <a:spcPts val="5124"/>
              </a:lnSpc>
              <a:buFont typeface="Arial"/>
              <a:buChar char="•"/>
            </a:pPr>
            <a:r>
              <a:rPr lang="en-US" sz="4099">
                <a:solidFill>
                  <a:srgbClr val="FFFFFF"/>
                </a:solidFill>
                <a:latin typeface="Amancio"/>
                <a:ea typeface="Amancio"/>
                <a:cs typeface="Amancio"/>
                <a:sym typeface="Amancio"/>
              </a:rPr>
              <a:t>Herbs and plants: </a:t>
            </a:r>
          </a:p>
          <a:p>
            <a:pPr algn="just" marL="1770358" indent="-590119" lvl="2">
              <a:lnSpc>
                <a:spcPts val="5124"/>
              </a:lnSpc>
              <a:buFont typeface="Arial"/>
              <a:buChar char="⚬"/>
            </a:pPr>
            <a:r>
              <a:rPr lang="en-US" sz="4099">
                <a:solidFill>
                  <a:srgbClr val="FFFFFF"/>
                </a:solidFill>
                <a:latin typeface="Amancio"/>
                <a:ea typeface="Amancio"/>
                <a:cs typeface="Amancio"/>
                <a:sym typeface="Amancio"/>
              </a:rPr>
              <a:t>Opium</a:t>
            </a:r>
          </a:p>
          <a:p>
            <a:pPr algn="just" marL="1770358" indent="-590119" lvl="2">
              <a:lnSpc>
                <a:spcPts val="5124"/>
              </a:lnSpc>
              <a:buFont typeface="Arial"/>
              <a:buChar char="⚬"/>
            </a:pPr>
            <a:r>
              <a:rPr lang="en-US" sz="4099">
                <a:solidFill>
                  <a:srgbClr val="FFFFFF"/>
                </a:solidFill>
                <a:latin typeface="Amancio"/>
                <a:ea typeface="Amancio"/>
                <a:cs typeface="Amancio"/>
                <a:sym typeface="Amancio"/>
              </a:rPr>
              <a:t>Chamomile </a:t>
            </a:r>
          </a:p>
          <a:p>
            <a:pPr algn="just" marL="1770358" indent="-590119" lvl="2">
              <a:lnSpc>
                <a:spcPts val="5124"/>
              </a:lnSpc>
              <a:buFont typeface="Arial"/>
              <a:buChar char="⚬"/>
            </a:pPr>
            <a:r>
              <a:rPr lang="en-US" sz="4099">
                <a:solidFill>
                  <a:srgbClr val="FFFFFF"/>
                </a:solidFill>
                <a:latin typeface="Amancio"/>
                <a:ea typeface="Amancio"/>
                <a:cs typeface="Amancio"/>
                <a:sym typeface="Amancio"/>
              </a:rPr>
              <a:t>Valerian root </a:t>
            </a:r>
          </a:p>
          <a:p>
            <a:pPr algn="just" marL="1770358" indent="-590119" lvl="2">
              <a:lnSpc>
                <a:spcPts val="5124"/>
              </a:lnSpc>
              <a:buFont typeface="Arial"/>
              <a:buChar char="⚬"/>
            </a:pPr>
            <a:r>
              <a:rPr lang="en-US" sz="4099">
                <a:solidFill>
                  <a:srgbClr val="FFFFFF"/>
                </a:solidFill>
                <a:latin typeface="Amancio"/>
                <a:ea typeface="Amancio"/>
                <a:cs typeface="Amancio"/>
                <a:sym typeface="Amancio"/>
              </a:rPr>
              <a:t>Camphor</a:t>
            </a:r>
          </a:p>
          <a:p>
            <a:pPr algn="just">
              <a:lnSpc>
                <a:spcPts val="5124"/>
              </a:lnSpc>
            </a:pPr>
          </a:p>
          <a:p>
            <a:pPr algn="just">
              <a:lnSpc>
                <a:spcPts val="5124"/>
              </a:lnSpc>
            </a:pPr>
          </a:p>
          <a:p>
            <a:pPr algn="l" marL="885179" indent="-442590" lvl="1">
              <a:lnSpc>
                <a:spcPts val="5124"/>
              </a:lnSpc>
              <a:buFont typeface="Arial"/>
              <a:buChar char="•"/>
            </a:pPr>
            <a:r>
              <a:rPr lang="en-US" sz="4099">
                <a:solidFill>
                  <a:srgbClr val="FFFFFF"/>
                </a:solidFill>
                <a:latin typeface="Amancio"/>
                <a:ea typeface="Amancio"/>
                <a:cs typeface="Amancio"/>
                <a:sym typeface="Amancio"/>
              </a:rPr>
              <a:t>Tinctures, syrups or poultices  </a:t>
            </a:r>
          </a:p>
        </p:txBody>
      </p:sp>
      <p:sp>
        <p:nvSpPr>
          <p:cNvPr name="Freeform 8" id="8"/>
          <p:cNvSpPr/>
          <p:nvPr/>
        </p:nvSpPr>
        <p:spPr>
          <a:xfrm flipH="false" flipV="false" rot="0">
            <a:off x="12337579" y="4782185"/>
            <a:ext cx="3157174" cy="4114800"/>
          </a:xfrm>
          <a:custGeom>
            <a:avLst/>
            <a:gdLst/>
            <a:ahLst/>
            <a:cxnLst/>
            <a:rect r="r" b="b" t="t" l="l"/>
            <a:pathLst>
              <a:path h="4114800" w="3157174">
                <a:moveTo>
                  <a:pt x="0" y="0"/>
                </a:moveTo>
                <a:lnTo>
                  <a:pt x="3157173" y="0"/>
                </a:lnTo>
                <a:lnTo>
                  <a:pt x="3157173"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9" id="9"/>
          <p:cNvSpPr txBox="true"/>
          <p:nvPr/>
        </p:nvSpPr>
        <p:spPr>
          <a:xfrm rot="0">
            <a:off x="4963224" y="235900"/>
            <a:ext cx="8361552" cy="1701836"/>
          </a:xfrm>
          <a:prstGeom prst="rect">
            <a:avLst/>
          </a:prstGeom>
        </p:spPr>
        <p:txBody>
          <a:bodyPr anchor="t" rtlCol="false" tIns="0" lIns="0" bIns="0" rIns="0">
            <a:spAutoFit/>
          </a:bodyPr>
          <a:lstStyle/>
          <a:p>
            <a:pPr algn="ctr">
              <a:lnSpc>
                <a:spcPts val="13823"/>
              </a:lnSpc>
            </a:pPr>
            <a:r>
              <a:rPr lang="en-US" sz="9873">
                <a:solidFill>
                  <a:srgbClr val="FFFFFF"/>
                </a:solidFill>
                <a:latin typeface="Daydream"/>
                <a:ea typeface="Daydream"/>
                <a:cs typeface="Daydream"/>
                <a:sym typeface="Daydream"/>
              </a:rPr>
              <a:t>Herbal Remedies</a:t>
            </a:r>
          </a:p>
        </p:txBody>
      </p:sp>
      <p:sp>
        <p:nvSpPr>
          <p:cNvPr name="TextBox 10" id="10"/>
          <p:cNvSpPr txBox="true"/>
          <p:nvPr/>
        </p:nvSpPr>
        <p:spPr>
          <a:xfrm rot="0">
            <a:off x="7456983" y="9248942"/>
            <a:ext cx="3374033" cy="580390"/>
          </a:xfrm>
          <a:prstGeom prst="rect">
            <a:avLst/>
          </a:prstGeom>
        </p:spPr>
        <p:txBody>
          <a:bodyPr anchor="t" rtlCol="false" tIns="0" lIns="0" bIns="0" rIns="0">
            <a:spAutoFit/>
          </a:bodyPr>
          <a:lstStyle/>
          <a:p>
            <a:pPr algn="ctr">
              <a:lnSpc>
                <a:spcPts val="4759"/>
              </a:lnSpc>
            </a:pPr>
            <a:r>
              <a:rPr lang="en-US" sz="3399">
                <a:solidFill>
                  <a:srgbClr val="FFFFFF"/>
                </a:solidFill>
                <a:latin typeface="Canva Sans"/>
                <a:ea typeface="Canva Sans"/>
                <a:cs typeface="Canva Sans"/>
                <a:sym typeface="Canva Sans"/>
              </a:rPr>
              <a:t>(Duignan, 2024).</a:t>
            </a:r>
          </a:p>
        </p:txBody>
      </p:sp>
      <p:sp>
        <p:nvSpPr>
          <p:cNvPr name="TextBox 11" id="11"/>
          <p:cNvSpPr txBox="true"/>
          <p:nvPr/>
        </p:nvSpPr>
        <p:spPr>
          <a:xfrm rot="0">
            <a:off x="10108899" y="2137092"/>
            <a:ext cx="6431753" cy="2669540"/>
          </a:xfrm>
          <a:prstGeom prst="rect">
            <a:avLst/>
          </a:prstGeom>
        </p:spPr>
        <p:txBody>
          <a:bodyPr anchor="t" rtlCol="false" tIns="0" lIns="0" bIns="0" rIns="0">
            <a:spAutoFit/>
          </a:bodyPr>
          <a:lstStyle/>
          <a:p>
            <a:pPr algn="l" marL="885179" indent="-442590" lvl="1">
              <a:lnSpc>
                <a:spcPts val="5124"/>
              </a:lnSpc>
              <a:buFont typeface="Arial"/>
              <a:buChar char="•"/>
            </a:pPr>
            <a:r>
              <a:rPr lang="en-US" sz="4099">
                <a:solidFill>
                  <a:srgbClr val="FFFFFF"/>
                </a:solidFill>
                <a:latin typeface="Amancio"/>
                <a:ea typeface="Amancio"/>
                <a:cs typeface="Amancio"/>
                <a:sym typeface="Amancio"/>
              </a:rPr>
              <a:t>Alcohol was often used for its calming effect also</a:t>
            </a:r>
          </a:p>
          <a:p>
            <a:pPr algn="just">
              <a:lnSpc>
                <a:spcPts val="5124"/>
              </a:lnSpc>
            </a:pPr>
          </a:p>
          <a:p>
            <a:pPr algn="just">
              <a:lnSpc>
                <a:spcPts val="5124"/>
              </a:lnSpc>
            </a:pP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1028700" y="2898831"/>
            <a:ext cx="16230600" cy="4678680"/>
          </a:xfrm>
          <a:prstGeom prst="rect">
            <a:avLst/>
          </a:prstGeom>
        </p:spPr>
        <p:txBody>
          <a:bodyPr anchor="t" rtlCol="false" tIns="0" lIns="0" bIns="0" rIns="0">
            <a:spAutoFit/>
          </a:bodyPr>
          <a:lstStyle/>
          <a:p>
            <a:pPr algn="just" marL="906769" indent="-453384" lvl="1">
              <a:lnSpc>
                <a:spcPts val="5249"/>
              </a:lnSpc>
              <a:buFont typeface="Arial"/>
              <a:buChar char="•"/>
            </a:pPr>
            <a:r>
              <a:rPr lang="en-US" sz="4199">
                <a:solidFill>
                  <a:srgbClr val="FFFFFF"/>
                </a:solidFill>
                <a:latin typeface="Amancio"/>
                <a:ea typeface="Amancio"/>
                <a:cs typeface="Amancio"/>
                <a:sym typeface="Amancio"/>
              </a:rPr>
              <a:t>Prayer </a:t>
            </a:r>
          </a:p>
          <a:p>
            <a:pPr algn="just" marL="906769" indent="-453384" lvl="1">
              <a:lnSpc>
                <a:spcPts val="5249"/>
              </a:lnSpc>
              <a:buFont typeface="Arial"/>
              <a:buChar char="•"/>
            </a:pPr>
            <a:r>
              <a:rPr lang="en-US" sz="4199">
                <a:solidFill>
                  <a:srgbClr val="FFFFFF"/>
                </a:solidFill>
                <a:latin typeface="Amancio"/>
                <a:ea typeface="Amancio"/>
                <a:cs typeface="Amancio"/>
                <a:sym typeface="Amancio"/>
              </a:rPr>
              <a:t>Meditation</a:t>
            </a:r>
          </a:p>
          <a:p>
            <a:pPr algn="just" marL="906769" indent="-453384" lvl="1">
              <a:lnSpc>
                <a:spcPts val="5249"/>
              </a:lnSpc>
              <a:buFont typeface="Arial"/>
              <a:buChar char="•"/>
            </a:pPr>
            <a:r>
              <a:rPr lang="en-US" sz="4199">
                <a:solidFill>
                  <a:srgbClr val="FFFFFF"/>
                </a:solidFill>
                <a:latin typeface="Amancio"/>
                <a:ea typeface="Amancio"/>
                <a:cs typeface="Amancio"/>
                <a:sym typeface="Amancio"/>
              </a:rPr>
              <a:t>Faith in religion </a:t>
            </a:r>
          </a:p>
          <a:p>
            <a:pPr algn="just">
              <a:lnSpc>
                <a:spcPts val="5249"/>
              </a:lnSpc>
            </a:pPr>
          </a:p>
          <a:p>
            <a:pPr algn="just">
              <a:lnSpc>
                <a:spcPts val="5249"/>
              </a:lnSpc>
            </a:pPr>
          </a:p>
          <a:p>
            <a:pPr algn="just">
              <a:lnSpc>
                <a:spcPts val="5249"/>
              </a:lnSpc>
            </a:pPr>
          </a:p>
          <a:p>
            <a:pPr algn="just">
              <a:lnSpc>
                <a:spcPts val="5249"/>
              </a:lnSpc>
            </a:pPr>
            <a:r>
              <a:rPr lang="en-US" sz="4199">
                <a:solidFill>
                  <a:srgbClr val="FFFFFF"/>
                </a:solidFill>
                <a:latin typeface="Amancio"/>
                <a:ea typeface="Amancio"/>
                <a:cs typeface="Amancio"/>
                <a:sym typeface="Amancio"/>
              </a:rPr>
              <a:t>Anxiety was often believed to be a spiritual or moral issue. </a:t>
            </a:r>
          </a:p>
        </p:txBody>
      </p:sp>
      <p:sp>
        <p:nvSpPr>
          <p:cNvPr name="Freeform 8" id="8"/>
          <p:cNvSpPr/>
          <p:nvPr/>
        </p:nvSpPr>
        <p:spPr>
          <a:xfrm flipH="false" flipV="false" rot="0">
            <a:off x="11953997" y="2386182"/>
            <a:ext cx="2651760" cy="4114800"/>
          </a:xfrm>
          <a:custGeom>
            <a:avLst/>
            <a:gdLst/>
            <a:ahLst/>
            <a:cxnLst/>
            <a:rect r="r" b="b" t="t" l="l"/>
            <a:pathLst>
              <a:path h="4114800" w="2651760">
                <a:moveTo>
                  <a:pt x="0" y="0"/>
                </a:moveTo>
                <a:lnTo>
                  <a:pt x="2651760" y="0"/>
                </a:lnTo>
                <a:lnTo>
                  <a:pt x="2651760"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9" id="9"/>
          <p:cNvSpPr txBox="true"/>
          <p:nvPr/>
        </p:nvSpPr>
        <p:spPr>
          <a:xfrm rot="0">
            <a:off x="2481612" y="235900"/>
            <a:ext cx="13324776" cy="1701836"/>
          </a:xfrm>
          <a:prstGeom prst="rect">
            <a:avLst/>
          </a:prstGeom>
        </p:spPr>
        <p:txBody>
          <a:bodyPr anchor="t" rtlCol="false" tIns="0" lIns="0" bIns="0" rIns="0">
            <a:spAutoFit/>
          </a:bodyPr>
          <a:lstStyle/>
          <a:p>
            <a:pPr algn="ctr">
              <a:lnSpc>
                <a:spcPts val="13823"/>
              </a:lnSpc>
            </a:pPr>
            <a:r>
              <a:rPr lang="en-US" sz="9873">
                <a:solidFill>
                  <a:srgbClr val="FFFFFF"/>
                </a:solidFill>
                <a:latin typeface="Daydream"/>
                <a:ea typeface="Daydream"/>
                <a:cs typeface="Daydream"/>
                <a:sym typeface="Daydream"/>
              </a:rPr>
              <a:t>Spiritual &amp; Religious Therapy</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4963224" y="235900"/>
            <a:ext cx="8361552" cy="1701836"/>
          </a:xfrm>
          <a:prstGeom prst="rect">
            <a:avLst/>
          </a:prstGeom>
        </p:spPr>
        <p:txBody>
          <a:bodyPr anchor="t" rtlCol="false" tIns="0" lIns="0" bIns="0" rIns="0">
            <a:spAutoFit/>
          </a:bodyPr>
          <a:lstStyle/>
          <a:p>
            <a:pPr algn="ctr">
              <a:lnSpc>
                <a:spcPts val="13823"/>
              </a:lnSpc>
            </a:pPr>
            <a:r>
              <a:rPr lang="en-US" sz="9873">
                <a:solidFill>
                  <a:srgbClr val="FFFFFF"/>
                </a:solidFill>
                <a:latin typeface="Daydream"/>
                <a:ea typeface="Daydream"/>
                <a:cs typeface="Daydream"/>
                <a:sym typeface="Daydream"/>
              </a:rPr>
              <a:t>Conclusion</a:t>
            </a:r>
          </a:p>
        </p:txBody>
      </p:sp>
      <p:sp>
        <p:nvSpPr>
          <p:cNvPr name="TextBox 8" id="8"/>
          <p:cNvSpPr txBox="true"/>
          <p:nvPr/>
        </p:nvSpPr>
        <p:spPr>
          <a:xfrm rot="0">
            <a:off x="2371685" y="2861945"/>
            <a:ext cx="13544631" cy="4401186"/>
          </a:xfrm>
          <a:prstGeom prst="rect">
            <a:avLst/>
          </a:prstGeom>
        </p:spPr>
        <p:txBody>
          <a:bodyPr anchor="t" rtlCol="false" tIns="0" lIns="0" bIns="0" rIns="0">
            <a:spAutoFit/>
          </a:bodyPr>
          <a:lstStyle/>
          <a:p>
            <a:pPr algn="ctr">
              <a:lnSpc>
                <a:spcPts val="5739"/>
              </a:lnSpc>
            </a:pPr>
            <a:r>
              <a:rPr lang="en-US" sz="4099">
                <a:solidFill>
                  <a:srgbClr val="FFFFFF"/>
                </a:solidFill>
                <a:latin typeface="Amancio"/>
                <a:ea typeface="Amancio"/>
                <a:cs typeface="Amancio"/>
                <a:sym typeface="Amancio"/>
              </a:rPr>
              <a:t>The treatments mentioned in this presentation are based on the 18th Century understanding of medicine. While the treatments were often painful and even dangerous, it was an important era as it laid the groundwork for a more scientific approach to mental illness, developed psychology in 19th and 20th centuries paving the way for psychiatric medicine. </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5555" r="0" b="-5555"/>
            </a:stretch>
          </a:blipFill>
        </p:spPr>
      </p:sp>
      <p:sp>
        <p:nvSpPr>
          <p:cNvPr name="Freeform 3" id="3"/>
          <p:cNvSpPr/>
          <p:nvPr/>
        </p:nvSpPr>
        <p:spPr>
          <a:xfrm flipH="false" flipV="false" rot="0">
            <a:off x="428318" y="435925"/>
            <a:ext cx="2567681" cy="2567681"/>
          </a:xfrm>
          <a:custGeom>
            <a:avLst/>
            <a:gdLst/>
            <a:ahLst/>
            <a:cxnLst/>
            <a:rect r="r" b="b" t="t" l="l"/>
            <a:pathLst>
              <a:path h="2567681" w="2567681">
                <a:moveTo>
                  <a:pt x="0" y="0"/>
                </a:moveTo>
                <a:lnTo>
                  <a:pt x="2567681" y="0"/>
                </a:lnTo>
                <a:lnTo>
                  <a:pt x="2567681" y="2567681"/>
                </a:lnTo>
                <a:lnTo>
                  <a:pt x="0" y="2567681"/>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true" flipV="true" rot="0">
            <a:off x="15177625" y="7261651"/>
            <a:ext cx="2567681" cy="2567681"/>
          </a:xfrm>
          <a:custGeom>
            <a:avLst/>
            <a:gdLst/>
            <a:ahLst/>
            <a:cxnLst/>
            <a:rect r="r" b="b" t="t" l="l"/>
            <a:pathLst>
              <a:path h="2567681" w="2567681">
                <a:moveTo>
                  <a:pt x="2567681" y="2567681"/>
                </a:moveTo>
                <a:lnTo>
                  <a:pt x="0" y="2567681"/>
                </a:lnTo>
                <a:lnTo>
                  <a:pt x="0" y="0"/>
                </a:lnTo>
                <a:lnTo>
                  <a:pt x="2567681" y="0"/>
                </a:lnTo>
                <a:lnTo>
                  <a:pt x="2567681"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true" flipV="false" rot="0">
            <a:off x="15177625" y="435925"/>
            <a:ext cx="2567681" cy="2567681"/>
          </a:xfrm>
          <a:custGeom>
            <a:avLst/>
            <a:gdLst/>
            <a:ahLst/>
            <a:cxnLst/>
            <a:rect r="r" b="b" t="t" l="l"/>
            <a:pathLst>
              <a:path h="2567681" w="2567681">
                <a:moveTo>
                  <a:pt x="2567681" y="0"/>
                </a:moveTo>
                <a:lnTo>
                  <a:pt x="0" y="0"/>
                </a:lnTo>
                <a:lnTo>
                  <a:pt x="0" y="2567681"/>
                </a:lnTo>
                <a:lnTo>
                  <a:pt x="2567681" y="2567681"/>
                </a:lnTo>
                <a:lnTo>
                  <a:pt x="2567681"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6" id="6"/>
          <p:cNvSpPr/>
          <p:nvPr/>
        </p:nvSpPr>
        <p:spPr>
          <a:xfrm flipH="false" flipV="true" rot="0">
            <a:off x="525519" y="7261651"/>
            <a:ext cx="2567681" cy="2567681"/>
          </a:xfrm>
          <a:custGeom>
            <a:avLst/>
            <a:gdLst/>
            <a:ahLst/>
            <a:cxnLst/>
            <a:rect r="r" b="b" t="t" l="l"/>
            <a:pathLst>
              <a:path h="2567681" w="2567681">
                <a:moveTo>
                  <a:pt x="0" y="2567681"/>
                </a:moveTo>
                <a:lnTo>
                  <a:pt x="2567681" y="2567681"/>
                </a:lnTo>
                <a:lnTo>
                  <a:pt x="2567681" y="0"/>
                </a:lnTo>
                <a:lnTo>
                  <a:pt x="0" y="0"/>
                </a:lnTo>
                <a:lnTo>
                  <a:pt x="0" y="2567681"/>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7" id="7"/>
          <p:cNvSpPr txBox="true"/>
          <p:nvPr/>
        </p:nvSpPr>
        <p:spPr>
          <a:xfrm rot="0">
            <a:off x="4963224" y="89580"/>
            <a:ext cx="8361552" cy="1687741"/>
          </a:xfrm>
          <a:prstGeom prst="rect">
            <a:avLst/>
          </a:prstGeom>
        </p:spPr>
        <p:txBody>
          <a:bodyPr anchor="t" rtlCol="false" tIns="0" lIns="0" bIns="0" rIns="0">
            <a:spAutoFit/>
          </a:bodyPr>
          <a:lstStyle/>
          <a:p>
            <a:pPr algn="ctr">
              <a:lnSpc>
                <a:spcPts val="13823"/>
              </a:lnSpc>
            </a:pPr>
            <a:r>
              <a:rPr lang="en-US" sz="9873">
                <a:solidFill>
                  <a:srgbClr val="FFFFFF"/>
                </a:solidFill>
                <a:latin typeface="Yesteryear"/>
                <a:ea typeface="Yesteryear"/>
                <a:cs typeface="Yesteryear"/>
                <a:sym typeface="Yesteryear"/>
              </a:rPr>
              <a:t>Reference List</a:t>
            </a:r>
          </a:p>
        </p:txBody>
      </p:sp>
      <p:sp>
        <p:nvSpPr>
          <p:cNvPr name="TextBox 8" id="8"/>
          <p:cNvSpPr txBox="true"/>
          <p:nvPr/>
        </p:nvSpPr>
        <p:spPr>
          <a:xfrm rot="0">
            <a:off x="1028700" y="1815420"/>
            <a:ext cx="16230600" cy="9035015"/>
          </a:xfrm>
          <a:prstGeom prst="rect">
            <a:avLst/>
          </a:prstGeom>
        </p:spPr>
        <p:txBody>
          <a:bodyPr anchor="t" rtlCol="false" tIns="0" lIns="0" bIns="0" rIns="0">
            <a:spAutoFit/>
          </a:bodyPr>
          <a:lstStyle/>
          <a:p>
            <a:pPr algn="l">
              <a:lnSpc>
                <a:spcPts val="3103"/>
              </a:lnSpc>
            </a:pPr>
            <a:r>
              <a:rPr lang="en-US" sz="2927">
                <a:solidFill>
                  <a:srgbClr val="FFFFFF"/>
                </a:solidFill>
                <a:latin typeface="Canva Sans"/>
                <a:ea typeface="Canva Sans"/>
                <a:cs typeface="Canva Sans"/>
                <a:sym typeface="Canva Sans"/>
              </a:rPr>
              <a:t>Blanshard, B. (2025). </a:t>
            </a:r>
            <a:r>
              <a:rPr lang="en-US" sz="2927" i="true">
                <a:solidFill>
                  <a:srgbClr val="FFFFFF"/>
                </a:solidFill>
                <a:latin typeface="Canva Sans Italics"/>
                <a:ea typeface="Canva Sans Italics"/>
                <a:cs typeface="Canva Sans Italics"/>
                <a:sym typeface="Canva Sans Italics"/>
              </a:rPr>
              <a:t>Internal medicine</a:t>
            </a:r>
            <a:r>
              <a:rPr lang="en-US" sz="2927">
                <a:solidFill>
                  <a:srgbClr val="FFFFFF"/>
                </a:solidFill>
                <a:latin typeface="Canva Sans"/>
                <a:ea typeface="Canva Sans"/>
                <a:cs typeface="Canva Sans"/>
                <a:sym typeface="Canva Sans"/>
              </a:rPr>
              <a:t>. In Encyclopaedia Britannica. Retrieved from </a:t>
            </a:r>
            <a:r>
              <a:rPr lang="en-US" sz="2927" u="sng">
                <a:solidFill>
                  <a:srgbClr val="FFFFFF"/>
                </a:solidFill>
                <a:latin typeface="Canva Sans"/>
                <a:ea typeface="Canva Sans"/>
                <a:cs typeface="Canva Sans"/>
                <a:sym typeface="Canva Sans"/>
                <a:hlinkClick r:id="rId5" tooltip="https://www.britannica.com/science/internal-medicine"/>
              </a:rPr>
              <a:t>https://www.britannica.com/science/internal-medicine</a:t>
            </a:r>
            <a:r>
              <a:rPr lang="en-US" sz="2927">
                <a:solidFill>
                  <a:srgbClr val="FFFFFF"/>
                </a:solidFill>
                <a:latin typeface="Canva Sans"/>
                <a:ea typeface="Canva Sans"/>
                <a:cs typeface="Canva Sans"/>
                <a:sym typeface="Canva Sans"/>
              </a:rPr>
              <a:t> </a:t>
            </a:r>
          </a:p>
          <a:p>
            <a:pPr algn="l">
              <a:lnSpc>
                <a:spcPts val="3103"/>
              </a:lnSpc>
            </a:pPr>
          </a:p>
          <a:p>
            <a:pPr algn="l">
              <a:lnSpc>
                <a:spcPts val="3103"/>
              </a:lnSpc>
            </a:pPr>
            <a:r>
              <a:rPr lang="en-US" sz="2927">
                <a:solidFill>
                  <a:srgbClr val="FFFFFF"/>
                </a:solidFill>
                <a:latin typeface="Canva Sans"/>
                <a:ea typeface="Canva Sans"/>
                <a:cs typeface="Canva Sans"/>
                <a:sym typeface="Canva Sans"/>
              </a:rPr>
              <a:t>Crocq M. A. (2015). </a:t>
            </a:r>
            <a:r>
              <a:rPr lang="en-US" sz="2927" i="true">
                <a:solidFill>
                  <a:srgbClr val="FFFFFF"/>
                </a:solidFill>
                <a:latin typeface="Canva Sans Italics"/>
                <a:ea typeface="Canva Sans Italics"/>
                <a:cs typeface="Canva Sans Italics"/>
                <a:sym typeface="Canva Sans Italics"/>
              </a:rPr>
              <a:t>A history of anxiety: from Hippocrates to DSM</a:t>
            </a:r>
            <a:r>
              <a:rPr lang="en-US" sz="2927">
                <a:solidFill>
                  <a:srgbClr val="FFFFFF"/>
                </a:solidFill>
                <a:latin typeface="Canva Sans"/>
                <a:ea typeface="Canva Sans"/>
                <a:cs typeface="Canva Sans"/>
                <a:sym typeface="Canva Sans"/>
              </a:rPr>
              <a:t>. Dialogues in clinical neuroscience, 17(3), 319–325. </a:t>
            </a:r>
            <a:r>
              <a:rPr lang="en-US" sz="2927" u="sng">
                <a:solidFill>
                  <a:srgbClr val="FFFFFF"/>
                </a:solidFill>
                <a:latin typeface="Canva Sans"/>
                <a:ea typeface="Canva Sans"/>
                <a:cs typeface="Canva Sans"/>
                <a:sym typeface="Canva Sans"/>
                <a:hlinkClick r:id="rId6" tooltip="https://doi.org/10.31887/DCNS.2015.17.3/macr"/>
              </a:rPr>
              <a:t>https://doi.org/10.31887/DCNS.2015.17.3/macr</a:t>
            </a:r>
            <a:r>
              <a:rPr lang="en-US" sz="2927">
                <a:solidFill>
                  <a:srgbClr val="FFFFFF"/>
                </a:solidFill>
                <a:latin typeface="Canva Sans"/>
                <a:ea typeface="Canva Sans"/>
                <a:cs typeface="Canva Sans"/>
                <a:sym typeface="Canva Sans"/>
              </a:rPr>
              <a:t>  </a:t>
            </a:r>
          </a:p>
          <a:p>
            <a:pPr algn="l">
              <a:lnSpc>
                <a:spcPts val="3103"/>
              </a:lnSpc>
            </a:pPr>
          </a:p>
          <a:p>
            <a:pPr algn="l">
              <a:lnSpc>
                <a:spcPts val="3103"/>
              </a:lnSpc>
            </a:pPr>
            <a:r>
              <a:rPr lang="en-US" sz="2927">
                <a:solidFill>
                  <a:srgbClr val="FFFFFF"/>
                </a:solidFill>
                <a:latin typeface="Canva Sans"/>
                <a:ea typeface="Canva Sans"/>
                <a:cs typeface="Canva Sans"/>
                <a:sym typeface="Canva Sans"/>
              </a:rPr>
              <a:t>Duignan, B. (2024). </a:t>
            </a:r>
            <a:r>
              <a:rPr lang="en-US" sz="2927" i="true">
                <a:solidFill>
                  <a:srgbClr val="FFFFFF"/>
                </a:solidFill>
                <a:latin typeface="Canva Sans Italics"/>
                <a:ea typeface="Canva Sans Italics"/>
                <a:cs typeface="Canva Sans Italics"/>
                <a:sym typeface="Canva Sans Italics"/>
              </a:rPr>
              <a:t>Enlightenment</a:t>
            </a:r>
            <a:r>
              <a:rPr lang="en-US" sz="2927">
                <a:solidFill>
                  <a:srgbClr val="FFFFFF"/>
                </a:solidFill>
                <a:latin typeface="Canva Sans"/>
                <a:ea typeface="Canva Sans"/>
                <a:cs typeface="Canva Sans"/>
                <a:sym typeface="Canva Sans"/>
              </a:rPr>
              <a:t>. Encyclopedia Britannica. </a:t>
            </a:r>
            <a:r>
              <a:rPr lang="en-US" sz="2927" u="sng">
                <a:solidFill>
                  <a:srgbClr val="FFFFFF"/>
                </a:solidFill>
                <a:latin typeface="Canva Sans"/>
                <a:ea typeface="Canva Sans"/>
                <a:cs typeface="Canva Sans"/>
                <a:sym typeface="Canva Sans"/>
                <a:hlinkClick r:id="rId7" tooltip="https://www.britannica.com/event/Enlightenment-European-history"/>
              </a:rPr>
              <a:t>https://www.britannica.com/event/Enlightenment-European-history</a:t>
            </a:r>
          </a:p>
          <a:p>
            <a:pPr algn="l">
              <a:lnSpc>
                <a:spcPts val="3103"/>
              </a:lnSpc>
            </a:pPr>
          </a:p>
          <a:p>
            <a:pPr algn="l">
              <a:lnSpc>
                <a:spcPts val="3103"/>
              </a:lnSpc>
            </a:pPr>
            <a:r>
              <a:rPr lang="en-US" sz="2927" u="sng">
                <a:solidFill>
                  <a:srgbClr val="FFFFFF"/>
                </a:solidFill>
                <a:latin typeface="Canva Sans"/>
                <a:ea typeface="Canva Sans"/>
                <a:cs typeface="Canva Sans"/>
                <a:sym typeface="Canva Sans"/>
              </a:rPr>
              <a:t>Heston-Davies. (2025). </a:t>
            </a:r>
            <a:r>
              <a:rPr lang="en-US" sz="2927" i="true" u="sng">
                <a:solidFill>
                  <a:srgbClr val="FFFFFF"/>
                </a:solidFill>
                <a:latin typeface="Canva Sans Italics"/>
                <a:ea typeface="Canva Sans Italics"/>
                <a:cs typeface="Canva Sans Italics"/>
                <a:sym typeface="Canva Sans Italics"/>
              </a:rPr>
              <a:t>The history of anxiety</a:t>
            </a:r>
            <a:r>
              <a:rPr lang="en-US" sz="2927" u="sng">
                <a:solidFill>
                  <a:srgbClr val="FFFFFF"/>
                </a:solidFill>
                <a:latin typeface="Canva Sans"/>
                <a:ea typeface="Canva Sans"/>
                <a:cs typeface="Canva Sans"/>
                <a:sym typeface="Canva Sans"/>
              </a:rPr>
              <a:t>. In M. Boland (Ed.). Retrieved from https://psychcentral.com/anxiety/the-origins-of-anxiety</a:t>
            </a:r>
          </a:p>
          <a:p>
            <a:pPr algn="l">
              <a:lnSpc>
                <a:spcPts val="3103"/>
              </a:lnSpc>
            </a:pPr>
          </a:p>
          <a:p>
            <a:pPr algn="l">
              <a:lnSpc>
                <a:spcPts val="3103"/>
              </a:lnSpc>
            </a:pPr>
            <a:r>
              <a:rPr lang="en-US" sz="2927" u="sng">
                <a:solidFill>
                  <a:srgbClr val="FFFFFF"/>
                </a:solidFill>
                <a:latin typeface="Canva Sans"/>
                <a:ea typeface="Canva Sans"/>
                <a:cs typeface="Canva Sans"/>
                <a:sym typeface="Canva Sans"/>
              </a:rPr>
              <a:t>NHS. (n.d.). </a:t>
            </a:r>
            <a:r>
              <a:rPr lang="en-US" sz="2927" i="true" u="sng">
                <a:solidFill>
                  <a:srgbClr val="FFFFFF"/>
                </a:solidFill>
                <a:latin typeface="Canva Sans Italics"/>
                <a:ea typeface="Canva Sans Italics"/>
                <a:cs typeface="Canva Sans Italics"/>
                <a:sym typeface="Canva Sans Italics"/>
              </a:rPr>
              <a:t>Anxiety: What is anxiety?</a:t>
            </a:r>
            <a:r>
              <a:rPr lang="en-US" sz="2927" u="sng">
                <a:solidFill>
                  <a:srgbClr val="FFFFFF"/>
                </a:solidFill>
                <a:latin typeface="Canva Sans"/>
                <a:ea typeface="Canva Sans"/>
                <a:cs typeface="Canva Sans"/>
                <a:sym typeface="Canva Sans"/>
              </a:rPr>
              <a:t>. NHS. Retrieved January 11, 2025, from </a:t>
            </a:r>
            <a:r>
              <a:rPr lang="en-US" sz="2927" u="sng">
                <a:solidFill>
                  <a:srgbClr val="FFFFFF"/>
                </a:solidFill>
                <a:latin typeface="Canva Sans"/>
                <a:ea typeface="Canva Sans"/>
                <a:cs typeface="Canva Sans"/>
                <a:sym typeface="Canva Sans"/>
                <a:hlinkClick r:id="rId8" tooltip="https://www.nhs.uk/every-mind-matters/mental-health-issues/anxiety/#what-is-anxiety"/>
              </a:rPr>
              <a:t>https://www.nhs.uk/every-mind-matters/mental-health-issues/anxiety/#what-is-anxiety</a:t>
            </a:r>
            <a:r>
              <a:rPr lang="en-US" sz="2927" u="sng">
                <a:solidFill>
                  <a:srgbClr val="FFFFFF"/>
                </a:solidFill>
                <a:latin typeface="Canva Sans"/>
                <a:ea typeface="Canva Sans"/>
                <a:cs typeface="Canva Sans"/>
                <a:sym typeface="Canva Sans"/>
              </a:rPr>
              <a:t> </a:t>
            </a:r>
          </a:p>
          <a:p>
            <a:pPr algn="l">
              <a:lnSpc>
                <a:spcPts val="3103"/>
              </a:lnSpc>
            </a:pPr>
          </a:p>
          <a:p>
            <a:pPr algn="l">
              <a:lnSpc>
                <a:spcPts val="3103"/>
              </a:lnSpc>
            </a:pPr>
            <a:r>
              <a:rPr lang="en-US" sz="2927" u="sng">
                <a:solidFill>
                  <a:srgbClr val="FFFFFF"/>
                </a:solidFill>
                <a:latin typeface="Canva Sans"/>
                <a:ea typeface="Canva Sans"/>
                <a:cs typeface="Canva Sans"/>
                <a:sym typeface="Canva Sans"/>
              </a:rPr>
              <a:t>Vere, J. (1778).</a:t>
            </a:r>
            <a:r>
              <a:rPr lang="en-US" sz="2927" i="true" u="sng">
                <a:solidFill>
                  <a:srgbClr val="FFFFFF"/>
                </a:solidFill>
                <a:latin typeface="Canva Sans Italics"/>
                <a:ea typeface="Canva Sans Italics"/>
                <a:cs typeface="Canva Sans Italics"/>
                <a:sym typeface="Canva Sans Italics"/>
              </a:rPr>
              <a:t> A physical and moral enquiry into the causes of that internal restlessness and disorder in man</a:t>
            </a:r>
            <a:r>
              <a:rPr lang="en-US" sz="2927" u="sng">
                <a:solidFill>
                  <a:srgbClr val="FFFFFF"/>
                </a:solidFill>
                <a:latin typeface="Canva Sans"/>
                <a:ea typeface="Canva Sans"/>
                <a:cs typeface="Canva Sans"/>
                <a:sym typeface="Canva Sans"/>
              </a:rPr>
              <a:t>. Retrieved from </a:t>
            </a:r>
            <a:r>
              <a:rPr lang="en-US" sz="2927" u="sng">
                <a:solidFill>
                  <a:srgbClr val="FFFFFF"/>
                </a:solidFill>
                <a:latin typeface="Canva Sans"/>
                <a:ea typeface="Canva Sans"/>
                <a:cs typeface="Canva Sans"/>
                <a:sym typeface="Canva Sans"/>
                <a:hlinkClick r:id="rId9" tooltip="https://archive.org/details/bim_eighteenth-century_a-physical-and-moral-enq_vere-james_1778"/>
              </a:rPr>
              <a:t>https://archive.org/details/bim_eighteenth-century_a-physical-and-moral-enq_vere-james_1778</a:t>
            </a:r>
            <a:r>
              <a:rPr lang="en-US" sz="2927" u="sng">
                <a:solidFill>
                  <a:srgbClr val="FFFFFF"/>
                </a:solidFill>
                <a:latin typeface="Canva Sans"/>
                <a:ea typeface="Canva Sans"/>
                <a:cs typeface="Canva Sans"/>
                <a:sym typeface="Canva Sans"/>
              </a:rPr>
              <a:t> </a:t>
            </a:r>
          </a:p>
          <a:p>
            <a:pPr algn="l">
              <a:lnSpc>
                <a:spcPts val="3103"/>
              </a:lnSpc>
            </a:pPr>
            <a:r>
              <a:rPr lang="en-US" sz="2927">
                <a:solidFill>
                  <a:srgbClr val="FFFFFF"/>
                </a:solidFill>
                <a:latin typeface="Canva Sans"/>
                <a:ea typeface="Canva Sans"/>
                <a:cs typeface="Canva Sans"/>
                <a:sym typeface="Canva Sans"/>
              </a:rPr>
              <a:t> </a:t>
            </a:r>
          </a:p>
          <a:p>
            <a:pPr algn="l">
              <a:lnSpc>
                <a:spcPts val="3209"/>
              </a:lnSpc>
            </a:pPr>
          </a:p>
          <a:p>
            <a:pPr algn="l">
              <a:lnSpc>
                <a:spcPts val="3209"/>
              </a:lnSpc>
            </a:pPr>
          </a:p>
          <a:p>
            <a:pPr algn="l">
              <a:lnSpc>
                <a:spcPts val="3209"/>
              </a:lnSpc>
            </a:pPr>
          </a:p>
          <a:p>
            <a:pPr algn="l">
              <a:lnSpc>
                <a:spcPts val="3209"/>
              </a:lnSpc>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DAGbqPe3ics</dc:identifier>
  <dcterms:modified xsi:type="dcterms:W3CDTF">2011-08-01T06:04:30Z</dcterms:modified>
  <cp:revision>1</cp:revision>
  <dc:title>Introduction</dc:title>
</cp:coreProperties>
</file>