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6" r:id="rId2"/>
    <p:sldId id="256" r:id="rId3"/>
    <p:sldId id="257" r:id="rId4"/>
    <p:sldId id="258" r:id="rId5"/>
    <p:sldId id="259" r:id="rId6"/>
    <p:sldId id="269" r:id="rId7"/>
    <p:sldId id="270" r:id="rId8"/>
    <p:sldId id="260" r:id="rId9"/>
    <p:sldId id="261" r:id="rId10"/>
    <p:sldId id="262" r:id="rId11"/>
    <p:sldId id="263" r:id="rId12"/>
    <p:sldId id="264" r:id="rId13"/>
    <p:sldId id="265" r:id="rId14"/>
    <p:sldId id="271" r:id="rId15"/>
    <p:sldId id="272" r:id="rId16"/>
    <p:sldId id="266" r:id="rId17"/>
    <p:sldId id="273" r:id="rId18"/>
    <p:sldId id="275"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75" d="100"/>
          <a:sy n="75" d="100"/>
        </p:scale>
        <p:origin x="-1200" y="6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07533914-CE61-4F1F-BC21-714A765E7AC7}" type="datetimeFigureOut">
              <a:rPr lang="en-US" smtClean="0"/>
              <a:pPr/>
              <a:t>12/13/2017</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5ECED0-4E38-451C-A3B5-5BF63226CECD}"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533914-CE61-4F1F-BC21-714A765E7AC7}" type="datetimeFigureOut">
              <a:rPr lang="en-US" smtClean="0"/>
              <a:pPr/>
              <a:t>12/13/2017</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5ECED0-4E38-451C-A3B5-5BF63226CECD}"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66"/>
            <a:ext cx="8229600" cy="1285884"/>
          </a:xfrm>
        </p:spPr>
        <p:txBody>
          <a:bodyPr/>
          <a:lstStyle/>
          <a:p>
            <a:r>
              <a:rPr lang="en-IN" b="1" dirty="0" smtClean="0"/>
              <a:t>ENTREPRENEURSHIP</a:t>
            </a:r>
            <a:endParaRPr lang="en-IN" b="1" dirty="0"/>
          </a:p>
        </p:txBody>
      </p:sp>
      <p:sp>
        <p:nvSpPr>
          <p:cNvPr id="3" name="Content Placeholder 2"/>
          <p:cNvSpPr>
            <a:spLocks noGrp="1"/>
          </p:cNvSpPr>
          <p:nvPr>
            <p:ph idx="1"/>
          </p:nvPr>
        </p:nvSpPr>
        <p:spPr>
          <a:xfrm>
            <a:off x="357158" y="3500438"/>
            <a:ext cx="8329642" cy="2625725"/>
          </a:xfrm>
        </p:spPr>
        <p:txBody>
          <a:bodyPr>
            <a:normAutofit/>
          </a:bodyPr>
          <a:lstStyle/>
          <a:p>
            <a:r>
              <a:rPr lang="en-IN" sz="2000" dirty="0" smtClean="0"/>
              <a:t>PRESENTATION BY</a:t>
            </a:r>
          </a:p>
          <a:p>
            <a:endParaRPr lang="en-IN" sz="2000" dirty="0" smtClean="0"/>
          </a:p>
          <a:p>
            <a:r>
              <a:rPr lang="en-IN" sz="2000" dirty="0" smtClean="0"/>
              <a:t>NAME : RUDRAX A PATEL</a:t>
            </a:r>
          </a:p>
          <a:p>
            <a:r>
              <a:rPr lang="en-IN" sz="2000" dirty="0" smtClean="0"/>
              <a:t>ID :         1605051</a:t>
            </a:r>
          </a:p>
          <a:p>
            <a:r>
              <a:rPr lang="en-IN" sz="2000" dirty="0" smtClean="0"/>
              <a:t>MODULE CODE : SBMA7111_LON</a:t>
            </a:r>
          </a:p>
          <a:p>
            <a:r>
              <a:rPr lang="en-IN" sz="2000" dirty="0" smtClean="0"/>
              <a:t>MENTOR : RICHARD SMALL</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Nature’s Candy</a:t>
            </a:r>
            <a:endParaRPr lang="en-IN" dirty="0"/>
          </a:p>
        </p:txBody>
      </p:sp>
      <p:sp>
        <p:nvSpPr>
          <p:cNvPr id="3" name="Subtitle 2"/>
          <p:cNvSpPr>
            <a:spLocks noGrp="1"/>
          </p:cNvSpPr>
          <p:nvPr>
            <p:ph type="subTitle" idx="1"/>
          </p:nvPr>
        </p:nvSpPr>
        <p:spPr/>
        <p:txBody>
          <a:bodyPr/>
          <a:lstStyle/>
          <a:p>
            <a:r>
              <a:rPr lang="en-US" dirty="0" smtClean="0"/>
              <a:t>E-commerce business for sale of naturopathic and homeopathic nutritional supplements</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IN" dirty="0"/>
          </a:p>
        </p:txBody>
      </p:sp>
      <p:sp>
        <p:nvSpPr>
          <p:cNvPr id="3" name="Content Placeholder 2"/>
          <p:cNvSpPr>
            <a:spLocks noGrp="1"/>
          </p:cNvSpPr>
          <p:nvPr>
            <p:ph idx="1"/>
          </p:nvPr>
        </p:nvSpPr>
        <p:spPr/>
        <p:txBody>
          <a:bodyPr>
            <a:normAutofit fontScale="92500" lnSpcReduction="10000"/>
          </a:bodyPr>
          <a:lstStyle/>
          <a:p>
            <a:r>
              <a:rPr lang="en-US" dirty="0" smtClean="0"/>
              <a:t>Goal of Nature’s Candy</a:t>
            </a:r>
          </a:p>
          <a:p>
            <a:pPr>
              <a:buNone/>
            </a:pPr>
            <a:r>
              <a:rPr lang="en-US" dirty="0" smtClean="0"/>
              <a:t>To become the e-commerce market leader in selling and marketing naturopathic and homeopathic dietary supplements.</a:t>
            </a:r>
          </a:p>
          <a:p>
            <a:r>
              <a:rPr lang="en-US" dirty="0" smtClean="0"/>
              <a:t>Products and Offerings</a:t>
            </a:r>
          </a:p>
          <a:p>
            <a:pPr>
              <a:buNone/>
            </a:pPr>
            <a:r>
              <a:rPr lang="en-US" dirty="0" smtClean="0"/>
              <a:t>Selling private label homeopathic and naturopathic dietary supplements. Initially the product range would include </a:t>
            </a:r>
            <a:r>
              <a:rPr lang="en-US" dirty="0" err="1" smtClean="0"/>
              <a:t>ginkoba</a:t>
            </a:r>
            <a:r>
              <a:rPr lang="en-US" dirty="0" smtClean="0"/>
              <a:t>, ginseng and various antioxidants. Additional products would be included after one year of successful operation.  </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Issues</a:t>
            </a:r>
            <a:endParaRPr lang="en-IN" dirty="0"/>
          </a:p>
        </p:txBody>
      </p:sp>
      <p:sp>
        <p:nvSpPr>
          <p:cNvPr id="3" name="Content Placeholder 2"/>
          <p:cNvSpPr>
            <a:spLocks noGrp="1"/>
          </p:cNvSpPr>
          <p:nvPr>
            <p:ph idx="1"/>
          </p:nvPr>
        </p:nvSpPr>
        <p:spPr/>
        <p:txBody>
          <a:bodyPr>
            <a:normAutofit fontScale="77500" lnSpcReduction="20000"/>
          </a:bodyPr>
          <a:lstStyle/>
          <a:p>
            <a:r>
              <a:rPr lang="en-US" dirty="0" smtClean="0"/>
              <a:t>Changing perception  of health in UK</a:t>
            </a:r>
          </a:p>
          <a:p>
            <a:pPr>
              <a:buNone/>
            </a:pPr>
            <a:r>
              <a:rPr lang="en-US" dirty="0" smtClean="0"/>
              <a:t>European consumers have realized what it means to be healthy and thus they focus upon preventing illness, feeling good and looking radiant. This has driven the demand for natural food supplements.</a:t>
            </a:r>
          </a:p>
          <a:p>
            <a:r>
              <a:rPr lang="en-US" dirty="0" smtClean="0"/>
              <a:t>Ageing population</a:t>
            </a:r>
          </a:p>
          <a:p>
            <a:pPr>
              <a:buNone/>
            </a:pPr>
            <a:r>
              <a:rPr lang="en-US" dirty="0" smtClean="0"/>
              <a:t>By 2050, around 30% of the European population would be of 65 years and older and they are important market for natural food supplements. </a:t>
            </a:r>
          </a:p>
          <a:p>
            <a:r>
              <a:rPr lang="en-US" dirty="0" smtClean="0"/>
              <a:t>Threat of antimicrobial resistance</a:t>
            </a:r>
          </a:p>
          <a:p>
            <a:pPr>
              <a:buNone/>
            </a:pPr>
            <a:r>
              <a:rPr lang="en-US" dirty="0" smtClean="0"/>
              <a:t>According to European Centre for Disease Prevention and Control, antimicrobial resistance cause 25000 deaths and £1.5 billion in healthcare expenses every year. </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Background Story</a:t>
            </a:r>
            <a:endParaRPr lang="en-IN" dirty="0"/>
          </a:p>
        </p:txBody>
      </p:sp>
      <p:graphicFrame>
        <p:nvGraphicFramePr>
          <p:cNvPr id="4" name="Table 3"/>
          <p:cNvGraphicFramePr>
            <a:graphicFrameLocks noGrp="1"/>
          </p:cNvGraphicFramePr>
          <p:nvPr/>
        </p:nvGraphicFramePr>
        <p:xfrm>
          <a:off x="1428730" y="1348740"/>
          <a:ext cx="6572294" cy="4794899"/>
        </p:xfrm>
        <a:graphic>
          <a:graphicData uri="http://schemas.openxmlformats.org/drawingml/2006/table">
            <a:tbl>
              <a:tblPr/>
              <a:tblGrid>
                <a:gridCol w="2520443"/>
                <a:gridCol w="2520443"/>
                <a:gridCol w="1531408"/>
              </a:tblGrid>
              <a:tr h="364839">
                <a:tc>
                  <a:txBody>
                    <a:bodyPr/>
                    <a:lstStyle/>
                    <a:p>
                      <a:pPr algn="ctr">
                        <a:lnSpc>
                          <a:spcPct val="150000"/>
                        </a:lnSpc>
                        <a:spcAft>
                          <a:spcPts val="0"/>
                        </a:spcAft>
                      </a:pPr>
                      <a:r>
                        <a:rPr lang="en-US" sz="700" b="1" dirty="0">
                          <a:latin typeface="Times New Roman"/>
                          <a:ea typeface="Calibri"/>
                          <a:cs typeface="Times New Roman"/>
                        </a:rPr>
                        <a:t>Factors</a:t>
                      </a:r>
                      <a:endParaRPr lang="en-IN" sz="600" dirty="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700" b="1">
                          <a:latin typeface="Times New Roman"/>
                          <a:ea typeface="Calibri"/>
                          <a:cs typeface="Times New Roman"/>
                        </a:rPr>
                        <a:t>Impact of Factor</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700" b="1">
                          <a:latin typeface="Times New Roman"/>
                          <a:ea typeface="Calibri"/>
                          <a:cs typeface="Times New Roman"/>
                        </a:rPr>
                        <a:t>Opportunity or Threat</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752">
                <a:tc rowSpan="3">
                  <a:txBody>
                    <a:bodyPr/>
                    <a:lstStyle/>
                    <a:p>
                      <a:pPr algn="ctr">
                        <a:lnSpc>
                          <a:spcPct val="150000"/>
                        </a:lnSpc>
                        <a:spcAft>
                          <a:spcPts val="0"/>
                        </a:spcAft>
                      </a:pPr>
                      <a:r>
                        <a:rPr lang="en-US" sz="700" b="1">
                          <a:latin typeface="Times New Roman"/>
                          <a:ea typeface="Calibri"/>
                          <a:cs typeface="Times New Roman"/>
                        </a:rPr>
                        <a:t>Political</a:t>
                      </a:r>
                      <a:endParaRPr lang="en-IN" sz="600">
                        <a:latin typeface="Calibri"/>
                        <a:ea typeface="Calibri"/>
                        <a:cs typeface="Times New Roman"/>
                      </a:endParaRPr>
                    </a:p>
                  </a:txBody>
                  <a:tcPr marL="39077" marR="390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Political stability in UK</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 </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4839">
                <a:tc vMerge="1">
                  <a:txBody>
                    <a:bodyPr/>
                    <a:lstStyle/>
                    <a:p>
                      <a:endParaRPr lang="en-IN"/>
                    </a:p>
                  </a:txBody>
                  <a:tcPr/>
                </a:tc>
                <a:tc>
                  <a:txBody>
                    <a:bodyPr/>
                    <a:lstStyle/>
                    <a:p>
                      <a:pPr algn="just">
                        <a:lnSpc>
                          <a:spcPct val="150000"/>
                        </a:lnSpc>
                        <a:spcAft>
                          <a:spcPts val="0"/>
                        </a:spcAft>
                      </a:pPr>
                      <a:r>
                        <a:rPr lang="en-US" sz="700">
                          <a:latin typeface="Times New Roman"/>
                          <a:ea typeface="Calibri"/>
                          <a:cs typeface="Times New Roman"/>
                        </a:rPr>
                        <a:t>Enhanced support of government for e-commerce </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 and threat</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3505">
                <a:tc vMerge="1">
                  <a:txBody>
                    <a:bodyPr/>
                    <a:lstStyle/>
                    <a:p>
                      <a:endParaRPr lang="en-IN"/>
                    </a:p>
                  </a:txBody>
                  <a:tcPr/>
                </a:tc>
                <a:tc>
                  <a:txBody>
                    <a:bodyPr/>
                    <a:lstStyle/>
                    <a:p>
                      <a:pPr algn="just">
                        <a:lnSpc>
                          <a:spcPct val="150000"/>
                        </a:lnSpc>
                        <a:spcAft>
                          <a:spcPts val="0"/>
                        </a:spcAft>
                      </a:pPr>
                      <a:r>
                        <a:rPr lang="en-US" sz="700">
                          <a:latin typeface="Times New Roman"/>
                          <a:ea typeface="Calibri"/>
                          <a:cs typeface="Times New Roman"/>
                        </a:rPr>
                        <a:t>Government efforts to promote natural food supplements</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 </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752">
                <a:tc rowSpan="2">
                  <a:txBody>
                    <a:bodyPr/>
                    <a:lstStyle/>
                    <a:p>
                      <a:pPr algn="ctr">
                        <a:lnSpc>
                          <a:spcPct val="150000"/>
                        </a:lnSpc>
                        <a:spcAft>
                          <a:spcPts val="0"/>
                        </a:spcAft>
                      </a:pPr>
                      <a:r>
                        <a:rPr lang="en-US" sz="700" b="1" dirty="0">
                          <a:latin typeface="Times New Roman"/>
                          <a:ea typeface="Calibri"/>
                          <a:cs typeface="Times New Roman"/>
                        </a:rPr>
                        <a:t>Economic</a:t>
                      </a:r>
                      <a:endParaRPr lang="en-IN" sz="600" dirty="0">
                        <a:latin typeface="Calibri"/>
                        <a:ea typeface="Calibri"/>
                        <a:cs typeface="Times New Roman"/>
                      </a:endParaRPr>
                    </a:p>
                  </a:txBody>
                  <a:tcPr marL="39077" marR="390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Economic stability of UK</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4839">
                <a:tc vMerge="1">
                  <a:txBody>
                    <a:bodyPr/>
                    <a:lstStyle/>
                    <a:p>
                      <a:endParaRPr lang="en-IN"/>
                    </a:p>
                  </a:txBody>
                  <a:tcPr/>
                </a:tc>
                <a:tc>
                  <a:txBody>
                    <a:bodyPr/>
                    <a:lstStyle/>
                    <a:p>
                      <a:pPr algn="just">
                        <a:lnSpc>
                          <a:spcPct val="150000"/>
                        </a:lnSpc>
                        <a:spcAft>
                          <a:spcPts val="0"/>
                        </a:spcAft>
                      </a:pPr>
                      <a:r>
                        <a:rPr lang="en-US" sz="700">
                          <a:latin typeface="Times New Roman"/>
                          <a:ea typeface="Calibri"/>
                          <a:cs typeface="Times New Roman"/>
                        </a:rPr>
                        <a:t>Increase in disposable income of customers </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4839">
                <a:tc rowSpan="3">
                  <a:txBody>
                    <a:bodyPr/>
                    <a:lstStyle/>
                    <a:p>
                      <a:pPr algn="ctr">
                        <a:lnSpc>
                          <a:spcPct val="150000"/>
                        </a:lnSpc>
                        <a:spcAft>
                          <a:spcPts val="0"/>
                        </a:spcAft>
                      </a:pPr>
                      <a:r>
                        <a:rPr lang="en-US" sz="700" b="1" dirty="0">
                          <a:latin typeface="Times New Roman"/>
                          <a:ea typeface="Calibri"/>
                          <a:cs typeface="Times New Roman"/>
                        </a:rPr>
                        <a:t>Social</a:t>
                      </a:r>
                      <a:endParaRPr lang="en-IN" sz="600" dirty="0">
                        <a:latin typeface="Calibri"/>
                        <a:ea typeface="Calibri"/>
                        <a:cs typeface="Times New Roman"/>
                      </a:endParaRPr>
                    </a:p>
                  </a:txBody>
                  <a:tcPr marL="39077" marR="390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Increasing concern towards healthy living</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Threat</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3505">
                <a:tc vMerge="1">
                  <a:txBody>
                    <a:bodyPr/>
                    <a:lstStyle/>
                    <a:p>
                      <a:endParaRPr lang="en-IN"/>
                    </a:p>
                  </a:txBody>
                  <a:tcPr/>
                </a:tc>
                <a:tc>
                  <a:txBody>
                    <a:bodyPr/>
                    <a:lstStyle/>
                    <a:p>
                      <a:pPr algn="just">
                        <a:lnSpc>
                          <a:spcPct val="150000"/>
                        </a:lnSpc>
                        <a:spcAft>
                          <a:spcPts val="0"/>
                        </a:spcAft>
                      </a:pPr>
                      <a:r>
                        <a:rPr lang="en-US" sz="700">
                          <a:latin typeface="Times New Roman"/>
                          <a:ea typeface="Calibri"/>
                          <a:cs typeface="Times New Roman"/>
                        </a:rPr>
                        <a:t>Ageing population demands natural food supplements </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752">
                <a:tc vMerge="1">
                  <a:txBody>
                    <a:bodyPr/>
                    <a:lstStyle/>
                    <a:p>
                      <a:endParaRPr lang="en-IN"/>
                    </a:p>
                  </a:txBody>
                  <a:tcPr/>
                </a:tc>
                <a:tc>
                  <a:txBody>
                    <a:bodyPr/>
                    <a:lstStyle/>
                    <a:p>
                      <a:pPr algn="just">
                        <a:lnSpc>
                          <a:spcPct val="150000"/>
                        </a:lnSpc>
                        <a:spcAft>
                          <a:spcPts val="0"/>
                        </a:spcAft>
                      </a:pPr>
                      <a:r>
                        <a:rPr lang="en-US" sz="700">
                          <a:latin typeface="Times New Roman"/>
                          <a:ea typeface="Calibri"/>
                          <a:cs typeface="Times New Roman"/>
                        </a:rPr>
                        <a:t>Increasing trend of online shopping</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4839">
                <a:tc rowSpan="3">
                  <a:txBody>
                    <a:bodyPr/>
                    <a:lstStyle/>
                    <a:p>
                      <a:pPr algn="ctr">
                        <a:lnSpc>
                          <a:spcPct val="150000"/>
                        </a:lnSpc>
                        <a:spcAft>
                          <a:spcPts val="0"/>
                        </a:spcAft>
                      </a:pPr>
                      <a:r>
                        <a:rPr lang="en-US" sz="700" b="1" dirty="0">
                          <a:latin typeface="Times New Roman"/>
                          <a:ea typeface="Calibri"/>
                          <a:cs typeface="Times New Roman"/>
                        </a:rPr>
                        <a:t>Technological</a:t>
                      </a:r>
                      <a:endParaRPr lang="en-IN" sz="600" dirty="0">
                        <a:latin typeface="Calibri"/>
                        <a:ea typeface="Calibri"/>
                        <a:cs typeface="Times New Roman"/>
                      </a:endParaRPr>
                    </a:p>
                  </a:txBody>
                  <a:tcPr marL="39077" marR="390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Rapid obsolescence of technology </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Threat and 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752">
                <a:tc vMerge="1">
                  <a:txBody>
                    <a:bodyPr/>
                    <a:lstStyle/>
                    <a:p>
                      <a:endParaRPr lang="en-IN"/>
                    </a:p>
                  </a:txBody>
                  <a:tcPr/>
                </a:tc>
                <a:tc>
                  <a:txBody>
                    <a:bodyPr/>
                    <a:lstStyle/>
                    <a:p>
                      <a:pPr algn="just">
                        <a:lnSpc>
                          <a:spcPct val="150000"/>
                        </a:lnSpc>
                        <a:spcAft>
                          <a:spcPts val="0"/>
                        </a:spcAft>
                      </a:pPr>
                      <a:r>
                        <a:rPr lang="en-US" sz="700">
                          <a:latin typeface="Times New Roman"/>
                          <a:ea typeface="Calibri"/>
                          <a:cs typeface="Times New Roman"/>
                        </a:rPr>
                        <a:t>Enhanced IT efficiency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752">
                <a:tc vMerge="1">
                  <a:txBody>
                    <a:bodyPr/>
                    <a:lstStyle/>
                    <a:p>
                      <a:endParaRPr lang="en-IN"/>
                    </a:p>
                  </a:txBody>
                  <a:tcPr/>
                </a:tc>
                <a:tc>
                  <a:txBody>
                    <a:bodyPr/>
                    <a:lstStyle/>
                    <a:p>
                      <a:pPr>
                        <a:lnSpc>
                          <a:spcPct val="150000"/>
                        </a:lnSpc>
                        <a:spcAft>
                          <a:spcPts val="0"/>
                        </a:spcAft>
                      </a:pPr>
                      <a:r>
                        <a:rPr lang="en-US" sz="700">
                          <a:latin typeface="Times New Roman"/>
                          <a:ea typeface="Calibri"/>
                          <a:cs typeface="Times New Roman"/>
                        </a:rPr>
                        <a:t>Increase in cybercrime  </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Threat</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752">
                <a:tc rowSpan="3">
                  <a:txBody>
                    <a:bodyPr/>
                    <a:lstStyle/>
                    <a:p>
                      <a:pPr algn="ctr">
                        <a:lnSpc>
                          <a:spcPct val="150000"/>
                        </a:lnSpc>
                        <a:spcAft>
                          <a:spcPts val="0"/>
                        </a:spcAft>
                      </a:pPr>
                      <a:r>
                        <a:rPr lang="en-US" sz="700" b="1" dirty="0">
                          <a:latin typeface="Times New Roman"/>
                          <a:ea typeface="Calibri"/>
                          <a:cs typeface="Times New Roman"/>
                        </a:rPr>
                        <a:t>Environmental</a:t>
                      </a:r>
                      <a:endParaRPr lang="en-IN" sz="600" dirty="0">
                        <a:latin typeface="Calibri"/>
                        <a:ea typeface="Calibri"/>
                        <a:cs typeface="Times New Roman"/>
                      </a:endParaRPr>
                    </a:p>
                  </a:txBody>
                  <a:tcPr marL="39077" marR="390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Environmental protection concern</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4839">
                <a:tc vMerge="1">
                  <a:txBody>
                    <a:bodyPr/>
                    <a:lstStyle/>
                    <a:p>
                      <a:endParaRPr lang="en-IN"/>
                    </a:p>
                  </a:txBody>
                  <a:tcPr/>
                </a:tc>
                <a:tc>
                  <a:txBody>
                    <a:bodyPr/>
                    <a:lstStyle/>
                    <a:p>
                      <a:pPr algn="just">
                        <a:lnSpc>
                          <a:spcPct val="150000"/>
                        </a:lnSpc>
                        <a:spcAft>
                          <a:spcPts val="0"/>
                        </a:spcAft>
                      </a:pPr>
                      <a:r>
                        <a:rPr lang="en-US" sz="700">
                          <a:latin typeface="Times New Roman"/>
                          <a:ea typeface="Calibri"/>
                          <a:cs typeface="Times New Roman"/>
                        </a:rPr>
                        <a:t>Concern towards business sustainability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752">
                <a:tc vMerge="1">
                  <a:txBody>
                    <a:bodyPr/>
                    <a:lstStyle/>
                    <a:p>
                      <a:endParaRPr lang="en-IN"/>
                    </a:p>
                  </a:txBody>
                  <a:tcPr/>
                </a:tc>
                <a:tc>
                  <a:txBody>
                    <a:bodyPr/>
                    <a:lstStyle/>
                    <a:p>
                      <a:pPr algn="just">
                        <a:lnSpc>
                          <a:spcPct val="150000"/>
                        </a:lnSpc>
                        <a:spcAft>
                          <a:spcPts val="0"/>
                        </a:spcAft>
                      </a:pPr>
                      <a:r>
                        <a:rPr lang="en-US" sz="700">
                          <a:latin typeface="Times New Roman"/>
                          <a:ea typeface="Calibri"/>
                          <a:cs typeface="Times New Roman"/>
                        </a:rPr>
                        <a:t>Trend of low carbon lifestyle</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752">
                <a:tc rowSpan="2">
                  <a:txBody>
                    <a:bodyPr/>
                    <a:lstStyle/>
                    <a:p>
                      <a:pPr algn="ctr">
                        <a:lnSpc>
                          <a:spcPct val="150000"/>
                        </a:lnSpc>
                        <a:spcAft>
                          <a:spcPts val="0"/>
                        </a:spcAft>
                      </a:pPr>
                      <a:r>
                        <a:rPr lang="en-US" sz="700" b="1">
                          <a:latin typeface="Times New Roman"/>
                          <a:ea typeface="Calibri"/>
                          <a:cs typeface="Times New Roman"/>
                        </a:rPr>
                        <a:t>Legal</a:t>
                      </a:r>
                      <a:endParaRPr lang="en-IN" sz="600">
                        <a:latin typeface="Calibri"/>
                        <a:ea typeface="Calibri"/>
                        <a:cs typeface="Times New Roman"/>
                      </a:endParaRPr>
                    </a:p>
                  </a:txBody>
                  <a:tcPr marL="39077" marR="390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Product regulations </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a:latin typeface="Times New Roman"/>
                          <a:ea typeface="Calibri"/>
                          <a:cs typeface="Times New Roman"/>
                        </a:rPr>
                        <a:t>Opportunity</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4839">
                <a:tc vMerge="1">
                  <a:txBody>
                    <a:bodyPr/>
                    <a:lstStyle/>
                    <a:p>
                      <a:endParaRPr lang="en-IN"/>
                    </a:p>
                  </a:txBody>
                  <a:tcPr/>
                </a:tc>
                <a:tc>
                  <a:txBody>
                    <a:bodyPr/>
                    <a:lstStyle/>
                    <a:p>
                      <a:pPr algn="just">
                        <a:lnSpc>
                          <a:spcPct val="150000"/>
                        </a:lnSpc>
                        <a:spcAft>
                          <a:spcPts val="0"/>
                        </a:spcAft>
                      </a:pPr>
                      <a:r>
                        <a:rPr lang="en-US" sz="700">
                          <a:latin typeface="Times New Roman"/>
                          <a:ea typeface="Calibri"/>
                          <a:cs typeface="Times New Roman"/>
                        </a:rPr>
                        <a:t>Relaxation of export and import regulations </a:t>
                      </a:r>
                      <a:endParaRPr lang="en-IN" sz="60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700" dirty="0">
                          <a:latin typeface="Times New Roman"/>
                          <a:ea typeface="Calibri"/>
                          <a:cs typeface="Times New Roman"/>
                        </a:rPr>
                        <a:t>Opportunity</a:t>
                      </a:r>
                      <a:endParaRPr lang="en-IN" sz="600" dirty="0">
                        <a:latin typeface="Calibri"/>
                        <a:ea typeface="Calibri"/>
                        <a:cs typeface="Times New Roman"/>
                      </a:endParaRPr>
                    </a:p>
                  </a:txBody>
                  <a:tcPr marL="39077" marR="390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Mission and Vision </a:t>
            </a:r>
            <a:endParaRPr lang="en-IN" dirty="0"/>
          </a:p>
        </p:txBody>
      </p:sp>
      <p:sp>
        <p:nvSpPr>
          <p:cNvPr id="3" name="Content Placeholder 2"/>
          <p:cNvSpPr>
            <a:spLocks noGrp="1"/>
          </p:cNvSpPr>
          <p:nvPr>
            <p:ph idx="1"/>
          </p:nvPr>
        </p:nvSpPr>
        <p:spPr/>
        <p:txBody>
          <a:bodyPr>
            <a:normAutofit fontScale="92500"/>
          </a:bodyPr>
          <a:lstStyle/>
          <a:p>
            <a:pPr>
              <a:buNone/>
            </a:pPr>
            <a:r>
              <a:rPr lang="en-US" b="1" dirty="0" smtClean="0"/>
              <a:t>Mission</a:t>
            </a:r>
          </a:p>
          <a:p>
            <a:pPr>
              <a:buNone/>
            </a:pPr>
            <a:r>
              <a:rPr lang="en-US" dirty="0" smtClean="0"/>
              <a:t>Nature’s Candy would operate with the mission of providing good quality natural food supplements over internet to lower the cost of consumers.</a:t>
            </a:r>
          </a:p>
          <a:p>
            <a:pPr>
              <a:buNone/>
            </a:pPr>
            <a:r>
              <a:rPr lang="en-US" b="1" dirty="0" smtClean="0"/>
              <a:t>Vision</a:t>
            </a:r>
          </a:p>
          <a:p>
            <a:pPr>
              <a:buNone/>
            </a:pPr>
            <a:r>
              <a:rPr lang="en-US" dirty="0" smtClean="0"/>
              <a:t>Nature’s Candy would operate with the vision of becoming the market leader in web based sales of naturopathic and homeopathic nutritional supplements.</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Porter’s Five Forces</a:t>
            </a:r>
            <a:endParaRPr lang="en-IN" dirty="0"/>
          </a:p>
        </p:txBody>
      </p:sp>
      <p:graphicFrame>
        <p:nvGraphicFramePr>
          <p:cNvPr id="4" name="Table 3"/>
          <p:cNvGraphicFramePr>
            <a:graphicFrameLocks noGrp="1"/>
          </p:cNvGraphicFramePr>
          <p:nvPr/>
        </p:nvGraphicFramePr>
        <p:xfrm>
          <a:off x="1142976" y="2214554"/>
          <a:ext cx="6612280" cy="4000530"/>
        </p:xfrm>
        <a:graphic>
          <a:graphicData uri="http://schemas.openxmlformats.org/drawingml/2006/table">
            <a:tbl>
              <a:tblPr/>
              <a:tblGrid>
                <a:gridCol w="2995413"/>
                <a:gridCol w="3616867"/>
              </a:tblGrid>
              <a:tr h="666755">
                <a:tc>
                  <a:txBody>
                    <a:bodyPr/>
                    <a:lstStyle/>
                    <a:p>
                      <a:pPr algn="ctr">
                        <a:lnSpc>
                          <a:spcPct val="150000"/>
                        </a:lnSpc>
                        <a:spcAft>
                          <a:spcPts val="0"/>
                        </a:spcAft>
                      </a:pPr>
                      <a:r>
                        <a:rPr lang="en-IN" sz="1200" b="1">
                          <a:solidFill>
                            <a:srgbClr val="000000"/>
                          </a:solidFill>
                          <a:latin typeface="Times New Roman"/>
                          <a:ea typeface="Calibri"/>
                          <a:cs typeface="Times New Roman"/>
                        </a:rPr>
                        <a:t>Forces</a:t>
                      </a:r>
                      <a:endParaRPr lang="en-IN" sz="1100">
                        <a:solidFill>
                          <a:srgbClr val="000000"/>
                        </a:solidFill>
                        <a:latin typeface="Calibri"/>
                        <a:ea typeface="Calibri"/>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IN" sz="1200" b="1">
                          <a:solidFill>
                            <a:srgbClr val="000000"/>
                          </a:solidFill>
                          <a:latin typeface="Times New Roman"/>
                          <a:ea typeface="Calibri"/>
                          <a:cs typeface="Times New Roman"/>
                        </a:rPr>
                        <a:t>Power</a:t>
                      </a:r>
                      <a:endParaRPr lang="en-IN" sz="1100">
                        <a:solidFill>
                          <a:srgbClr val="000000"/>
                        </a:solidFill>
                        <a:latin typeface="Calibri"/>
                        <a:ea typeface="Calibri"/>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66755">
                <a:tc>
                  <a:txBody>
                    <a:bodyPr/>
                    <a:lstStyle/>
                    <a:p>
                      <a:pPr algn="ctr">
                        <a:lnSpc>
                          <a:spcPct val="150000"/>
                        </a:lnSpc>
                        <a:spcAft>
                          <a:spcPts val="0"/>
                        </a:spcAft>
                      </a:pPr>
                      <a:r>
                        <a:rPr lang="en-IN" sz="1200" b="1">
                          <a:solidFill>
                            <a:srgbClr val="000000"/>
                          </a:solidFill>
                          <a:latin typeface="Times New Roman"/>
                          <a:ea typeface="Calibri"/>
                          <a:cs typeface="Times New Roman"/>
                        </a:rPr>
                        <a:t>Industry Rivalry</a:t>
                      </a:r>
                      <a:endParaRPr lang="en-IN" sz="1100">
                        <a:solidFill>
                          <a:srgbClr val="000000"/>
                        </a:solidFill>
                        <a:latin typeface="Calibri"/>
                        <a:ea typeface="Calibri"/>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solidFill>
                      <a:srgbClr val="C0C0C0"/>
                    </a:solidFill>
                  </a:tcPr>
                </a:tc>
                <a:tc>
                  <a:txBody>
                    <a:bodyPr/>
                    <a:lstStyle/>
                    <a:p>
                      <a:pPr algn="ctr">
                        <a:lnSpc>
                          <a:spcPct val="150000"/>
                        </a:lnSpc>
                        <a:spcAft>
                          <a:spcPts val="0"/>
                        </a:spcAft>
                      </a:pPr>
                      <a:r>
                        <a:rPr lang="en-IN" sz="1200">
                          <a:solidFill>
                            <a:srgbClr val="000000"/>
                          </a:solidFill>
                          <a:latin typeface="Times New Roman"/>
                          <a:ea typeface="Calibri"/>
                          <a:cs typeface="Times New Roman"/>
                        </a:rPr>
                        <a:t>High</a:t>
                      </a:r>
                      <a:endParaRPr lang="en-IN" sz="1100">
                        <a:solidFill>
                          <a:srgbClr val="000000"/>
                        </a:solidFill>
                        <a:latin typeface="Calibri"/>
                        <a:ea typeface="Calibri"/>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solidFill>
                      <a:srgbClr val="C0C0C0"/>
                    </a:solidFill>
                  </a:tcPr>
                </a:tc>
              </a:tr>
              <a:tr h="666755">
                <a:tc>
                  <a:txBody>
                    <a:bodyPr/>
                    <a:lstStyle/>
                    <a:p>
                      <a:pPr algn="ctr">
                        <a:lnSpc>
                          <a:spcPct val="150000"/>
                        </a:lnSpc>
                        <a:spcAft>
                          <a:spcPts val="0"/>
                        </a:spcAft>
                      </a:pPr>
                      <a:r>
                        <a:rPr lang="en-IN" sz="1200" b="1">
                          <a:solidFill>
                            <a:srgbClr val="000000"/>
                          </a:solidFill>
                          <a:latin typeface="Times New Roman"/>
                          <a:ea typeface="Calibri"/>
                          <a:cs typeface="Times New Roman"/>
                        </a:rPr>
                        <a:t>Threat of New entrants</a:t>
                      </a:r>
                      <a:endParaRPr lang="en-IN" sz="1100">
                        <a:solidFill>
                          <a:srgbClr val="000000"/>
                        </a:solidFill>
                        <a:latin typeface="Calibri"/>
                        <a:ea typeface="Calibri"/>
                        <a:cs typeface="Times New Roman"/>
                      </a:endParaRPr>
                    </a:p>
                  </a:txBody>
                  <a:tcPr marL="68580" marR="68580" marT="0" marB="0">
                    <a:lnL>
                      <a:noFill/>
                    </a:lnL>
                    <a:lnR>
                      <a:noFill/>
                    </a:lnR>
                    <a:lnT>
                      <a:noFill/>
                    </a:lnT>
                    <a:lnB>
                      <a:noFill/>
                    </a:lnB>
                  </a:tcPr>
                </a:tc>
                <a:tc>
                  <a:txBody>
                    <a:bodyPr/>
                    <a:lstStyle/>
                    <a:p>
                      <a:pPr algn="ctr">
                        <a:lnSpc>
                          <a:spcPct val="150000"/>
                        </a:lnSpc>
                        <a:spcAft>
                          <a:spcPts val="0"/>
                        </a:spcAft>
                      </a:pPr>
                      <a:r>
                        <a:rPr lang="en-IN" sz="1200">
                          <a:solidFill>
                            <a:srgbClr val="000000"/>
                          </a:solidFill>
                          <a:latin typeface="Times New Roman"/>
                          <a:ea typeface="Calibri"/>
                          <a:cs typeface="Times New Roman"/>
                        </a:rPr>
                        <a:t>High</a:t>
                      </a:r>
                      <a:endParaRPr lang="en-IN" sz="1100">
                        <a:solidFill>
                          <a:srgbClr val="000000"/>
                        </a:solidFill>
                        <a:latin typeface="Calibri"/>
                        <a:ea typeface="Calibri"/>
                        <a:cs typeface="Times New Roman"/>
                      </a:endParaRPr>
                    </a:p>
                  </a:txBody>
                  <a:tcPr marL="68580" marR="68580" marT="0" marB="0">
                    <a:lnL>
                      <a:noFill/>
                    </a:lnL>
                    <a:lnR>
                      <a:noFill/>
                    </a:lnR>
                    <a:lnT>
                      <a:noFill/>
                    </a:lnT>
                    <a:lnB>
                      <a:noFill/>
                    </a:lnB>
                  </a:tcPr>
                </a:tc>
              </a:tr>
              <a:tr h="666755">
                <a:tc>
                  <a:txBody>
                    <a:bodyPr/>
                    <a:lstStyle/>
                    <a:p>
                      <a:pPr algn="ctr">
                        <a:lnSpc>
                          <a:spcPct val="150000"/>
                        </a:lnSpc>
                        <a:spcAft>
                          <a:spcPts val="0"/>
                        </a:spcAft>
                      </a:pPr>
                      <a:r>
                        <a:rPr lang="en-IN" sz="1200" b="1">
                          <a:solidFill>
                            <a:srgbClr val="000000"/>
                          </a:solidFill>
                          <a:latin typeface="Times New Roman"/>
                          <a:ea typeface="Calibri"/>
                          <a:cs typeface="Times New Roman"/>
                        </a:rPr>
                        <a:t>Threat of substitutes</a:t>
                      </a:r>
                      <a:endParaRPr lang="en-IN" sz="1100">
                        <a:solidFill>
                          <a:srgbClr val="000000"/>
                        </a:solidFill>
                        <a:latin typeface="Calibri"/>
                        <a:ea typeface="Calibri"/>
                        <a:cs typeface="Times New Roman"/>
                      </a:endParaRPr>
                    </a:p>
                  </a:txBody>
                  <a:tcPr marL="68580" marR="68580" marT="0" marB="0">
                    <a:lnL>
                      <a:noFill/>
                    </a:lnL>
                    <a:lnR>
                      <a:noFill/>
                    </a:lnR>
                    <a:lnT>
                      <a:noFill/>
                    </a:lnT>
                    <a:lnB>
                      <a:noFill/>
                    </a:lnB>
                    <a:solidFill>
                      <a:srgbClr val="C0C0C0"/>
                    </a:solidFill>
                  </a:tcPr>
                </a:tc>
                <a:tc>
                  <a:txBody>
                    <a:bodyPr/>
                    <a:lstStyle/>
                    <a:p>
                      <a:pPr algn="ctr">
                        <a:lnSpc>
                          <a:spcPct val="150000"/>
                        </a:lnSpc>
                        <a:spcAft>
                          <a:spcPts val="0"/>
                        </a:spcAft>
                      </a:pPr>
                      <a:r>
                        <a:rPr lang="en-IN" sz="1200">
                          <a:solidFill>
                            <a:srgbClr val="000000"/>
                          </a:solidFill>
                          <a:latin typeface="Times New Roman"/>
                          <a:ea typeface="Calibri"/>
                          <a:cs typeface="Times New Roman"/>
                        </a:rPr>
                        <a:t>High</a:t>
                      </a:r>
                      <a:endParaRPr lang="en-IN" sz="1100">
                        <a:solidFill>
                          <a:srgbClr val="000000"/>
                        </a:solidFill>
                        <a:latin typeface="Calibri"/>
                        <a:ea typeface="Calibri"/>
                        <a:cs typeface="Times New Roman"/>
                      </a:endParaRPr>
                    </a:p>
                  </a:txBody>
                  <a:tcPr marL="68580" marR="68580" marT="0" marB="0">
                    <a:lnL>
                      <a:noFill/>
                    </a:lnL>
                    <a:lnR>
                      <a:noFill/>
                    </a:lnR>
                    <a:lnT>
                      <a:noFill/>
                    </a:lnT>
                    <a:lnB>
                      <a:noFill/>
                    </a:lnB>
                    <a:solidFill>
                      <a:srgbClr val="C0C0C0"/>
                    </a:solidFill>
                  </a:tcPr>
                </a:tc>
              </a:tr>
              <a:tr h="666755">
                <a:tc>
                  <a:txBody>
                    <a:bodyPr/>
                    <a:lstStyle/>
                    <a:p>
                      <a:pPr algn="ctr">
                        <a:lnSpc>
                          <a:spcPct val="150000"/>
                        </a:lnSpc>
                        <a:spcAft>
                          <a:spcPts val="0"/>
                        </a:spcAft>
                      </a:pPr>
                      <a:r>
                        <a:rPr lang="en-IN" sz="1200" b="1">
                          <a:solidFill>
                            <a:srgbClr val="000000"/>
                          </a:solidFill>
                          <a:latin typeface="Times New Roman"/>
                          <a:ea typeface="Calibri"/>
                          <a:cs typeface="Times New Roman"/>
                        </a:rPr>
                        <a:t>Power of Buyers</a:t>
                      </a:r>
                      <a:endParaRPr lang="en-IN" sz="1100">
                        <a:solidFill>
                          <a:srgbClr val="000000"/>
                        </a:solidFill>
                        <a:latin typeface="Calibri"/>
                        <a:ea typeface="Calibri"/>
                        <a:cs typeface="Times New Roman"/>
                      </a:endParaRPr>
                    </a:p>
                  </a:txBody>
                  <a:tcPr marL="68580" marR="68580" marT="0" marB="0">
                    <a:lnL>
                      <a:noFill/>
                    </a:lnL>
                    <a:lnR>
                      <a:noFill/>
                    </a:lnR>
                    <a:lnT>
                      <a:noFill/>
                    </a:lnT>
                    <a:lnB>
                      <a:noFill/>
                    </a:lnB>
                  </a:tcPr>
                </a:tc>
                <a:tc>
                  <a:txBody>
                    <a:bodyPr/>
                    <a:lstStyle/>
                    <a:p>
                      <a:pPr algn="ctr">
                        <a:lnSpc>
                          <a:spcPct val="150000"/>
                        </a:lnSpc>
                        <a:spcAft>
                          <a:spcPts val="0"/>
                        </a:spcAft>
                      </a:pPr>
                      <a:r>
                        <a:rPr lang="en-IN" sz="1200">
                          <a:solidFill>
                            <a:srgbClr val="000000"/>
                          </a:solidFill>
                          <a:latin typeface="Times New Roman"/>
                          <a:ea typeface="Calibri"/>
                          <a:cs typeface="Times New Roman"/>
                        </a:rPr>
                        <a:t>High</a:t>
                      </a:r>
                      <a:endParaRPr lang="en-IN" sz="1100">
                        <a:solidFill>
                          <a:srgbClr val="000000"/>
                        </a:solidFill>
                        <a:latin typeface="Calibri"/>
                        <a:ea typeface="Calibri"/>
                        <a:cs typeface="Times New Roman"/>
                      </a:endParaRPr>
                    </a:p>
                  </a:txBody>
                  <a:tcPr marL="68580" marR="68580" marT="0" marB="0">
                    <a:lnL>
                      <a:noFill/>
                    </a:lnL>
                    <a:lnR>
                      <a:noFill/>
                    </a:lnR>
                    <a:lnT>
                      <a:noFill/>
                    </a:lnT>
                    <a:lnB>
                      <a:noFill/>
                    </a:lnB>
                  </a:tcPr>
                </a:tc>
              </a:tr>
              <a:tr h="666755">
                <a:tc>
                  <a:txBody>
                    <a:bodyPr/>
                    <a:lstStyle/>
                    <a:p>
                      <a:pPr algn="ctr">
                        <a:lnSpc>
                          <a:spcPct val="150000"/>
                        </a:lnSpc>
                        <a:spcAft>
                          <a:spcPts val="0"/>
                        </a:spcAft>
                      </a:pPr>
                      <a:r>
                        <a:rPr lang="en-IN" sz="1200" b="1">
                          <a:solidFill>
                            <a:srgbClr val="000000"/>
                          </a:solidFill>
                          <a:latin typeface="Times New Roman"/>
                          <a:ea typeface="Calibri"/>
                          <a:cs typeface="Times New Roman"/>
                        </a:rPr>
                        <a:t>Power of suppliers</a:t>
                      </a:r>
                      <a:endParaRPr lang="en-IN" sz="1100">
                        <a:solidFill>
                          <a:srgbClr val="000000"/>
                        </a:solidFill>
                        <a:latin typeface="Calibri"/>
                        <a:ea typeface="Calibri"/>
                        <a:cs typeface="Times New Roman"/>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solidFill>
                      <a:srgbClr val="C0C0C0"/>
                    </a:solidFill>
                  </a:tcPr>
                </a:tc>
                <a:tc>
                  <a:txBody>
                    <a:bodyPr/>
                    <a:lstStyle/>
                    <a:p>
                      <a:pPr algn="ctr">
                        <a:lnSpc>
                          <a:spcPct val="150000"/>
                        </a:lnSpc>
                        <a:spcAft>
                          <a:spcPts val="0"/>
                        </a:spcAft>
                      </a:pPr>
                      <a:r>
                        <a:rPr lang="en-IN" sz="1200" dirty="0">
                          <a:solidFill>
                            <a:srgbClr val="000000"/>
                          </a:solidFill>
                          <a:latin typeface="Times New Roman"/>
                          <a:ea typeface="Calibri"/>
                          <a:cs typeface="Times New Roman"/>
                        </a:rPr>
                        <a:t>Moderate</a:t>
                      </a:r>
                      <a:endParaRPr lang="en-IN" sz="1100" dirty="0">
                        <a:solidFill>
                          <a:srgbClr val="000000"/>
                        </a:solidFill>
                        <a:latin typeface="Calibri"/>
                        <a:ea typeface="Calibri"/>
                        <a:cs typeface="Times New Roman"/>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solidFill>
                      <a:srgbClr val="C0C0C0"/>
                    </a:solidFill>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Trends</a:t>
            </a:r>
            <a:br>
              <a:rPr lang="en-US" b="1" dirty="0" smtClean="0"/>
            </a:br>
            <a:endParaRPr lang="en-IN" dirty="0"/>
          </a:p>
        </p:txBody>
      </p:sp>
      <p:sp>
        <p:nvSpPr>
          <p:cNvPr id="3" name="Content Placeholder 2"/>
          <p:cNvSpPr>
            <a:spLocks noGrp="1"/>
          </p:cNvSpPr>
          <p:nvPr>
            <p:ph idx="1"/>
          </p:nvPr>
        </p:nvSpPr>
        <p:spPr/>
        <p:txBody>
          <a:bodyPr/>
          <a:lstStyle/>
          <a:p>
            <a:r>
              <a:rPr lang="en-US" dirty="0" smtClean="0"/>
              <a:t>Increase in consumer awareness of a good diet for healthy living.</a:t>
            </a:r>
          </a:p>
          <a:p>
            <a:r>
              <a:rPr lang="en-US" dirty="0" smtClean="0"/>
              <a:t>According to </a:t>
            </a:r>
            <a:r>
              <a:rPr lang="en-US" dirty="0" err="1" smtClean="0"/>
              <a:t>Euromonitor</a:t>
            </a:r>
            <a:r>
              <a:rPr lang="en-US" dirty="0" smtClean="0"/>
              <a:t>, the European food supplement market is expected to grow by 28% from 2013 to 2018.</a:t>
            </a:r>
          </a:p>
          <a:p>
            <a:r>
              <a:rPr lang="en-US" dirty="0" smtClean="0"/>
              <a:t>Healthy living trend has reinforced the view that natural health products are safer than synthetic alternatives.</a:t>
            </a:r>
          </a:p>
          <a:p>
            <a:pPr>
              <a:buNone/>
            </a:pP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Competitive Landscape</a:t>
            </a:r>
            <a:endParaRPr lang="en-IN" dirty="0"/>
          </a:p>
        </p:txBody>
      </p:sp>
      <p:sp>
        <p:nvSpPr>
          <p:cNvPr id="3" name="Content Placeholder 2"/>
          <p:cNvSpPr>
            <a:spLocks noGrp="1"/>
          </p:cNvSpPr>
          <p:nvPr>
            <p:ph idx="1"/>
          </p:nvPr>
        </p:nvSpPr>
        <p:spPr/>
        <p:txBody>
          <a:bodyPr/>
          <a:lstStyle/>
          <a:p>
            <a:r>
              <a:rPr lang="en-US" dirty="0" smtClean="0"/>
              <a:t>Retailers have continued to be strong players in vitamins and dietary supplements.</a:t>
            </a:r>
          </a:p>
          <a:p>
            <a:r>
              <a:rPr lang="en-US" dirty="0" smtClean="0"/>
              <a:t>The leading healthcare retailers Holland &amp; Barrett and Boots enjoys the first and the third position within the industry with 13% and 10% value shares respectively in 2016.</a:t>
            </a:r>
          </a:p>
          <a:p>
            <a:r>
              <a:rPr lang="en-US" dirty="0" smtClean="0"/>
              <a:t>Other private label brands accounted for 6% value shares in 2016.</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Prospects</a:t>
            </a:r>
            <a:endParaRPr lang="en-IN" dirty="0"/>
          </a:p>
        </p:txBody>
      </p:sp>
      <p:sp>
        <p:nvSpPr>
          <p:cNvPr id="3" name="Content Placeholder 2"/>
          <p:cNvSpPr>
            <a:spLocks noGrp="1"/>
          </p:cNvSpPr>
          <p:nvPr>
            <p:ph idx="1"/>
          </p:nvPr>
        </p:nvSpPr>
        <p:spPr/>
        <p:txBody>
          <a:bodyPr/>
          <a:lstStyle/>
          <a:p>
            <a:r>
              <a:rPr lang="en-US" dirty="0" smtClean="0"/>
              <a:t>Millions of consumers are preferring natural food supplements because of their increasing concern towards leading a healthy life.</a:t>
            </a:r>
          </a:p>
          <a:p>
            <a:r>
              <a:rPr lang="en-US" dirty="0" smtClean="0"/>
              <a:t>It is expected that the Central Europe’s supplement market would collectively grow at 7.6% annually until 2020.</a:t>
            </a:r>
          </a:p>
          <a:p>
            <a:r>
              <a:rPr lang="en-US" dirty="0" smtClean="0"/>
              <a:t>The market for food supplements in UK alone was worth more than £670 million. </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(Nature’s Candy)</a:t>
            </a:r>
            <a:endParaRPr lang="en-IN" dirty="0"/>
          </a:p>
        </p:txBody>
      </p:sp>
      <p:sp>
        <p:nvSpPr>
          <p:cNvPr id="3" name="Content Placeholder 2"/>
          <p:cNvSpPr>
            <a:spLocks noGrp="1"/>
          </p:cNvSpPr>
          <p:nvPr>
            <p:ph idx="1"/>
          </p:nvPr>
        </p:nvSpPr>
        <p:spPr/>
        <p:txBody>
          <a:bodyPr/>
          <a:lstStyle/>
          <a:p>
            <a:r>
              <a:rPr lang="en-US" dirty="0" smtClean="0"/>
              <a:t>The business would operate as an e-commerce company.</a:t>
            </a:r>
          </a:p>
          <a:p>
            <a:r>
              <a:rPr lang="en-US" dirty="0" smtClean="0"/>
              <a:t>It would sell and market private label naturopathic and homeopathic nutritional food supplements. </a:t>
            </a:r>
          </a:p>
          <a:p>
            <a:r>
              <a:rPr lang="en-US" dirty="0" smtClean="0"/>
              <a:t>The business would develop an easy to use website and develop an efficient distribution system.</a:t>
            </a:r>
          </a:p>
          <a:p>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Industry </a:t>
            </a:r>
            <a:endParaRPr lang="en-IN" dirty="0"/>
          </a:p>
        </p:txBody>
      </p:sp>
      <p:sp>
        <p:nvSpPr>
          <p:cNvPr id="3" name="Content Placeholder 2"/>
          <p:cNvSpPr>
            <a:spLocks noGrp="1"/>
          </p:cNvSpPr>
          <p:nvPr>
            <p:ph idx="1"/>
          </p:nvPr>
        </p:nvSpPr>
        <p:spPr/>
        <p:txBody>
          <a:bodyPr>
            <a:normAutofit lnSpcReduction="10000"/>
          </a:bodyPr>
          <a:lstStyle/>
          <a:p>
            <a:r>
              <a:rPr lang="en-US" dirty="0" smtClean="0"/>
              <a:t>The sale of food supplements in UK has increased by 2% between the year 2015 and 2015 to reach £414 million and it further increased by 2% to reach £421 million in 2016.</a:t>
            </a:r>
          </a:p>
          <a:p>
            <a:r>
              <a:rPr lang="en-US" dirty="0" smtClean="0"/>
              <a:t> The industry in UK is highly fragmented with presence of several major players like Holland and Barrett, </a:t>
            </a:r>
            <a:r>
              <a:rPr lang="en-US" dirty="0" err="1" smtClean="0"/>
              <a:t>realFoods</a:t>
            </a:r>
            <a:r>
              <a:rPr lang="en-US" dirty="0" smtClean="0"/>
              <a:t>, </a:t>
            </a:r>
            <a:r>
              <a:rPr lang="en-US" dirty="0" err="1" smtClean="0"/>
              <a:t>Vitabiotics</a:t>
            </a:r>
            <a:r>
              <a:rPr lang="en-US" dirty="0" smtClean="0"/>
              <a:t>, Boots, internet retailers and around 1000 independent health retailers.</a:t>
            </a:r>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Market</a:t>
            </a:r>
            <a:endParaRPr lang="en-IN" dirty="0"/>
          </a:p>
        </p:txBody>
      </p:sp>
      <p:sp>
        <p:nvSpPr>
          <p:cNvPr id="3" name="Content Placeholder 2"/>
          <p:cNvSpPr>
            <a:spLocks noGrp="1"/>
          </p:cNvSpPr>
          <p:nvPr>
            <p:ph idx="1"/>
          </p:nvPr>
        </p:nvSpPr>
        <p:spPr/>
        <p:txBody>
          <a:bodyPr>
            <a:normAutofit fontScale="85000" lnSpcReduction="20000"/>
          </a:bodyPr>
          <a:lstStyle/>
          <a:p>
            <a:r>
              <a:rPr lang="en-US" dirty="0" smtClean="0"/>
              <a:t>The market for food supplements in UK has experienced continuous growth and is expected to grow by 28% by the end of the year 2018. </a:t>
            </a:r>
          </a:p>
          <a:p>
            <a:r>
              <a:rPr lang="en-US" dirty="0" smtClean="0"/>
              <a:t>Herbal sales alone are growing by 20% per year.</a:t>
            </a:r>
          </a:p>
          <a:p>
            <a:r>
              <a:rPr lang="en-US" dirty="0" smtClean="0"/>
              <a:t>The market is led by the ageing baby boomers concerned with his her mortality.</a:t>
            </a:r>
          </a:p>
          <a:p>
            <a:r>
              <a:rPr lang="en-US" dirty="0" smtClean="0"/>
              <a:t>There has been a shift in the paradigm in the perception of nutritional supplements.</a:t>
            </a:r>
          </a:p>
          <a:p>
            <a:r>
              <a:rPr lang="en-US" dirty="0" smtClean="0"/>
              <a:t>Naturopathic and homeopathic food supplements are seen as normal.</a:t>
            </a:r>
          </a:p>
          <a:p>
            <a:r>
              <a:rPr lang="en-US" dirty="0" smtClean="0"/>
              <a:t>Positive medical results from major studies have also legitimized these products.</a:t>
            </a:r>
          </a:p>
          <a:p>
            <a:endParaRPr lang="en-IN"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 Segmentation</a:t>
            </a:r>
            <a:endParaRPr lang="en-IN" dirty="0"/>
          </a:p>
        </p:txBody>
      </p:sp>
      <p:sp>
        <p:nvSpPr>
          <p:cNvPr id="3" name="Content Placeholder 2"/>
          <p:cNvSpPr>
            <a:spLocks noGrp="1"/>
          </p:cNvSpPr>
          <p:nvPr>
            <p:ph idx="1"/>
          </p:nvPr>
        </p:nvSpPr>
        <p:spPr/>
        <p:txBody>
          <a:bodyPr/>
          <a:lstStyle/>
          <a:p>
            <a:r>
              <a:rPr lang="en-US" dirty="0" smtClean="0"/>
              <a:t>Ageing population of UK.</a:t>
            </a:r>
          </a:p>
          <a:p>
            <a:r>
              <a:rPr lang="en-US" dirty="0" smtClean="0"/>
              <a:t>Baby boomers who are reaching middle age.</a:t>
            </a:r>
          </a:p>
          <a:p>
            <a:r>
              <a:rPr lang="en-US" dirty="0" smtClean="0"/>
              <a:t>Customers who prefer making purchases online.</a:t>
            </a:r>
          </a:p>
          <a:p>
            <a:r>
              <a:rPr lang="en-US" dirty="0" smtClean="0"/>
              <a:t>Customers who are highly concerned towards maintaining a healthy life.</a:t>
            </a:r>
          </a:p>
          <a:p>
            <a:pPr>
              <a:buNone/>
            </a:pPr>
            <a:endParaRPr lang="en-IN"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Success Factors</a:t>
            </a:r>
            <a:endParaRPr lang="en-IN" dirty="0"/>
          </a:p>
        </p:txBody>
      </p:sp>
      <p:sp>
        <p:nvSpPr>
          <p:cNvPr id="3" name="Content Placeholder 2"/>
          <p:cNvSpPr>
            <a:spLocks noGrp="1"/>
          </p:cNvSpPr>
          <p:nvPr>
            <p:ph idx="1"/>
          </p:nvPr>
        </p:nvSpPr>
        <p:spPr/>
        <p:txBody>
          <a:bodyPr/>
          <a:lstStyle/>
          <a:p>
            <a:r>
              <a:rPr lang="en-US" dirty="0" smtClean="0"/>
              <a:t>Effective Marketing and promotion.</a:t>
            </a:r>
          </a:p>
          <a:p>
            <a:r>
              <a:rPr lang="en-US" dirty="0" smtClean="0"/>
              <a:t>Good quality web design for easy access and navigation.</a:t>
            </a:r>
          </a:p>
          <a:p>
            <a:r>
              <a:rPr lang="en-US" dirty="0" smtClean="0"/>
              <a:t>Offering high quality products.</a:t>
            </a:r>
          </a:p>
          <a:p>
            <a:r>
              <a:rPr lang="en-US" dirty="0" smtClean="0"/>
              <a:t>Good quality service</a:t>
            </a:r>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Sales Forecast</a:t>
            </a:r>
            <a:endParaRPr lang="en-IN" dirty="0"/>
          </a:p>
        </p:txBody>
      </p:sp>
      <p:pic>
        <p:nvPicPr>
          <p:cNvPr id="17410" name="Picture 2"/>
          <p:cNvPicPr>
            <a:picLocks noChangeAspect="1" noChangeArrowheads="1"/>
          </p:cNvPicPr>
          <p:nvPr/>
        </p:nvPicPr>
        <p:blipFill>
          <a:blip r:embed="rId2"/>
          <a:srcRect/>
          <a:stretch>
            <a:fillRect/>
          </a:stretch>
        </p:blipFill>
        <p:spPr bwMode="auto">
          <a:xfrm>
            <a:off x="1071538" y="2000240"/>
            <a:ext cx="7286675" cy="3786213"/>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SWOT Analysis</a:t>
            </a:r>
            <a:endParaRPr lang="en-IN" dirty="0"/>
          </a:p>
        </p:txBody>
      </p:sp>
      <p:graphicFrame>
        <p:nvGraphicFramePr>
          <p:cNvPr id="4" name="Table 3"/>
          <p:cNvGraphicFramePr>
            <a:graphicFrameLocks noGrp="1"/>
          </p:cNvGraphicFramePr>
          <p:nvPr/>
        </p:nvGraphicFramePr>
        <p:xfrm>
          <a:off x="1000099" y="1397000"/>
          <a:ext cx="7143800" cy="4746645"/>
        </p:xfrm>
        <a:graphic>
          <a:graphicData uri="http://schemas.openxmlformats.org/drawingml/2006/table">
            <a:tbl>
              <a:tblPr/>
              <a:tblGrid>
                <a:gridCol w="3571900"/>
                <a:gridCol w="3571900"/>
              </a:tblGrid>
              <a:tr h="2966653">
                <a:tc>
                  <a:txBody>
                    <a:bodyPr/>
                    <a:lstStyle/>
                    <a:p>
                      <a:pPr>
                        <a:lnSpc>
                          <a:spcPct val="150000"/>
                        </a:lnSpc>
                        <a:spcAft>
                          <a:spcPts val="0"/>
                        </a:spcAft>
                      </a:pPr>
                      <a:r>
                        <a:rPr lang="en-US" sz="1100" dirty="0">
                          <a:latin typeface="Times New Roman"/>
                          <a:ea typeface="Calibri"/>
                          <a:cs typeface="Times New Roman"/>
                        </a:rPr>
                        <a:t>Strengths </a:t>
                      </a:r>
                      <a:endParaRPr lang="en-IN" sz="1000" dirty="0">
                        <a:latin typeface="Calibri"/>
                        <a:ea typeface="Calibri"/>
                        <a:cs typeface="Times New Roman"/>
                      </a:endParaRPr>
                    </a:p>
                    <a:p>
                      <a:pPr marL="342900" lvl="0" indent="-342900">
                        <a:lnSpc>
                          <a:spcPct val="150000"/>
                        </a:lnSpc>
                        <a:spcAft>
                          <a:spcPts val="0"/>
                        </a:spcAft>
                        <a:buFont typeface="Symbol"/>
                        <a:buChar char=""/>
                      </a:pPr>
                      <a:r>
                        <a:rPr lang="en-US" sz="1100" dirty="0">
                          <a:latin typeface="Times New Roman"/>
                          <a:ea typeface="Calibri"/>
                          <a:cs typeface="Times New Roman"/>
                        </a:rPr>
                        <a:t>Natural food supplements are in high demand due to increasing concern towards healthy living.</a:t>
                      </a:r>
                      <a:endParaRPr lang="en-IN" sz="1000" dirty="0">
                        <a:latin typeface="Calibri"/>
                        <a:ea typeface="Calibri"/>
                        <a:cs typeface="Times New Roman"/>
                      </a:endParaRPr>
                    </a:p>
                    <a:p>
                      <a:pPr marL="342900" lvl="0" indent="-342900">
                        <a:lnSpc>
                          <a:spcPct val="150000"/>
                        </a:lnSpc>
                        <a:spcAft>
                          <a:spcPts val="0"/>
                        </a:spcAft>
                        <a:buFont typeface="Symbol"/>
                        <a:buChar char=""/>
                      </a:pPr>
                      <a:r>
                        <a:rPr lang="en-US" sz="1100" dirty="0">
                          <a:latin typeface="Times New Roman"/>
                          <a:ea typeface="Calibri"/>
                          <a:cs typeface="Times New Roman"/>
                        </a:rPr>
                        <a:t>Attractive and easy to use website</a:t>
                      </a:r>
                      <a:endParaRPr lang="en-IN" sz="1000" dirty="0">
                        <a:latin typeface="Calibri"/>
                        <a:ea typeface="Calibri"/>
                        <a:cs typeface="Times New Roman"/>
                      </a:endParaRPr>
                    </a:p>
                    <a:p>
                      <a:pPr marL="342900" lvl="0" indent="-342900">
                        <a:lnSpc>
                          <a:spcPct val="150000"/>
                        </a:lnSpc>
                        <a:spcAft>
                          <a:spcPts val="0"/>
                        </a:spcAft>
                        <a:buFont typeface="Symbol"/>
                        <a:buChar char=""/>
                      </a:pPr>
                      <a:r>
                        <a:rPr lang="en-US" sz="1100" dirty="0">
                          <a:latin typeface="Times New Roman"/>
                          <a:ea typeface="Calibri"/>
                          <a:cs typeface="Times New Roman"/>
                        </a:rPr>
                        <a:t>Improved security of customers’ personal data.</a:t>
                      </a:r>
                      <a:endParaRPr lang="en-IN" sz="1000" dirty="0">
                        <a:latin typeface="Calibri"/>
                        <a:ea typeface="Calibri"/>
                        <a:cs typeface="Times New Roman"/>
                      </a:endParaRPr>
                    </a:p>
                    <a:p>
                      <a:pPr marL="342900" lvl="0" indent="-342900">
                        <a:lnSpc>
                          <a:spcPct val="150000"/>
                        </a:lnSpc>
                        <a:spcAft>
                          <a:spcPts val="0"/>
                        </a:spcAft>
                        <a:buFont typeface="Symbol"/>
                        <a:buChar char=""/>
                      </a:pPr>
                      <a:r>
                        <a:rPr lang="en-US" sz="1100" dirty="0">
                          <a:latin typeface="Times New Roman"/>
                          <a:ea typeface="Calibri"/>
                          <a:cs typeface="Times New Roman"/>
                        </a:rPr>
                        <a:t>Improved purchase and return processes and policies.</a:t>
                      </a:r>
                      <a:endParaRPr lang="en-IN" sz="1000" dirty="0">
                        <a:latin typeface="Calibri"/>
                        <a:ea typeface="Calibri"/>
                        <a:cs typeface="Times New Roman"/>
                      </a:endParaRPr>
                    </a:p>
                    <a:p>
                      <a:pPr marL="342900" lvl="0" indent="-342900">
                        <a:lnSpc>
                          <a:spcPct val="150000"/>
                        </a:lnSpc>
                        <a:spcAft>
                          <a:spcPts val="0"/>
                        </a:spcAft>
                        <a:buFont typeface="Symbol"/>
                        <a:buChar char=""/>
                      </a:pPr>
                      <a:r>
                        <a:rPr lang="en-US" sz="1100" dirty="0">
                          <a:latin typeface="Times New Roman"/>
                          <a:ea typeface="Calibri"/>
                          <a:cs typeface="Times New Roman"/>
                        </a:rPr>
                        <a:t>Market entry pricing. </a:t>
                      </a:r>
                      <a:endParaRPr lang="en-IN" sz="1000" dirty="0">
                        <a:latin typeface="Calibri"/>
                        <a:ea typeface="Calibri"/>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100" dirty="0">
                          <a:latin typeface="Times New Roman"/>
                          <a:ea typeface="Calibri"/>
                          <a:cs typeface="Times New Roman"/>
                        </a:rPr>
                        <a:t>Weaknesses</a:t>
                      </a:r>
                      <a:endParaRPr lang="en-IN" sz="1000" dirty="0">
                        <a:latin typeface="Calibri"/>
                        <a:ea typeface="Calibri"/>
                        <a:cs typeface="Times New Roman"/>
                      </a:endParaRPr>
                    </a:p>
                    <a:p>
                      <a:pPr marL="342900" lvl="0" indent="-342900">
                        <a:lnSpc>
                          <a:spcPct val="150000"/>
                        </a:lnSpc>
                        <a:spcAft>
                          <a:spcPts val="0"/>
                        </a:spcAft>
                        <a:buFont typeface="Symbol"/>
                        <a:buChar char=""/>
                      </a:pPr>
                      <a:r>
                        <a:rPr lang="en-US" sz="1100" dirty="0">
                          <a:latin typeface="Times New Roman"/>
                          <a:ea typeface="Calibri"/>
                          <a:cs typeface="Times New Roman"/>
                        </a:rPr>
                        <a:t>Since the business is new, it lacks the required market experience.</a:t>
                      </a:r>
                      <a:endParaRPr lang="en-IN" sz="1000" dirty="0">
                        <a:latin typeface="Calibri"/>
                        <a:ea typeface="Calibri"/>
                        <a:cs typeface="Times New Roman"/>
                      </a:endParaRPr>
                    </a:p>
                    <a:p>
                      <a:pPr marL="342900" lvl="0" indent="-342900">
                        <a:lnSpc>
                          <a:spcPct val="150000"/>
                        </a:lnSpc>
                        <a:spcAft>
                          <a:spcPts val="0"/>
                        </a:spcAft>
                        <a:buFont typeface="Symbol"/>
                        <a:buChar char=""/>
                      </a:pPr>
                      <a:r>
                        <a:rPr lang="en-US" sz="1100" dirty="0">
                          <a:latin typeface="Times New Roman"/>
                          <a:ea typeface="Calibri"/>
                          <a:cs typeface="Times New Roman"/>
                        </a:rPr>
                        <a:t>Market uncertainty in terms of acceptance of the brand by the consumers.</a:t>
                      </a:r>
                      <a:endParaRPr lang="en-IN" sz="1000" dirty="0">
                        <a:latin typeface="Calibri"/>
                        <a:ea typeface="Calibri"/>
                        <a:cs typeface="Times New Roman"/>
                      </a:endParaRPr>
                    </a:p>
                    <a:p>
                      <a:pPr marL="228600">
                        <a:lnSpc>
                          <a:spcPct val="150000"/>
                        </a:lnSpc>
                        <a:spcAft>
                          <a:spcPts val="0"/>
                        </a:spcAft>
                      </a:pPr>
                      <a:r>
                        <a:rPr lang="en-US" sz="1100" dirty="0">
                          <a:latin typeface="Times New Roman"/>
                          <a:ea typeface="Calibri"/>
                          <a:cs typeface="Times New Roman"/>
                        </a:rPr>
                        <a:t>  </a:t>
                      </a:r>
                      <a:endParaRPr lang="en-IN" sz="1000" dirty="0">
                        <a:latin typeface="Calibri"/>
                        <a:ea typeface="Calibri"/>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79992">
                <a:tc>
                  <a:txBody>
                    <a:bodyPr/>
                    <a:lstStyle/>
                    <a:p>
                      <a:pPr>
                        <a:lnSpc>
                          <a:spcPct val="150000"/>
                        </a:lnSpc>
                        <a:spcAft>
                          <a:spcPts val="0"/>
                        </a:spcAft>
                      </a:pPr>
                      <a:r>
                        <a:rPr lang="en-US" sz="1100">
                          <a:latin typeface="Times New Roman"/>
                          <a:ea typeface="Calibri"/>
                          <a:cs typeface="Times New Roman"/>
                        </a:rPr>
                        <a:t>Opportunities</a:t>
                      </a:r>
                      <a:endParaRPr lang="en-IN" sz="1000">
                        <a:latin typeface="Calibri"/>
                        <a:ea typeface="Calibri"/>
                        <a:cs typeface="Times New Roman"/>
                      </a:endParaRPr>
                    </a:p>
                    <a:p>
                      <a:pPr marL="342900" lvl="0" indent="-342900">
                        <a:lnSpc>
                          <a:spcPct val="150000"/>
                        </a:lnSpc>
                        <a:spcAft>
                          <a:spcPts val="0"/>
                        </a:spcAft>
                        <a:buFont typeface="Symbol"/>
                        <a:buChar char=""/>
                      </a:pPr>
                      <a:r>
                        <a:rPr lang="en-US" sz="1100">
                          <a:latin typeface="Times New Roman"/>
                          <a:ea typeface="Calibri"/>
                          <a:cs typeface="Times New Roman"/>
                        </a:rPr>
                        <a:t>The brand can also offer additional health products like sports food supplement.</a:t>
                      </a:r>
                      <a:endParaRPr lang="en-IN" sz="1000">
                        <a:latin typeface="Calibri"/>
                        <a:ea typeface="Calibri"/>
                        <a:cs typeface="Times New Roman"/>
                      </a:endParaRPr>
                    </a:p>
                    <a:p>
                      <a:pPr marL="342900" lvl="0" indent="-342900">
                        <a:lnSpc>
                          <a:spcPct val="150000"/>
                        </a:lnSpc>
                        <a:spcAft>
                          <a:spcPts val="0"/>
                        </a:spcAft>
                        <a:buFont typeface="Symbol"/>
                        <a:buChar char=""/>
                      </a:pPr>
                      <a:r>
                        <a:rPr lang="en-US" sz="1100">
                          <a:latin typeface="Times New Roman"/>
                          <a:ea typeface="Calibri"/>
                          <a:cs typeface="Times New Roman"/>
                        </a:rPr>
                        <a:t>The business can also set up a brick and mortar retail store.  </a:t>
                      </a:r>
                      <a:endParaRPr lang="en-IN" sz="1000">
                        <a:latin typeface="Calibri"/>
                        <a:ea typeface="Calibri"/>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100" dirty="0">
                          <a:latin typeface="Times New Roman"/>
                          <a:ea typeface="Calibri"/>
                          <a:cs typeface="Times New Roman"/>
                        </a:rPr>
                        <a:t>Threats</a:t>
                      </a:r>
                      <a:endParaRPr lang="en-IN" sz="1000" dirty="0">
                        <a:latin typeface="Calibri"/>
                        <a:ea typeface="Calibri"/>
                        <a:cs typeface="Times New Roman"/>
                      </a:endParaRPr>
                    </a:p>
                    <a:p>
                      <a:pPr marL="342900" lvl="0" indent="-342900">
                        <a:lnSpc>
                          <a:spcPct val="150000"/>
                        </a:lnSpc>
                        <a:spcAft>
                          <a:spcPts val="0"/>
                        </a:spcAft>
                        <a:buFont typeface="Symbol"/>
                        <a:buChar char=""/>
                      </a:pPr>
                      <a:r>
                        <a:rPr lang="en-US" sz="1100" dirty="0">
                          <a:latin typeface="Times New Roman"/>
                          <a:ea typeface="Calibri"/>
                          <a:cs typeface="Times New Roman"/>
                        </a:rPr>
                        <a:t>The industry is high competitive with major players like Holland and Barrett and Boots.</a:t>
                      </a:r>
                      <a:endParaRPr lang="en-IN" sz="1000" dirty="0">
                        <a:latin typeface="Calibri"/>
                        <a:ea typeface="Calibri"/>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smtClean="0"/>
              <a:t>References</a:t>
            </a:r>
            <a:br>
              <a:rPr lang="en-IN" dirty="0" smtClean="0"/>
            </a:br>
            <a:endParaRPr lang="en-IN" dirty="0"/>
          </a:p>
        </p:txBody>
      </p:sp>
      <p:sp>
        <p:nvSpPr>
          <p:cNvPr id="3" name="Content Placeholder 2"/>
          <p:cNvSpPr>
            <a:spLocks noGrp="1"/>
          </p:cNvSpPr>
          <p:nvPr>
            <p:ph idx="1"/>
          </p:nvPr>
        </p:nvSpPr>
        <p:spPr/>
        <p:txBody>
          <a:bodyPr>
            <a:normAutofit fontScale="40000" lnSpcReduction="20000"/>
          </a:bodyPr>
          <a:lstStyle/>
          <a:p>
            <a:r>
              <a:rPr lang="en-IN" dirty="0" err="1" smtClean="0"/>
              <a:t>cbi</a:t>
            </a:r>
            <a:r>
              <a:rPr lang="en-IN" dirty="0"/>
              <a:t>. (2017). </a:t>
            </a:r>
            <a:r>
              <a:rPr lang="en-IN" i="1" dirty="0"/>
              <a:t>Which trends offer opportunities on the European market for natural ingredients for health products?</a:t>
            </a:r>
            <a:r>
              <a:rPr lang="en-IN" dirty="0"/>
              <a:t>. [online] Available at: https://www.cbi.eu/market-information/natural-ingredients-health-products/trends/ [Accessed 9 Dec. 2017].</a:t>
            </a:r>
          </a:p>
          <a:p>
            <a:r>
              <a:rPr lang="en-IN" dirty="0" err="1"/>
              <a:t>Euromonitor</a:t>
            </a:r>
            <a:r>
              <a:rPr lang="en-IN" dirty="0"/>
              <a:t>. (2016). </a:t>
            </a:r>
            <a:r>
              <a:rPr lang="en-IN" i="1" dirty="0"/>
              <a:t>Vitamins and Dietary Supplements in the United Kingdom</a:t>
            </a:r>
            <a:r>
              <a:rPr lang="en-IN" dirty="0"/>
              <a:t>. [online] Available at: http://www.euromonitor.com/vitamins-and-dietary-supplements-in-the-united-kingdom/report [Accessed 9 Dec. 2017].</a:t>
            </a:r>
          </a:p>
          <a:p>
            <a:r>
              <a:rPr lang="en-IN" dirty="0"/>
              <a:t>Export. (2017). </a:t>
            </a:r>
            <a:r>
              <a:rPr lang="en-IN" i="1" dirty="0"/>
              <a:t>EU Regulations on Food Supplements, Health Foods, Herbal Medicines | export.gov</a:t>
            </a:r>
            <a:r>
              <a:rPr lang="en-IN" dirty="0"/>
              <a:t>. [online] Available at: https://www.export.gov/article?id=EU-Regulations-on-Food-Supplements-Health-Foods-Herbal-Medicines1 [Accessed 9 Dec. 2017].</a:t>
            </a:r>
          </a:p>
          <a:p>
            <a:r>
              <a:rPr lang="en-IN" dirty="0" err="1"/>
              <a:t>Futuremarketinsights</a:t>
            </a:r>
            <a:r>
              <a:rPr lang="en-IN" dirty="0"/>
              <a:t>. (2017). </a:t>
            </a:r>
            <a:r>
              <a:rPr lang="en-IN" i="1" dirty="0"/>
              <a:t>Dietary Supplements Market- Global Industry Analysis, Size and Forecast, 2014 to 2020</a:t>
            </a:r>
            <a:r>
              <a:rPr lang="en-IN" dirty="0"/>
              <a:t>. [online] Available at: https://www.futuremarketinsights.com/reports/dietary-supplements-market [Accessed 9 Dec. 2017].</a:t>
            </a:r>
          </a:p>
          <a:p>
            <a:r>
              <a:rPr lang="en-IN" dirty="0"/>
              <a:t>McKinsey &amp; Company. (2017). </a:t>
            </a:r>
            <a:r>
              <a:rPr lang="en-IN" i="1" dirty="0"/>
              <a:t>Cashing in on the booming market for dietary supplements</a:t>
            </a:r>
            <a:r>
              <a:rPr lang="en-IN" dirty="0"/>
              <a:t>. [online] Available at: https://www.mckinsey.com/business-functions/marketing-and-sales/our-insights/cashing-in-on-the-booming-market-for-dietary-supplements [Accessed 9 Dec. 2017].</a:t>
            </a:r>
          </a:p>
          <a:p>
            <a:r>
              <a:rPr lang="en-IN" dirty="0" err="1"/>
              <a:t>Mintel</a:t>
            </a:r>
            <a:r>
              <a:rPr lang="en-IN" dirty="0"/>
              <a:t>. (2017). </a:t>
            </a:r>
            <a:r>
              <a:rPr lang="en-IN" i="1" dirty="0"/>
              <a:t>Vitamin and supplements market in good health: 46% of all Brits are daily users | Mintel.com</a:t>
            </a:r>
            <a:r>
              <a:rPr lang="en-IN" dirty="0"/>
              <a:t>. [online] Available at: http://www.mintel.com/press-centre/social-and-lifestyle/vitamin-and-supplements-market-in-good-health-46-of-all-brits-are-daily-users [Accessed 9 Dec. 2017].</a:t>
            </a:r>
          </a:p>
          <a:p>
            <a:r>
              <a:rPr lang="en-IN" dirty="0" err="1"/>
              <a:t>nutraingredients</a:t>
            </a:r>
            <a:r>
              <a:rPr lang="en-IN" dirty="0"/>
              <a:t>. (2017). </a:t>
            </a:r>
            <a:r>
              <a:rPr lang="en-IN" i="1" dirty="0"/>
              <a:t>What's driving supplement growth? Ageing, fitness &amp; self-care</a:t>
            </a:r>
            <a:r>
              <a:rPr lang="en-IN" dirty="0"/>
              <a:t>. [online] Available at: https://www.nutraingredients.com/Article/2016/02/17/What-s-driving-supplement-growth-Ageing-fitness-self-care [Accessed 9 Dec. 2017].</a:t>
            </a:r>
          </a:p>
          <a:p>
            <a:r>
              <a:rPr lang="en-IN" dirty="0" err="1"/>
              <a:t>Statista</a:t>
            </a:r>
            <a:r>
              <a:rPr lang="en-IN" dirty="0"/>
              <a:t>. (2017). </a:t>
            </a:r>
            <a:r>
              <a:rPr lang="en-IN" i="1" dirty="0"/>
              <a:t>Dietary supplements markets in Europe 2015 and 2020 | Statistic</a:t>
            </a:r>
            <a:r>
              <a:rPr lang="en-IN" dirty="0"/>
              <a:t>. [online] Available at: https://www.statista.com/statistics/589452/value-dietary-supplements-markets-europe-by-country/ [Accessed 9 Dec. 2017].</a:t>
            </a:r>
          </a:p>
          <a:p>
            <a:endParaRPr lang="en-IN"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928934"/>
            <a:ext cx="8229600" cy="1143000"/>
          </a:xfrm>
        </p:spPr>
        <p:txBody>
          <a:bodyPr/>
          <a:lstStyle/>
          <a:p>
            <a:r>
              <a:rPr lang="en-US" dirty="0" smtClean="0"/>
              <a:t>Thank You</a:t>
            </a:r>
            <a:endParaRPr lang="en-IN"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228</TotalTime>
  <Words>931</Words>
  <Application>Microsoft Office PowerPoint</Application>
  <PresentationFormat>On-screen Show (4:3)</PresentationFormat>
  <Paragraphs>144</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ENTREPRENEURSHIP</vt:lpstr>
      <vt:lpstr>Nature’s Candy</vt:lpstr>
      <vt:lpstr>Introduction</vt:lpstr>
      <vt:lpstr>Key Issues</vt:lpstr>
      <vt:lpstr>Background Story</vt:lpstr>
      <vt:lpstr>Mission and Vision </vt:lpstr>
      <vt:lpstr>Porter’s Five Forces</vt:lpstr>
      <vt:lpstr>Trends </vt:lpstr>
      <vt:lpstr>Competitive Landscape</vt:lpstr>
      <vt:lpstr>Prospects</vt:lpstr>
      <vt:lpstr>Business (Nature’s Candy)</vt:lpstr>
      <vt:lpstr>Industry </vt:lpstr>
      <vt:lpstr>The Market</vt:lpstr>
      <vt:lpstr>Market Segmentation</vt:lpstr>
      <vt:lpstr>Key Success Factors</vt:lpstr>
      <vt:lpstr>Sales Forecast</vt:lpstr>
      <vt:lpstr>SWOT Analysis</vt:lpstr>
      <vt:lpstr>References </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BLR</dc:creator>
  <cp:lastModifiedBy>ACER</cp:lastModifiedBy>
  <cp:revision>53</cp:revision>
  <dcterms:created xsi:type="dcterms:W3CDTF">2017-12-09T08:59:30Z</dcterms:created>
  <dcterms:modified xsi:type="dcterms:W3CDTF">2017-12-13T14:28:45Z</dcterms:modified>
</cp:coreProperties>
</file>