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2"/>
  </p:notesMasterIdLst>
  <p:handoutMasterIdLst>
    <p:handoutMasterId r:id="rId13"/>
  </p:handoutMasterIdLst>
  <p:sldIdLst>
    <p:sldId id="278" r:id="rId5"/>
    <p:sldId id="279" r:id="rId6"/>
    <p:sldId id="280" r:id="rId7"/>
    <p:sldId id="282" r:id="rId8"/>
    <p:sldId id="283" r:id="rId9"/>
    <p:sldId id="284" r:id="rId10"/>
    <p:sldId id="281"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B5E38E-D842-4375-8E7F-E1910A62107A}" v="4" dt="2023-02-17T12:18:37.4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38" autoAdjust="0"/>
    <p:restoredTop sz="94619" autoAdjust="0"/>
  </p:normalViewPr>
  <p:slideViewPr>
    <p:cSldViewPr snapToGrid="0">
      <p:cViewPr>
        <p:scale>
          <a:sx n="75" d="100"/>
          <a:sy n="75" d="100"/>
        </p:scale>
        <p:origin x="564" y="-210"/>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jid Khan" userId="cf2ee687e008f489" providerId="LiveId" clId="{62B5E38E-D842-4375-8E7F-E1910A62107A}"/>
    <pc:docChg chg="undo custSel addSld modSld">
      <pc:chgData name="Majid Khan" userId="cf2ee687e008f489" providerId="LiveId" clId="{62B5E38E-D842-4375-8E7F-E1910A62107A}" dt="2023-02-17T12:37:26.499" v="4120" actId="255"/>
      <pc:docMkLst>
        <pc:docMk/>
      </pc:docMkLst>
      <pc:sldChg chg="modSp mod">
        <pc:chgData name="Majid Khan" userId="cf2ee687e008f489" providerId="LiveId" clId="{62B5E38E-D842-4375-8E7F-E1910A62107A}" dt="2023-02-17T12:15:51.223" v="3109" actId="1036"/>
        <pc:sldMkLst>
          <pc:docMk/>
          <pc:sldMk cId="4167884232" sldId="278"/>
        </pc:sldMkLst>
        <pc:picChg chg="mod">
          <ac:chgData name="Majid Khan" userId="cf2ee687e008f489" providerId="LiveId" clId="{62B5E38E-D842-4375-8E7F-E1910A62107A}" dt="2023-02-17T12:15:51.223" v="3109" actId="1036"/>
          <ac:picMkLst>
            <pc:docMk/>
            <pc:sldMk cId="4167884232" sldId="278"/>
            <ac:picMk id="5" creationId="{F8A1C807-B9AD-4C9B-BF9F-60F03428998E}"/>
          </ac:picMkLst>
        </pc:picChg>
      </pc:sldChg>
      <pc:sldChg chg="modSp mod">
        <pc:chgData name="Majid Khan" userId="cf2ee687e008f489" providerId="LiveId" clId="{62B5E38E-D842-4375-8E7F-E1910A62107A}" dt="2023-02-17T12:15:24.978" v="3099" actId="120"/>
        <pc:sldMkLst>
          <pc:docMk/>
          <pc:sldMk cId="3220235682" sldId="279"/>
        </pc:sldMkLst>
        <pc:spChg chg="mod">
          <ac:chgData name="Majid Khan" userId="cf2ee687e008f489" providerId="LiveId" clId="{62B5E38E-D842-4375-8E7F-E1910A62107A}" dt="2023-02-17T12:15:10.725" v="3098" actId="20577"/>
          <ac:spMkLst>
            <pc:docMk/>
            <pc:sldMk cId="3220235682" sldId="279"/>
            <ac:spMk id="2" creationId="{89559F60-4CE1-4E2F-86EA-1B60679F1F4A}"/>
          </ac:spMkLst>
        </pc:spChg>
        <pc:spChg chg="mod">
          <ac:chgData name="Majid Khan" userId="cf2ee687e008f489" providerId="LiveId" clId="{62B5E38E-D842-4375-8E7F-E1910A62107A}" dt="2023-02-17T12:15:24.978" v="3099" actId="120"/>
          <ac:spMkLst>
            <pc:docMk/>
            <pc:sldMk cId="3220235682" sldId="279"/>
            <ac:spMk id="24" creationId="{F260476B-CCA6-412B-A9C5-399C34AE6F05}"/>
          </ac:spMkLst>
        </pc:spChg>
      </pc:sldChg>
      <pc:sldChg chg="addSp modSp new mod">
        <pc:chgData name="Majid Khan" userId="cf2ee687e008f489" providerId="LiveId" clId="{62B5E38E-D842-4375-8E7F-E1910A62107A}" dt="2023-02-17T11:41:11.689" v="2460" actId="255"/>
        <pc:sldMkLst>
          <pc:docMk/>
          <pc:sldMk cId="1333651192" sldId="280"/>
        </pc:sldMkLst>
        <pc:spChg chg="mod">
          <ac:chgData name="Majid Khan" userId="cf2ee687e008f489" providerId="LiveId" clId="{62B5E38E-D842-4375-8E7F-E1910A62107A}" dt="2023-02-17T11:03:24.543" v="1306" actId="1076"/>
          <ac:spMkLst>
            <pc:docMk/>
            <pc:sldMk cId="1333651192" sldId="280"/>
            <ac:spMk id="2" creationId="{65331A7E-C53D-CEFB-826A-E9D7FC00C0BB}"/>
          </ac:spMkLst>
        </pc:spChg>
        <pc:spChg chg="add mod">
          <ac:chgData name="Majid Khan" userId="cf2ee687e008f489" providerId="LiveId" clId="{62B5E38E-D842-4375-8E7F-E1910A62107A}" dt="2023-02-17T11:41:11.689" v="2460" actId="255"/>
          <ac:spMkLst>
            <pc:docMk/>
            <pc:sldMk cId="1333651192" sldId="280"/>
            <ac:spMk id="4" creationId="{1FB5639F-3718-4708-5B32-8426230E9D86}"/>
          </ac:spMkLst>
        </pc:spChg>
      </pc:sldChg>
      <pc:sldChg chg="addSp modSp new mod">
        <pc:chgData name="Majid Khan" userId="cf2ee687e008f489" providerId="LiveId" clId="{62B5E38E-D842-4375-8E7F-E1910A62107A}" dt="2023-02-17T12:14:04.278" v="3097" actId="255"/>
        <pc:sldMkLst>
          <pc:docMk/>
          <pc:sldMk cId="4135068758" sldId="281"/>
        </pc:sldMkLst>
        <pc:spChg chg="add mod">
          <ac:chgData name="Majid Khan" userId="cf2ee687e008f489" providerId="LiveId" clId="{62B5E38E-D842-4375-8E7F-E1910A62107A}" dt="2023-02-17T12:14:04.278" v="3097" actId="255"/>
          <ac:spMkLst>
            <pc:docMk/>
            <pc:sldMk cId="4135068758" sldId="281"/>
            <ac:spMk id="2" creationId="{4433F86C-F72D-DBAC-78FE-3C9B4D2BC573}"/>
          </ac:spMkLst>
        </pc:spChg>
      </pc:sldChg>
      <pc:sldChg chg="addSp modSp new mod">
        <pc:chgData name="Majid Khan" userId="cf2ee687e008f489" providerId="LiveId" clId="{62B5E38E-D842-4375-8E7F-E1910A62107A}" dt="2023-02-17T11:48:28.515" v="2476" actId="255"/>
        <pc:sldMkLst>
          <pc:docMk/>
          <pc:sldMk cId="3972499112" sldId="282"/>
        </pc:sldMkLst>
        <pc:spChg chg="add mod">
          <ac:chgData name="Majid Khan" userId="cf2ee687e008f489" providerId="LiveId" clId="{62B5E38E-D842-4375-8E7F-E1910A62107A}" dt="2023-02-17T11:48:28.515" v="2476" actId="255"/>
          <ac:spMkLst>
            <pc:docMk/>
            <pc:sldMk cId="3972499112" sldId="282"/>
            <ac:spMk id="2" creationId="{B8C52713-ABFE-85A5-8716-920540E51E2B}"/>
          </ac:spMkLst>
        </pc:spChg>
      </pc:sldChg>
      <pc:sldChg chg="addSp modSp new mod">
        <pc:chgData name="Majid Khan" userId="cf2ee687e008f489" providerId="LiveId" clId="{62B5E38E-D842-4375-8E7F-E1910A62107A}" dt="2023-02-17T12:13:07.808" v="3094" actId="2711"/>
        <pc:sldMkLst>
          <pc:docMk/>
          <pc:sldMk cId="3176837653" sldId="283"/>
        </pc:sldMkLst>
        <pc:spChg chg="add mod">
          <ac:chgData name="Majid Khan" userId="cf2ee687e008f489" providerId="LiveId" clId="{62B5E38E-D842-4375-8E7F-E1910A62107A}" dt="2023-02-17T12:13:07.808" v="3094" actId="2711"/>
          <ac:spMkLst>
            <pc:docMk/>
            <pc:sldMk cId="3176837653" sldId="283"/>
            <ac:spMk id="2" creationId="{BD2F50ED-5EB2-4894-4D21-2D2B39380107}"/>
          </ac:spMkLst>
        </pc:spChg>
      </pc:sldChg>
      <pc:sldChg chg="addSp modSp new mod">
        <pc:chgData name="Majid Khan" userId="cf2ee687e008f489" providerId="LiveId" clId="{62B5E38E-D842-4375-8E7F-E1910A62107A}" dt="2023-02-17T12:37:26.499" v="4120" actId="255"/>
        <pc:sldMkLst>
          <pc:docMk/>
          <pc:sldMk cId="824051391" sldId="284"/>
        </pc:sldMkLst>
        <pc:spChg chg="add mod">
          <ac:chgData name="Majid Khan" userId="cf2ee687e008f489" providerId="LiveId" clId="{62B5E38E-D842-4375-8E7F-E1910A62107A}" dt="2023-02-17T12:37:26.499" v="4120" actId="255"/>
          <ac:spMkLst>
            <pc:docMk/>
            <pc:sldMk cId="824051391" sldId="284"/>
            <ac:spMk id="2" creationId="{C8262EE3-F321-4C0A-EDB7-06191B686CD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C30D8D-1E8E-46AF-9C10-3BD426B2523A}" type="datetime1">
              <a:rPr lang="en-GB" smtClean="0"/>
              <a:t>17/02/2023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93D865-7669-4F64-9733-F997BDAED295}" type="slidenum">
              <a:rPr lang="en-GB" smtClean="0"/>
              <a:t>‹#›</a:t>
            </a:fld>
            <a:endParaRPr lang="en-GB" dirty="0"/>
          </a:p>
        </p:txBody>
      </p:sp>
    </p:spTree>
    <p:extLst>
      <p:ext uri="{BB962C8B-B14F-4D97-AF65-F5344CB8AC3E}">
        <p14:creationId xmlns:p14="http://schemas.microsoft.com/office/powerpoint/2010/main" val="27941340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2CD5E69-3755-402E-89C1-CDB30CA7425E}" type="datetime1">
              <a:rPr lang="en-GB" noProof="0" smtClean="0"/>
              <a:t>17/02/2023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E6DE88F-1F85-4A27-9D34-D74A50E7B0DA}" type="slidenum">
              <a:rPr lang="en-GB" noProof="0" smtClean="0"/>
              <a:t>‹#›</a:t>
            </a:fld>
            <a:endParaRPr lang="en-GB" noProof="0"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2E6DE88F-1F85-4A27-9D34-D74A50E7B0DA}" type="slidenum">
              <a:rPr lang="en-GB" smtClean="0"/>
              <a:t>1</a:t>
            </a:fld>
            <a:endParaRPr lang="en-GB" dirty="0"/>
          </a:p>
        </p:txBody>
      </p:sp>
    </p:spTree>
    <p:extLst>
      <p:ext uri="{BB962C8B-B14F-4D97-AF65-F5344CB8AC3E}">
        <p14:creationId xmlns:p14="http://schemas.microsoft.com/office/powerpoint/2010/main" val="2285677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rtlCol="0" anchor="b">
            <a:normAutofit/>
          </a:bodyPr>
          <a:lstStyle>
            <a:lvl1pPr algn="ctr">
              <a:defRPr sz="54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370693" y="3773489"/>
            <a:ext cx="9440034" cy="1049867"/>
          </a:xfrm>
        </p:spPr>
        <p:txBody>
          <a:bodyPr rtlCol="0"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11284996-D5EC-400C-8FE4-7E6C69BB0CF8}" type="datetime1">
              <a:rPr lang="en-GB" noProof="0" smtClean="0"/>
              <a:t>17/02/2023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1EB28C59-49BD-4590-9846-C533AA98752B}" type="datetime1">
              <a:rPr lang="en-GB" noProof="0" smtClean="0"/>
              <a:t>17/02/2023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rtlCol="0" anchor="b"/>
          <a:lstStyle>
            <a:lvl1pPr algn="ctr">
              <a:defRPr sz="4000" b="0" cap="none"/>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95401" y="3763439"/>
            <a:ext cx="9590550" cy="1333494"/>
          </a:xfrm>
        </p:spPr>
        <p:txBody>
          <a:bodyPr rtlCol="0"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B3F7E4AC-764F-4C27-AEC4-A4960E9093F0}" type="datetime1">
              <a:rPr lang="en-GB" noProof="0" smtClean="0"/>
              <a:t>17/02/2023</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913795" y="2076450"/>
            <a:ext cx="4856841" cy="3622671"/>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410716" y="2076451"/>
            <a:ext cx="4856841" cy="3622672"/>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B82D7911-34EF-456A-9CCB-4081299328B8}"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046013" y="1855153"/>
            <a:ext cx="4764764" cy="692494"/>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046013" y="2702103"/>
            <a:ext cx="4764764"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363166" y="1855152"/>
            <a:ext cx="4779582" cy="692495"/>
          </a:xfrm>
        </p:spPr>
        <p:txBody>
          <a:bodyPr rtlCol="0"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363167" y="2702103"/>
            <a:ext cx="4779581" cy="3043533"/>
          </a:xfrm>
        </p:spPr>
        <p:txBody>
          <a:bodyPr rtlCol="0" anchor="t">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653B73AE-9525-4148-A209-40AC38BF5737}" type="datetime1">
              <a:rPr lang="en-GB" noProof="0" smtClean="0"/>
              <a:t>17/02/2023</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794D3EFD-A3EB-48D6-91D1-30671EA1207D}" type="datetime1">
              <a:rPr lang="en-GB" noProof="0" smtClean="0"/>
              <a:t>17/02/2023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1C3D2D4-BB4A-4B7B-ADA7-22E227BD5AE7}" type="datetime1">
              <a:rPr lang="en-GB" noProof="0" smtClean="0"/>
              <a:t>17/02/2023</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rtlCol="0" anchor="b">
            <a:normAutofit/>
          </a:bodyPr>
          <a:lstStyle>
            <a:lvl1pPr algn="ctr">
              <a:defRPr sz="2800" b="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4855633" y="609600"/>
            <a:ext cx="6411924" cy="5080001"/>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913795" y="2673351"/>
            <a:ext cx="3706889" cy="3016250"/>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B982CE2A-D155-40CB-A971-66B163E6347D}"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rtlCol="0" anchor="b">
            <a:noAutofit/>
          </a:bodyPr>
          <a:lstStyle>
            <a:lvl1pPr algn="ctr">
              <a:defRPr sz="3200" b="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1473698" y="2679699"/>
            <a:ext cx="4588094" cy="3135695"/>
          </a:xfrm>
        </p:spPr>
        <p:txBody>
          <a:bodyPr rtlCol="0"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C950CEE9-1E3A-4ADA-93D4-2FD4F8431AA5}"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algn="l"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rtlCol="0" anchor="b">
            <a:normAutofit/>
          </a:bodyPr>
          <a:lstStyle>
            <a:lvl1pPr algn="ctr">
              <a:defRPr sz="2800"/>
            </a:lvl1pPr>
          </a:lstStyle>
          <a:p>
            <a:pPr rtl="0"/>
            <a:r>
              <a:rPr lang="en-US" noProof="0"/>
              <a:t>Click to edit Master title style</a:t>
            </a:r>
            <a:endParaRPr lang="en-GB" noProof="0"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rtlCol="0"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913795" y="5247728"/>
            <a:ext cx="10353762" cy="543472"/>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03D065D1-D2F2-4D54-B881-786AFA6A9AF3}"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rtlCol="0" anchor="ctr">
            <a:normAutofit/>
          </a:bodyPr>
          <a:lstStyle>
            <a:lvl1pPr>
              <a:defRPr sz="40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913794" y="4295180"/>
            <a:ext cx="10353763" cy="1501826"/>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5FBB8088-55E1-47B9-BF04-9403C8256F50}"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rtlCol="0" anchor="ctr">
            <a:normAutofit/>
          </a:bodyPr>
          <a:lstStyle>
            <a:lvl1pPr>
              <a:defRPr sz="3600"/>
            </a:lvl1pPr>
          </a:lstStyle>
          <a:p>
            <a:pPr rtl="0"/>
            <a:r>
              <a:rPr lang="en-US" noProof="0"/>
              <a:t>Click to edit Master title style</a:t>
            </a:r>
            <a:endParaRPr lang="en-GB" noProof="0" dirty="0"/>
          </a:p>
        </p:txBody>
      </p:sp>
      <p:sp>
        <p:nvSpPr>
          <p:cNvPr id="12" name="Text Placeholder 3"/>
          <p:cNvSpPr>
            <a:spLocks noGrp="1"/>
          </p:cNvSpPr>
          <p:nvPr>
            <p:ph type="body" sz="half" idx="13"/>
          </p:nvPr>
        </p:nvSpPr>
        <p:spPr>
          <a:xfrm>
            <a:off x="1720644" y="3610032"/>
            <a:ext cx="8752299" cy="532749"/>
          </a:xfrm>
        </p:spPr>
        <p:txBody>
          <a:bodyPr rtlCol="0"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4" name="Text Placeholder 3"/>
          <p:cNvSpPr>
            <a:spLocks noGrp="1"/>
          </p:cNvSpPr>
          <p:nvPr>
            <p:ph type="body" sz="half" idx="2"/>
          </p:nvPr>
        </p:nvSpPr>
        <p:spPr>
          <a:xfrm>
            <a:off x="913794" y="4304353"/>
            <a:ext cx="10353763" cy="1489496"/>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5FCA334-3F96-4772-959C-677B9C9B892F}"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rtlCol="0" anchor="b"/>
          <a:lstStyle>
            <a:lvl1pPr>
              <a:defRPr sz="3200"/>
            </a:lvl1pPr>
          </a:lstStyle>
          <a:p>
            <a:pPr rtl="0"/>
            <a:r>
              <a:rPr lang="en-US" noProof="0"/>
              <a:t>Click to edit Master title style</a:t>
            </a:r>
            <a:endParaRPr lang="en-GB" noProof="0" dirty="0"/>
          </a:p>
        </p:txBody>
      </p:sp>
      <p:sp>
        <p:nvSpPr>
          <p:cNvPr id="4" name="Text Placeholder 3"/>
          <p:cNvSpPr>
            <a:spLocks noGrp="1"/>
          </p:cNvSpPr>
          <p:nvPr>
            <p:ph type="body" sz="half" idx="2"/>
          </p:nvPr>
        </p:nvSpPr>
        <p:spPr>
          <a:xfrm>
            <a:off x="913784" y="4650556"/>
            <a:ext cx="10352199"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7F791FB6-1BB1-4D54-B64E-19C9843EEB6A}" type="datetime1">
              <a:rPr lang="en-GB" noProof="0" smtClean="0"/>
              <a:t>17/02/2023</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rtlCol="0"/>
          <a:lstStyle/>
          <a:p>
            <a:pPr rtl="0"/>
            <a:r>
              <a:rPr lang="en-US" noProof="0"/>
              <a:t>Click to edit Master title style</a:t>
            </a:r>
            <a:endParaRPr lang="en-GB" noProof="0" dirty="0"/>
          </a:p>
        </p:txBody>
      </p:sp>
      <p:sp>
        <p:nvSpPr>
          <p:cNvPr id="7" name="Text Placeholder 2"/>
          <p:cNvSpPr>
            <a:spLocks noGrp="1"/>
          </p:cNvSpPr>
          <p:nvPr>
            <p:ph type="body" idx="1"/>
          </p:nvPr>
        </p:nvSpPr>
        <p:spPr>
          <a:xfrm>
            <a:off x="913795"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8" name="Text Placeholder 3"/>
          <p:cNvSpPr>
            <a:spLocks noGrp="1"/>
          </p:cNvSpPr>
          <p:nvPr>
            <p:ph type="body" sz="half" idx="15"/>
          </p:nvPr>
        </p:nvSpPr>
        <p:spPr>
          <a:xfrm>
            <a:off x="91379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Text Placeholder 4"/>
          <p:cNvSpPr>
            <a:spLocks noGrp="1"/>
          </p:cNvSpPr>
          <p:nvPr>
            <p:ph type="body" sz="quarter" idx="3"/>
          </p:nvPr>
        </p:nvSpPr>
        <p:spPr>
          <a:xfrm>
            <a:off x="4446711" y="1885949"/>
            <a:ext cx="3300984" cy="764783"/>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3"/>
          <p:cNvSpPr>
            <a:spLocks noGrp="1"/>
          </p:cNvSpPr>
          <p:nvPr>
            <p:ph type="body" sz="half" idx="16"/>
          </p:nvPr>
        </p:nvSpPr>
        <p:spPr>
          <a:xfrm>
            <a:off x="4441435" y="2768112"/>
            <a:ext cx="3300984" cy="302308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1" name="Text Placeholder 4"/>
          <p:cNvSpPr>
            <a:spLocks noGrp="1"/>
          </p:cNvSpPr>
          <p:nvPr>
            <p:ph type="body" sz="quarter" idx="13"/>
          </p:nvPr>
        </p:nvSpPr>
        <p:spPr>
          <a:xfrm>
            <a:off x="7966572" y="1885950"/>
            <a:ext cx="3300984" cy="764782"/>
          </a:xfrm>
        </p:spPr>
        <p:txBody>
          <a:bodyPr rtlCol="0"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Text Placeholder 3"/>
          <p:cNvSpPr>
            <a:spLocks noGrp="1"/>
          </p:cNvSpPr>
          <p:nvPr>
            <p:ph type="body" sz="half" idx="17"/>
          </p:nvPr>
        </p:nvSpPr>
        <p:spPr>
          <a:xfrm>
            <a:off x="7966572" y="2768110"/>
            <a:ext cx="3300984" cy="302308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68928F16-6F15-471B-BABC-F11D9655039E}" type="datetime1">
              <a:rPr lang="en-GB" noProof="0" smtClean="0"/>
              <a:t>17/02/2023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rtlCol="0"/>
          <a:lstStyle/>
          <a:p>
            <a:pPr rtl="0"/>
            <a:r>
              <a:rPr lang="en-US" noProof="0"/>
              <a:t>Click to edit Master title style</a:t>
            </a:r>
            <a:endParaRPr lang="en-GB" noProof="0" dirty="0"/>
          </a:p>
        </p:txBody>
      </p:sp>
      <p:sp>
        <p:nvSpPr>
          <p:cNvPr id="19" name="Text Placeholder 2"/>
          <p:cNvSpPr>
            <a:spLocks noGrp="1"/>
          </p:cNvSpPr>
          <p:nvPr>
            <p:ph type="body" idx="1"/>
          </p:nvPr>
        </p:nvSpPr>
        <p:spPr>
          <a:xfrm>
            <a:off x="913795"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1" name="Text Placeholder 3"/>
          <p:cNvSpPr>
            <a:spLocks noGrp="1"/>
          </p:cNvSpPr>
          <p:nvPr>
            <p:ph type="body" sz="half" idx="18"/>
          </p:nvPr>
        </p:nvSpPr>
        <p:spPr>
          <a:xfrm>
            <a:off x="913795" y="4572443"/>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2" name="Text Placeholder 4"/>
          <p:cNvSpPr>
            <a:spLocks noGrp="1"/>
          </p:cNvSpPr>
          <p:nvPr>
            <p:ph type="body" sz="quarter" idx="3"/>
          </p:nvPr>
        </p:nvSpPr>
        <p:spPr>
          <a:xfrm>
            <a:off x="4442788"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4" name="Text Placeholder 3"/>
          <p:cNvSpPr>
            <a:spLocks noGrp="1"/>
          </p:cNvSpPr>
          <p:nvPr>
            <p:ph type="body" sz="half" idx="19"/>
          </p:nvPr>
        </p:nvSpPr>
        <p:spPr>
          <a:xfrm>
            <a:off x="4441435"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5" name="Text Placeholder 4"/>
          <p:cNvSpPr>
            <a:spLocks noGrp="1"/>
          </p:cNvSpPr>
          <p:nvPr>
            <p:ph type="body" sz="quarter" idx="13"/>
          </p:nvPr>
        </p:nvSpPr>
        <p:spPr>
          <a:xfrm>
            <a:off x="7966697" y="3904106"/>
            <a:ext cx="3300984" cy="576262"/>
          </a:xfrm>
        </p:spPr>
        <p:txBody>
          <a:bodyPr rtlCol="0"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dirty="0"/>
          </a:p>
        </p:txBody>
      </p:sp>
      <p:sp>
        <p:nvSpPr>
          <p:cNvPr id="27" name="Text Placeholder 3"/>
          <p:cNvSpPr>
            <a:spLocks noGrp="1"/>
          </p:cNvSpPr>
          <p:nvPr>
            <p:ph type="body" sz="half" idx="20"/>
          </p:nvPr>
        </p:nvSpPr>
        <p:spPr>
          <a:xfrm>
            <a:off x="7966572" y="4572442"/>
            <a:ext cx="3300984" cy="121875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A098D439-F42D-4C5F-AAC2-3886E29E2212}" type="datetime1">
              <a:rPr lang="en-GB" noProof="0" smtClean="0"/>
              <a:t>17/02/2023</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Quarter level</a:t>
            </a:r>
          </a:p>
          <a:p>
            <a:pPr lvl="4" rtl="0"/>
            <a:r>
              <a:rPr lang="en-GB" noProof="0" dirty="0"/>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4EEED21A-E036-4044-8AF6-43527D4E8308}" type="datetime1">
              <a:rPr lang="en-GB" noProof="0" smtClean="0"/>
              <a:t>17/02/2023</a:t>
            </a:fld>
            <a:endParaRPr lang="en-GB" noProof="0"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pPr rtl="0"/>
            <a:endParaRPr lang="en-GB" noProof="0"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6.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eur01.safelinks.protection.outlook.com/?url=https%3A%2F%2Flibrarysearch.uwtsd.ac.uk%2Fdiscovery%2Ffulldisplay%3Fdocid%3Dcdi_doaj_primary_oai_doaj_org_article_22de4fd6951440b2bfb6d686d3d1316a%26context%3DPC%26vid%3D44WHELF_UWTSD%3A44WHELF_UWTSD_VU1&amp;data=05%7C01%7C2221993%40student.uwtsd.ac.uk%7C89c7b90c43d945004b5f08db10d0c326%7C4e0f11f9046e45059cb8db2152311e21%7C0%7C0%7C638122261034239670%7CUnknown%7CTWFpbGZsb3d8eyJWIjoiMC4wLjAwMDAiLCJQIjoiV2luMzIiLCJBTiI6Ik1haWwiLCJXVCI6Mn0%3D%7C3000%7C%7C%7C&amp;sdata=tuvnM6OJEcaSK7WcAFjihygNa8GyUT69kXU3kqrxPOM%3D&amp;reserved=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1" y="1270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a16="http://schemas.microsoft.com/office/drawing/2014/main" xmlns:p14="http://schemas.microsoft.com/office/powerpoint/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rtlCol="0">
            <a:normAutofit fontScale="90000"/>
          </a:bodyPr>
          <a:lstStyle/>
          <a:p>
            <a:pPr algn="l" rtl="0"/>
            <a:r>
              <a:rPr lang="en-GB" sz="4000" dirty="0">
                <a:latin typeface="Arial" panose="020B0604020202020204" pitchFamily="34" charset="0"/>
                <a:cs typeface="Arial" panose="020B0604020202020204" pitchFamily="34" charset="0"/>
              </a:rPr>
              <a:t>Are digital skills important for study and work</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rtlCol="0">
            <a:normAutofit fontScale="25000" lnSpcReduction="20000"/>
          </a:bodyPr>
          <a:lstStyle/>
          <a:p>
            <a:pPr algn="l" rtl="0"/>
            <a:r>
              <a:rPr lang="en-GB" sz="4800" dirty="0">
                <a:latin typeface="Arial" panose="020B0604020202020204" pitchFamily="34" charset="0"/>
                <a:cs typeface="Arial" panose="020B0604020202020204" pitchFamily="34" charset="0"/>
              </a:rPr>
              <a:t>Presented by  Module code:       </a:t>
            </a:r>
            <a:r>
              <a:rPr lang="en-GB" sz="6200" dirty="0">
                <a:latin typeface="Arial" panose="020B0604020202020204" pitchFamily="34" charset="0"/>
                <a:cs typeface="Arial" panose="020B0604020202020204" pitchFamily="34" charset="0"/>
              </a:rPr>
              <a:t>LCHS4002</a:t>
            </a:r>
            <a:br>
              <a:rPr lang="en-GB" dirty="0">
                <a:latin typeface="Arial" panose="020B0604020202020204" pitchFamily="34" charset="0"/>
                <a:cs typeface="Arial" panose="020B0604020202020204" pitchFamily="34" charset="0"/>
              </a:rPr>
            </a:br>
            <a:r>
              <a:rPr lang="en-GB" sz="5000" dirty="0" err="1">
                <a:latin typeface="Arial" panose="020B0604020202020204" pitchFamily="34" charset="0"/>
                <a:cs typeface="Arial" panose="020B0604020202020204" pitchFamily="34" charset="0"/>
              </a:rPr>
              <a:t>Mussa</a:t>
            </a:r>
            <a:r>
              <a:rPr lang="en-GB" sz="5000" dirty="0">
                <a:latin typeface="Arial" panose="020B0604020202020204" pitchFamily="34" charset="0"/>
                <a:cs typeface="Arial" panose="020B0604020202020204" pitchFamily="34" charset="0"/>
              </a:rPr>
              <a:t>    2221993</a:t>
            </a:r>
            <a:br>
              <a:rPr lang="en-GB" sz="5000" dirty="0">
                <a:latin typeface="Arial" panose="020B0604020202020204" pitchFamily="34" charset="0"/>
                <a:cs typeface="Arial" panose="020B0604020202020204" pitchFamily="34" charset="0"/>
              </a:rPr>
            </a:br>
            <a:r>
              <a:rPr lang="en-GB" sz="5000" dirty="0">
                <a:latin typeface="Arial" panose="020B0604020202020204" pitchFamily="34" charset="0"/>
                <a:cs typeface="Arial" panose="020B0604020202020204" pitchFamily="34" charset="0"/>
              </a:rPr>
              <a:t>Joseph   2227155</a:t>
            </a:r>
            <a:br>
              <a:rPr lang="en-GB" sz="5000" dirty="0">
                <a:latin typeface="Arial" panose="020B0604020202020204" pitchFamily="34" charset="0"/>
                <a:cs typeface="Arial" panose="020B0604020202020204" pitchFamily="34" charset="0"/>
              </a:rPr>
            </a:br>
            <a:r>
              <a:rPr lang="en-GB" sz="5000" dirty="0" err="1">
                <a:latin typeface="Arial" panose="020B0604020202020204" pitchFamily="34" charset="0"/>
                <a:cs typeface="Arial" panose="020B0604020202020204" pitchFamily="34" charset="0"/>
              </a:rPr>
              <a:t>Hifsaa</a:t>
            </a:r>
            <a:r>
              <a:rPr lang="en-GB" sz="5000" dirty="0">
                <a:latin typeface="Arial" panose="020B0604020202020204" pitchFamily="34" charset="0"/>
                <a:cs typeface="Arial" panose="020B0604020202020204" pitchFamily="34" charset="0"/>
              </a:rPr>
              <a:t>    2215214   </a:t>
            </a:r>
            <a:br>
              <a:rPr lang="en-GB" dirty="0"/>
            </a:br>
            <a:endParaRPr lang="en-GB" sz="2300" dirty="0"/>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7070141" y="2563089"/>
            <a:ext cx="4403596" cy="2507674"/>
          </a:xfrm>
        </p:spPr>
        <p:txBody>
          <a:bodyPr rtlCol="0" anchor="b">
            <a:noAutofit/>
          </a:bodyPr>
          <a:lstStyle/>
          <a:p>
            <a:pPr rtl="0"/>
            <a:r>
              <a:rPr lang="en-GB" sz="2000" b="1" dirty="0">
                <a:latin typeface="Arial" panose="020B0604020202020204" pitchFamily="34" charset="0"/>
                <a:cs typeface="Arial" panose="020B0604020202020204" pitchFamily="34" charset="0"/>
              </a:rPr>
              <a:t>Introduction</a:t>
            </a:r>
            <a:br>
              <a:rPr lang="en-GB" sz="2000" b="1"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In this presentation as a group we will research using Harwood Style referencing and  using Microsoft forms to carry out surveys and ask UWTSD Students 5 different questions that correlate with our main question. We will use Evidence gathered both from students and online research methods. Using UWTSD Library  we will gather existing research and collect data to produce a report in the final conclusion.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Which digital tool is most used by students at UWTSD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789709"/>
            <a:ext cx="4403596" cy="5001491"/>
          </a:xfrm>
        </p:spPr>
        <p:txBody>
          <a:bodyPr rtlCol="0" anchor="t">
            <a:normAutofit/>
          </a:bodyPr>
          <a:lstStyle/>
          <a:p>
            <a:pPr marL="36900" lvl="0" indent="0" rtl="0">
              <a:buNone/>
            </a:pPr>
            <a:endParaRPr lang="en-GB" sz="2400" dirty="0"/>
          </a:p>
          <a:p>
            <a:pPr marL="36900" indent="0" rtl="0">
              <a:buNone/>
            </a:pPr>
            <a:r>
              <a:rPr lang="en-GB" sz="2400" dirty="0"/>
              <a:t>  </a:t>
            </a: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31A7E-C53D-CEFB-826A-E9D7FC00C0BB}"/>
              </a:ext>
            </a:extLst>
          </p:cNvPr>
          <p:cNvSpPr>
            <a:spLocks noGrp="1"/>
          </p:cNvSpPr>
          <p:nvPr>
            <p:ph type="title"/>
          </p:nvPr>
        </p:nvSpPr>
        <p:spPr>
          <a:xfrm>
            <a:off x="919119" y="0"/>
            <a:ext cx="10353762" cy="1257300"/>
          </a:xfrm>
        </p:spPr>
        <p:txBody>
          <a:bodyPr>
            <a:normAutofit fontScale="90000"/>
          </a:bodyPr>
          <a:lstStyle/>
          <a:p>
            <a:r>
              <a:rPr lang="en-GB" dirty="0"/>
              <a:t>Rationale</a:t>
            </a:r>
            <a:br>
              <a:rPr lang="en-GB" dirty="0"/>
            </a:br>
            <a:endParaRPr lang="en-GB" dirty="0"/>
          </a:p>
        </p:txBody>
      </p:sp>
      <p:sp>
        <p:nvSpPr>
          <p:cNvPr id="4" name="TextBox 3">
            <a:extLst>
              <a:ext uri="{FF2B5EF4-FFF2-40B4-BE49-F238E27FC236}">
                <a16:creationId xmlns:a16="http://schemas.microsoft.com/office/drawing/2014/main" id="{1FB5639F-3718-4708-5B32-8426230E9D86}"/>
              </a:ext>
            </a:extLst>
          </p:cNvPr>
          <p:cNvSpPr txBox="1"/>
          <p:nvPr/>
        </p:nvSpPr>
        <p:spPr>
          <a:xfrm>
            <a:off x="2556163" y="628650"/>
            <a:ext cx="7079673" cy="5262979"/>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During the lockdown semester and even the consecutive academic year, teachers’ interests in online assessment have sometimes focused more on electronic monitoring devices. (Biggs, 2003; Chernov, </a:t>
            </a:r>
            <a:r>
              <a:rPr lang="en-US" sz="1600" dirty="0" err="1">
                <a:latin typeface="Arial" panose="020B0604020202020204" pitchFamily="34" charset="0"/>
                <a:cs typeface="Arial" panose="020B0604020202020204" pitchFamily="34" charset="0"/>
              </a:rPr>
              <a:t>Klas</a:t>
            </a:r>
            <a:r>
              <a:rPr lang="en-US" sz="1600" dirty="0">
                <a:latin typeface="Arial" panose="020B0604020202020204" pitchFamily="34" charset="0"/>
                <a:cs typeface="Arial" panose="020B0604020202020204" pitchFamily="34" charset="0"/>
              </a:rPr>
              <a:t> &amp; Furman-</a:t>
            </a:r>
            <a:r>
              <a:rPr lang="en-US" sz="1600" dirty="0" err="1">
                <a:latin typeface="Arial" panose="020B0604020202020204" pitchFamily="34" charset="0"/>
                <a:cs typeface="Arial" panose="020B0604020202020204" pitchFamily="34" charset="0"/>
              </a:rPr>
              <a:t>Shaharabani</a:t>
            </a:r>
            <a:r>
              <a:rPr lang="en-US" sz="1600" dirty="0">
                <a:latin typeface="Arial" panose="020B0604020202020204" pitchFamily="34" charset="0"/>
                <a:cs typeface="Arial" panose="020B0604020202020204" pitchFamily="34" charset="0"/>
              </a:rPr>
              <a:t>, 2021)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Study suggests that during the recent lock downs many teachers and students were forced to work through digital tools , after the lock down the whole classroom environments have considerably changed for Students and Teachers. Moving forward into the future many changes have occurred, and uses of digital tools have incredibly increased.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“An access to the digital technologies becomes significantly important as a means of allowing everyone to participate in the digital society fearlessly” </a:t>
            </a:r>
            <a:r>
              <a:rPr lang="en-US" sz="1600" dirty="0" err="1">
                <a:latin typeface="Arial" panose="020B0604020202020204" pitchFamily="34" charset="0"/>
                <a:cs typeface="Arial" panose="020B0604020202020204" pitchFamily="34" charset="0"/>
              </a:rPr>
              <a:t>Schaefer.M,Hetman.O</a:t>
            </a:r>
            <a:r>
              <a:rPr lang="en-US" sz="1600" dirty="0">
                <a:latin typeface="Arial" panose="020B0604020202020204" pitchFamily="34" charset="0"/>
                <a:cs typeface="Arial" panose="020B0604020202020204" pitchFamily="34" charset="0"/>
              </a:rPr>
              <a:t>(2019)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In the near future the overall changes to study work and all general aspects mostly require the use of digital skills if students and general individuals lack these skills it will be difficult to succeed in many different careers.</a:t>
            </a:r>
          </a:p>
          <a:p>
            <a:r>
              <a:rPr lang="en-US" sz="1600" dirty="0">
                <a:latin typeface="Arial" panose="020B0604020202020204" pitchFamily="34" charset="0"/>
                <a:cs typeface="Arial" panose="020B0604020202020204" pitchFamily="34" charset="0"/>
              </a:rPr>
              <a:t>“activities such as translating languages, driving a truck, working in retail, and even working as a surgeon will be replaced by Artificial Intelligence”</a:t>
            </a:r>
          </a:p>
          <a:p>
            <a:r>
              <a:rPr lang="en-US" sz="1600" dirty="0">
                <a:latin typeface="Arial" panose="020B0604020202020204" pitchFamily="34" charset="0"/>
                <a:cs typeface="Arial" panose="020B0604020202020204" pitchFamily="34" charset="0"/>
              </a:rPr>
              <a:t>Mahmud MM and Wong SF (2022)</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3651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C52713-ABFE-85A5-8716-920540E51E2B}"/>
              </a:ext>
            </a:extLst>
          </p:cNvPr>
          <p:cNvSpPr txBox="1"/>
          <p:nvPr/>
        </p:nvSpPr>
        <p:spPr>
          <a:xfrm>
            <a:off x="1122218" y="789709"/>
            <a:ext cx="9822873" cy="6309420"/>
          </a:xfrm>
          <a:prstGeom prst="rect">
            <a:avLst/>
          </a:prstGeom>
          <a:noFill/>
        </p:spPr>
        <p:txBody>
          <a:bodyPr wrap="square" rtlCol="0">
            <a:spAutoFit/>
          </a:bodyPr>
          <a:lstStyle/>
          <a:p>
            <a:pPr algn="ctr"/>
            <a:r>
              <a:rPr lang="en-GB" dirty="0"/>
              <a:t>	</a:t>
            </a:r>
            <a:r>
              <a:rPr lang="en-GB" sz="1600" b="1" dirty="0">
                <a:latin typeface="Arial" panose="020B0604020202020204" pitchFamily="34" charset="0"/>
                <a:cs typeface="Arial" panose="020B0604020202020204" pitchFamily="34" charset="0"/>
              </a:rPr>
              <a:t>Proposed Method</a:t>
            </a:r>
          </a:p>
          <a:p>
            <a:endParaRPr lang="en-GB" sz="1600" dirty="0"/>
          </a:p>
          <a:p>
            <a:r>
              <a:rPr lang="en-GB" sz="1600" dirty="0">
                <a:latin typeface="Arial" panose="020B0604020202020204" pitchFamily="34" charset="0"/>
                <a:cs typeface="Arial" panose="020B0604020202020204" pitchFamily="34" charset="0"/>
              </a:rPr>
              <a:t>As a group our team will approach five UWTSD Students. We will use a Quantitative method in our approach. This method will record the amount of students that are using digital tools for there studies.</a:t>
            </a:r>
          </a:p>
          <a:p>
            <a:r>
              <a:rPr lang="en-GB" sz="1600" dirty="0">
                <a:latin typeface="Arial" panose="020B0604020202020204" pitchFamily="34" charset="0"/>
                <a:cs typeface="Arial" panose="020B0604020202020204" pitchFamily="34" charset="0"/>
              </a:rPr>
              <a:t>As a group we will create a  questionnaire. After all the data and information collected we will then individually write a report at the end of our assessment.</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Types of questions we used are closed , rank and liker scales.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Below are our questions we will ask the Students in the Campus.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 consent to take part voluntarily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Are UWTSD Applications easily accessed on a daily basis?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At this day and time can students manage without technology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Which of the below applications are you most confident using?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Rank these words in order according to how you feel about using technology (options)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Using technology improves my work (pick one option)</a:t>
            </a:r>
          </a:p>
          <a:p>
            <a:endParaRPr lang="en-GB" sz="1600" dirty="0"/>
          </a:p>
          <a:p>
            <a:endParaRPr lang="en-GB" dirty="0"/>
          </a:p>
        </p:txBody>
      </p:sp>
    </p:spTree>
    <p:extLst>
      <p:ext uri="{BB962C8B-B14F-4D97-AF65-F5344CB8AC3E}">
        <p14:creationId xmlns:p14="http://schemas.microsoft.com/office/powerpoint/2010/main" val="3972499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2F50ED-5EB2-4894-4D21-2D2B39380107}"/>
              </a:ext>
            </a:extLst>
          </p:cNvPr>
          <p:cNvSpPr txBox="1"/>
          <p:nvPr/>
        </p:nvSpPr>
        <p:spPr>
          <a:xfrm>
            <a:off x="2247900" y="1193800"/>
            <a:ext cx="8572500" cy="4308872"/>
          </a:xfrm>
          <a:prstGeom prst="rect">
            <a:avLst/>
          </a:prstGeom>
          <a:noFill/>
        </p:spPr>
        <p:txBody>
          <a:bodyPr wrap="square" rtlCol="0">
            <a:spAutoFit/>
          </a:bodyPr>
          <a:lstStyle/>
          <a:p>
            <a:r>
              <a:rPr lang="en-GB" sz="4000" b="1" dirty="0"/>
              <a:t>Ethical Considerations</a:t>
            </a:r>
          </a:p>
          <a:p>
            <a:endParaRPr lang="en-GB" dirty="0"/>
          </a:p>
          <a:p>
            <a:r>
              <a:rPr lang="en-GB" dirty="0">
                <a:latin typeface="Arial" panose="020B0604020202020204" pitchFamily="34" charset="0"/>
                <a:cs typeface="Arial" panose="020B0604020202020204" pitchFamily="34" charset="0"/>
              </a:rPr>
              <a:t>In this research our group are going to ensure that we respect the opinions of the students by taking consent to participate in our survey.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We will also maintain confidentiality through our survey and maintain privacy.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Confidentiality and accurate analysis of data will be followed throughout our research.</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“it is an empirical one based on evidence about the contention that promised of confidentiality is often essential to foster co operation in social research” </a:t>
            </a:r>
            <a:r>
              <a:rPr lang="en-GB" dirty="0" err="1">
                <a:latin typeface="Arial" panose="020B0604020202020204" pitchFamily="34" charset="0"/>
                <a:cs typeface="Arial" panose="020B0604020202020204" pitchFamily="34" charset="0"/>
              </a:rPr>
              <a:t>Robert.F</a:t>
            </a:r>
            <a:r>
              <a:rPr lang="en-GB" dirty="0">
                <a:latin typeface="Arial" panose="020B0604020202020204" pitchFamily="34" charset="0"/>
                <a:cs typeface="Arial" panose="020B0604020202020204" pitchFamily="34" charset="0"/>
              </a:rPr>
              <a:t>. et.al(February 2023)</a:t>
            </a:r>
          </a:p>
          <a:p>
            <a:endParaRPr lang="en-GB" dirty="0"/>
          </a:p>
          <a:p>
            <a:endParaRPr lang="en-GB" dirty="0"/>
          </a:p>
        </p:txBody>
      </p:sp>
    </p:spTree>
    <p:extLst>
      <p:ext uri="{BB962C8B-B14F-4D97-AF65-F5344CB8AC3E}">
        <p14:creationId xmlns:p14="http://schemas.microsoft.com/office/powerpoint/2010/main" val="3176837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262EE3-F321-4C0A-EDB7-06191B686CDD}"/>
              </a:ext>
            </a:extLst>
          </p:cNvPr>
          <p:cNvSpPr txBox="1"/>
          <p:nvPr/>
        </p:nvSpPr>
        <p:spPr>
          <a:xfrm>
            <a:off x="1924050" y="-101600"/>
            <a:ext cx="8343900" cy="5570756"/>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Hypothesis</a:t>
            </a:r>
          </a:p>
          <a:p>
            <a:endParaRPr lang="en-GB" dirty="0"/>
          </a:p>
          <a:p>
            <a:r>
              <a:rPr lang="en-GB" sz="2000" dirty="0">
                <a:latin typeface="Arial" panose="020B0604020202020204" pitchFamily="34" charset="0"/>
                <a:cs typeface="Arial" panose="020B0604020202020204" pitchFamily="34" charset="0"/>
              </a:rPr>
              <a:t>Our hypothesis is Digital skills has become an important aspect of daily lives for work and learning.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skills used significantly improves our confidence in technology in the fore ever evolving future Digital skills are now used more then ever in the Study and work environment.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Being able to use many digital skills is very important and puts you at an advantage in todays society.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 will try to evaluate the information portrayed in our survey and the results will be fair and accurate according to the information collected.</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Our key part in our hypothesis is we believe the most used digital tool will be the Moodle application along side many other Microsoft applications.</a:t>
            </a:r>
          </a:p>
        </p:txBody>
      </p:sp>
    </p:spTree>
    <p:extLst>
      <p:ext uri="{BB962C8B-B14F-4D97-AF65-F5344CB8AC3E}">
        <p14:creationId xmlns:p14="http://schemas.microsoft.com/office/powerpoint/2010/main" val="824051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33F86C-F72D-DBAC-78FE-3C9B4D2BC573}"/>
              </a:ext>
            </a:extLst>
          </p:cNvPr>
          <p:cNvSpPr txBox="1"/>
          <p:nvPr/>
        </p:nvSpPr>
        <p:spPr>
          <a:xfrm>
            <a:off x="1149927" y="706582"/>
            <a:ext cx="10072255" cy="6617196"/>
          </a:xfrm>
          <a:prstGeom prst="rect">
            <a:avLst/>
          </a:prstGeom>
          <a:noFill/>
        </p:spPr>
        <p:txBody>
          <a:bodyPr wrap="square" rtlCol="0">
            <a:spAutoFit/>
          </a:bodyPr>
          <a:lstStyle/>
          <a:p>
            <a:pPr algn="ctr"/>
            <a:r>
              <a:rPr lang="en-GB" sz="3200" b="1" u="sng" dirty="0"/>
              <a:t>Reference List</a:t>
            </a:r>
          </a:p>
          <a:p>
            <a:endParaRPr lang="en-GB" dirty="0"/>
          </a:p>
          <a:p>
            <a:endParaRPr lang="en-GB" dirty="0"/>
          </a:p>
          <a:p>
            <a:endParaRPr lang="en-GB" sz="1600" dirty="0">
              <a:latin typeface="Arial" panose="020B0604020202020204" pitchFamily="34" charset="0"/>
              <a:cs typeface="Arial" panose="020B0604020202020204" pitchFamily="34" charset="0"/>
            </a:endParaRPr>
          </a:p>
          <a:p>
            <a:r>
              <a:rPr lang="en-US" sz="1600" dirty="0" err="1">
                <a:latin typeface="Arial" panose="020B0604020202020204" pitchFamily="34" charset="0"/>
                <a:cs typeface="Arial" panose="020B0604020202020204" pitchFamily="34" charset="0"/>
              </a:rPr>
              <a:t>Peceño-Capilla</a:t>
            </a:r>
            <a:r>
              <a:rPr lang="en-US" sz="1600" dirty="0">
                <a:latin typeface="Arial" panose="020B0604020202020204" pitchFamily="34" charset="0"/>
                <a:cs typeface="Arial" panose="020B0604020202020204" pitchFamily="34" charset="0"/>
              </a:rPr>
              <a:t>, B., </a:t>
            </a:r>
            <a:r>
              <a:rPr lang="en-US" sz="1600" dirty="0" err="1">
                <a:latin typeface="Arial" panose="020B0604020202020204" pitchFamily="34" charset="0"/>
                <a:cs typeface="Arial" panose="020B0604020202020204" pitchFamily="34" charset="0"/>
              </a:rPr>
              <a:t>Lluch</a:t>
            </a:r>
            <a:r>
              <a:rPr lang="en-US" sz="1600" dirty="0">
                <a:latin typeface="Arial" panose="020B0604020202020204" pitchFamily="34" charset="0"/>
                <a:cs typeface="Arial" panose="020B0604020202020204" pitchFamily="34" charset="0"/>
              </a:rPr>
              <a:t>-Molins, L., Bonilla-Pérez, E., Bakit, J., &amp; Cortés-Pizarro, N. (2022). Students’ perception of digital tools used with online teaching methodologies in a pandemic context: A case study in northern Chile. Journal of Technology and Science Education, 12(3), 596-610. https://doi.org/10.3926/jotse.1692 </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pPr algn="l"/>
            <a:r>
              <a:rPr lang="en-GB" sz="1600" b="1" i="0" dirty="0">
                <a:effectLst/>
                <a:latin typeface="Arial" panose="020B0604020202020204" pitchFamily="34" charset="0"/>
                <a:cs typeface="Arial" panose="020B0604020202020204" pitchFamily="34" charset="0"/>
                <a:hlinkClick r:id="rId2" tooltip="Original URL: https://librarysearch.uwtsd.ac.uk/discovery/fulldisplay?docid=cdi_doaj_primary_oai_doaj_org_article_22de4fd6951440b2bfb6d686d3d1316a&amp;context=PC&amp;vid=44WHELF_UWTSD:44WHELF_UWTSD_VU1. Click or tap if you trust this link.">
                  <a:extLst>
                    <a:ext uri="{A12FA001-AC4F-418D-AE19-62706E023703}">
                      <ahyp:hlinkClr xmlns:ahyp="http://schemas.microsoft.com/office/drawing/2018/hyperlinkcolor" val="tx"/>
                    </a:ext>
                  </a:extLst>
                </a:hlinkClick>
              </a:rPr>
              <a:t>Effective tools of digital marketing implementation</a:t>
            </a:r>
            <a:endParaRPr lang="en-GB" sz="1600" b="1" i="0" dirty="0">
              <a:effectLst/>
              <a:latin typeface="Arial" panose="020B0604020202020204" pitchFamily="34" charset="0"/>
              <a:cs typeface="Arial" panose="020B0604020202020204" pitchFamily="34" charset="0"/>
            </a:endParaRPr>
          </a:p>
          <a:p>
            <a:pPr algn="l" fontAlgn="base"/>
            <a:r>
              <a:rPr lang="en-GB" sz="1600" b="0" i="0" dirty="0">
                <a:effectLst/>
                <a:latin typeface="Arial" panose="020B0604020202020204" pitchFamily="34" charset="0"/>
                <a:cs typeface="Arial" panose="020B0604020202020204" pitchFamily="34" charset="0"/>
              </a:rPr>
              <a:t>Michael Schaefer ; Oksana Hetman</a:t>
            </a:r>
          </a:p>
          <a:p>
            <a:pPr algn="l" fontAlgn="base"/>
            <a:r>
              <a:rPr lang="en-GB" sz="1600" b="0" i="0" dirty="0" err="1">
                <a:effectLst/>
                <a:latin typeface="Arial" panose="020B0604020202020204" pitchFamily="34" charset="0"/>
                <a:cs typeface="Arial" panose="020B0604020202020204" pitchFamily="34" charset="0"/>
              </a:rPr>
              <a:t>Hryhorii</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Skovoroda</a:t>
            </a:r>
            <a:r>
              <a:rPr lang="en-GB" sz="1600" b="0" i="0" dirty="0">
                <a:effectLst/>
                <a:latin typeface="Arial" panose="020B0604020202020204" pitchFamily="34" charset="0"/>
                <a:cs typeface="Arial" panose="020B0604020202020204" pitchFamily="34" charset="0"/>
              </a:rPr>
              <a:t> University in </a:t>
            </a:r>
            <a:r>
              <a:rPr lang="en-GB" sz="1600" b="0" i="0" dirty="0" err="1">
                <a:effectLst/>
                <a:latin typeface="Arial" panose="020B0604020202020204" pitchFamily="34" charset="0"/>
                <a:cs typeface="Arial" panose="020B0604020202020204" pitchFamily="34" charset="0"/>
              </a:rPr>
              <a:t>Pereiaslav</a:t>
            </a:r>
            <a:endParaRPr lang="en-GB" sz="1600" b="0" i="0" dirty="0">
              <a:effectLst/>
              <a:latin typeface="Arial" panose="020B0604020202020204" pitchFamily="34" charset="0"/>
              <a:cs typeface="Arial" panose="020B0604020202020204" pitchFamily="34" charset="0"/>
            </a:endParaRPr>
          </a:p>
          <a:p>
            <a:pPr algn="l" fontAlgn="base"/>
            <a:r>
              <a:rPr lang="en-GB" sz="1600" b="0" i="0" dirty="0" err="1">
                <a:effectLst/>
                <a:latin typeface="Arial" panose="020B0604020202020204" pitchFamily="34" charset="0"/>
                <a:cs typeface="Arial" panose="020B0604020202020204" pitchFamily="34" charset="0"/>
              </a:rPr>
              <a:t>Ekonomìčnij</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vìsnik</a:t>
            </a:r>
            <a:r>
              <a:rPr lang="en-GB" sz="1600" b="0" i="0" dirty="0">
                <a:effectLst/>
                <a:latin typeface="Arial" panose="020B0604020202020204" pitchFamily="34" charset="0"/>
                <a:cs typeface="Arial" panose="020B0604020202020204" pitchFamily="34" charset="0"/>
              </a:rPr>
              <a:t> </a:t>
            </a:r>
            <a:r>
              <a:rPr lang="en-GB" sz="1600" b="0" i="0" dirty="0" err="1">
                <a:effectLst/>
                <a:latin typeface="Arial" panose="020B0604020202020204" pitchFamily="34" charset="0"/>
                <a:cs typeface="Arial" panose="020B0604020202020204" pitchFamily="34" charset="0"/>
              </a:rPr>
              <a:t>unìversitetu</a:t>
            </a:r>
            <a:r>
              <a:rPr lang="en-GB" sz="1600" b="0" i="0" dirty="0">
                <a:effectLst/>
                <a:latin typeface="Arial" panose="020B0604020202020204" pitchFamily="34" charset="0"/>
                <a:cs typeface="Arial" panose="020B0604020202020204" pitchFamily="34" charset="0"/>
              </a:rPr>
              <a:t>, 2019 (41), p.67-74</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Mahmud MM and Wong SF (2022) Digital age: The importance of 21st century skills among the undergraduates. Front. Educ. 7:950553. </a:t>
            </a:r>
            <a:r>
              <a:rPr lang="en-US" sz="1600" dirty="0" err="1">
                <a:latin typeface="Arial" panose="020B0604020202020204" pitchFamily="34" charset="0"/>
                <a:cs typeface="Arial" panose="020B0604020202020204" pitchFamily="34" charset="0"/>
              </a:rPr>
              <a:t>doi</a:t>
            </a:r>
            <a:r>
              <a:rPr lang="en-US" sz="1600" dirty="0">
                <a:latin typeface="Arial" panose="020B0604020202020204" pitchFamily="34" charset="0"/>
                <a:cs typeface="Arial" panose="020B0604020202020204" pitchFamily="34" charset="0"/>
              </a:rPr>
              <a:t>: 10.3389/feduc.2022.950553</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Chapter Title: On the Need to Assure Confidentiality and on Privacy Book Title: Assuring the Confidentiality of Social Research Data Book Author(s): Robert F. </a:t>
            </a:r>
            <a:r>
              <a:rPr lang="en-US" sz="1600" dirty="0" err="1">
                <a:latin typeface="Arial" panose="020B0604020202020204" pitchFamily="34" charset="0"/>
                <a:cs typeface="Arial" panose="020B0604020202020204" pitchFamily="34" charset="0"/>
              </a:rPr>
              <a:t>Boruch</a:t>
            </a:r>
            <a:r>
              <a:rPr lang="en-US" sz="1600" dirty="0">
                <a:latin typeface="Arial" panose="020B0604020202020204" pitchFamily="34" charset="0"/>
                <a:cs typeface="Arial" panose="020B0604020202020204" pitchFamily="34" charset="0"/>
              </a:rPr>
              <a:t> and Joe S. Cecil Published by: University of Pennsylvania Press Stable URL: https://www.jstor.org/stable/j.ctv4v3137.6 </a:t>
            </a:r>
          </a:p>
          <a:p>
            <a:endParaRPr lang="en-US" dirty="0"/>
          </a:p>
          <a:p>
            <a:endParaRPr lang="en-GB" dirty="0"/>
          </a:p>
        </p:txBody>
      </p:sp>
    </p:spTree>
    <p:extLst>
      <p:ext uri="{BB962C8B-B14F-4D97-AF65-F5344CB8AC3E}">
        <p14:creationId xmlns:p14="http://schemas.microsoft.com/office/powerpoint/2010/main" val="41350687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Office_44286073_TF55705232.potx" id="{B7A741E6-96B9-45BD-A1A1-505231A19B21}" vid="{F17FBA35-4AE0-45DF-B5E4-C9002013650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{31DF4E8D-9357-4586-A00D-E50815DB194F}tf55705232_win32</Template>
  <TotalTime>231</TotalTime>
  <Words>884</Words>
  <Application>Microsoft Office PowerPoint</Application>
  <PresentationFormat>Widescreen</PresentationFormat>
  <Paragraphs>73</Paragraphs>
  <Slides>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Goudy Old Style</vt:lpstr>
      <vt:lpstr>Wingdings 2</vt:lpstr>
      <vt:lpstr>SlateVTI</vt:lpstr>
      <vt:lpstr>Are digital skills important for study and work</vt:lpstr>
      <vt:lpstr>Introduction  In this presentation as a group we will research using Harwood Style referencing and  using Microsoft forms to carry out surveys and ask UWTSD Students 5 different questions that correlate with our main question. We will use Evidence gathered both from students and online research methods. Using UWTSD Library  we will gather existing research and collect data to produce a report in the final conclusion. Which digital tool is most used by students at UWTSD ?</vt:lpstr>
      <vt:lpstr>Rationale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Majid Khan</dc:creator>
  <cp:lastModifiedBy>Majid Khan</cp:lastModifiedBy>
  <cp:revision>1</cp:revision>
  <dcterms:created xsi:type="dcterms:W3CDTF">2023-02-10T10:08:12Z</dcterms:created>
  <dcterms:modified xsi:type="dcterms:W3CDTF">2023-02-17T12:37:35Z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