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notesMasterIdLst>
    <p:notesMasterId r:id="rId25"/>
  </p:notesMasterIdLst>
  <p:sldIdLst>
    <p:sldId id="297" r:id="rId2"/>
    <p:sldId id="280" r:id="rId3"/>
    <p:sldId id="281" r:id="rId4"/>
    <p:sldId id="264" r:id="rId5"/>
    <p:sldId id="270" r:id="rId6"/>
    <p:sldId id="271" r:id="rId7"/>
    <p:sldId id="273" r:id="rId8"/>
    <p:sldId id="276" r:id="rId9"/>
    <p:sldId id="278" r:id="rId10"/>
    <p:sldId id="283" r:id="rId11"/>
    <p:sldId id="285" r:id="rId12"/>
    <p:sldId id="289" r:id="rId13"/>
    <p:sldId id="291" r:id="rId14"/>
    <p:sldId id="294" r:id="rId15"/>
    <p:sldId id="293" r:id="rId16"/>
    <p:sldId id="295" r:id="rId17"/>
    <p:sldId id="296" r:id="rId18"/>
    <p:sldId id="266" r:id="rId19"/>
    <p:sldId id="299" r:id="rId20"/>
    <p:sldId id="301" r:id="rId21"/>
    <p:sldId id="303" r:id="rId22"/>
    <p:sldId id="304" r:id="rId23"/>
    <p:sldId id="30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FF72A34-2B52-4E91-888D-B09BEAF76784}">
          <p14:sldIdLst>
            <p14:sldId id="297"/>
            <p14:sldId id="280"/>
            <p14:sldId id="281"/>
            <p14:sldId id="264"/>
          </p14:sldIdLst>
        </p14:section>
        <p14:section name="Untitled Section" id="{DCADCD25-9F75-4A67-BDAF-4523D0D73A9E}">
          <p14:sldIdLst>
            <p14:sldId id="270"/>
            <p14:sldId id="271"/>
            <p14:sldId id="273"/>
            <p14:sldId id="276"/>
            <p14:sldId id="278"/>
            <p14:sldId id="283"/>
            <p14:sldId id="285"/>
            <p14:sldId id="289"/>
            <p14:sldId id="291"/>
            <p14:sldId id="294"/>
            <p14:sldId id="293"/>
            <p14:sldId id="295"/>
            <p14:sldId id="296"/>
            <p14:sldId id="266"/>
            <p14:sldId id="299"/>
            <p14:sldId id="301"/>
            <p14:sldId id="303"/>
            <p14:sldId id="304"/>
            <p14:sldId id="30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64783" autoAdjust="0"/>
  </p:normalViewPr>
  <p:slideViewPr>
    <p:cSldViewPr snapToGrid="0">
      <p:cViewPr varScale="1">
        <p:scale>
          <a:sx n="42" d="100"/>
          <a:sy n="42" d="100"/>
        </p:scale>
        <p:origin x="15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49A44E-6B4B-4F02-9066-BA02B7A3EDBD}" type="datetimeFigureOut">
              <a:rPr lang="en-GB" smtClean="0"/>
              <a:t>29/06/2021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B1172F-2839-42E7-8204-80D24EC26613}" type="slidenum">
              <a:rPr lang="en-GB" smtClean="0"/>
              <a:t>‹#›</a:t>
            </a:fld>
            <a:endParaRPr lang="en-GB" dirty="0"/>
          </a:p>
        </p:txBody>
      </p:sp>
    </p:spTree>
    <p:extLst>
      <p:ext uri="{BB962C8B-B14F-4D97-AF65-F5344CB8AC3E}">
        <p14:creationId xmlns:p14="http://schemas.microsoft.com/office/powerpoint/2010/main" val="1958326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a:t>
            </a:fld>
            <a:endParaRPr lang="en-GB" dirty="0"/>
          </a:p>
        </p:txBody>
      </p:sp>
    </p:spTree>
    <p:extLst>
      <p:ext uri="{BB962C8B-B14F-4D97-AF65-F5344CB8AC3E}">
        <p14:creationId xmlns:p14="http://schemas.microsoft.com/office/powerpoint/2010/main" val="23019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2</a:t>
            </a:fld>
            <a:endParaRPr lang="en-GB" dirty="0"/>
          </a:p>
        </p:txBody>
      </p:sp>
    </p:spTree>
    <p:extLst>
      <p:ext uri="{BB962C8B-B14F-4D97-AF65-F5344CB8AC3E}">
        <p14:creationId xmlns:p14="http://schemas.microsoft.com/office/powerpoint/2010/main" val="3669454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3</a:t>
            </a:fld>
            <a:endParaRPr lang="en-GB" dirty="0"/>
          </a:p>
        </p:txBody>
      </p:sp>
    </p:spTree>
    <p:extLst>
      <p:ext uri="{BB962C8B-B14F-4D97-AF65-F5344CB8AC3E}">
        <p14:creationId xmlns:p14="http://schemas.microsoft.com/office/powerpoint/2010/main" val="508220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spcBef>
                <a:spcPts val="0"/>
              </a:spcBef>
              <a:buFont typeface="Wingdings" panose="05000000000000000000" pitchFamily="2" charset="2"/>
              <a:buNone/>
            </a:pPr>
            <a:r>
              <a:rPr lang="en-GB" sz="1200" dirty="0" smtClean="0">
                <a:latin typeface="Arial" panose="020B0604020202020204" pitchFamily="34" charset="0"/>
                <a:cs typeface="Arial" panose="020B0604020202020204" pitchFamily="34" charset="0"/>
              </a:rPr>
              <a:t>People Management is around successful management of staff members, research shows that well-managed staff rise revenues and reduce costs (Rees and French, 2016, p.254). The aim </a:t>
            </a:r>
            <a:r>
              <a:rPr lang="en-GB" sz="1200" dirty="0" smtClean="0">
                <a:latin typeface="Arial" panose="020B0604020202020204" pitchFamily="34" charset="0"/>
                <a:cs typeface="Arial" panose="020B0604020202020204" pitchFamily="34" charset="0"/>
              </a:rPr>
              <a:t>getting the </a:t>
            </a:r>
            <a:r>
              <a:rPr lang="en-GB" sz="1200" dirty="0" smtClean="0">
                <a:latin typeface="Arial" panose="020B0604020202020204" pitchFamily="34" charset="0"/>
                <a:cs typeface="Arial" panose="020B0604020202020204" pitchFamily="34" charset="0"/>
              </a:rPr>
              <a:t>best out of people and HR managers work with line managers giving advice and helping </a:t>
            </a:r>
            <a:r>
              <a:rPr lang="en-GB" sz="1200" dirty="0" smtClean="0">
                <a:latin typeface="Arial" panose="020B0604020202020204" pitchFamily="34" charset="0"/>
                <a:cs typeface="Arial" panose="020B0604020202020204" pitchFamily="34" charset="0"/>
              </a:rPr>
              <a:t>them.</a:t>
            </a:r>
            <a:r>
              <a:rPr lang="en-GB" sz="1200" baseline="0" dirty="0" smtClean="0">
                <a:latin typeface="Arial" panose="020B0604020202020204" pitchFamily="34" charset="0"/>
                <a:cs typeface="Arial" panose="020B0604020202020204" pitchFamily="34" charset="0"/>
              </a:rPr>
              <a:t> They </a:t>
            </a:r>
            <a:r>
              <a:rPr lang="en-GB" sz="1200" dirty="0" smtClean="0">
                <a:latin typeface="Arial" panose="020B0604020202020204" pitchFamily="34" charset="0"/>
                <a:cs typeface="Arial" panose="020B0604020202020204" pitchFamily="34" charset="0"/>
              </a:rPr>
              <a:t>provide </a:t>
            </a:r>
            <a:r>
              <a:rPr lang="en-GB" sz="1200" dirty="0" smtClean="0">
                <a:latin typeface="Arial" panose="020B0604020202020204" pitchFamily="34" charset="0"/>
                <a:cs typeface="Arial" panose="020B0604020202020204" pitchFamily="34" charset="0"/>
              </a:rPr>
              <a:t>training and tools to aid them in getting higher performance from staff (Taylor, 2016, p.197). The people</a:t>
            </a:r>
            <a:r>
              <a:rPr lang="en-GB" sz="1200" baseline="0" dirty="0" smtClean="0">
                <a:latin typeface="Arial" panose="020B0604020202020204" pitchFamily="34" charset="0"/>
                <a:cs typeface="Arial" panose="020B0604020202020204" pitchFamily="34" charset="0"/>
              </a:rPr>
              <a:t> and performance model connects as it grows the HR causal sequence for the people performance model (Hutchinson, 2013, p. 21</a:t>
            </a:r>
            <a:r>
              <a:rPr lang="en-GB" sz="1200" baseline="0" dirty="0" smtClean="0">
                <a:latin typeface="Arial" panose="020B0604020202020204" pitchFamily="34" charset="0"/>
                <a:cs typeface="Arial" panose="020B0604020202020204" pitchFamily="34" charset="0"/>
              </a:rPr>
              <a:t>). </a:t>
            </a:r>
            <a:r>
              <a:rPr lang="en-GB" sz="1200" baseline="0" dirty="0" smtClean="0">
                <a:latin typeface="Arial" panose="020B0604020202020204" pitchFamily="34" charset="0"/>
                <a:cs typeface="Arial" panose="020B0604020202020204" pitchFamily="34" charset="0"/>
              </a:rPr>
              <a:t>With the </a:t>
            </a:r>
            <a:r>
              <a:rPr lang="en-GB" sz="1200" dirty="0" smtClean="0">
                <a:latin typeface="Arial" panose="020B0604020202020204" pitchFamily="34" charset="0"/>
                <a:cs typeface="Arial" panose="020B0604020202020204" pitchFamily="34" charset="0"/>
              </a:rPr>
              <a:t>ACE</a:t>
            </a:r>
            <a:r>
              <a:rPr lang="en-GB" sz="1200" baseline="0" dirty="0" smtClean="0">
                <a:latin typeface="Arial" panose="020B0604020202020204" pitchFamily="34" charset="0"/>
                <a:cs typeface="Arial" panose="020B0604020202020204" pitchFamily="34" charset="0"/>
              </a:rPr>
              <a:t> Model also being similarly important; how employees are motivated and making sure employees work is alongside the company plans and guiding employees to identify their abilities </a:t>
            </a:r>
            <a:r>
              <a:rPr lang="en-GB" dirty="0" smtClean="0">
                <a:latin typeface="Arial" panose="020B0604020202020204" pitchFamily="34" charset="0"/>
                <a:cs typeface="Arial" panose="020B0604020202020204" pitchFamily="34" charset="0"/>
              </a:rPr>
              <a:t>(Rees and French, 2016, p.255).</a:t>
            </a:r>
          </a:p>
          <a:p>
            <a:pPr marL="0" indent="0" algn="just">
              <a:lnSpc>
                <a:spcPct val="150000"/>
              </a:lnSpc>
              <a:spcBef>
                <a:spcPts val="0"/>
              </a:spcBef>
              <a:buFont typeface="Wingdings" panose="05000000000000000000" pitchFamily="2" charset="2"/>
              <a:buNone/>
            </a:pPr>
            <a:endParaRPr lang="en-GB" sz="1200" dirty="0" smtClean="0">
              <a:latin typeface="Arial" panose="020B0604020202020204" pitchFamily="34" charset="0"/>
              <a:cs typeface="Arial" panose="020B0604020202020204" pitchFamily="34" charset="0"/>
            </a:endParaRPr>
          </a:p>
          <a:p>
            <a:pPr marL="0" indent="0" algn="just">
              <a:lnSpc>
                <a:spcPct val="150000"/>
              </a:lnSpc>
              <a:spcBef>
                <a:spcPts val="0"/>
              </a:spcBef>
              <a:buFont typeface="Wingdings" panose="05000000000000000000" pitchFamily="2" charset="2"/>
              <a:buNone/>
            </a:pPr>
            <a:endParaRPr lang="en-GB" sz="1200" dirty="0" smtClean="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endParaRPr lang="en-GB" dirty="0" smtClean="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endParaRPr lang="en-GB" dirty="0" smtClean="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endParaRPr lang="en-GB" dirty="0" smtClean="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endParaRPr lang="en-GB" dirty="0" smtClean="0">
              <a:latin typeface="Arial" panose="020B0604020202020204" pitchFamily="34" charset="0"/>
              <a:cs typeface="Arial" panose="020B0604020202020204" pitchFamily="34" charset="0"/>
            </a:endParaRPr>
          </a:p>
          <a:p>
            <a:pPr marL="0" indent="0">
              <a:lnSpc>
                <a:spcPct val="150000"/>
              </a:lnSpc>
              <a:spcBef>
                <a:spcPts val="0"/>
              </a:spcBef>
              <a:buFont typeface="Wingdings" panose="05000000000000000000" pitchFamily="2" charset="2"/>
              <a:buNone/>
            </a:pPr>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4</a:t>
            </a:fld>
            <a:endParaRPr lang="en-GB" dirty="0"/>
          </a:p>
        </p:txBody>
      </p:sp>
    </p:spTree>
    <p:extLst>
      <p:ext uri="{BB962C8B-B14F-4D97-AF65-F5344CB8AC3E}">
        <p14:creationId xmlns:p14="http://schemas.microsoft.com/office/powerpoint/2010/main" val="2454429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Organisational performance makes a difference on how people are managed at work, evidence shows that a clear method in managing people provides the foundation for performance improvements massively (UKCES, 2010). Due to globalisation and increased technology this meant businesses were more steady, more competitive and therefore performance management was re-examined. HPWS are better known as encompassing a collection of different HR management practices and policies which are jointly supporting and presented in an organisation at the same time (Taylor, 2016, p.199).</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Pfeffer</a:t>
            </a:r>
            <a:r>
              <a:rPr lang="en-GB" sz="1200" baseline="0" dirty="0" smtClean="0">
                <a:latin typeface="Arial" panose="020B0604020202020204" pitchFamily="34" charset="0"/>
                <a:cs typeface="Arial" panose="020B0604020202020204" pitchFamily="34" charset="0"/>
              </a:rPr>
              <a:t> (1998a, within Hutchinson, 2013, p.3) suggests there are a number of various lists of what the HR practices should be and seven are identified (there were formerly a list of 16). There is also Arthur’s (1994, within Hutchinson, 2013 p.3) </a:t>
            </a:r>
            <a:r>
              <a:rPr lang="en-GB" sz="1200" baseline="0" dirty="0" smtClean="0">
                <a:latin typeface="Arial" panose="020B0604020202020204" pitchFamily="34" charset="0"/>
                <a:cs typeface="Arial" panose="020B0604020202020204" pitchFamily="34" charset="0"/>
              </a:rPr>
              <a:t>practice. Others </a:t>
            </a:r>
            <a:r>
              <a:rPr lang="en-GB" sz="1200" baseline="0" dirty="0" smtClean="0">
                <a:latin typeface="Arial" panose="020B0604020202020204" pitchFamily="34" charset="0"/>
                <a:cs typeface="Arial" panose="020B0604020202020204" pitchFamily="34" charset="0"/>
              </a:rPr>
              <a:t>also are recruitment, appraisal and security for the job Wood de Menezes (1998, within Hutchinson, 2013, p.3). This is not exhausted with others listing practices. Regardless of the list, the joint thought is that these practices are appropriate effective and universal (Hutchinson, 2013 p.3). HR Practices can by implemented by any organisation which will end up in improved performance other terminology used includes ‘high-commitment management (Hutchinson, 2013, p.3). There are however variances reliant on the sector, type of firm and country (Marchington </a:t>
            </a:r>
            <a:r>
              <a:rPr lang="en-GB" sz="1200" i="1" baseline="0" dirty="0" smtClean="0">
                <a:latin typeface="Arial" panose="020B0604020202020204" pitchFamily="34" charset="0"/>
                <a:cs typeface="Arial" panose="020B0604020202020204" pitchFamily="34" charset="0"/>
              </a:rPr>
              <a:t>et al, </a:t>
            </a:r>
            <a:r>
              <a:rPr lang="en-GB" sz="1200" baseline="0" dirty="0" smtClean="0">
                <a:latin typeface="Arial" panose="020B0604020202020204" pitchFamily="34" charset="0"/>
                <a:cs typeface="Arial" panose="020B0604020202020204" pitchFamily="34" charset="0"/>
              </a:rPr>
              <a:t>2016, p.70).</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5</a:t>
            </a:fld>
            <a:endParaRPr lang="en-GB" dirty="0"/>
          </a:p>
        </p:txBody>
      </p:sp>
    </p:spTree>
    <p:extLst>
      <p:ext uri="{BB962C8B-B14F-4D97-AF65-F5344CB8AC3E}">
        <p14:creationId xmlns:p14="http://schemas.microsoft.com/office/powerpoint/2010/main" val="1993304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latin typeface="Arial" panose="020B0604020202020204" pitchFamily="34" charset="0"/>
                <a:cs typeface="Arial" panose="020B0604020202020204" pitchFamily="34" charset="0"/>
              </a:rPr>
              <a:t>Looking</a:t>
            </a:r>
            <a:r>
              <a:rPr lang="en-GB" baseline="0" dirty="0" smtClean="0">
                <a:latin typeface="Arial" panose="020B0604020202020204" pitchFamily="34" charset="0"/>
                <a:cs typeface="Arial" panose="020B0604020202020204" pitchFamily="34" charset="0"/>
              </a:rPr>
              <a:t> for a unplanned link between HRM and organisational performance has controlled research Purcell and Kinnie (2007 within Hutchinson, 2013, p.2). This has been studied in dissimilar sectors, different sized companies, diverse sectors and also using various performance outcomes Boselie (2010 within Hutchinson, 2013, p.2). </a:t>
            </a:r>
            <a:r>
              <a:rPr lang="en-GB" sz="1200" b="0" dirty="0" smtClean="0">
                <a:solidFill>
                  <a:srgbClr val="92D050"/>
                </a:solidFill>
                <a:latin typeface="Arial" panose="020B0604020202020204" pitchFamily="34" charset="0"/>
                <a:cs typeface="Arial" panose="020B0604020202020204" pitchFamily="34" charset="0"/>
              </a:rPr>
              <a:t>Not everyone agrees that HPW practices directs to superior business performance, overall results are very good.  It is said that whilst high-commitment model is engaging because of it backing up the case for it applying good people management practices on corporate and fairness bases, there is a powerful base for conflicting that these models are not used in all workplaces and all staff groups (Marchington </a:t>
            </a:r>
            <a:r>
              <a:rPr lang="en-GB" sz="1200" b="0" i="1" dirty="0" smtClean="0">
                <a:solidFill>
                  <a:srgbClr val="92D050"/>
                </a:solidFill>
                <a:latin typeface="Arial" panose="020B0604020202020204" pitchFamily="34" charset="0"/>
                <a:cs typeface="Arial" panose="020B0604020202020204" pitchFamily="34" charset="0"/>
              </a:rPr>
              <a:t>et al, </a:t>
            </a:r>
            <a:r>
              <a:rPr lang="en-GB" sz="1200" b="0" dirty="0" smtClean="0">
                <a:solidFill>
                  <a:srgbClr val="92D050"/>
                </a:solidFill>
                <a:latin typeface="Arial" panose="020B0604020202020204" pitchFamily="34" charset="0"/>
                <a:cs typeface="Arial" panose="020B0604020202020204" pitchFamily="34" charset="0"/>
              </a:rPr>
              <a:t>2016</a:t>
            </a:r>
            <a:r>
              <a:rPr lang="en-GB" sz="1200" b="0" i="1" dirty="0" smtClean="0">
                <a:solidFill>
                  <a:srgbClr val="92D050"/>
                </a:solidFill>
                <a:latin typeface="Arial" panose="020B0604020202020204" pitchFamily="34" charset="0"/>
                <a:cs typeface="Arial" panose="020B0604020202020204" pitchFamily="34" charset="0"/>
              </a:rPr>
              <a:t> </a:t>
            </a:r>
            <a:r>
              <a:rPr lang="en-GB" sz="1200" b="0" dirty="0" smtClean="0">
                <a:solidFill>
                  <a:srgbClr val="92D050"/>
                </a:solidFill>
                <a:latin typeface="Arial" panose="020B0604020202020204" pitchFamily="34" charset="0"/>
                <a:cs typeface="Arial" panose="020B0604020202020204" pitchFamily="34" charset="0"/>
              </a:rPr>
              <a:t>p.79). </a:t>
            </a:r>
            <a:r>
              <a:rPr lang="en-GB" baseline="0" dirty="0" smtClean="0">
                <a:latin typeface="Arial" panose="020B0604020202020204" pitchFamily="34" charset="0"/>
                <a:cs typeface="Arial" panose="020B0604020202020204" pitchFamily="34" charset="0"/>
              </a:rPr>
              <a:t>Huselid (1995 within Taylor, 2016 200 – 01) showed that the extra use of HR practices there was in a company, the lesser its labour turnover, the greater the market value and the better its profits. </a:t>
            </a:r>
          </a:p>
          <a:p>
            <a:pPr algn="just"/>
            <a:r>
              <a:rPr lang="en-GB" baseline="0" dirty="0" smtClean="0">
                <a:latin typeface="Arial" panose="020B0604020202020204" pitchFamily="34" charset="0"/>
                <a:cs typeface="Arial" panose="020B0604020202020204" pitchFamily="34" charset="0"/>
              </a:rPr>
              <a:t> </a:t>
            </a:r>
          </a:p>
          <a:p>
            <a:pPr algn="just"/>
            <a:r>
              <a:rPr lang="en-GB" baseline="0" dirty="0" smtClean="0">
                <a:latin typeface="Arial" panose="020B0604020202020204" pitchFamily="34" charset="0"/>
                <a:cs typeface="Arial" panose="020B0604020202020204" pitchFamily="34" charset="0"/>
              </a:rPr>
              <a:t>The conclusion by a number of people is that HRM is positively related to performance and in 2001 the CIPD claimed that there is a transparent link between people management and performance CIPD (2001: 4 within Hutchinson, 2013, p.2). There is a huge potential benefit for all organisations globally and in any commerce, not only relating to the rise in performance but also with keeping competitive advance for a longer period along with expanding staff being satisfied and their well-being good (Taylor, 2016, p.201). </a:t>
            </a:r>
            <a:r>
              <a:rPr lang="en-GB" dirty="0" smtClean="0">
                <a:latin typeface="Arial" panose="020B0604020202020204" pitchFamily="34" charset="0"/>
                <a:cs typeface="Arial" panose="020B0604020202020204" pitchFamily="34" charset="0"/>
              </a:rPr>
              <a:t>Work has been carried</a:t>
            </a:r>
            <a:r>
              <a:rPr lang="en-GB" baseline="0" dirty="0" smtClean="0">
                <a:latin typeface="Arial" panose="020B0604020202020204" pitchFamily="34" charset="0"/>
                <a:cs typeface="Arial" panose="020B0604020202020204" pitchFamily="34" charset="0"/>
              </a:rPr>
              <a:t> out following Huselid’s article, not all were the same results but mostly the assumptions have been generally similar with those of the original article. Combs </a:t>
            </a:r>
            <a:r>
              <a:rPr lang="en-GB" i="1" baseline="0" dirty="0" smtClean="0">
                <a:latin typeface="Arial" panose="020B0604020202020204" pitchFamily="34" charset="0"/>
                <a:cs typeface="Arial" panose="020B0604020202020204" pitchFamily="34" charset="0"/>
              </a:rPr>
              <a:t>et al </a:t>
            </a:r>
            <a:r>
              <a:rPr lang="en-GB" baseline="0" dirty="0" smtClean="0">
                <a:latin typeface="Arial" panose="020B0604020202020204" pitchFamily="34" charset="0"/>
                <a:cs typeface="Arial" panose="020B0604020202020204" pitchFamily="34" charset="0"/>
              </a:rPr>
              <a:t>(2006) examinations of 92 unconnected studies which were done after Huselid’s. Combs </a:t>
            </a:r>
            <a:r>
              <a:rPr lang="en-GB" i="1" baseline="0" dirty="0" smtClean="0">
                <a:latin typeface="Arial" panose="020B0604020202020204" pitchFamily="34" charset="0"/>
                <a:cs typeface="Arial" panose="020B0604020202020204" pitchFamily="34" charset="0"/>
              </a:rPr>
              <a:t>et al </a:t>
            </a:r>
            <a:r>
              <a:rPr lang="en-GB" i="0" baseline="0" dirty="0" smtClean="0">
                <a:latin typeface="Arial" panose="020B0604020202020204" pitchFamily="34" charset="0"/>
                <a:cs typeface="Arial" panose="020B0604020202020204" pitchFamily="34" charset="0"/>
              </a:rPr>
              <a:t>reckoned that HPW practices on average are allied with 4.6% surge in return on assets and 4.4% fall in staff turnover (Taylor, 2016, p. 201). This has been stated to as ‘the black box’ problem Purcell </a:t>
            </a:r>
            <a:r>
              <a:rPr lang="en-GB" i="1" baseline="0" dirty="0" smtClean="0">
                <a:latin typeface="Arial" panose="020B0604020202020204" pitchFamily="34" charset="0"/>
                <a:cs typeface="Arial" panose="020B0604020202020204" pitchFamily="34" charset="0"/>
              </a:rPr>
              <a:t>et al</a:t>
            </a:r>
            <a:r>
              <a:rPr lang="en-GB" i="0" baseline="0" dirty="0" smtClean="0">
                <a:latin typeface="Arial" panose="020B0604020202020204" pitchFamily="34" charset="0"/>
                <a:cs typeface="Arial" panose="020B0604020202020204" pitchFamily="34" charset="0"/>
              </a:rPr>
              <a:t>, (2003: Wright and Gardner, 2004 within Hutchinson, 2013 p.7). The three main discoveries were a) there is a encouraging reaction from employees in a business when there is a progressive or high performance package in place, which in turn individuals work harder and performance is key leads then to discretionary effort outcome b) ideas that are big which reinforces what their mission is and what values that mission is founded on, assist joining the organisation together c) successful line management is a vital factor of ‘the black box’ (Taylor, 2016, p. 201-2).</a:t>
            </a:r>
          </a:p>
          <a:p>
            <a:pPr algn="just"/>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6</a:t>
            </a:fld>
            <a:endParaRPr lang="en-GB" dirty="0"/>
          </a:p>
        </p:txBody>
      </p:sp>
    </p:spTree>
    <p:extLst>
      <p:ext uri="{BB962C8B-B14F-4D97-AF65-F5344CB8AC3E}">
        <p14:creationId xmlns:p14="http://schemas.microsoft.com/office/powerpoint/2010/main" val="685495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Requirements</a:t>
            </a:r>
            <a:r>
              <a:rPr lang="en-GB" baseline="0" dirty="0" smtClean="0">
                <a:latin typeface="Arial" panose="020B0604020202020204" pitchFamily="34" charset="0"/>
                <a:cs typeface="Arial" panose="020B0604020202020204" pitchFamily="34" charset="0"/>
              </a:rPr>
              <a:t> must be fulfilled if a bundle of best practices is to support high levels of performance. AMO Stands for; Ability, motivation and opportunity to perform well (Taylor, 2016 p. 202). Should any of the A, M, O factors be absent, discretionary effort is doubtful to be obliging e.g. an employee may have the aptitude, skills and the incentive to perform well, if held back performance is probable to be hindered (Hutchinson, 2013, p.11). </a:t>
            </a:r>
            <a:r>
              <a:rPr lang="en-GB" dirty="0" smtClean="0">
                <a:latin typeface="Arial" panose="020B0604020202020204" pitchFamily="34" charset="0"/>
                <a:cs typeface="Arial" panose="020B0604020202020204" pitchFamily="34" charset="0"/>
              </a:rPr>
              <a:t>In relation</a:t>
            </a:r>
            <a:r>
              <a:rPr lang="en-GB" baseline="0" dirty="0" smtClean="0">
                <a:latin typeface="Arial" panose="020B0604020202020204" pitchFamily="34" charset="0"/>
                <a:cs typeface="Arial" panose="020B0604020202020204" pitchFamily="34" charset="0"/>
              </a:rPr>
              <a:t> to other research in this field is the Gallup Organisation Harter </a:t>
            </a:r>
            <a:r>
              <a:rPr lang="en-GB" i="1" baseline="0" dirty="0" smtClean="0">
                <a:latin typeface="Arial" panose="020B0604020202020204" pitchFamily="34" charset="0"/>
                <a:cs typeface="Arial" panose="020B0604020202020204" pitchFamily="34" charset="0"/>
              </a:rPr>
              <a:t>et al (2002) </a:t>
            </a:r>
            <a:r>
              <a:rPr lang="en-GB" baseline="0" dirty="0" smtClean="0">
                <a:latin typeface="Arial" panose="020B0604020202020204" pitchFamily="34" charset="0"/>
                <a:cs typeface="Arial" panose="020B0604020202020204" pitchFamily="34" charset="0"/>
              </a:rPr>
              <a:t>who used over a length of time and globally a simple 12 question tool. This employee engagement survey which was used by all trades over a three decade era (Taylor, 2016, p.202). Certain businesses may</a:t>
            </a:r>
            <a:r>
              <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rPr>
              <a:t> need to change the questions to make them less official (</a:t>
            </a:r>
            <a:r>
              <a:rPr lang="en-GB" b="0" dirty="0" smtClean="0">
                <a:latin typeface="Arial" panose="020B0604020202020204" pitchFamily="34" charset="0"/>
                <a:cs typeface="Arial" panose="020B0604020202020204" pitchFamily="34" charset="0"/>
              </a:rPr>
              <a:t>Wollard and Shuck, 2011,</a:t>
            </a:r>
            <a:r>
              <a:rPr lang="en-GB" b="0" baseline="0" dirty="0" smtClean="0">
                <a:latin typeface="Arial" panose="020B0604020202020204" pitchFamily="34" charset="0"/>
                <a:cs typeface="Arial" panose="020B0604020202020204" pitchFamily="34" charset="0"/>
              </a:rPr>
              <a:t> p.440).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baseline="0" dirty="0" smtClean="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b="0" baseline="0" dirty="0" smtClean="0">
                <a:latin typeface="Arial" panose="020B0604020202020204" pitchFamily="34" charset="0"/>
                <a:cs typeface="Arial" panose="020B0604020202020204" pitchFamily="34" charset="0"/>
              </a:rPr>
              <a:t>The l</a:t>
            </a:r>
            <a:r>
              <a:rPr lang="en-GB" b="0" dirty="0" smtClean="0">
                <a:latin typeface="Arial" panose="020B0604020202020204" pitchFamily="34" charset="0"/>
                <a:cs typeface="Arial" panose="020B0604020202020204" pitchFamily="34" charset="0"/>
              </a:rPr>
              <a:t>evel of employee</a:t>
            </a:r>
            <a:r>
              <a:rPr lang="en-GB" b="0" baseline="0" dirty="0" smtClean="0">
                <a:latin typeface="Arial" panose="020B0604020202020204" pitchFamily="34" charset="0"/>
                <a:cs typeface="Arial" panose="020B0604020202020204" pitchFamily="34" charset="0"/>
              </a:rPr>
              <a:t> engagement between other units in the identical organisation than that between organisations varies. This is not down to the kind of business or the employees character, it is the line managers superiority. Departments with the higher rate of employee engagement are much more effective than those who were low measuring factors relating to production, customer replies and success. Also there was a robust connection amongst degrees of staff turnover and employee engagement (Taylor, 2016, p.203). Previous studies have concentrated on employee well-being which instigates improved performance, with Peccei </a:t>
            </a:r>
            <a:r>
              <a:rPr lang="en-GB" b="0" i="1" baseline="0" dirty="0" smtClean="0">
                <a:latin typeface="Arial" panose="020B0604020202020204" pitchFamily="34" charset="0"/>
                <a:cs typeface="Arial" panose="020B0604020202020204" pitchFamily="34" charset="0"/>
              </a:rPr>
              <a:t>et al (</a:t>
            </a:r>
            <a:r>
              <a:rPr lang="en-GB" b="0" i="0" baseline="0" dirty="0" smtClean="0">
                <a:latin typeface="Arial" panose="020B0604020202020204" pitchFamily="34" charset="0"/>
                <a:cs typeface="Arial" panose="020B0604020202020204" pitchFamily="34" charset="0"/>
              </a:rPr>
              <a:t>2013 within Taylor, 2016, p.203) believing that the growth of individual capital and employee relations climate has been driven by others.</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5B1172F-2839-42E7-8204-80D24EC26613}" type="slidenum">
              <a:rPr lang="en-GB" smtClean="0"/>
              <a:t>7</a:t>
            </a:fld>
            <a:endParaRPr lang="en-GB" dirty="0"/>
          </a:p>
        </p:txBody>
      </p:sp>
    </p:spTree>
    <p:extLst>
      <p:ext uri="{BB962C8B-B14F-4D97-AF65-F5344CB8AC3E}">
        <p14:creationId xmlns:p14="http://schemas.microsoft.com/office/powerpoint/2010/main" val="3088631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latin typeface="Arial" panose="020B0604020202020204" pitchFamily="34" charset="0"/>
                <a:cs typeface="Arial" panose="020B0604020202020204" pitchFamily="34" charset="0"/>
              </a:rPr>
              <a:t>Being</a:t>
            </a:r>
            <a:r>
              <a:rPr lang="en-GB" baseline="0" dirty="0" smtClean="0">
                <a:latin typeface="Arial" panose="020B0604020202020204" pitchFamily="34" charset="0"/>
                <a:cs typeface="Arial" panose="020B0604020202020204" pitchFamily="34" charset="0"/>
              </a:rPr>
              <a:t> satisfied in your job can be things such as salary, workplace environments and occupation opportunities which is said to be an sign of wellbeing (Hutchinson, 2013, p.17). Riccardo Peccei (2004, within Hutchinson, 2013, p.17) joined pay, management respect </a:t>
            </a:r>
            <a:r>
              <a:rPr lang="en-GB" baseline="0" dirty="0" err="1" smtClean="0">
                <a:latin typeface="Arial" panose="020B0604020202020204" pitchFamily="34" charset="0"/>
                <a:cs typeface="Arial" panose="020B0604020202020204" pitchFamily="34" charset="0"/>
              </a:rPr>
              <a:t>etc</a:t>
            </a:r>
            <a:r>
              <a:rPr lang="en-GB" baseline="0" dirty="0" smtClean="0">
                <a:latin typeface="Arial" panose="020B0604020202020204" pitchFamily="34" charset="0"/>
                <a:cs typeface="Arial" panose="020B0604020202020204" pitchFamily="34" charset="0"/>
              </a:rPr>
              <a:t>, </a:t>
            </a:r>
            <a:r>
              <a:rPr lang="en-GB" baseline="0" dirty="0" smtClean="0">
                <a:latin typeface="Arial" panose="020B0604020202020204" pitchFamily="34" charset="0"/>
                <a:cs typeface="Arial" panose="020B0604020202020204" pitchFamily="34" charset="0"/>
              </a:rPr>
              <a:t>with the insights of work stress to gage happiness or wellbeing. Within the article (Boxall and Macky, 2014, p.963) it is said that being greater involved is important for foreseeing job satisfaction at a higher level, along with work life balance being healthier; whilst nothing to do with tiredness or anxiety. With that said working more often </a:t>
            </a:r>
            <a:r>
              <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rPr>
              <a:t>raises </a:t>
            </a:r>
            <a:r>
              <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rPr>
              <a:t>tiredness and stress and </a:t>
            </a:r>
            <a:r>
              <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rPr>
              <a:t>weakens </a:t>
            </a:r>
            <a:r>
              <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rPr>
              <a:t>work–life balance. </a:t>
            </a:r>
          </a:p>
          <a:p>
            <a:pPr algn="just"/>
            <a:endPar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gn="just"/>
            <a:r>
              <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rPr>
              <a:t>Within the Health and Well-Being at Work Survey report (CIPD, 2020b), it says that businesses have a planned approach to employee wellbeing by having a separate well-being plan alongside their broader organisational plan. The familiar importance is Mental Health, and although there is an small rise in financial well-being, it is still not employers main concern. Organisations are noticing health and well-being more, however, in order to have healthful places of work, superior leaders should make certain that line managers are skilled and confident to refer the staff to the correct policies and support groups when needed. </a:t>
            </a:r>
          </a:p>
          <a:p>
            <a:pPr algn="just"/>
            <a:endPar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gn="just"/>
            <a:endPar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sz="1200" b="0" i="0" u="none" strike="noStrike" kern="1200" baseline="0" dirty="0" smtClean="0">
              <a:solidFill>
                <a:schemeClr val="tx1"/>
              </a:solidFill>
              <a:latin typeface="+mn-lt"/>
              <a:ea typeface="+mn-ea"/>
              <a:cs typeface="+mn-cs"/>
            </a:endParaRPr>
          </a:p>
          <a:p>
            <a:r>
              <a:rPr lang="en-GB" baseline="0" dirty="0" smtClean="0"/>
              <a:t>	 </a:t>
            </a:r>
          </a:p>
          <a:p>
            <a:endParaRPr lang="en-GB" baseline="0" dirty="0" smtClean="0"/>
          </a:p>
        </p:txBody>
      </p:sp>
      <p:sp>
        <p:nvSpPr>
          <p:cNvPr id="4" name="Slide Number Placeholder 3"/>
          <p:cNvSpPr>
            <a:spLocks noGrp="1"/>
          </p:cNvSpPr>
          <p:nvPr>
            <p:ph type="sldNum" sz="quarter" idx="10"/>
          </p:nvPr>
        </p:nvSpPr>
        <p:spPr/>
        <p:txBody>
          <a:bodyPr/>
          <a:lstStyle/>
          <a:p>
            <a:fld id="{45B1172F-2839-42E7-8204-80D24EC26613}" type="slidenum">
              <a:rPr lang="en-GB" smtClean="0"/>
              <a:t>8</a:t>
            </a:fld>
            <a:endParaRPr lang="en-GB" dirty="0"/>
          </a:p>
        </p:txBody>
      </p:sp>
    </p:spTree>
    <p:extLst>
      <p:ext uri="{BB962C8B-B14F-4D97-AF65-F5344CB8AC3E}">
        <p14:creationId xmlns:p14="http://schemas.microsoft.com/office/powerpoint/2010/main" val="2888973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Some dispute</a:t>
            </a:r>
            <a:r>
              <a:rPr lang="en-GB" sz="1200" baseline="0" dirty="0" smtClean="0">
                <a:latin typeface="Arial" panose="020B0604020202020204" pitchFamily="34" charset="0"/>
                <a:cs typeface="Arial" panose="020B0604020202020204" pitchFamily="34" charset="0"/>
              </a:rPr>
              <a:t> that efforts to </a:t>
            </a:r>
            <a:r>
              <a:rPr lang="en-GB" sz="1200" dirty="0" smtClean="0">
                <a:latin typeface="Arial" panose="020B0604020202020204" pitchFamily="34" charset="0"/>
                <a:cs typeface="Arial" panose="020B0604020202020204" pitchFamily="34" charset="0"/>
              </a:rPr>
              <a:t>count</a:t>
            </a:r>
            <a:r>
              <a:rPr lang="en-GB" sz="1200" baseline="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the impact are extremely defective, and others</a:t>
            </a:r>
            <a:r>
              <a:rPr lang="en-GB" sz="1200" baseline="0" dirty="0" smtClean="0">
                <a:latin typeface="Arial" panose="020B0604020202020204" pitchFamily="34" charset="0"/>
                <a:cs typeface="Arial" panose="020B0604020202020204" pitchFamily="34" charset="0"/>
              </a:rPr>
              <a:t> query as to </a:t>
            </a:r>
            <a:r>
              <a:rPr lang="en-GB" sz="1200" dirty="0" smtClean="0">
                <a:latin typeface="Arial" panose="020B0604020202020204" pitchFamily="34" charset="0"/>
                <a:cs typeface="Arial" panose="020B0604020202020204" pitchFamily="34" charset="0"/>
              </a:rPr>
              <a:t>whether the study</a:t>
            </a:r>
            <a:r>
              <a:rPr lang="en-GB" sz="1200" baseline="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verifies</a:t>
            </a:r>
            <a:r>
              <a:rPr lang="en-GB" sz="1200" baseline="0"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anything. The realism</a:t>
            </a:r>
            <a:r>
              <a:rPr lang="en-GB" sz="1200" baseline="0" dirty="0" smtClean="0">
                <a:latin typeface="Arial" panose="020B0604020202020204" pitchFamily="34" charset="0"/>
                <a:cs typeface="Arial" panose="020B0604020202020204" pitchFamily="34" charset="0"/>
              </a:rPr>
              <a:t> of the research is that greater performance leads to the introduction of HPW and not vice versa. A third independent variable could exist which researchers have no control over which will then clarify both the existence of HPWS and superior business performance. Persuasive words used to have an impressive effect but in reality they lack sincerity. Work is multiplied and intensified with wanting more for less e.g. more hours and less reward (Taylor, 2016, p.203-4).</a:t>
            </a: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9</a:t>
            </a:fld>
            <a:endParaRPr lang="en-GB" dirty="0"/>
          </a:p>
        </p:txBody>
      </p:sp>
    </p:spTree>
    <p:extLst>
      <p:ext uri="{BB962C8B-B14F-4D97-AF65-F5344CB8AC3E}">
        <p14:creationId xmlns:p14="http://schemas.microsoft.com/office/powerpoint/2010/main" val="592564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Good Performance Management is significant for a businesses success (CIPD, 2020a). Performance</a:t>
            </a:r>
            <a:r>
              <a:rPr lang="en-GB" baseline="0" dirty="0" smtClean="0">
                <a:latin typeface="Arial" panose="020B0604020202020204" pitchFamily="34" charset="0"/>
                <a:cs typeface="Arial" panose="020B0604020202020204" pitchFamily="34" charset="0"/>
              </a:rPr>
              <a:t> Management is aimed not only on teams but individuals, it is more variable, continuous and guided by data (MITSloan, 2019</a:t>
            </a:r>
            <a:r>
              <a:rPr lang="en-GB" baseline="0" dirty="0" smtClean="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Performance</a:t>
            </a:r>
            <a:r>
              <a:rPr lang="en-GB" baseline="0" dirty="0" smtClean="0">
                <a:latin typeface="Arial" panose="020B0604020202020204" pitchFamily="34" charset="0"/>
                <a:cs typeface="Arial" panose="020B0604020202020204" pitchFamily="34" charset="0"/>
              </a:rPr>
              <a:t> management is continual with aims being set for the department which then instigates transparent objectives to enable commitment by the person. The manager constantly reviewing performance, helping them to learn and improve and work on what they did well and take that forward. Regular feedback from managers is paramount and can assist with motivation (CIPD, 2020a).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5B1172F-2839-42E7-8204-80D24EC26613}" type="slidenum">
              <a:rPr lang="en-GB" smtClean="0"/>
              <a:t>10</a:t>
            </a:fld>
            <a:endParaRPr lang="en-GB" dirty="0"/>
          </a:p>
        </p:txBody>
      </p:sp>
    </p:spTree>
    <p:extLst>
      <p:ext uri="{BB962C8B-B14F-4D97-AF65-F5344CB8AC3E}">
        <p14:creationId xmlns:p14="http://schemas.microsoft.com/office/powerpoint/2010/main" val="2001068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dirty="0" smtClean="0"/>
              <a:t>Performance</a:t>
            </a:r>
            <a:r>
              <a:rPr lang="en-GB" baseline="0" dirty="0" smtClean="0"/>
              <a:t> management is where the line manager connects and motivates their staff daily. </a:t>
            </a:r>
            <a:r>
              <a:rPr lang="en-GB" baseline="0" dirty="0" smtClean="0"/>
              <a:t>Review </a:t>
            </a:r>
            <a:r>
              <a:rPr lang="en-GB" baseline="0" dirty="0" smtClean="0"/>
              <a:t>meetings take place yearly or twice a year this to discuss their performance, the review of the appraisal is placed on the file and the employee works towards gaining their objectives (Taylor, 2016, p.205). There is a Four point cycle which sets out the criteria being to </a:t>
            </a:r>
            <a:r>
              <a:rPr lang="en-GB" dirty="0" smtClean="0">
                <a:effectLst/>
              </a:rPr>
              <a:t>Plan</a:t>
            </a:r>
            <a:r>
              <a:rPr lang="en-GB" baseline="0" dirty="0" smtClean="0">
                <a:effectLst/>
              </a:rPr>
              <a:t> is </a:t>
            </a:r>
            <a:r>
              <a:rPr lang="en-GB" dirty="0" smtClean="0">
                <a:effectLst/>
              </a:rPr>
              <a:t>setting goals for skill</a:t>
            </a:r>
            <a:r>
              <a:rPr lang="en-GB" baseline="0" dirty="0" smtClean="0">
                <a:effectLst/>
              </a:rPr>
              <a:t> development for employees with A</a:t>
            </a:r>
            <a:r>
              <a:rPr lang="en-GB" dirty="0" smtClean="0">
                <a:effectLst/>
              </a:rPr>
              <a:t>ct working towards the goal set,</a:t>
            </a:r>
            <a:r>
              <a:rPr lang="en-GB" baseline="0" dirty="0" smtClean="0">
                <a:effectLst/>
              </a:rPr>
              <a:t> working in line with Personal development plans and </a:t>
            </a:r>
            <a:r>
              <a:rPr lang="en-GB" dirty="0" smtClean="0">
                <a:effectLst/>
              </a:rPr>
              <a:t>Track, having deadlines for completion</a:t>
            </a:r>
            <a:r>
              <a:rPr lang="en-GB" baseline="0" dirty="0" smtClean="0">
                <a:effectLst/>
              </a:rPr>
              <a:t> of objectives, making notes of progress and </a:t>
            </a:r>
            <a:r>
              <a:rPr lang="en-GB" dirty="0" smtClean="0">
                <a:effectLst/>
              </a:rPr>
              <a:t>Review,</a:t>
            </a:r>
            <a:r>
              <a:rPr lang="en-GB" baseline="0" dirty="0" smtClean="0">
                <a:effectLst/>
              </a:rPr>
              <a:t> </a:t>
            </a:r>
            <a:r>
              <a:rPr lang="en-GB" dirty="0" smtClean="0">
                <a:effectLst/>
              </a:rPr>
              <a:t>asking about</a:t>
            </a:r>
            <a:r>
              <a:rPr lang="en-GB" baseline="0" dirty="0" smtClean="0">
                <a:effectLst/>
              </a:rPr>
              <a:t> the aims, if they are complete and if not what help can be provided to reach the goals BrightHR (2021).</a:t>
            </a:r>
            <a:endParaRPr lang="en-GB" dirty="0" smtClean="0">
              <a:effectLst/>
            </a:endParaRPr>
          </a:p>
          <a:p>
            <a:endParaRPr lang="en-GB" dirty="0" smtClean="0">
              <a:effectLst/>
            </a:endParaRPr>
          </a:p>
          <a:p>
            <a:pPr marL="0" indent="0">
              <a:buNone/>
            </a:pPr>
            <a:endParaRPr lang="en-GB" dirty="0" smtClean="0"/>
          </a:p>
          <a:p>
            <a:pPr marL="0" indent="0">
              <a:buNone/>
            </a:pPr>
            <a:endParaRPr lang="en-GB" dirty="0" smtClean="0"/>
          </a:p>
          <a:p>
            <a:pPr marL="0" indent="0">
              <a:buNone/>
            </a:pPr>
            <a:endParaRPr lang="en-GB" dirty="0" smtClean="0"/>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11</a:t>
            </a:fld>
            <a:endParaRPr lang="en-GB" dirty="0"/>
          </a:p>
        </p:txBody>
      </p:sp>
    </p:spTree>
    <p:extLst>
      <p:ext uri="{BB962C8B-B14F-4D97-AF65-F5344CB8AC3E}">
        <p14:creationId xmlns:p14="http://schemas.microsoft.com/office/powerpoint/2010/main" val="1600242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Performance Management</a:t>
            </a:r>
            <a:r>
              <a:rPr lang="en-GB" baseline="0" dirty="0" smtClean="0"/>
              <a:t> </a:t>
            </a:r>
            <a:r>
              <a:rPr lang="en-GB" dirty="0" smtClean="0"/>
              <a:t>isn’t the same as performance appraisal, it is a</a:t>
            </a:r>
            <a:r>
              <a:rPr lang="en-GB" baseline="0" dirty="0" smtClean="0"/>
              <a:t> part</a:t>
            </a:r>
            <a:r>
              <a:rPr lang="en-GB" dirty="0" smtClean="0"/>
              <a:t> of performance</a:t>
            </a:r>
            <a:r>
              <a:rPr lang="en-GB" baseline="0" dirty="0" smtClean="0"/>
              <a:t> management which involves a range of HR activity; and these are described above </a:t>
            </a:r>
            <a:r>
              <a:rPr lang="en-GB" dirty="0" smtClean="0"/>
              <a:t>(Hutchingson,</a:t>
            </a:r>
            <a:r>
              <a:rPr lang="en-GB" baseline="0" dirty="0" smtClean="0"/>
              <a:t> 2013, p.119). Paperwork is completed which helps the employee to know what they have to do and they can consider their own performance, and discussion over the appraisal form will be at the appraisal meeting (Taylor, 2016, p.211). Businesses were 23 percent more constructive when formal performance management was set with the three principles being targets, incentives and monitoring Bloom </a:t>
            </a:r>
            <a:r>
              <a:rPr lang="en-GB" i="1" baseline="0" dirty="0" smtClean="0"/>
              <a:t>et al </a:t>
            </a:r>
            <a:r>
              <a:rPr lang="en-GB" i="0" baseline="0" dirty="0" smtClean="0"/>
              <a:t>(2012 within </a:t>
            </a:r>
            <a:r>
              <a:rPr lang="en-GB" baseline="0" dirty="0" smtClean="0"/>
              <a:t>Taylor, 2016, p.205). Performance Management can be seen as a tool to influence and manipulate people in achieving objectives, however, it can be seen as making an impression on an employees performance (Rees and French, 2016, p.256). Total Reward recognition can include variable benefits, career opportunities, the ability to work from home and there may also be pay and other package benefits (CIPD, 2021).	</a:t>
            </a:r>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12</a:t>
            </a:fld>
            <a:endParaRPr lang="en-GB" dirty="0"/>
          </a:p>
        </p:txBody>
      </p:sp>
    </p:spTree>
    <p:extLst>
      <p:ext uri="{BB962C8B-B14F-4D97-AF65-F5344CB8AC3E}">
        <p14:creationId xmlns:p14="http://schemas.microsoft.com/office/powerpoint/2010/main" val="1907291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smtClean="0"/>
              <a:t>The good points are stated</a:t>
            </a:r>
            <a:r>
              <a:rPr lang="en-GB" baseline="0" dirty="0" smtClean="0"/>
              <a:t> in the slide, however there are also i</a:t>
            </a:r>
            <a:r>
              <a:rPr lang="en-GB" dirty="0" smtClean="0"/>
              <a:t>ssues</a:t>
            </a:r>
            <a:r>
              <a:rPr lang="en-GB" baseline="0" dirty="0" smtClean="0"/>
              <a:t>; </a:t>
            </a:r>
            <a:r>
              <a:rPr lang="en-GB" dirty="0" smtClean="0"/>
              <a:t>WERS 2004 survey</a:t>
            </a:r>
            <a:r>
              <a:rPr lang="en-GB" baseline="0" dirty="0" smtClean="0"/>
              <a:t> revealed appraisals aren’t </a:t>
            </a:r>
            <a:r>
              <a:rPr lang="en-GB" dirty="0" smtClean="0"/>
              <a:t>done </a:t>
            </a:r>
            <a:r>
              <a:rPr lang="en-GB" dirty="0" smtClean="0"/>
              <a:t>regularly,</a:t>
            </a:r>
            <a:r>
              <a:rPr lang="en-GB" baseline="0" dirty="0" smtClean="0"/>
              <a:t> 64% carry out regular appraisals but this increased in 2011. High percentage appraisals lead to assessment of training needs for staff, and appraisals mostly done in bigger organisations (</a:t>
            </a:r>
            <a:r>
              <a:rPr lang="en-GB" i="0" baseline="0" dirty="0" smtClean="0"/>
              <a:t>Hutchinson, 2013 p. 121). With the question asked as to whether SMART objectives are relevant? (Taylor, 2016, p.207-09). Appraisals are not</a:t>
            </a:r>
            <a:r>
              <a:rPr lang="en-GB" dirty="0" smtClean="0"/>
              <a:t> always liked by employees and managers</a:t>
            </a:r>
            <a:r>
              <a:rPr lang="en-GB" baseline="0" dirty="0" smtClean="0"/>
              <a:t> and they could be improved </a:t>
            </a:r>
            <a:r>
              <a:rPr lang="en-GB" dirty="0" smtClean="0"/>
              <a:t>by having ratingless reviews, it offers feedback but doesn’t</a:t>
            </a:r>
            <a:r>
              <a:rPr lang="en-GB" baseline="0" dirty="0" smtClean="0"/>
              <a:t> provide a grade.</a:t>
            </a:r>
            <a:r>
              <a:rPr lang="en-GB" dirty="0" smtClean="0"/>
              <a:t> Within</a:t>
            </a:r>
            <a:r>
              <a:rPr lang="en-GB" baseline="0" dirty="0" smtClean="0"/>
              <a:t> the </a:t>
            </a:r>
            <a:r>
              <a:rPr lang="en-GB" dirty="0" smtClean="0"/>
              <a:t>survey it showed of 430 orgs 12% had stopped ratings, with 25% considering stopping</a:t>
            </a:r>
            <a:r>
              <a:rPr lang="en-GB" baseline="0" dirty="0" smtClean="0"/>
              <a:t> (</a:t>
            </a:r>
            <a:r>
              <a:rPr lang="en-GB" dirty="0" smtClean="0"/>
              <a:t>CIPD,</a:t>
            </a:r>
            <a:r>
              <a:rPr lang="en-GB" baseline="0" dirty="0" smtClean="0"/>
              <a:t> </a:t>
            </a:r>
            <a:r>
              <a:rPr lang="en-GB" dirty="0" smtClean="0"/>
              <a:t>2020c).</a:t>
            </a:r>
          </a:p>
          <a:p>
            <a:pPr algn="just"/>
            <a:endParaRPr lang="en-GB" dirty="0" smtClean="0"/>
          </a:p>
          <a:p>
            <a:pPr algn="just"/>
            <a:r>
              <a:rPr lang="en-GB" dirty="0" smtClean="0"/>
              <a:t>Feedback</a:t>
            </a:r>
            <a:r>
              <a:rPr lang="en-GB" baseline="0" dirty="0" smtClean="0"/>
              <a:t> plays an important part to be able to access development and improvement, </a:t>
            </a:r>
            <a:r>
              <a:rPr lang="en-GB" baseline="0" dirty="0" smtClean="0"/>
              <a:t>people </a:t>
            </a:r>
            <a:r>
              <a:rPr lang="en-GB" baseline="0" dirty="0" smtClean="0"/>
              <a:t>can manage their own aims and be focused. There’s the 360 Degree feedback from their supervisor, clients and work colleagues (CIPD, 2019). Staff can provide feedback for their manager. However, with this can be bring objectivity, maliciousness, competitiveness.  Moreover, they can be successful if used for progress purposes and they are private (Taylor, 2016, p.210-11). The question to ask is whether appraisals still work? Baker (2013 within Taylor, 2016, p. 213) feel they are outdated; the old style performance appraisal and he suggests that there should be five split appraisals, hence The Five Conversations Framework. Buckingham &amp; Goodall (2015 within Taylor, 2016, p.214) mentions reviewing quarterly this with the four criteria with the Likert scale.</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13</a:t>
            </a:fld>
            <a:endParaRPr lang="en-GB" dirty="0"/>
          </a:p>
        </p:txBody>
      </p:sp>
    </p:spTree>
    <p:extLst>
      <p:ext uri="{BB962C8B-B14F-4D97-AF65-F5344CB8AC3E}">
        <p14:creationId xmlns:p14="http://schemas.microsoft.com/office/powerpoint/2010/main" val="309026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There needs to be openness</a:t>
            </a:r>
            <a:r>
              <a:rPr lang="en-GB" sz="1200" b="0" i="0" kern="1200" baseline="0" dirty="0" smtClean="0">
                <a:solidFill>
                  <a:schemeClr val="tx1"/>
                </a:solidFill>
                <a:effectLst/>
                <a:latin typeface="+mn-lt"/>
                <a:ea typeface="+mn-ea"/>
                <a:cs typeface="+mn-cs"/>
              </a:rPr>
              <a:t> in critical times as performance management reliability and honesty is key. People need to know whether they have done well or vice versa </a:t>
            </a:r>
            <a:r>
              <a:rPr lang="en-GB" sz="1200" b="0" i="0" kern="1200" dirty="0" smtClean="0">
                <a:solidFill>
                  <a:schemeClr val="tx1"/>
                </a:solidFill>
                <a:effectLst/>
                <a:latin typeface="+mn-lt"/>
                <a:ea typeface="+mn-ea"/>
                <a:cs typeface="+mn-cs"/>
              </a:rPr>
              <a:t>MITSloan (2020).</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5B1172F-2839-42E7-8204-80D24EC26613}" type="slidenum">
              <a:rPr lang="en-GB" smtClean="0"/>
              <a:t>14</a:t>
            </a:fld>
            <a:endParaRPr lang="en-GB" dirty="0"/>
          </a:p>
        </p:txBody>
      </p:sp>
    </p:spTree>
    <p:extLst>
      <p:ext uri="{BB962C8B-B14F-4D97-AF65-F5344CB8AC3E}">
        <p14:creationId xmlns:p14="http://schemas.microsoft.com/office/powerpoint/2010/main" val="295404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Line</a:t>
            </a:r>
            <a:r>
              <a:rPr lang="en-GB" baseline="0" dirty="0" smtClean="0"/>
              <a:t> managers also allocate or make recommendations about performance related rewards. Moreover, all line managers may not be experienced or driven to do the role </a:t>
            </a:r>
            <a:r>
              <a:rPr lang="en-GB" sz="1200" dirty="0" smtClean="0">
                <a:latin typeface="Arial" panose="020B0604020202020204" pitchFamily="34" charset="0"/>
                <a:cs typeface="Arial" panose="020B0604020202020204" pitchFamily="34" charset="0"/>
              </a:rPr>
              <a:t>(Hutchinson, 2013, p. 80).</a:t>
            </a:r>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15</a:t>
            </a:fld>
            <a:endParaRPr lang="en-GB" dirty="0"/>
          </a:p>
        </p:txBody>
      </p:sp>
    </p:spTree>
    <p:extLst>
      <p:ext uri="{BB962C8B-B14F-4D97-AF65-F5344CB8AC3E}">
        <p14:creationId xmlns:p14="http://schemas.microsoft.com/office/powerpoint/2010/main" val="1877258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HR</a:t>
            </a:r>
            <a:r>
              <a:rPr lang="en-GB" baseline="0" dirty="0" smtClean="0"/>
              <a:t> also advise regarding job expectancies and what responsibilities </a:t>
            </a:r>
            <a:r>
              <a:rPr lang="en-GB" baseline="0" dirty="0" smtClean="0"/>
              <a:t>lie </a:t>
            </a:r>
            <a:r>
              <a:rPr lang="en-GB" baseline="0" dirty="0" smtClean="0"/>
              <a:t>with the line manager and what </a:t>
            </a:r>
            <a:r>
              <a:rPr lang="en-GB" baseline="0" dirty="0" smtClean="0"/>
              <a:t>lie </a:t>
            </a:r>
            <a:r>
              <a:rPr lang="en-GB" baseline="0" dirty="0" smtClean="0"/>
              <a:t>with HR </a:t>
            </a:r>
            <a:r>
              <a:rPr lang="en-GB" sz="1200" dirty="0" smtClean="0">
                <a:latin typeface="Arial" panose="020B0604020202020204" pitchFamily="34" charset="0"/>
                <a:cs typeface="Arial" panose="020B0604020202020204" pitchFamily="34" charset="0"/>
              </a:rPr>
              <a:t>(Hutchinson, 2013, p.90).</a:t>
            </a:r>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16</a:t>
            </a:fld>
            <a:endParaRPr lang="en-GB" dirty="0"/>
          </a:p>
        </p:txBody>
      </p:sp>
    </p:spTree>
    <p:extLst>
      <p:ext uri="{BB962C8B-B14F-4D97-AF65-F5344CB8AC3E}">
        <p14:creationId xmlns:p14="http://schemas.microsoft.com/office/powerpoint/2010/main" val="25346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17</a:t>
            </a:fld>
            <a:endParaRPr lang="en-GB" dirty="0"/>
          </a:p>
        </p:txBody>
      </p:sp>
    </p:spTree>
    <p:extLst>
      <p:ext uri="{BB962C8B-B14F-4D97-AF65-F5344CB8AC3E}">
        <p14:creationId xmlns:p14="http://schemas.microsoft.com/office/powerpoint/2010/main" val="1683726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18</a:t>
            </a:fld>
            <a:endParaRPr lang="en-GB" dirty="0"/>
          </a:p>
        </p:txBody>
      </p:sp>
    </p:spTree>
    <p:extLst>
      <p:ext uri="{BB962C8B-B14F-4D97-AF65-F5344CB8AC3E}">
        <p14:creationId xmlns:p14="http://schemas.microsoft.com/office/powerpoint/2010/main" val="3364905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19</a:t>
            </a:fld>
            <a:endParaRPr lang="en-GB" dirty="0"/>
          </a:p>
        </p:txBody>
      </p:sp>
    </p:spTree>
    <p:extLst>
      <p:ext uri="{BB962C8B-B14F-4D97-AF65-F5344CB8AC3E}">
        <p14:creationId xmlns:p14="http://schemas.microsoft.com/office/powerpoint/2010/main" val="1665460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20</a:t>
            </a:fld>
            <a:endParaRPr lang="en-GB" dirty="0"/>
          </a:p>
        </p:txBody>
      </p:sp>
    </p:spTree>
    <p:extLst>
      <p:ext uri="{BB962C8B-B14F-4D97-AF65-F5344CB8AC3E}">
        <p14:creationId xmlns:p14="http://schemas.microsoft.com/office/powerpoint/2010/main" val="1306155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21</a:t>
            </a:fld>
            <a:endParaRPr lang="en-GB" dirty="0"/>
          </a:p>
        </p:txBody>
      </p:sp>
    </p:spTree>
    <p:extLst>
      <p:ext uri="{BB962C8B-B14F-4D97-AF65-F5344CB8AC3E}">
        <p14:creationId xmlns:p14="http://schemas.microsoft.com/office/powerpoint/2010/main" val="26736635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B1172F-2839-42E7-8204-80D24EC26613}" type="slidenum">
              <a:rPr lang="en-GB" smtClean="0"/>
              <a:t>23</a:t>
            </a:fld>
            <a:endParaRPr lang="en-GB" dirty="0"/>
          </a:p>
        </p:txBody>
      </p:sp>
    </p:spTree>
    <p:extLst>
      <p:ext uri="{BB962C8B-B14F-4D97-AF65-F5344CB8AC3E}">
        <p14:creationId xmlns:p14="http://schemas.microsoft.com/office/powerpoint/2010/main" val="68687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3681389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4145964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4193033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1060996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2235527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626209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1152625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873539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2263624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3878053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31323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1714246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9583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3468668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18252960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CA62F2-A33E-4596-878A-D46963A6A1CB}" type="datetimeFigureOut">
              <a:rPr lang="en-GB" smtClean="0"/>
              <a:t>29/06/2021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13C0D7-0238-4845-8419-3A5F640CFD1E}" type="slidenum">
              <a:rPr lang="en-GB" smtClean="0"/>
              <a:t>‹#›</a:t>
            </a:fld>
            <a:endParaRPr lang="en-GB" dirty="0"/>
          </a:p>
        </p:txBody>
      </p:sp>
    </p:spTree>
    <p:extLst>
      <p:ext uri="{BB962C8B-B14F-4D97-AF65-F5344CB8AC3E}">
        <p14:creationId xmlns:p14="http://schemas.microsoft.com/office/powerpoint/2010/main" val="1478831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CA62F2-A33E-4596-878A-D46963A6A1CB}" type="datetimeFigureOut">
              <a:rPr lang="en-GB" smtClean="0"/>
              <a:t>29/06/2021</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F13C0D7-0238-4845-8419-3A5F640CFD1E}" type="slidenum">
              <a:rPr lang="en-GB" smtClean="0"/>
              <a:t>‹#›</a:t>
            </a:fld>
            <a:endParaRPr lang="en-GB" dirty="0"/>
          </a:p>
        </p:txBody>
      </p:sp>
    </p:spTree>
    <p:extLst>
      <p:ext uri="{BB962C8B-B14F-4D97-AF65-F5344CB8AC3E}">
        <p14:creationId xmlns:p14="http://schemas.microsoft.com/office/powerpoint/2010/main" val="3622296136"/>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ahrq.gov/hai/cusp/clabsi-hpwpreport/clabsi-hpwpap.html"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moodle.uwtsd.ac.uk/pluginfile.php/370285/mod_resource/content/1/CIPD%20Appraisals%20Factsheet%20Nov%202019.pdf" TargetMode="External"/><Relationship Id="rId5" Type="http://schemas.openxmlformats.org/officeDocument/2006/relationships/hyperlink" Target="https://sloanreview.mit.edu/article/rethinking-performance-management-for-post-pandemic-success/" TargetMode="External"/><Relationship Id="rId4" Type="http://schemas.openxmlformats.org/officeDocument/2006/relationships/hyperlink" Target="https://www.brighthr.com/articles/culture-and-performance/performance-management-cycl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6276" TargetMode="External"/><Relationship Id="rId7" Type="http://schemas.openxmlformats.org/officeDocument/2006/relationships/hyperlink" Target="https://www.gallup.com/workplace/318029/performance-management-evolve-survive-covid.aspx"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hyperlink" Target="https://moodle.uwtsd.ac.uk/pluginfile.php/249099/mod_resource/content/1/HPWS%20Article.pdf" TargetMode="External"/><Relationship Id="rId5" Type="http://schemas.openxmlformats.org/officeDocument/2006/relationships/hyperlink" Target="https://sloanreview.mit.edu/article/rethinking-performance-management-for-post-pandemic-success/" TargetMode="External"/><Relationship Id="rId4" Type="http://schemas.openxmlformats.org/officeDocument/2006/relationships/hyperlink" Target="https://www.cipd.co.uk/news-views/nutshell/issue-94/performance-review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hbr.org/2016/11/lets-not-kill-performance-evaluations-yet?referral=03759&amp;cm_vc=rr_item_page.bottom"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moodle.uwtsd.ac.uk/pluginfile.php/259587/mod_resource/content/1/517_Strategic-Human-Resource-Management-Back-to-the-future-IES-CIPD-2019.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loanreview.mit.edu/article/rethinking-performance-management-for-post-pandemic-success/" TargetMode="External"/><Relationship Id="rId2" Type="http://schemas.openxmlformats.org/officeDocument/2006/relationships/hyperlink" Target="https://moodle.uwtsd.ac.uk/pluginfile.php/246943/mod_resource/content/1/60321-MITSMR-McKinsey-Performance-Management-Report-2019.pdf" TargetMode="External"/><Relationship Id="rId1" Type="http://schemas.openxmlformats.org/officeDocument/2006/relationships/slideLayout" Target="../slideLayouts/slideLayout3.xml"/><Relationship Id="rId4" Type="http://schemas.openxmlformats.org/officeDocument/2006/relationships/hyperlink" Target="https://study.com/academy/lesson/amo-theory-ability-motivation-opportunities.htm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thesuccessfactory.co.uk/hubfs/Screenshot%202019-02-12%20at%2014.07.58.png"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hyperlink" Target="https://www.valamis.com/hub/performance-management-cycle" TargetMode="External"/><Relationship Id="rId4" Type="http://schemas.openxmlformats.org/officeDocument/2006/relationships/hyperlink" Target="https://moodle.uwtsd.ac.uk/pluginfile.php/249155/mod_resource/content/1/evidence-report-19-high-performance-working-employer-case-studies.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617220" y="396549"/>
            <a:ext cx="11015663" cy="6093976"/>
          </a:xfrm>
          <a:prstGeom prst="rect">
            <a:avLst/>
          </a:prstGeom>
          <a:ln>
            <a:solidFill>
              <a:schemeClr val="tx1">
                <a:alpha val="92000"/>
              </a:schemeClr>
            </a:solidFill>
          </a:ln>
        </p:spPr>
        <p:txBody>
          <a:bodyPr wrap="square">
            <a:spAutoFit/>
          </a:bodyPr>
          <a:lstStyle/>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Qualification: CIPD Diploma in Applied Human Resources</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Module </a:t>
            </a: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Name: Understanding the Link between Individual &amp; Organisational Performance 5KIOP</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Word Count: </a:t>
            </a:r>
            <a:r>
              <a:rPr lang="en-GB" sz="2000" dirty="0" smtClean="0">
                <a:latin typeface="Arial" panose="020B0604020202020204" pitchFamily="34" charset="0"/>
                <a:ea typeface="Calibri" panose="020F0502020204030204" pitchFamily="34" charset="0"/>
                <a:cs typeface="Arial" panose="020B0604020202020204" pitchFamily="34" charset="0"/>
              </a:rPr>
              <a:t>3299 </a:t>
            </a:r>
          </a:p>
          <a:p>
            <a:pPr algn="just">
              <a:lnSpc>
                <a:spcPct val="150000"/>
              </a:lnSpc>
              <a:spcAft>
                <a:spcPts val="800"/>
              </a:spcAft>
            </a:pP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Student </a:t>
            </a: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Name: Catherine Thomas</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Student Number: 2012743</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CIPD Membership Number: 57612349</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By signing below, I confirm that the work/evidence presented is my own, unaided work. </a:t>
            </a:r>
            <a:endPar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I </a:t>
            </a: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understand the regulations pertaining to candidate malpractice and the action that may be taken as a result.</a:t>
            </a:r>
            <a:endParaRPr lang="en-GB" sz="20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 </a:t>
            </a: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Signed</a:t>
            </a: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 C </a:t>
            </a: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Thomas</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smtClean="0">
                <a:latin typeface="Arial" panose="020B0604020202020204" pitchFamily="34" charset="0"/>
                <a:ea typeface="Calibri" panose="020F0502020204030204" pitchFamily="34" charset="0"/>
                <a:cs typeface="Arial" panose="020B0604020202020204" pitchFamily="34" charset="0"/>
              </a:rPr>
              <a:t>										</a:t>
            </a: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Date</a:t>
            </a:r>
            <a:r>
              <a:rPr lang="en-GB" sz="2000" dirty="0">
                <a:solidFill>
                  <a:srgbClr val="58595B"/>
                </a:solidFill>
                <a:latin typeface="Arial" panose="020B0604020202020204" pitchFamily="34" charset="0"/>
                <a:ea typeface="Calibri" panose="020F0502020204030204" pitchFamily="34" charset="0"/>
                <a:cs typeface="Arial" panose="020B0604020202020204" pitchFamily="34" charset="0"/>
              </a:rPr>
              <a:t>: </a:t>
            </a:r>
            <a:r>
              <a:rPr lang="en-GB" sz="2000" dirty="0" smtClean="0">
                <a:solidFill>
                  <a:srgbClr val="58595B"/>
                </a:solidFill>
                <a:latin typeface="Arial" panose="020B0604020202020204" pitchFamily="34" charset="0"/>
                <a:ea typeface="Calibri" panose="020F0502020204030204" pitchFamily="34" charset="0"/>
                <a:cs typeface="Arial" panose="020B0604020202020204" pitchFamily="34" charset="0"/>
              </a:rPr>
              <a:t>29 June 2021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91930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074" y="2650436"/>
            <a:ext cx="9275048" cy="1842052"/>
          </a:xfrm>
        </p:spPr>
        <p:txBody>
          <a:bodyPr>
            <a:noAutofit/>
          </a:bodyPr>
          <a:lstStyle/>
          <a:p>
            <a:pPr algn="ctr"/>
            <a:r>
              <a:rPr lang="en-GB" b="1" dirty="0">
                <a:latin typeface="Arial" panose="020B0604020202020204" pitchFamily="34" charset="0"/>
                <a:cs typeface="Arial" panose="020B0604020202020204" pitchFamily="34" charset="0"/>
              </a:rPr>
              <a:t>Understanding the link Between Individual and Organisational Performance</a:t>
            </a:r>
          </a:p>
        </p:txBody>
      </p:sp>
      <p:pic>
        <p:nvPicPr>
          <p:cNvPr id="4" name="Picture 3" descr="Hywel Dda University Health Board"/>
          <p:cNvPicPr/>
          <p:nvPr/>
        </p:nvPicPr>
        <p:blipFill>
          <a:blip r:embed="rId3">
            <a:extLst>
              <a:ext uri="{28A0092B-C50C-407E-A947-70E740481C1C}">
                <a14:useLocalDpi xmlns:a14="http://schemas.microsoft.com/office/drawing/2010/main" val="0"/>
              </a:ext>
            </a:extLst>
          </a:blip>
          <a:srcRect/>
          <a:stretch>
            <a:fillRect/>
          </a:stretch>
        </p:blipFill>
        <p:spPr bwMode="auto">
          <a:xfrm>
            <a:off x="2406205" y="652054"/>
            <a:ext cx="5138928" cy="1421656"/>
          </a:xfrm>
          <a:prstGeom prst="rect">
            <a:avLst/>
          </a:prstGeom>
          <a:noFill/>
          <a:ln>
            <a:noFill/>
          </a:ln>
        </p:spPr>
      </p:pic>
    </p:spTree>
    <p:extLst>
      <p:ext uri="{BB962C8B-B14F-4D97-AF65-F5344CB8AC3E}">
        <p14:creationId xmlns:p14="http://schemas.microsoft.com/office/powerpoint/2010/main" val="19657547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2215101"/>
            <a:ext cx="8596668" cy="3790122"/>
          </a:xfrm>
        </p:spPr>
        <p:txBody>
          <a:bodyPr>
            <a:normAutofit/>
          </a:bodyPr>
          <a:lstStyle/>
          <a:p>
            <a:pPr algn="ctr"/>
            <a:r>
              <a:rPr lang="en-GB" dirty="0" smtClean="0"/>
              <a:t/>
            </a:r>
            <a:br>
              <a:rPr lang="en-GB" dirty="0" smtClean="0"/>
            </a:br>
            <a:r>
              <a:rPr lang="en-GB" sz="4000" b="1" dirty="0" smtClean="0">
                <a:latin typeface="Arial" panose="020B0604020202020204" pitchFamily="34" charset="0"/>
                <a:cs typeface="Arial" panose="020B0604020202020204" pitchFamily="34" charset="0"/>
              </a:rPr>
              <a:t>The ‘aim’ of this presentation is to provide you with the value of </a:t>
            </a:r>
            <a:br>
              <a:rPr lang="en-GB" sz="4000" b="1" dirty="0" smtClean="0">
                <a:latin typeface="Arial" panose="020B0604020202020204" pitchFamily="34" charset="0"/>
                <a:cs typeface="Arial" panose="020B0604020202020204" pitchFamily="34" charset="0"/>
              </a:rPr>
            </a:br>
            <a:r>
              <a:rPr lang="en-GB" sz="4000" b="1" dirty="0" smtClean="0">
                <a:latin typeface="Arial" panose="020B0604020202020204" pitchFamily="34" charset="0"/>
                <a:cs typeface="Arial" panose="020B0604020202020204" pitchFamily="34" charset="0"/>
              </a:rPr>
              <a:t>High Working Performance </a:t>
            </a:r>
            <a:br>
              <a:rPr lang="en-GB" sz="4000" b="1" dirty="0" smtClean="0">
                <a:latin typeface="Arial" panose="020B0604020202020204" pitchFamily="34" charset="0"/>
                <a:cs typeface="Arial" panose="020B0604020202020204" pitchFamily="34" charset="0"/>
              </a:rPr>
            </a:br>
            <a:r>
              <a:rPr lang="en-GB" sz="4000" b="1" dirty="0" smtClean="0">
                <a:latin typeface="Arial" panose="020B0604020202020204" pitchFamily="34" charset="0"/>
                <a:cs typeface="Arial" panose="020B0604020202020204" pitchFamily="34" charset="0"/>
              </a:rPr>
              <a:t>system</a:t>
            </a:r>
            <a:r>
              <a:rPr lang="en-GB" sz="4000" dirty="0" smtClean="0">
                <a:latin typeface="Arial" panose="020B0604020202020204" pitchFamily="34" charset="0"/>
                <a:cs typeface="Arial" panose="020B0604020202020204" pitchFamily="34" charset="0"/>
              </a:rPr>
              <a:t>s</a:t>
            </a:r>
            <a:endParaRPr lang="en-GB" sz="4000" dirty="0">
              <a:latin typeface="Arial" panose="020B0604020202020204" pitchFamily="34" charset="0"/>
              <a:cs typeface="Arial" panose="020B0604020202020204" pitchFamily="34" charset="0"/>
            </a:endParaRPr>
          </a:p>
        </p:txBody>
      </p:sp>
      <p:pic>
        <p:nvPicPr>
          <p:cNvPr id="3" name="Picture 2" descr="Hywel Dda University Health Board"/>
          <p:cNvPicPr/>
          <p:nvPr/>
        </p:nvPicPr>
        <p:blipFill>
          <a:blip r:embed="rId3">
            <a:extLst>
              <a:ext uri="{28A0092B-C50C-407E-A947-70E740481C1C}">
                <a14:useLocalDpi xmlns:a14="http://schemas.microsoft.com/office/drawing/2010/main" val="0"/>
              </a:ext>
            </a:extLst>
          </a:blip>
          <a:srcRect/>
          <a:stretch>
            <a:fillRect/>
          </a:stretch>
        </p:blipFill>
        <p:spPr bwMode="auto">
          <a:xfrm>
            <a:off x="2406205" y="652054"/>
            <a:ext cx="5138928" cy="1421656"/>
          </a:xfrm>
          <a:prstGeom prst="rect">
            <a:avLst/>
          </a:prstGeom>
          <a:noFill/>
          <a:ln>
            <a:noFill/>
          </a:ln>
        </p:spPr>
      </p:pic>
    </p:spTree>
    <p:extLst>
      <p:ext uri="{BB962C8B-B14F-4D97-AF65-F5344CB8AC3E}">
        <p14:creationId xmlns:p14="http://schemas.microsoft.com/office/powerpoint/2010/main" val="26341922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414302" y="167947"/>
            <a:ext cx="7766936" cy="5530488"/>
          </a:xfrm>
        </p:spPr>
        <p:txBody>
          <a:bodyPr>
            <a:normAutofit fontScale="92500" lnSpcReduction="20000"/>
          </a:bodyPr>
          <a:lstStyle/>
          <a:p>
            <a:pPr algn="l"/>
            <a:endParaRPr lang="en-GB" sz="4000" dirty="0" smtClean="0">
              <a:solidFill>
                <a:srgbClr val="92D050"/>
              </a:solidFill>
              <a:latin typeface="Arial" panose="020B0604020202020204" pitchFamily="34" charset="0"/>
              <a:cs typeface="Arial" panose="020B0604020202020204" pitchFamily="34" charset="0"/>
            </a:endParaRPr>
          </a:p>
          <a:p>
            <a:pPr algn="ctr"/>
            <a:r>
              <a:rPr lang="en-GB" sz="4000" b="1" dirty="0" smtClean="0">
                <a:solidFill>
                  <a:srgbClr val="92D050"/>
                </a:solidFill>
                <a:latin typeface="Arial" panose="020B0604020202020204" pitchFamily="34" charset="0"/>
                <a:cs typeface="Arial" panose="020B0604020202020204" pitchFamily="34" charset="0"/>
              </a:rPr>
              <a:t>‘Performance’? </a:t>
            </a:r>
          </a:p>
          <a:p>
            <a:pPr algn="ctr"/>
            <a:r>
              <a:rPr lang="en-GB" sz="4000" b="1" dirty="0" smtClean="0">
                <a:solidFill>
                  <a:srgbClr val="92D050"/>
                </a:solidFill>
                <a:latin typeface="Arial" panose="020B0604020202020204" pitchFamily="34" charset="0"/>
                <a:cs typeface="Arial" panose="020B0604020202020204" pitchFamily="34" charset="0"/>
              </a:rPr>
              <a:t>What do we mean by this?</a:t>
            </a:r>
          </a:p>
          <a:p>
            <a:pPr algn="ctr"/>
            <a:endParaRPr lang="en-GB" sz="4000" b="1" dirty="0">
              <a:solidFill>
                <a:srgbClr val="92D050"/>
              </a:solidFill>
              <a:latin typeface="Arial" panose="020B0604020202020204" pitchFamily="34" charset="0"/>
              <a:cs typeface="Arial" panose="020B0604020202020204" pitchFamily="34" charset="0"/>
            </a:endParaRPr>
          </a:p>
          <a:p>
            <a:pPr marL="571500" indent="-571500" algn="l">
              <a:lnSpc>
                <a:spcPct val="160000"/>
              </a:lnSpc>
              <a:spcBef>
                <a:spcPts val="0"/>
              </a:spcBef>
              <a:buFont typeface="Wingdings" panose="05000000000000000000" pitchFamily="2" charset="2"/>
              <a:buChar char="Ø"/>
            </a:pPr>
            <a:r>
              <a:rPr lang="en-GB" sz="2600" dirty="0" smtClean="0">
                <a:solidFill>
                  <a:schemeClr val="tx1"/>
                </a:solidFill>
                <a:latin typeface="Arial" panose="020B0604020202020204" pitchFamily="34" charset="0"/>
                <a:cs typeface="Arial" panose="020B0604020202020204" pitchFamily="34" charset="0"/>
              </a:rPr>
              <a:t>Boosts </a:t>
            </a:r>
            <a:r>
              <a:rPr lang="en-GB" sz="2600" dirty="0" smtClean="0">
                <a:solidFill>
                  <a:schemeClr val="tx1"/>
                </a:solidFill>
                <a:latin typeface="Arial" panose="020B0604020202020204" pitchFamily="34" charset="0"/>
                <a:cs typeface="Arial" panose="020B0604020202020204" pitchFamily="34" charset="0"/>
              </a:rPr>
              <a:t>employee performance</a:t>
            </a:r>
          </a:p>
          <a:p>
            <a:pPr marL="571500" indent="-571500" algn="l">
              <a:lnSpc>
                <a:spcPct val="160000"/>
              </a:lnSpc>
              <a:spcBef>
                <a:spcPts val="0"/>
              </a:spcBef>
              <a:buFont typeface="Wingdings" panose="05000000000000000000" pitchFamily="2" charset="2"/>
              <a:buChar char="Ø"/>
            </a:pPr>
            <a:r>
              <a:rPr lang="en-GB" sz="2600" dirty="0" smtClean="0">
                <a:solidFill>
                  <a:schemeClr val="tx1"/>
                </a:solidFill>
                <a:latin typeface="Arial" panose="020B0604020202020204" pitchFamily="34" charset="0"/>
                <a:cs typeface="Arial" panose="020B0604020202020204" pitchFamily="34" charset="0"/>
              </a:rPr>
              <a:t>Employ right people</a:t>
            </a:r>
          </a:p>
          <a:p>
            <a:pPr marL="571500" indent="-571500" algn="l">
              <a:lnSpc>
                <a:spcPct val="160000"/>
              </a:lnSpc>
              <a:spcBef>
                <a:spcPts val="0"/>
              </a:spcBef>
              <a:buFont typeface="Wingdings" panose="05000000000000000000" pitchFamily="2" charset="2"/>
              <a:buChar char="Ø"/>
            </a:pPr>
            <a:r>
              <a:rPr lang="en-GB" sz="2600" dirty="0">
                <a:solidFill>
                  <a:schemeClr val="tx1"/>
                </a:solidFill>
                <a:latin typeface="Arial" panose="020B0604020202020204" pitchFamily="34" charset="0"/>
                <a:cs typeface="Arial" panose="020B0604020202020204" pitchFamily="34" charset="0"/>
              </a:rPr>
              <a:t>G</a:t>
            </a:r>
            <a:r>
              <a:rPr lang="en-GB" sz="2600" dirty="0" smtClean="0">
                <a:solidFill>
                  <a:schemeClr val="tx1"/>
                </a:solidFill>
                <a:latin typeface="Arial" panose="020B0604020202020204" pitchFamily="34" charset="0"/>
                <a:cs typeface="Arial" panose="020B0604020202020204" pitchFamily="34" charset="0"/>
              </a:rPr>
              <a:t>et best out of people</a:t>
            </a:r>
          </a:p>
          <a:p>
            <a:pPr marL="571500" indent="-571500" algn="l">
              <a:lnSpc>
                <a:spcPct val="160000"/>
              </a:lnSpc>
              <a:spcBef>
                <a:spcPts val="0"/>
              </a:spcBef>
              <a:buFont typeface="Wingdings" panose="05000000000000000000" pitchFamily="2" charset="2"/>
              <a:buChar char="Ø"/>
            </a:pPr>
            <a:r>
              <a:rPr lang="en-GB" sz="2600" dirty="0" smtClean="0">
                <a:solidFill>
                  <a:schemeClr val="tx1"/>
                </a:solidFill>
                <a:latin typeface="Arial" panose="020B0604020202020204" pitchFamily="34" charset="0"/>
                <a:cs typeface="Arial" panose="020B0604020202020204" pitchFamily="34" charset="0"/>
              </a:rPr>
              <a:t>Set objectives</a:t>
            </a:r>
          </a:p>
          <a:p>
            <a:pPr algn="l">
              <a:lnSpc>
                <a:spcPct val="160000"/>
              </a:lnSpc>
              <a:spcBef>
                <a:spcPts val="0"/>
              </a:spcBef>
            </a:pPr>
            <a:endParaRPr lang="en-GB" sz="2200" dirty="0" smtClean="0">
              <a:latin typeface="Arial" panose="020B0604020202020204" pitchFamily="34" charset="0"/>
              <a:cs typeface="Arial" panose="020B0604020202020204" pitchFamily="34" charset="0"/>
            </a:endParaRPr>
          </a:p>
          <a:p>
            <a:pPr algn="l">
              <a:lnSpc>
                <a:spcPct val="160000"/>
              </a:lnSpc>
              <a:spcBef>
                <a:spcPts val="0"/>
              </a:spcBef>
            </a:pPr>
            <a:r>
              <a:rPr lang="en-GB" sz="2000" dirty="0" smtClean="0">
                <a:latin typeface="Arial" panose="020B0604020202020204" pitchFamily="34" charset="0"/>
                <a:cs typeface="Arial" panose="020B0604020202020204" pitchFamily="34" charset="0"/>
              </a:rPr>
              <a:t>(Taylor</a:t>
            </a:r>
            <a:r>
              <a:rPr lang="en-GB" sz="2000" dirty="0">
                <a:latin typeface="Arial" panose="020B0604020202020204" pitchFamily="34" charset="0"/>
                <a:cs typeface="Arial" panose="020B0604020202020204" pitchFamily="34" charset="0"/>
              </a:rPr>
              <a:t>, 2016, p.197</a:t>
            </a:r>
            <a:r>
              <a:rPr lang="en-GB" sz="2000" dirty="0" smtClean="0">
                <a:latin typeface="Arial" panose="020B0604020202020204" pitchFamily="34" charset="0"/>
                <a:cs typeface="Arial" panose="020B0604020202020204" pitchFamily="34" charset="0"/>
              </a:rPr>
              <a:t>)</a:t>
            </a:r>
            <a:endParaRPr lang="en-GB" sz="2000" b="1" dirty="0" smtClean="0">
              <a:solidFill>
                <a:srgbClr val="92D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98264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0827"/>
          </a:xfrm>
        </p:spPr>
        <p:txBody>
          <a:bodyPr>
            <a:normAutofit fontScale="90000"/>
          </a:bodyPr>
          <a:lstStyle/>
          <a:p>
            <a:pPr algn="ctr"/>
            <a:r>
              <a:rPr lang="en-GB" sz="4000" b="1" dirty="0">
                <a:latin typeface="Arial" panose="020B0604020202020204" pitchFamily="34" charset="0"/>
                <a:cs typeface="Arial" panose="020B0604020202020204" pitchFamily="34" charset="0"/>
              </a:rPr>
              <a:t>High Performance </a:t>
            </a:r>
            <a:r>
              <a:rPr lang="en-GB" sz="4000" b="1" dirty="0" smtClean="0">
                <a:latin typeface="Arial" panose="020B0604020202020204" pitchFamily="34" charset="0"/>
                <a:cs typeface="Arial" panose="020B0604020202020204" pitchFamily="34" charset="0"/>
              </a:rPr>
              <a:t>Working</a:t>
            </a:r>
            <a:r>
              <a:rPr lang="en-GB" sz="4000" b="1" dirty="0">
                <a:latin typeface="Arial" panose="020B0604020202020204" pitchFamily="34" charset="0"/>
                <a:cs typeface="Arial" panose="020B0604020202020204" pitchFamily="34" charset="0"/>
              </a:rPr>
              <a:t/>
            </a:r>
            <a:br>
              <a:rPr lang="en-GB" sz="4000" b="1" dirty="0">
                <a:latin typeface="Arial" panose="020B0604020202020204" pitchFamily="34" charset="0"/>
                <a:cs typeface="Arial" panose="020B0604020202020204" pitchFamily="34" charset="0"/>
              </a:rPr>
            </a:b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512220" y="1851455"/>
            <a:ext cx="7761781" cy="3846980"/>
          </a:xfrm>
        </p:spPr>
        <p:txBody>
          <a:bodyPr>
            <a:normAutofit fontScale="85000" lnSpcReduction="10000"/>
          </a:bodyPr>
          <a:lstStyle/>
          <a:p>
            <a:pPr>
              <a:lnSpc>
                <a:spcPct val="150000"/>
              </a:lnSpc>
              <a:spcBef>
                <a:spcPts val="0"/>
              </a:spcBef>
            </a:pPr>
            <a:endParaRPr lang="en-GB" sz="2000" b="1" dirty="0" smtClean="0">
              <a:solidFill>
                <a:srgbClr val="92D050"/>
              </a:solidFill>
              <a:latin typeface="Arial" panose="020B0604020202020204" pitchFamily="34" charset="0"/>
              <a:cs typeface="Arial" panose="020B0604020202020204" pitchFamily="34" charset="0"/>
            </a:endParaRPr>
          </a:p>
          <a:p>
            <a:pPr>
              <a:lnSpc>
                <a:spcPct val="150000"/>
              </a:lnSpc>
              <a:spcBef>
                <a:spcPts val="0"/>
              </a:spcBef>
            </a:pPr>
            <a:r>
              <a:rPr lang="en-GB" sz="2400" dirty="0" smtClean="0">
                <a:solidFill>
                  <a:schemeClr val="tx1"/>
                </a:solidFill>
                <a:latin typeface="Arial" panose="020B0604020202020204" pitchFamily="34" charset="0"/>
                <a:cs typeface="Arial" panose="020B0604020202020204" pitchFamily="34" charset="0"/>
              </a:rPr>
              <a:t>The </a:t>
            </a:r>
            <a:r>
              <a:rPr lang="en-GB" sz="2400" dirty="0">
                <a:solidFill>
                  <a:schemeClr val="tx1"/>
                </a:solidFill>
                <a:latin typeface="Arial" panose="020B0604020202020204" pitchFamily="34" charset="0"/>
                <a:cs typeface="Arial" panose="020B0604020202020204" pitchFamily="34" charset="0"/>
              </a:rPr>
              <a:t>bundle contents seen as best practice are intended to entice, hold on to and engage employees. Individuals want to work in an organisation that takes the best practice method. Being ‘Employer of Choice’ is their aim as once staff are employed they are dedicated to then show ‘discretionary effort</a:t>
            </a:r>
            <a:r>
              <a:rPr lang="en-GB" sz="2400" dirty="0" smtClean="0">
                <a:solidFill>
                  <a:schemeClr val="tx1"/>
                </a:solidFill>
                <a:latin typeface="Arial" panose="020B0604020202020204" pitchFamily="34" charset="0"/>
                <a:cs typeface="Arial" panose="020B0604020202020204" pitchFamily="34" charset="0"/>
              </a:rPr>
              <a:t>’</a:t>
            </a:r>
          </a:p>
          <a:p>
            <a:pPr marL="0" indent="0">
              <a:lnSpc>
                <a:spcPct val="150000"/>
              </a:lnSpc>
              <a:spcBef>
                <a:spcPts val="0"/>
              </a:spcBef>
              <a:buNone/>
            </a:pPr>
            <a:endParaRPr lang="en-GB" sz="2400" b="1" dirty="0">
              <a:solidFill>
                <a:srgbClr val="92D050"/>
              </a:solidFill>
              <a:latin typeface="Arial" panose="020B0604020202020204" pitchFamily="34" charset="0"/>
              <a:cs typeface="Arial" panose="020B0604020202020204" pitchFamily="34" charset="0"/>
            </a:endParaRPr>
          </a:p>
          <a:p>
            <a:pPr marL="0" indent="0">
              <a:lnSpc>
                <a:spcPct val="150000"/>
              </a:lnSpc>
              <a:spcBef>
                <a:spcPts val="0"/>
              </a:spcBef>
              <a:buNone/>
            </a:pPr>
            <a:r>
              <a:rPr lang="en-GB" sz="2400" b="1" dirty="0" smtClean="0">
                <a:solidFill>
                  <a:srgbClr val="92D050"/>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(Taylor, 2016, p.200).</a:t>
            </a:r>
          </a:p>
          <a:p>
            <a:endParaRPr lang="en-GB" dirty="0"/>
          </a:p>
        </p:txBody>
      </p:sp>
    </p:spTree>
    <p:extLst>
      <p:ext uri="{BB962C8B-B14F-4D97-AF65-F5344CB8AC3E}">
        <p14:creationId xmlns:p14="http://schemas.microsoft.com/office/powerpoint/2010/main" val="38580340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071" y="207049"/>
            <a:ext cx="8596668" cy="1299633"/>
          </a:xfrm>
        </p:spPr>
        <p:txBody>
          <a:bodyPr>
            <a:noAutofit/>
          </a:bodyPr>
          <a:lstStyle/>
          <a:p>
            <a:pPr algn="ctr"/>
            <a:r>
              <a:rPr lang="en-GB" b="1" dirty="0" smtClean="0">
                <a:latin typeface="Arial" panose="020B0604020202020204" pitchFamily="34" charset="0"/>
                <a:cs typeface="Arial" panose="020B0604020202020204" pitchFamily="34" charset="0"/>
              </a:rPr>
              <a:t>Linking HPWS with </a:t>
            </a:r>
            <a:r>
              <a:rPr lang="en-GB" b="1" dirty="0">
                <a:latin typeface="Arial" panose="020B0604020202020204" pitchFamily="34" charset="0"/>
                <a:cs typeface="Arial" panose="020B0604020202020204" pitchFamily="34" charset="0"/>
              </a:rPr>
              <a:t>G</a:t>
            </a:r>
            <a:r>
              <a:rPr lang="en-GB" b="1" dirty="0" smtClean="0">
                <a:latin typeface="Arial" panose="020B0604020202020204" pitchFamily="34" charset="0"/>
                <a:cs typeface="Arial" panose="020B0604020202020204" pitchFamily="34" charset="0"/>
              </a:rPr>
              <a:t>reater Organisational Performance</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869341" y="1662419"/>
            <a:ext cx="8596668" cy="4685372"/>
          </a:xfrm>
        </p:spPr>
        <p:txBody>
          <a:bodyPr>
            <a:normAutofit/>
          </a:bodyPr>
          <a:lstStyle/>
          <a:p>
            <a:pPr marL="457200" indent="-457200">
              <a:lnSpc>
                <a:spcPct val="150000"/>
              </a:lnSpc>
              <a:spcBef>
                <a:spcPts val="0"/>
              </a:spcBef>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Purcell and Kinnie note (2007:539 within Hutchinson, S 2013 p.6-7, that there is no reason as to why a combination of HR Policies and practices inspires performance.</a:t>
            </a:r>
          </a:p>
          <a:p>
            <a:pPr marL="457200" indent="-457200">
              <a:lnSpc>
                <a:spcPct val="150000"/>
              </a:lnSpc>
              <a:spcBef>
                <a:spcPts val="0"/>
              </a:spcBef>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Huselid 1995: 667 within Hutchinson, S 2013 p.6 says that the proceeds on HPW practices is enormous being:-</a:t>
            </a:r>
          </a:p>
          <a:p>
            <a:pPr>
              <a:lnSpc>
                <a:spcPct val="150000"/>
              </a:lnSpc>
              <a:spcBef>
                <a:spcPts val="0"/>
              </a:spcBef>
            </a:pPr>
            <a:r>
              <a:rPr lang="en-GB" dirty="0">
                <a:solidFill>
                  <a:schemeClr val="tx1"/>
                </a:solidFill>
                <a:latin typeface="Arial" panose="020B0604020202020204" pitchFamily="34" charset="0"/>
                <a:cs typeface="Arial" panose="020B0604020202020204" pitchFamily="34" charset="0"/>
              </a:rPr>
              <a:t>	A 1% standard </a:t>
            </a:r>
            <a:r>
              <a:rPr lang="en-GB" dirty="0" smtClean="0">
                <a:solidFill>
                  <a:schemeClr val="tx1"/>
                </a:solidFill>
                <a:latin typeface="Arial" panose="020B0604020202020204" pitchFamily="34" charset="0"/>
                <a:cs typeface="Arial" panose="020B0604020202020204" pitchFamily="34" charset="0"/>
              </a:rPr>
              <a:t>variation </a:t>
            </a:r>
            <a:r>
              <a:rPr lang="en-GB" dirty="0">
                <a:solidFill>
                  <a:schemeClr val="tx1"/>
                </a:solidFill>
                <a:latin typeface="Arial" panose="020B0604020202020204" pitchFamily="34" charset="0"/>
                <a:cs typeface="Arial" panose="020B0604020202020204" pitchFamily="34" charset="0"/>
              </a:rPr>
              <a:t>increase in these practices is related with a </a:t>
            </a:r>
            <a:r>
              <a:rPr lang="en-GB" dirty="0" smtClean="0">
                <a:solidFill>
                  <a:schemeClr val="tx1"/>
                </a:solidFill>
                <a:latin typeface="Arial" panose="020B0604020202020204" pitchFamily="34" charset="0"/>
                <a:cs typeface="Arial" panose="020B0604020202020204" pitchFamily="34" charset="0"/>
              </a:rPr>
              <a:t>7.05</a:t>
            </a:r>
            <a:r>
              <a:rPr lang="en-GB" dirty="0">
                <a:solidFill>
                  <a:schemeClr val="tx1"/>
                </a:solidFill>
                <a:latin typeface="Arial" panose="020B0604020202020204" pitchFamily="34" charset="0"/>
                <a:cs typeface="Arial" panose="020B0604020202020204" pitchFamily="34" charset="0"/>
              </a:rPr>
              <a:t>% </a:t>
            </a:r>
            <a:r>
              <a:rPr lang="en-GB" dirty="0" smtClean="0">
                <a:solidFill>
                  <a:schemeClr val="tx1"/>
                </a:solidFill>
                <a:latin typeface="Arial" panose="020B0604020202020204" pitchFamily="34" charset="0"/>
                <a:cs typeface="Arial" panose="020B0604020202020204" pitchFamily="34" charset="0"/>
              </a:rPr>
              <a:t> decrease </a:t>
            </a:r>
            <a:r>
              <a:rPr lang="en-GB" dirty="0">
                <a:solidFill>
                  <a:schemeClr val="tx1"/>
                </a:solidFill>
                <a:latin typeface="Arial" panose="020B0604020202020204" pitchFamily="34" charset="0"/>
                <a:cs typeface="Arial" panose="020B0604020202020204" pitchFamily="34" charset="0"/>
              </a:rPr>
              <a:t>in workforce turnover, and a per employee base, </a:t>
            </a:r>
            <a:r>
              <a:rPr lang="en-GB" dirty="0" smtClean="0">
                <a:solidFill>
                  <a:schemeClr val="tx1"/>
                </a:solidFill>
                <a:latin typeface="Arial" panose="020B0604020202020204" pitchFamily="34" charset="0"/>
                <a:cs typeface="Arial" panose="020B0604020202020204" pitchFamily="34" charset="0"/>
              </a:rPr>
              <a:t>$</a:t>
            </a:r>
            <a:r>
              <a:rPr lang="en-GB" dirty="0">
                <a:solidFill>
                  <a:schemeClr val="tx1"/>
                </a:solidFill>
                <a:latin typeface="Arial" panose="020B0604020202020204" pitchFamily="34" charset="0"/>
                <a:cs typeface="Arial" panose="020B0604020202020204" pitchFamily="34" charset="0"/>
              </a:rPr>
              <a:t>27,044 more in transactions and $18,641 and $3, 814 in more 	marketplace price and profits separately.</a:t>
            </a:r>
          </a:p>
          <a:p>
            <a:endParaRPr lang="en-GB" dirty="0"/>
          </a:p>
        </p:txBody>
      </p:sp>
    </p:spTree>
    <p:extLst>
      <p:ext uri="{BB962C8B-B14F-4D97-AF65-F5344CB8AC3E}">
        <p14:creationId xmlns:p14="http://schemas.microsoft.com/office/powerpoint/2010/main" val="3707597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871" y="246934"/>
            <a:ext cx="8596668" cy="761661"/>
          </a:xfrm>
        </p:spPr>
        <p:txBody>
          <a:bodyPr/>
          <a:lstStyle/>
          <a:p>
            <a:pPr algn="ctr"/>
            <a:r>
              <a:rPr lang="en-GB" b="1" dirty="0">
                <a:latin typeface="Arial" panose="020B0604020202020204" pitchFamily="34" charset="0"/>
                <a:cs typeface="Arial" panose="020B0604020202020204" pitchFamily="34" charset="0"/>
              </a:rPr>
              <a:t>AMO Model of Performance</a:t>
            </a:r>
          </a:p>
        </p:txBody>
      </p:sp>
      <p:sp>
        <p:nvSpPr>
          <p:cNvPr id="3" name="Text Placeholder 2"/>
          <p:cNvSpPr>
            <a:spLocks noGrp="1"/>
          </p:cNvSpPr>
          <p:nvPr>
            <p:ph type="body" idx="1"/>
          </p:nvPr>
        </p:nvSpPr>
        <p:spPr>
          <a:xfrm>
            <a:off x="774871" y="1548384"/>
            <a:ext cx="8596668" cy="3779520"/>
          </a:xfrm>
        </p:spPr>
        <p:txBody>
          <a:bodyPr/>
          <a:lstStyle/>
          <a:p>
            <a:endParaRPr lang="en-GB" dirty="0"/>
          </a:p>
        </p:txBody>
      </p:sp>
      <p:pic>
        <p:nvPicPr>
          <p:cNvPr id="5" name="Picture 4"/>
          <p:cNvPicPr>
            <a:picLocks noChangeAspect="1"/>
          </p:cNvPicPr>
          <p:nvPr/>
        </p:nvPicPr>
        <p:blipFill>
          <a:blip r:embed="rId3"/>
          <a:stretch>
            <a:fillRect/>
          </a:stretch>
        </p:blipFill>
        <p:spPr>
          <a:xfrm>
            <a:off x="574092" y="1191475"/>
            <a:ext cx="8998226" cy="5551231"/>
          </a:xfrm>
          <a:prstGeom prst="rect">
            <a:avLst/>
          </a:prstGeom>
        </p:spPr>
      </p:pic>
      <p:sp>
        <p:nvSpPr>
          <p:cNvPr id="4" name="Rectangle 3"/>
          <p:cNvSpPr/>
          <p:nvPr/>
        </p:nvSpPr>
        <p:spPr>
          <a:xfrm>
            <a:off x="774871" y="5684813"/>
            <a:ext cx="2044529" cy="369332"/>
          </a:xfrm>
          <a:prstGeom prst="rect">
            <a:avLst/>
          </a:prstGeom>
        </p:spPr>
        <p:txBody>
          <a:bodyPr wrap="square">
            <a:spAutoFit/>
          </a:bodyPr>
          <a:lstStyle/>
          <a:p>
            <a:r>
              <a:rPr lang="en-GB" dirty="0" smtClean="0">
                <a:latin typeface="Arial" panose="020B0604020202020204" pitchFamily="34" charset="0"/>
                <a:cs typeface="Arial" panose="020B0604020202020204" pitchFamily="34" charset="0"/>
              </a:rPr>
              <a:t>(Ies, 2019, p.17) </a:t>
            </a:r>
            <a:endParaRPr lang="en-GB" dirty="0"/>
          </a:p>
        </p:txBody>
      </p:sp>
    </p:spTree>
    <p:extLst>
      <p:ext uri="{BB962C8B-B14F-4D97-AF65-F5344CB8AC3E}">
        <p14:creationId xmlns:p14="http://schemas.microsoft.com/office/powerpoint/2010/main" val="22273053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118" y="122372"/>
            <a:ext cx="8596668" cy="1380803"/>
          </a:xfrm>
        </p:spPr>
        <p:txBody>
          <a:bodyPr>
            <a:noAutofit/>
          </a:bodyPr>
          <a:lstStyle/>
          <a:p>
            <a:pPr algn="ctr"/>
            <a:r>
              <a:rPr lang="en-GB" b="1" dirty="0" smtClean="0">
                <a:latin typeface="Arial" panose="020B0604020202020204" pitchFamily="34" charset="0"/>
                <a:cs typeface="Arial" panose="020B0604020202020204" pitchFamily="34" charset="0"/>
              </a:rPr>
              <a:t>Link between HPW &amp; Employee Well-being</a:t>
            </a:r>
            <a:endParaRPr lang="en-GB" b="1"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63C3A20B-5CE1-4A4A-A0E1-5B4A022228F2}"/>
              </a:ext>
            </a:extLst>
          </p:cNvPr>
          <p:cNvSpPr>
            <a:spLocks noGrp="1"/>
          </p:cNvSpPr>
          <p:nvPr>
            <p:ph type="body" idx="1"/>
          </p:nvPr>
        </p:nvSpPr>
        <p:spPr>
          <a:xfrm>
            <a:off x="1279699" y="1503174"/>
            <a:ext cx="8047181" cy="4775705"/>
          </a:xfrm>
          <a:prstGeom prst="rect">
            <a:avLst/>
          </a:prstGeom>
        </p:spPr>
        <p:txBody>
          <a:bodyPr vert="horz" lIns="91440" tIns="45720" rIns="91440" bIns="45720" rtlCol="0">
            <a:normAutofit/>
          </a:bodyPr>
          <a:lstStyle/>
          <a:p>
            <a:r>
              <a:rPr lang="en-GB" dirty="0" smtClean="0"/>
              <a:t>The Success factory (2020)</a:t>
            </a:r>
            <a:endParaRPr lang="en-GB"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5181" y="1973044"/>
            <a:ext cx="7498541" cy="4305835"/>
          </a:xfrm>
          <a:prstGeom prst="rect">
            <a:avLst/>
          </a:prstGeom>
        </p:spPr>
      </p:pic>
    </p:spTree>
    <p:extLst>
      <p:ext uri="{BB962C8B-B14F-4D97-AF65-F5344CB8AC3E}">
        <p14:creationId xmlns:p14="http://schemas.microsoft.com/office/powerpoint/2010/main" val="27384290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a:t>
            </a:r>
            <a:r>
              <a:rPr lang="en-GB" b="1" dirty="0" smtClean="0">
                <a:latin typeface="Arial" panose="020B0604020202020204" pitchFamily="34" charset="0"/>
                <a:cs typeface="Arial" panose="020B0604020202020204" pitchFamily="34" charset="0"/>
              </a:rPr>
              <a:t>ritique of the Research on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HPW </a:t>
            </a:r>
            <a:r>
              <a:rPr lang="en-GB" b="1" dirty="0">
                <a:latin typeface="Arial" panose="020B0604020202020204" pitchFamily="34" charset="0"/>
                <a:cs typeface="Arial" panose="020B0604020202020204" pitchFamily="34" charset="0"/>
              </a:rPr>
              <a:t>Practices </a:t>
            </a:r>
          </a:p>
        </p:txBody>
      </p:sp>
      <p:sp>
        <p:nvSpPr>
          <p:cNvPr id="4" name="Content Placeholder 3"/>
          <p:cNvSpPr>
            <a:spLocks noGrp="1"/>
          </p:cNvSpPr>
          <p:nvPr>
            <p:ph sz="half" idx="2"/>
          </p:nvPr>
        </p:nvSpPr>
        <p:spPr>
          <a:xfrm>
            <a:off x="677334" y="1930400"/>
            <a:ext cx="8327578" cy="3813907"/>
          </a:xfrm>
        </p:spPr>
        <p:txBody>
          <a:bodyPr>
            <a:normAutofit/>
          </a:bodyPr>
          <a:lstStyle/>
          <a:p>
            <a:pPr marL="0" indent="0">
              <a:buNone/>
            </a:pPr>
            <a:endParaRPr lang="en-GB" sz="2000" dirty="0" smtClean="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HRM best practice has no clear influence on business performance?</a:t>
            </a:r>
          </a:p>
          <a:p>
            <a:pPr>
              <a:lnSpc>
                <a:spcPct val="15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Following research it may seem to be that the apparent explanation is that correlation doesn’t prove causation</a:t>
            </a:r>
          </a:p>
          <a:p>
            <a:pPr>
              <a:lnSpc>
                <a:spcPct val="15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Persuasive language and reality</a:t>
            </a:r>
          </a:p>
          <a:p>
            <a:pPr>
              <a:lnSpc>
                <a:spcPct val="150000"/>
              </a:lnSpc>
              <a:buFont typeface="Wingdings" panose="05000000000000000000" pitchFamily="2" charset="2"/>
              <a:buChar char="Ø"/>
            </a:pPr>
            <a:endParaRPr lang="en-GB" sz="2000" b="1" dirty="0">
              <a:solidFill>
                <a:srgbClr val="92D050"/>
              </a:solidFill>
              <a:latin typeface="Arial" panose="020B0604020202020204" pitchFamily="34" charset="0"/>
              <a:cs typeface="Arial" panose="020B0604020202020204" pitchFamily="34" charset="0"/>
            </a:endParaRPr>
          </a:p>
          <a:p>
            <a:pPr marL="0" lvl="0" indent="0" algn="just" defTabSz="914400">
              <a:lnSpc>
                <a:spcPct val="150000"/>
              </a:lnSpc>
              <a:spcBef>
                <a:spcPts val="0"/>
              </a:spcBef>
              <a:buClrTx/>
              <a:buSzTx/>
              <a:buNone/>
              <a:defRPr/>
            </a:pPr>
            <a:r>
              <a:rPr lang="en-GB" sz="2000" dirty="0">
                <a:latin typeface="Arial" panose="020B0604020202020204" pitchFamily="34" charset="0"/>
                <a:cs typeface="Arial" panose="020B0604020202020204" pitchFamily="34" charset="0"/>
              </a:rPr>
              <a:t>(Taylor, 2016, p.203-4).</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7702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552027"/>
            <a:ext cx="8596668" cy="891011"/>
          </a:xfrm>
        </p:spPr>
        <p:txBody>
          <a:bodyPr/>
          <a:lstStyle/>
          <a:p>
            <a:pPr algn="ctr"/>
            <a:r>
              <a:rPr lang="en-GB" b="1" dirty="0" smtClean="0">
                <a:latin typeface="Arial" panose="020B0604020202020204" pitchFamily="34" charset="0"/>
                <a:cs typeface="Arial" panose="020B0604020202020204" pitchFamily="34" charset="0"/>
              </a:rPr>
              <a:t>Performance Management is?</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012615" y="1845208"/>
            <a:ext cx="8596668" cy="4113632"/>
          </a:xfrm>
        </p:spPr>
        <p:txBody>
          <a:bodyPr/>
          <a:lstStyle/>
          <a:p>
            <a:endParaRPr lang="en-GB" dirty="0" smtClean="0"/>
          </a:p>
          <a:p>
            <a:pPr marL="342900" indent="-342900">
              <a:lnSpc>
                <a:spcPct val="150000"/>
              </a:lnSpc>
              <a:spcBef>
                <a:spcPts val="0"/>
              </a:spcBef>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Objectives being put in place for teams and individuals incorporating with the organisations plans and goal</a:t>
            </a:r>
          </a:p>
          <a:p>
            <a:pPr marL="342900" indent="-342900">
              <a:lnSpc>
                <a:spcPct val="150000"/>
              </a:lnSpc>
              <a:spcBef>
                <a:spcPts val="0"/>
              </a:spcBef>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342900" indent="-342900">
              <a:lnSpc>
                <a:spcPct val="150000"/>
              </a:lnSpc>
              <a:spcBef>
                <a:spcPts val="0"/>
              </a:spcBef>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Performance improving with businesses, employees and teams</a:t>
            </a:r>
          </a:p>
          <a:p>
            <a:pPr marL="342900" indent="-342900">
              <a:lnSpc>
                <a:spcPct val="150000"/>
              </a:lnSpc>
              <a:spcBef>
                <a:spcPts val="0"/>
              </a:spcBef>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342900" indent="-342900">
              <a:lnSpc>
                <a:spcPct val="150000"/>
              </a:lnSpc>
              <a:spcBef>
                <a:spcPts val="0"/>
              </a:spcBef>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People being accountable for their performance</a:t>
            </a:r>
          </a:p>
          <a:p>
            <a:pPr>
              <a:lnSpc>
                <a:spcPct val="150000"/>
              </a:lnSpc>
              <a:spcBef>
                <a:spcPts val="0"/>
              </a:spcBef>
            </a:pPr>
            <a:endParaRPr lang="en-GB" dirty="0" smtClean="0">
              <a:solidFill>
                <a:schemeClr val="tx1"/>
              </a:solidFill>
              <a:latin typeface="Arial" panose="020B0604020202020204" pitchFamily="34" charset="0"/>
              <a:cs typeface="Arial" panose="020B0604020202020204" pitchFamily="34" charset="0"/>
            </a:endParaRPr>
          </a:p>
          <a:p>
            <a:pPr>
              <a:lnSpc>
                <a:spcPct val="150000"/>
              </a:lnSpc>
              <a:spcBef>
                <a:spcPts val="0"/>
              </a:spcBef>
            </a:pPr>
            <a:r>
              <a:rPr lang="en-GB" dirty="0">
                <a:latin typeface="Arial" panose="020B0604020202020204" pitchFamily="34" charset="0"/>
                <a:cs typeface="Arial" panose="020B0604020202020204" pitchFamily="34" charset="0"/>
              </a:rPr>
              <a:t>(CIPD, 2020a)</a:t>
            </a:r>
          </a:p>
          <a:p>
            <a:pPr marL="342900" indent="-342900">
              <a:lnSpc>
                <a:spcPct val="150000"/>
              </a:lnSpc>
              <a:spcBef>
                <a:spcPts val="0"/>
              </a:spcBef>
              <a:buFont typeface="Wingdings" panose="05000000000000000000" pitchFamily="2" charset="2"/>
              <a:buChar char="Ø"/>
            </a:pPr>
            <a:endParaRPr lang="en-GB" dirty="0" smtClean="0">
              <a:solidFill>
                <a:schemeClr val="tx1"/>
              </a:solidFill>
              <a:latin typeface="Arial" panose="020B0604020202020204" pitchFamily="34" charset="0"/>
              <a:cs typeface="Arial" panose="020B0604020202020204" pitchFamily="34" charset="0"/>
            </a:endParaRPr>
          </a:p>
          <a:p>
            <a:pPr marL="342900" indent="-342900">
              <a:lnSpc>
                <a:spcPct val="150000"/>
              </a:lnSpc>
              <a:spcBef>
                <a:spcPts val="0"/>
              </a:spcBef>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342900" indent="-342900">
              <a:lnSpc>
                <a:spcPct val="150000"/>
              </a:lnSpc>
              <a:spcBef>
                <a:spcPts val="0"/>
              </a:spcBef>
              <a:buFont typeface="Wingdings" panose="05000000000000000000" pitchFamily="2" charset="2"/>
              <a:buChar char="Ø"/>
            </a:pPr>
            <a:endParaRPr lang="en-GB" dirty="0" smtClean="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463913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5" y="394989"/>
            <a:ext cx="8596668" cy="6151585"/>
          </a:xfrm>
        </p:spPr>
        <p:txBody>
          <a:bodyPr>
            <a:normAutofit/>
          </a:bodyPr>
          <a:lstStyle/>
          <a:p>
            <a:r>
              <a:rPr lang="en-GB" sz="2800" dirty="0" smtClean="0">
                <a:latin typeface="Arial" panose="020B0604020202020204" pitchFamily="34" charset="0"/>
                <a:cs typeface="Arial" panose="020B0604020202020204" pitchFamily="34" charset="0"/>
              </a:rPr>
              <a:t>Valamis (2021)</a:t>
            </a:r>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335" y="503584"/>
            <a:ext cx="8596668" cy="5340626"/>
          </a:xfrm>
          <a:prstGeom prst="rect">
            <a:avLst/>
          </a:prstGeom>
        </p:spPr>
      </p:pic>
    </p:spTree>
    <p:extLst>
      <p:ext uri="{BB962C8B-B14F-4D97-AF65-F5344CB8AC3E}">
        <p14:creationId xmlns:p14="http://schemas.microsoft.com/office/powerpoint/2010/main" val="28021201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623" y="286579"/>
            <a:ext cx="8596668" cy="906117"/>
          </a:xfrm>
        </p:spPr>
        <p:txBody>
          <a:bodyPr>
            <a:normAutofit/>
          </a:bodyPr>
          <a:lstStyle/>
          <a:p>
            <a:pPr algn="ctr"/>
            <a:r>
              <a:rPr lang="en-GB" sz="4000" b="1" dirty="0" smtClean="0">
                <a:latin typeface="Arial" panose="020B0604020202020204" pitchFamily="34" charset="0"/>
                <a:cs typeface="Arial" panose="020B0604020202020204" pitchFamily="34" charset="0"/>
              </a:rPr>
              <a:t>Formal Performance Management</a:t>
            </a:r>
            <a:endParaRPr lang="en-GB" sz="4000" dirty="0"/>
          </a:p>
        </p:txBody>
      </p:sp>
      <p:sp>
        <p:nvSpPr>
          <p:cNvPr id="4" name="Content Placeholder 3"/>
          <p:cNvSpPr>
            <a:spLocks noGrp="1"/>
          </p:cNvSpPr>
          <p:nvPr>
            <p:ph sz="half" idx="2"/>
          </p:nvPr>
        </p:nvSpPr>
        <p:spPr>
          <a:xfrm>
            <a:off x="450574" y="1298713"/>
            <a:ext cx="4412383" cy="5062330"/>
          </a:xfrm>
        </p:spPr>
        <p:txBody>
          <a:bodyPr>
            <a:normAutofit fontScale="47500" lnSpcReduction="20000"/>
          </a:bodyPr>
          <a:lstStyle/>
          <a:p>
            <a:pPr marL="0" indent="0">
              <a:buNone/>
            </a:pPr>
            <a:r>
              <a:rPr lang="en-GB" sz="4200" dirty="0">
                <a:latin typeface="Arial" panose="020B0604020202020204" pitchFamily="34" charset="0"/>
                <a:cs typeface="Arial" panose="020B0604020202020204" pitchFamily="34" charset="0"/>
              </a:rPr>
              <a:t>Is to:-</a:t>
            </a:r>
          </a:p>
          <a:p>
            <a:pPr marL="0" indent="0">
              <a:buNone/>
            </a:pPr>
            <a:endParaRPr lang="en-GB" sz="4200" dirty="0">
              <a:latin typeface="Arial" panose="020B0604020202020204" pitchFamily="34" charset="0"/>
              <a:cs typeface="Arial" panose="020B0604020202020204" pitchFamily="34" charset="0"/>
            </a:endParaRPr>
          </a:p>
          <a:p>
            <a:pPr>
              <a:lnSpc>
                <a:spcPct val="150000"/>
              </a:lnSpc>
              <a:spcBef>
                <a:spcPts val="0"/>
              </a:spcBef>
            </a:pPr>
            <a:r>
              <a:rPr lang="en-GB" sz="4200" dirty="0">
                <a:latin typeface="Arial" panose="020B0604020202020204" pitchFamily="34" charset="0"/>
                <a:cs typeface="Arial" panose="020B0604020202020204" pitchFamily="34" charset="0"/>
              </a:rPr>
              <a:t>Appraise employee performance </a:t>
            </a:r>
          </a:p>
          <a:p>
            <a:pPr>
              <a:lnSpc>
                <a:spcPct val="150000"/>
              </a:lnSpc>
              <a:spcBef>
                <a:spcPts val="0"/>
              </a:spcBef>
            </a:pPr>
            <a:r>
              <a:rPr lang="en-GB" sz="4200" dirty="0">
                <a:latin typeface="Arial" panose="020B0604020202020204" pitchFamily="34" charset="0"/>
                <a:cs typeface="Arial" panose="020B0604020202020204" pitchFamily="34" charset="0"/>
              </a:rPr>
              <a:t>Deliver Feedback</a:t>
            </a:r>
          </a:p>
          <a:p>
            <a:pPr>
              <a:lnSpc>
                <a:spcPct val="150000"/>
              </a:lnSpc>
              <a:spcBef>
                <a:spcPts val="0"/>
              </a:spcBef>
            </a:pPr>
            <a:r>
              <a:rPr lang="en-GB" sz="4200" dirty="0">
                <a:latin typeface="Arial" panose="020B0604020202020204" pitchFamily="34" charset="0"/>
                <a:cs typeface="Arial" panose="020B0604020202020204" pitchFamily="34" charset="0"/>
              </a:rPr>
              <a:t>Arranging behavioural standards or objectives</a:t>
            </a:r>
          </a:p>
          <a:p>
            <a:pPr>
              <a:lnSpc>
                <a:spcPct val="150000"/>
              </a:lnSpc>
              <a:spcBef>
                <a:spcPts val="0"/>
              </a:spcBef>
            </a:pPr>
            <a:r>
              <a:rPr lang="en-GB" sz="4200" dirty="0">
                <a:latin typeface="Arial" panose="020B0604020202020204" pitchFamily="34" charset="0"/>
                <a:cs typeface="Arial" panose="020B0604020202020204" pitchFamily="34" charset="0"/>
              </a:rPr>
              <a:t>Assessing and seeing what training is required also any development needs</a:t>
            </a:r>
          </a:p>
          <a:p>
            <a:pPr>
              <a:lnSpc>
                <a:spcPct val="150000"/>
              </a:lnSpc>
              <a:spcBef>
                <a:spcPts val="0"/>
              </a:spcBef>
            </a:pPr>
            <a:r>
              <a:rPr lang="en-GB" sz="4200" dirty="0">
                <a:latin typeface="Arial" panose="020B0604020202020204" pitchFamily="34" charset="0"/>
                <a:cs typeface="Arial" panose="020B0604020202020204" pitchFamily="34" charset="0"/>
              </a:rPr>
              <a:t>Occasionally defining rewards</a:t>
            </a:r>
          </a:p>
          <a:p>
            <a:pPr>
              <a:lnSpc>
                <a:spcPct val="150000"/>
              </a:lnSpc>
              <a:spcBef>
                <a:spcPts val="0"/>
              </a:spcBef>
            </a:pPr>
            <a:endParaRPr lang="en-GB" sz="4200" dirty="0">
              <a:latin typeface="Arial" panose="020B0604020202020204" pitchFamily="34" charset="0"/>
              <a:cs typeface="Arial" panose="020B0604020202020204" pitchFamily="34" charset="0"/>
            </a:endParaRPr>
          </a:p>
          <a:p>
            <a:pPr marL="0" indent="0">
              <a:lnSpc>
                <a:spcPct val="150000"/>
              </a:lnSpc>
              <a:spcBef>
                <a:spcPts val="0"/>
              </a:spcBef>
              <a:buNone/>
            </a:pPr>
            <a:r>
              <a:rPr lang="en-GB" sz="4200" dirty="0" smtClean="0">
                <a:latin typeface="Arial" panose="020B0604020202020204" pitchFamily="34" charset="0"/>
                <a:cs typeface="Arial" panose="020B0604020202020204" pitchFamily="34" charset="0"/>
              </a:rPr>
              <a:t>(Hutchinson, 2013, p.119)</a:t>
            </a:r>
          </a:p>
          <a:p>
            <a:endParaRPr lang="en-GB" dirty="0"/>
          </a:p>
        </p:txBody>
      </p:sp>
      <p:sp>
        <p:nvSpPr>
          <p:cNvPr id="6" name="Content Placeholder 5"/>
          <p:cNvSpPr>
            <a:spLocks noGrp="1"/>
          </p:cNvSpPr>
          <p:nvPr>
            <p:ph sz="quarter" idx="4"/>
          </p:nvPr>
        </p:nvSpPr>
        <p:spPr>
          <a:xfrm>
            <a:off x="4862957" y="1381539"/>
            <a:ext cx="5062330" cy="4873487"/>
          </a:xfrm>
        </p:spPr>
        <p:txBody>
          <a:bodyPr>
            <a:normAutofit lnSpcReduction="10000"/>
          </a:bodyPr>
          <a:lstStyle/>
          <a:p>
            <a:pPr marL="0" indent="0">
              <a:buNone/>
            </a:pPr>
            <a:r>
              <a:rPr lang="en-GB" sz="2000" dirty="0" smtClean="0">
                <a:latin typeface="Arial" panose="020B0604020202020204" pitchFamily="34" charset="0"/>
                <a:cs typeface="Arial" panose="020B0604020202020204" pitchFamily="34" charset="0"/>
              </a:rPr>
              <a:t>Goals:-</a:t>
            </a:r>
          </a:p>
          <a:p>
            <a:pPr marL="0" indent="0">
              <a:buNone/>
            </a:pPr>
            <a:endParaRPr lang="en-GB" sz="2000" dirty="0" smtClean="0">
              <a:latin typeface="Arial" panose="020B06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Can be good communication between manager and employee</a:t>
            </a:r>
          </a:p>
          <a:p>
            <a:pPr>
              <a:lnSpc>
                <a:spcPct val="150000"/>
              </a:lnSpc>
              <a:spcBef>
                <a:spcPts val="0"/>
              </a:spcBef>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employee involvement can be improved</a:t>
            </a:r>
          </a:p>
          <a:p>
            <a:pPr>
              <a:lnSpc>
                <a:spcPct val="150000"/>
              </a:lnSpc>
              <a:spcBef>
                <a:spcPts val="0"/>
              </a:spcBef>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Enhance their sense of control</a:t>
            </a:r>
          </a:p>
          <a:p>
            <a:pPr>
              <a:lnSpc>
                <a:spcPct val="150000"/>
              </a:lnSpc>
              <a:spcBef>
                <a:spcPts val="0"/>
              </a:spcBef>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The objectives agreed are relevant and achievable</a:t>
            </a:r>
          </a:p>
          <a:p>
            <a:pPr marL="0" indent="0">
              <a:lnSpc>
                <a:spcPct val="150000"/>
              </a:lnSpc>
              <a:spcBef>
                <a:spcPts val="0"/>
              </a:spcBef>
              <a:buNone/>
            </a:pPr>
            <a:endParaRPr lang="en-GB" sz="2000" dirty="0" smtClean="0">
              <a:latin typeface="Arial" panose="020B0604020202020204" pitchFamily="34" charset="0"/>
              <a:cs typeface="Arial" panose="020B0604020202020204" pitchFamily="34" charset="0"/>
            </a:endParaRPr>
          </a:p>
          <a:p>
            <a:pPr marL="0" indent="0">
              <a:lnSpc>
                <a:spcPct val="150000"/>
              </a:lnSpc>
              <a:spcBef>
                <a:spcPts val="0"/>
              </a:spcBef>
              <a:buNone/>
            </a:pPr>
            <a:endParaRPr lang="en-GB" sz="2000" dirty="0" smtClean="0">
              <a:latin typeface="Arial" panose="020B0604020202020204" pitchFamily="34" charset="0"/>
              <a:cs typeface="Arial" panose="020B0604020202020204" pitchFamily="34" charset="0"/>
            </a:endParaRPr>
          </a:p>
          <a:p>
            <a:pPr marL="0" indent="0">
              <a:lnSpc>
                <a:spcPct val="150000"/>
              </a:lnSpc>
              <a:spcBef>
                <a:spcPts val="0"/>
              </a:spcBef>
              <a:buNone/>
            </a:pPr>
            <a:r>
              <a:rPr lang="en-GB" sz="2000" dirty="0" smtClean="0">
                <a:latin typeface="Arial" panose="020B0604020202020204" pitchFamily="34" charset="0"/>
                <a:cs typeface="Arial" panose="020B0604020202020204" pitchFamily="34" charset="0"/>
              </a:rPr>
              <a:t>(Hutchinson, 2013, p.123)</a:t>
            </a:r>
          </a:p>
          <a:p>
            <a:pPr>
              <a:lnSpc>
                <a:spcPct val="150000"/>
              </a:lnSpc>
              <a:spcBef>
                <a:spcPts val="0"/>
              </a:spcBef>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80217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72278"/>
            <a:ext cx="8596668" cy="1213609"/>
          </a:xfrm>
        </p:spPr>
        <p:txBody>
          <a:bodyPr>
            <a:noAutofit/>
          </a:bodyPr>
          <a:lstStyle/>
          <a:p>
            <a:pPr algn="ctr"/>
            <a:r>
              <a:rPr lang="en-GB" sz="3200" b="1" dirty="0" smtClean="0">
                <a:latin typeface="Arial" panose="020B0604020202020204" pitchFamily="34" charset="0"/>
                <a:cs typeface="Arial" panose="020B0604020202020204" pitchFamily="34" charset="0"/>
              </a:rPr>
              <a:t>Appraisals &amp; Feedback </a:t>
            </a:r>
            <a:br>
              <a:rPr lang="en-GB" sz="3200" b="1" dirty="0" smtClean="0">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the Good and the Bad</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11162"/>
            <a:ext cx="8320892" cy="5049078"/>
          </a:xfrm>
        </p:spPr>
        <p:txBody>
          <a:bodyPr>
            <a:normAutofit/>
          </a:bodyPr>
          <a:lstStyle/>
          <a:p>
            <a:pPr marL="0" indent="0">
              <a:buNone/>
            </a:pPr>
            <a:r>
              <a:rPr lang="en-GB" sz="2000" dirty="0" smtClean="0">
                <a:latin typeface="Arial" panose="020B0604020202020204" pitchFamily="34" charset="0"/>
                <a:cs typeface="Arial" panose="020B0604020202020204" pitchFamily="34" charset="0"/>
              </a:rPr>
              <a:t>Benefits </a:t>
            </a:r>
          </a:p>
          <a:p>
            <a:pPr marL="0" indent="0">
              <a:buNone/>
            </a:pPr>
            <a:r>
              <a:rPr lang="en-GB" sz="2000" dirty="0" smtClean="0">
                <a:latin typeface="Arial" panose="020B0604020202020204" pitchFamily="34" charset="0"/>
                <a:cs typeface="Arial" panose="020B0604020202020204" pitchFamily="34" charset="0"/>
              </a:rPr>
              <a:t>Facebook:-</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Survey showed 87% were in favour to continue with performance ratings</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That there was Fairness, Transparency &amp; Growth</a:t>
            </a:r>
          </a:p>
          <a:p>
            <a:pPr marL="0" indent="0">
              <a:buNone/>
            </a:pPr>
            <a:r>
              <a:rPr lang="en-GB" sz="2000" dirty="0" smtClean="0">
                <a:latin typeface="Arial" panose="020B0604020202020204" pitchFamily="34" charset="0"/>
                <a:cs typeface="Arial" panose="020B0604020202020204" pitchFamily="34" charset="0"/>
              </a:rPr>
              <a:t>(Harvard Business Review, 2016).</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Frequent check in after performance discussions</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Concentrate on external sources of ratings opposed to self –evaluation </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Let there be a 2 way conversations</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Let them have a voice</a:t>
            </a:r>
          </a:p>
          <a:p>
            <a:pPr marL="0" indent="0">
              <a:buNone/>
            </a:pPr>
            <a:r>
              <a:rPr lang="en-GB" sz="2000" dirty="0" smtClean="0">
                <a:latin typeface="Arial" panose="020B0604020202020204" pitchFamily="34" charset="0"/>
                <a:cs typeface="Arial" panose="020B0604020202020204" pitchFamily="34" charset="0"/>
              </a:rPr>
              <a:t>(CIPD, 2016). </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1116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96864"/>
            <a:ext cx="8596668" cy="1320800"/>
          </a:xfrm>
        </p:spPr>
        <p:txBody>
          <a:bodyPr/>
          <a:lstStyle/>
          <a:p>
            <a:pPr algn="ctr"/>
            <a:r>
              <a:rPr lang="en-GB" b="1" dirty="0" smtClean="0">
                <a:latin typeface="Arial" panose="020B0604020202020204" pitchFamily="34" charset="0"/>
                <a:cs typeface="Arial" panose="020B0604020202020204" pitchFamily="34" charset="0"/>
              </a:rPr>
              <a:t>Consequences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a Pandemic for Performance </a:t>
            </a:r>
            <a:r>
              <a:rPr lang="en-GB" b="1" dirty="0">
                <a:latin typeface="Arial" panose="020B0604020202020204" pitchFamily="34" charset="0"/>
                <a:cs typeface="Arial" panose="020B0604020202020204" pitchFamily="34" charset="0"/>
              </a:rPr>
              <a:t>M</a:t>
            </a:r>
            <a:r>
              <a:rPr lang="en-GB" b="1" dirty="0" smtClean="0">
                <a:latin typeface="Arial" panose="020B0604020202020204" pitchFamily="34" charset="0"/>
                <a:cs typeface="Arial" panose="020B0604020202020204" pitchFamily="34" charset="0"/>
              </a:rPr>
              <a:t>anagement </a:t>
            </a:r>
            <a:r>
              <a:rPr lang="en-GB" b="1" dirty="0">
                <a:latin typeface="Arial" panose="020B0604020202020204" pitchFamily="34" charset="0"/>
                <a:cs typeface="Arial" panose="020B0604020202020204" pitchFamily="34" charset="0"/>
              </a:rPr>
              <a:t>S</a:t>
            </a:r>
            <a:r>
              <a:rPr lang="en-GB" b="1" dirty="0" smtClean="0">
                <a:latin typeface="Arial" panose="020B0604020202020204" pitchFamily="34" charset="0"/>
                <a:cs typeface="Arial" panose="020B0604020202020204" pitchFamily="34" charset="0"/>
              </a:rPr>
              <a:t>ystems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17664"/>
            <a:ext cx="8596668" cy="4706935"/>
          </a:xfrm>
        </p:spPr>
        <p:txBody>
          <a:bodyPr>
            <a:normAutofit lnSpcReduction="10000"/>
          </a:bodyPr>
          <a:lstStyle/>
          <a:p>
            <a:endParaRPr lang="en-GB" sz="2200" dirty="0" smtClean="0">
              <a:solidFill>
                <a:schemeClr val="tx1"/>
              </a:solidFill>
              <a:latin typeface="Arial" panose="020B0604020202020204" pitchFamily="34" charset="0"/>
              <a:cs typeface="Arial" panose="020B0604020202020204" pitchFamily="34" charset="0"/>
            </a:endParaRPr>
          </a:p>
          <a:p>
            <a:pPr>
              <a:lnSpc>
                <a:spcPct val="150000"/>
              </a:lnSpc>
              <a:spcBef>
                <a:spcPts val="0"/>
              </a:spcBef>
            </a:pPr>
            <a:r>
              <a:rPr lang="en-GB" sz="2400" dirty="0" smtClean="0">
                <a:solidFill>
                  <a:schemeClr val="tx1"/>
                </a:solidFill>
                <a:latin typeface="Arial" panose="020B0604020202020204" pitchFamily="34" charset="0"/>
                <a:cs typeface="Arial" panose="020B0604020202020204" pitchFamily="34" charset="0"/>
              </a:rPr>
              <a:t>Performance Management systems are not setup for times of crisis</a:t>
            </a:r>
          </a:p>
          <a:p>
            <a:pPr>
              <a:lnSpc>
                <a:spcPct val="150000"/>
              </a:lnSpc>
              <a:spcBef>
                <a:spcPts val="0"/>
              </a:spcBef>
            </a:pPr>
            <a:r>
              <a:rPr lang="en-GB" sz="2400" dirty="0" smtClean="0">
                <a:solidFill>
                  <a:schemeClr val="tx1"/>
                </a:solidFill>
                <a:latin typeface="Arial" panose="020B0604020202020204" pitchFamily="34" charset="0"/>
                <a:cs typeface="Arial" panose="020B0604020202020204" pitchFamily="34" charset="0"/>
              </a:rPr>
              <a:t>Aims need to be relooked at to be in line with the organisation and to ensure employees can be of value.</a:t>
            </a:r>
          </a:p>
          <a:p>
            <a:pPr>
              <a:lnSpc>
                <a:spcPct val="150000"/>
              </a:lnSpc>
              <a:spcBef>
                <a:spcPts val="0"/>
              </a:spcBef>
            </a:pPr>
            <a:r>
              <a:rPr lang="en-GB" sz="2400" dirty="0" smtClean="0">
                <a:solidFill>
                  <a:schemeClr val="tx1"/>
                </a:solidFill>
                <a:latin typeface="Arial" panose="020B0604020202020204" pitchFamily="34" charset="0"/>
                <a:cs typeface="Arial" panose="020B0604020202020204" pitchFamily="34" charset="0"/>
              </a:rPr>
              <a:t>Conversations need to be frequent with feedback given from the manager to the individual </a:t>
            </a:r>
          </a:p>
          <a:p>
            <a:pPr>
              <a:lnSpc>
                <a:spcPct val="150000"/>
              </a:lnSpc>
              <a:spcBef>
                <a:spcPts val="0"/>
              </a:spcBef>
            </a:pPr>
            <a:r>
              <a:rPr lang="en-GB" sz="2400" dirty="0" smtClean="0">
                <a:solidFill>
                  <a:schemeClr val="tx1"/>
                </a:solidFill>
                <a:latin typeface="Arial" panose="020B0604020202020204" pitchFamily="34" charset="0"/>
                <a:cs typeface="Arial" panose="020B0604020202020204" pitchFamily="34" charset="0"/>
              </a:rPr>
              <a:t>Continuation of tracking performance is crucial</a:t>
            </a:r>
          </a:p>
          <a:p>
            <a:pPr marL="0" indent="0">
              <a:lnSpc>
                <a:spcPct val="150000"/>
              </a:lnSpc>
              <a:spcBef>
                <a:spcPts val="0"/>
              </a:spcBef>
              <a:buNone/>
            </a:pPr>
            <a:r>
              <a:rPr lang="en-GB" sz="2400" dirty="0" smtClean="0">
                <a:solidFill>
                  <a:schemeClr val="tx1"/>
                </a:solidFill>
                <a:latin typeface="Arial" panose="020B0604020202020204" pitchFamily="34" charset="0"/>
                <a:cs typeface="Arial" panose="020B0604020202020204" pitchFamily="34" charset="0"/>
              </a:rPr>
              <a:t>(Gallup, 2020)</a:t>
            </a:r>
          </a:p>
          <a:p>
            <a:pPr marL="0" indent="0">
              <a:buNone/>
            </a:pPr>
            <a:endParaRPr lang="en-GB" sz="2400" b="1" dirty="0">
              <a:solidFill>
                <a:schemeClr val="tx1"/>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689314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38137"/>
            <a:ext cx="8596668" cy="1320800"/>
          </a:xfrm>
        </p:spPr>
        <p:txBody>
          <a:bodyPr>
            <a:normAutofit/>
          </a:bodyPr>
          <a:lstStyle/>
          <a:p>
            <a:pPr algn="ctr"/>
            <a:r>
              <a:rPr lang="en-GB" b="1" dirty="0" smtClean="0">
                <a:latin typeface="Arial" panose="020B0604020202020204" pitchFamily="34" charset="0"/>
                <a:cs typeface="Arial" panose="020B0604020202020204" pitchFamily="34" charset="0"/>
              </a:rPr>
              <a:t>The Role of the Line </a:t>
            </a:r>
            <a:r>
              <a:rPr lang="en-GB" b="1" dirty="0">
                <a:latin typeface="Arial" panose="020B0604020202020204" pitchFamily="34" charset="0"/>
                <a:cs typeface="Arial" panose="020B0604020202020204" pitchFamily="34" charset="0"/>
              </a:rPr>
              <a:t>M</a:t>
            </a:r>
            <a:r>
              <a:rPr lang="en-GB" b="1" dirty="0" smtClean="0">
                <a:latin typeface="Arial" panose="020B0604020202020204" pitchFamily="34" charset="0"/>
                <a:cs typeface="Arial" panose="020B0604020202020204" pitchFamily="34" charset="0"/>
              </a:rPr>
              <a:t>anager within the Performance Management process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58937"/>
            <a:ext cx="9038166" cy="4884740"/>
          </a:xfrm>
        </p:spPr>
        <p:txBody>
          <a:bodyPr>
            <a:noAutofit/>
          </a:bodyPr>
          <a:lstStyle/>
          <a:p>
            <a:pPr marL="0" indent="0">
              <a:buNone/>
            </a:pPr>
            <a:endParaRPr lang="en-GB" sz="2000" dirty="0" smtClean="0">
              <a:latin typeface="Arial" panose="020B0604020202020204" pitchFamily="34" charset="0"/>
              <a:cs typeface="Arial" panose="020B0604020202020204" pitchFamily="34" charset="0"/>
            </a:endParaRP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The go between for the Workforce and the Organisation</a:t>
            </a:r>
          </a:p>
          <a:p>
            <a:r>
              <a:rPr lang="en-GB" sz="2000" dirty="0" smtClean="0">
                <a:latin typeface="Arial" panose="020B0604020202020204" pitchFamily="34" charset="0"/>
                <a:cs typeface="Arial" panose="020B0604020202020204" pitchFamily="34" charset="0"/>
              </a:rPr>
              <a:t>They can convey the organisations plans, standards &amp; objectives</a:t>
            </a:r>
          </a:p>
          <a:p>
            <a:r>
              <a:rPr lang="en-GB" sz="2000" dirty="0" smtClean="0">
                <a:latin typeface="Arial" panose="020B0604020202020204" pitchFamily="34" charset="0"/>
                <a:cs typeface="Arial" panose="020B0604020202020204" pitchFamily="34" charset="0"/>
              </a:rPr>
              <a:t>They act on behalf of the employee for equality &amp; Integrity</a:t>
            </a:r>
          </a:p>
          <a:p>
            <a:r>
              <a:rPr lang="en-GB" sz="2000" dirty="0" smtClean="0">
                <a:latin typeface="Arial" panose="020B0604020202020204" pitchFamily="34" charset="0"/>
                <a:cs typeface="Arial" panose="020B0604020202020204" pitchFamily="34" charset="0"/>
              </a:rPr>
              <a:t>included in Performance Management actions e.g. induction &amp; socialisation</a:t>
            </a:r>
          </a:p>
          <a:p>
            <a:r>
              <a:rPr lang="en-GB" sz="2000" dirty="0" smtClean="0">
                <a:latin typeface="Arial" panose="020B0604020202020204" pitchFamily="34" charset="0"/>
                <a:cs typeface="Arial" panose="020B0604020202020204" pitchFamily="34" charset="0"/>
              </a:rPr>
              <a:t>Deliver an overall description of policies &amp; Procedures, the job, dept &amp; performance expectancies</a:t>
            </a:r>
          </a:p>
          <a:p>
            <a:r>
              <a:rPr lang="en-GB" sz="2000" dirty="0" smtClean="0">
                <a:latin typeface="Arial" panose="020B0604020202020204" pitchFamily="34" charset="0"/>
                <a:cs typeface="Arial" panose="020B0604020202020204" pitchFamily="34" charset="0"/>
              </a:rPr>
              <a:t>Make new employees feel part of the team</a:t>
            </a:r>
          </a:p>
          <a:p>
            <a:r>
              <a:rPr lang="en-GB" sz="2000" dirty="0" smtClean="0">
                <a:latin typeface="Arial" panose="020B0604020202020204" pitchFamily="34" charset="0"/>
                <a:cs typeface="Arial" panose="020B0604020202020204" pitchFamily="34" charset="0"/>
              </a:rPr>
              <a:t>Conduct the performance appraisal</a:t>
            </a:r>
          </a:p>
          <a:p>
            <a:r>
              <a:rPr lang="en-GB" sz="2000" dirty="0" smtClean="0">
                <a:latin typeface="Arial" panose="020B0604020202020204" pitchFamily="34" charset="0"/>
                <a:cs typeface="Arial" panose="020B0604020202020204" pitchFamily="34" charset="0"/>
              </a:rPr>
              <a:t>Guidance for staff Training &amp; Learning and Development</a:t>
            </a:r>
          </a:p>
          <a:p>
            <a:pPr marL="0" indent="0">
              <a:buNone/>
            </a:pPr>
            <a:r>
              <a:rPr lang="en-GB" sz="2000" dirty="0" smtClean="0">
                <a:latin typeface="Arial" panose="020B0604020202020204" pitchFamily="34" charset="0"/>
                <a:cs typeface="Arial" panose="020B0604020202020204" pitchFamily="34" charset="0"/>
              </a:rPr>
              <a:t>(Hutchinson, 2013, p. 79-80)</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31974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93701"/>
            <a:ext cx="8596668" cy="1320800"/>
          </a:xfrm>
        </p:spPr>
        <p:txBody>
          <a:bodyPr>
            <a:noAutofit/>
          </a:bodyPr>
          <a:lstStyle/>
          <a:p>
            <a:pPr algn="ctr"/>
            <a:r>
              <a:rPr lang="en-GB" sz="3200" b="1" dirty="0" smtClean="0">
                <a:latin typeface="Arial" panose="020B0604020202020204" pitchFamily="34" charset="0"/>
                <a:cs typeface="Arial" panose="020B0604020202020204" pitchFamily="34" charset="0"/>
              </a:rPr>
              <a:t>HR and Line Managers collaborating in the Performance Management process</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714501"/>
            <a:ext cx="8596668" cy="4957762"/>
          </a:xfrm>
        </p:spPr>
        <p:txBody>
          <a:bodyPr>
            <a:normAutofit/>
          </a:bodyPr>
          <a:lstStyle/>
          <a:p>
            <a:pPr marL="0" indent="0">
              <a:buNone/>
            </a:pPr>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HR liaise with senior managers to enable commitment so they can perfect the mandatory behaviours.</a:t>
            </a:r>
          </a:p>
          <a:p>
            <a:r>
              <a:rPr lang="en-GB" sz="2000" dirty="0" smtClean="0">
                <a:latin typeface="Arial" panose="020B0604020202020204" pitchFamily="34" charset="0"/>
                <a:cs typeface="Arial" panose="020B0604020202020204" pitchFamily="34" charset="0"/>
              </a:rPr>
              <a:t>HR help in creating, conveying and training the PM process</a:t>
            </a:r>
          </a:p>
          <a:p>
            <a:r>
              <a:rPr lang="en-GB" sz="2000" dirty="0" smtClean="0">
                <a:latin typeface="Arial" panose="020B0604020202020204" pitchFamily="34" charset="0"/>
                <a:cs typeface="Arial" panose="020B0604020202020204" pitchFamily="34" charset="0"/>
              </a:rPr>
              <a:t>Assist with communication and training for appraisers and appraises</a:t>
            </a:r>
          </a:p>
          <a:p>
            <a:pPr marL="0" indent="0">
              <a:buNone/>
            </a:pPr>
            <a:r>
              <a:rPr lang="en-GB" sz="2000" dirty="0" smtClean="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Rees and French, 2016, </a:t>
            </a:r>
            <a:r>
              <a:rPr lang="en-GB" sz="2000" dirty="0" smtClean="0">
                <a:latin typeface="Arial" panose="020B0604020202020204" pitchFamily="34" charset="0"/>
                <a:cs typeface="Arial" panose="020B0604020202020204" pitchFamily="34" charset="0"/>
              </a:rPr>
              <a:t>p.276)</a:t>
            </a:r>
          </a:p>
          <a:p>
            <a:pPr marL="0" indent="0">
              <a:buNone/>
            </a:pPr>
            <a:endParaRPr lang="en-GB" sz="2000" dirty="0" smtClean="0">
              <a:latin typeface="Arial" panose="020B0604020202020204" pitchFamily="34" charset="0"/>
              <a:cs typeface="Arial" panose="020B0604020202020204" pitchFamily="34" charset="0"/>
            </a:endParaRP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HR provide advice &amp; support on complex issues</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HR involve managers in the development of PM policies &amp; procedures</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HR help with recruitment and selection</a:t>
            </a:r>
          </a:p>
          <a:p>
            <a:pPr marL="0" indent="0">
              <a:buNone/>
            </a:pPr>
            <a:r>
              <a:rPr lang="en-GB" sz="2000" dirty="0" smtClean="0">
                <a:latin typeface="Arial" panose="020B0604020202020204" pitchFamily="34" charset="0"/>
                <a:cs typeface="Arial" panose="020B0604020202020204" pitchFamily="34" charset="0"/>
              </a:rPr>
              <a:t>(Hutchinson, 2013, p.89-90).</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1744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66688"/>
            <a:ext cx="8596668" cy="719137"/>
          </a:xfrm>
        </p:spPr>
        <p:txBody>
          <a:bodyPr>
            <a:normAutofit/>
          </a:bodyPr>
          <a:lstStyle/>
          <a:p>
            <a:pPr algn="ctr"/>
            <a:r>
              <a:rPr lang="en-GB" sz="3200" b="1" dirty="0" smtClean="0">
                <a:latin typeface="Arial" panose="020B0604020202020204" pitchFamily="34" charset="0"/>
                <a:cs typeface="Arial" panose="020B0604020202020204" pitchFamily="34" charset="0"/>
              </a:rPr>
              <a:t>Developing a High Performance Culture</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014413"/>
            <a:ext cx="8596668" cy="5843587"/>
          </a:xfrm>
        </p:spPr>
        <p:txBody>
          <a:bodyPr/>
          <a:lstStyle/>
          <a:p>
            <a:r>
              <a:rPr lang="en-GB" sz="2000" dirty="0" smtClean="0">
                <a:latin typeface="Arial" panose="020B0604020202020204" pitchFamily="34" charset="0"/>
                <a:cs typeface="Arial" panose="020B0604020202020204" pitchFamily="34" charset="0"/>
              </a:rPr>
              <a:t>Senior managers should promote a strong performance culture – no one to blame</a:t>
            </a:r>
          </a:p>
          <a:p>
            <a:r>
              <a:rPr lang="en-GB" sz="2000" dirty="0" smtClean="0">
                <a:latin typeface="Arial" panose="020B0604020202020204" pitchFamily="34" charset="0"/>
                <a:cs typeface="Arial" panose="020B0604020202020204" pitchFamily="34" charset="0"/>
              </a:rPr>
              <a:t>Roles need to be explained to enable people knowing what is expected of them</a:t>
            </a:r>
          </a:p>
          <a:p>
            <a:r>
              <a:rPr lang="en-GB" sz="2000" dirty="0" smtClean="0">
                <a:latin typeface="Arial" panose="020B0604020202020204" pitchFamily="34" charset="0"/>
                <a:cs typeface="Arial" panose="020B0604020202020204" pitchFamily="34" charset="0"/>
              </a:rPr>
              <a:t>Set practical targets and not a top heavy workload so that managers can then prioritise tasks for delegation</a:t>
            </a:r>
          </a:p>
          <a:p>
            <a:pPr marL="0" indent="0">
              <a:buNone/>
            </a:pPr>
            <a:r>
              <a:rPr lang="en-GB" sz="2000" dirty="0" smtClean="0">
                <a:latin typeface="Arial" panose="020B0604020202020204" pitchFamily="34" charset="0"/>
                <a:cs typeface="Arial" panose="020B0604020202020204" pitchFamily="34" charset="0"/>
              </a:rPr>
              <a:t>(Hutchinson, 2013, p.91)</a:t>
            </a:r>
          </a:p>
          <a:p>
            <a:pPr marL="0" indent="0">
              <a:buNone/>
            </a:pPr>
            <a:r>
              <a:rPr lang="en-GB" sz="2000" dirty="0" smtClean="0">
                <a:latin typeface="Arial" panose="020B0604020202020204" pitchFamily="34" charset="0"/>
                <a:cs typeface="Arial" panose="020B0604020202020204" pitchFamily="34" charset="0"/>
              </a:rPr>
              <a:t>Holbeche (2005 within Taylor, 2016, p.214) supposes that a high performance workplace culture should be promoted such as:-</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Positive psychological contracts being build</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Managers not to say they can complete if they are not able to</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There should be honesty if there is no full time employment</a:t>
            </a:r>
          </a:p>
          <a:p>
            <a:pPr>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People want to be part of the business because the organisations values are good</a:t>
            </a:r>
          </a:p>
          <a:p>
            <a:pPr marL="0" indent="0">
              <a:buNone/>
            </a:pPr>
            <a:endParaRPr lang="en-GB" sz="2000"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336164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214" y="192087"/>
            <a:ext cx="8596668" cy="1036638"/>
          </a:xfrm>
        </p:spPr>
        <p:txBody>
          <a:bodyPr>
            <a:normAutofit/>
          </a:bodyPr>
          <a:lstStyle/>
          <a:p>
            <a:pPr algn="ctr"/>
            <a:r>
              <a:rPr lang="en-GB" sz="5400" b="1" dirty="0" smtClean="0">
                <a:latin typeface="Arial" panose="020B0604020202020204" pitchFamily="34" charset="0"/>
                <a:cs typeface="Arial" panose="020B0604020202020204" pitchFamily="34" charset="0"/>
              </a:rPr>
              <a:t>Conclusion</a:t>
            </a:r>
            <a:endParaRPr lang="en-GB" sz="5400"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677335" y="1400175"/>
            <a:ext cx="8596668" cy="4986338"/>
          </a:xfrm>
        </p:spPr>
        <p:txBody>
          <a:bodyPr/>
          <a:lstStyle/>
          <a:p>
            <a:endParaRPr lang="en-GB" dirty="0" smtClean="0">
              <a:latin typeface="Arial" panose="020B0604020202020204" pitchFamily="34" charset="0"/>
              <a:cs typeface="Arial" panose="020B0604020202020204" pitchFamily="34" charset="0"/>
            </a:endParaRPr>
          </a:p>
          <a:p>
            <a:pPr algn="just">
              <a:lnSpc>
                <a:spcPct val="150000"/>
              </a:lnSpc>
              <a:spcBef>
                <a:spcPts val="0"/>
              </a:spcBef>
            </a:pPr>
            <a:r>
              <a:rPr lang="en-GB" dirty="0" smtClean="0">
                <a:solidFill>
                  <a:schemeClr val="tx1"/>
                </a:solidFill>
                <a:latin typeface="Arial" panose="020B0604020202020204" pitchFamily="34" charset="0"/>
                <a:cs typeface="Arial" panose="020B0604020202020204" pitchFamily="34" charset="0"/>
              </a:rPr>
              <a:t>When </a:t>
            </a:r>
            <a:r>
              <a:rPr lang="en-GB" dirty="0">
                <a:solidFill>
                  <a:schemeClr val="tx1"/>
                </a:solidFill>
                <a:latin typeface="Arial" panose="020B0604020202020204" pitchFamily="34" charset="0"/>
                <a:cs typeface="Arial" panose="020B0604020202020204" pitchFamily="34" charset="0"/>
              </a:rPr>
              <a:t>performance management systems, along with the bundle of HPW practices are </a:t>
            </a:r>
            <a:r>
              <a:rPr lang="en-GB" dirty="0" smtClean="0">
                <a:solidFill>
                  <a:schemeClr val="tx1"/>
                </a:solidFill>
                <a:latin typeface="Arial" panose="020B0604020202020204" pitchFamily="34" charset="0"/>
                <a:cs typeface="Arial" panose="020B0604020202020204" pitchFamily="34" charset="0"/>
              </a:rPr>
              <a:t>used </a:t>
            </a:r>
            <a:r>
              <a:rPr lang="en-GB" dirty="0">
                <a:solidFill>
                  <a:schemeClr val="tx1"/>
                </a:solidFill>
                <a:latin typeface="Arial" panose="020B0604020202020204" pitchFamily="34" charset="0"/>
                <a:cs typeface="Arial" panose="020B0604020202020204" pitchFamily="34" charset="0"/>
              </a:rPr>
              <a:t>businesses performance will be increased and objectives attained. </a:t>
            </a:r>
            <a:r>
              <a:rPr lang="en-GB" dirty="0" smtClean="0">
                <a:solidFill>
                  <a:schemeClr val="tx1"/>
                </a:solidFill>
                <a:latin typeface="Arial" panose="020B0604020202020204" pitchFamily="34" charset="0"/>
                <a:cs typeface="Arial" panose="020B0604020202020204" pitchFamily="34" charset="0"/>
              </a:rPr>
              <a:t>With </a:t>
            </a:r>
            <a:r>
              <a:rPr lang="en-GB" dirty="0">
                <a:solidFill>
                  <a:schemeClr val="tx1"/>
                </a:solidFill>
                <a:latin typeface="Arial" panose="020B0604020202020204" pitchFamily="34" charset="0"/>
                <a:cs typeface="Arial" panose="020B0604020202020204" pitchFamily="34" charset="0"/>
              </a:rPr>
              <a:t>the best being drawn out in people with good management. A high performance culture within an organisation needs to be continually driven to maintain it (Taylor, 2016, p.214</a:t>
            </a:r>
            <a:r>
              <a:rPr lang="en-GB" dirty="0" smtClean="0">
                <a:solidFill>
                  <a:schemeClr val="tx1"/>
                </a:solidFill>
                <a:latin typeface="Arial" panose="020B0604020202020204" pitchFamily="34" charset="0"/>
                <a:cs typeface="Arial" panose="020B0604020202020204" pitchFamily="34" charset="0"/>
              </a:rPr>
              <a:t>).</a:t>
            </a:r>
          </a:p>
          <a:p>
            <a:pPr algn="just">
              <a:lnSpc>
                <a:spcPct val="150000"/>
              </a:lnSpc>
              <a:spcBef>
                <a:spcPts val="0"/>
              </a:spcBef>
            </a:pPr>
            <a:r>
              <a:rPr lang="en-GB" dirty="0" smtClean="0">
                <a:solidFill>
                  <a:schemeClr val="tx1"/>
                </a:solidFill>
                <a:latin typeface="Arial" panose="020B0604020202020204" pitchFamily="34" charset="0"/>
                <a:cs typeface="Arial" panose="020B0604020202020204" pitchFamily="34" charset="0"/>
              </a:rPr>
              <a:t>Having a good manager can impact on the employees outlook and performance related behaviours, there needs to be a good relationship between them.  Being positive can work well for performance management practices and obtain positive discretionary performance </a:t>
            </a:r>
            <a:r>
              <a:rPr lang="en-GB" dirty="0">
                <a:solidFill>
                  <a:schemeClr val="tx1"/>
                </a:solidFill>
                <a:latin typeface="Arial" panose="020B0604020202020204" pitchFamily="34" charset="0"/>
                <a:cs typeface="Arial" panose="020B0604020202020204" pitchFamily="34" charset="0"/>
              </a:rPr>
              <a:t>(Hutchinson, 2013, </a:t>
            </a:r>
            <a:r>
              <a:rPr lang="en-GB" dirty="0" smtClean="0">
                <a:solidFill>
                  <a:schemeClr val="tx1"/>
                </a:solidFill>
                <a:latin typeface="Arial" panose="020B0604020202020204" pitchFamily="34" charset="0"/>
                <a:cs typeface="Arial" panose="020B0604020202020204" pitchFamily="34" charset="0"/>
              </a:rPr>
              <a:t>p.93).</a:t>
            </a:r>
            <a:endParaRPr lang="en-GB"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391197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235627" y="199767"/>
            <a:ext cx="11349318" cy="6237605"/>
          </a:xfrm>
          <a:prstGeom prst="rect">
            <a:avLst/>
          </a:prstGeom>
          <a:solidFill>
            <a:schemeClr val="bg1"/>
          </a:solidFill>
          <a:ln>
            <a:solidFill>
              <a:schemeClr val="tx1"/>
            </a:solidFill>
          </a:ln>
        </p:spPr>
        <p:txBody>
          <a:bodyPr wrap="square">
            <a:spAutoFit/>
            <a:scene3d>
              <a:camera prst="orthographicFront"/>
              <a:lightRig rig="threePt" dir="t"/>
            </a:scene3d>
            <a:sp3d contourW="12700">
              <a:contourClr>
                <a:schemeClr val="tx1"/>
              </a:contourClr>
            </a:sp3d>
          </a:bodyPr>
          <a:lstStyle/>
          <a:p>
            <a:pPr>
              <a:spcAft>
                <a:spcPts val="800"/>
              </a:spcAft>
            </a:pPr>
            <a:r>
              <a:rPr lang="en-GB" sz="2000" b="1" u="sng" dirty="0" smtClean="0">
                <a:latin typeface="Arial" panose="020B0604020202020204" pitchFamily="34" charset="0"/>
                <a:ea typeface="Calibri" panose="020F0502020204030204" pitchFamily="34" charset="0"/>
                <a:cs typeface="Arial" panose="020B0604020202020204" pitchFamily="34" charset="0"/>
              </a:rPr>
              <a:t>References</a:t>
            </a:r>
          </a:p>
          <a:p>
            <a:pPr>
              <a:spcAft>
                <a:spcPts val="800"/>
              </a:spcAft>
            </a:pPr>
            <a:endParaRPr lang="en-GB" b="1" u="sng" dirty="0" smtClean="0">
              <a:latin typeface="Arial" panose="020B0604020202020204" pitchFamily="34" charset="0"/>
              <a:ea typeface="Calibri" panose="020F0502020204030204" pitchFamily="34" charset="0"/>
              <a:cs typeface="Arial" panose="020B0604020202020204" pitchFamily="34" charset="0"/>
            </a:endParaRPr>
          </a:p>
          <a:p>
            <a:pPr>
              <a:spcAft>
                <a:spcPts val="800"/>
              </a:spcAft>
            </a:pPr>
            <a:r>
              <a:rPr lang="en-GB" i="1" dirty="0" smtClean="0">
                <a:latin typeface="Arial" panose="020B0604020202020204" pitchFamily="34" charset="0"/>
                <a:cs typeface="Arial" panose="020B0604020202020204" pitchFamily="34" charset="0"/>
              </a:rPr>
              <a:t>AHRQ (2015) High-Performance Work Practices in CLABSI Prevention Interventions. </a:t>
            </a:r>
            <a:r>
              <a:rPr lang="en-GB" dirty="0" smtClean="0">
                <a:latin typeface="Arial" panose="020B0604020202020204" pitchFamily="34" charset="0"/>
                <a:cs typeface="Arial" panose="020B0604020202020204" pitchFamily="34" charset="0"/>
              </a:rPr>
              <a:t>Available at:  </a:t>
            </a:r>
            <a:r>
              <a:rPr lang="en-GB" i="1" dirty="0" smtClean="0">
                <a:latin typeface="Arial" panose="020B0604020202020204" pitchFamily="34" charset="0"/>
                <a:cs typeface="Arial" panose="020B0604020202020204" pitchFamily="34" charset="0"/>
                <a:hlinkClick r:id="rId3"/>
              </a:rPr>
              <a:t>https://www.ahrq.gov/hai/cusp/clabsi-hpwpreport/clabsi-hpwpap.html</a:t>
            </a:r>
            <a:r>
              <a:rPr lang="en-GB" i="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(Accessed 13 June 2021).</a:t>
            </a:r>
          </a:p>
          <a:p>
            <a:pPr>
              <a:spcAft>
                <a:spcPts val="800"/>
              </a:spcAft>
            </a:pPr>
            <a:endParaRPr lang="en-GB" i="1" dirty="0">
              <a:latin typeface="Arial" panose="020B0604020202020204" pitchFamily="34" charset="0"/>
              <a:cs typeface="Arial" panose="020B0604020202020204" pitchFamily="34" charset="0"/>
            </a:endParaRPr>
          </a:p>
          <a:p>
            <a:pPr>
              <a:spcAft>
                <a:spcPts val="800"/>
              </a:spcAft>
            </a:pPr>
            <a:r>
              <a:rPr lang="en-GB" dirty="0">
                <a:latin typeface="Arial" panose="020B0604020202020204" pitchFamily="34" charset="0"/>
                <a:cs typeface="Arial" panose="020B0604020202020204" pitchFamily="34" charset="0"/>
              </a:rPr>
              <a:t>Brighthr (2021) </a:t>
            </a:r>
            <a:r>
              <a:rPr lang="en-GB" i="1" dirty="0">
                <a:latin typeface="Arial" panose="020B0604020202020204" pitchFamily="34" charset="0"/>
                <a:cs typeface="Arial" panose="020B0604020202020204" pitchFamily="34" charset="0"/>
              </a:rPr>
              <a:t>Performance Management </a:t>
            </a:r>
            <a:r>
              <a:rPr lang="en-GB" i="1" dirty="0" smtClean="0">
                <a:latin typeface="Arial" panose="020B0604020202020204" pitchFamily="34" charset="0"/>
                <a:cs typeface="Arial" panose="020B0604020202020204" pitchFamily="34" charset="0"/>
              </a:rPr>
              <a:t>Cycle.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https://www.brighthr.com/articles/culture-and-performance/performance-management-cycle/</a:t>
            </a:r>
            <a:r>
              <a:rPr lang="en-GB" dirty="0">
                <a:latin typeface="Arial" panose="020B0604020202020204" pitchFamily="34" charset="0"/>
                <a:cs typeface="Arial" panose="020B0604020202020204" pitchFamily="34" charset="0"/>
              </a:rPr>
              <a:t> (Accessed: 21 June 2021</a:t>
            </a:r>
            <a:r>
              <a:rPr lang="en-GB" dirty="0" smtClean="0">
                <a:latin typeface="Arial" panose="020B0604020202020204" pitchFamily="34" charset="0"/>
                <a:cs typeface="Arial" panose="020B0604020202020204" pitchFamily="34" charset="0"/>
              </a:rPr>
              <a:t>).</a:t>
            </a:r>
          </a:p>
          <a:p>
            <a:pPr>
              <a:spcAft>
                <a:spcPts val="800"/>
              </a:spcAft>
            </a:pPr>
            <a:endParaRPr lang="en-GB" dirty="0" smtClean="0">
              <a:latin typeface="Arial" panose="020B0604020202020204" pitchFamily="34" charset="0"/>
              <a:cs typeface="Arial" panose="020B0604020202020204" pitchFamily="34" charset="0"/>
            </a:endParaRPr>
          </a:p>
          <a:p>
            <a:pPr>
              <a:spcAft>
                <a:spcPts val="800"/>
              </a:spcAft>
            </a:pPr>
            <a:r>
              <a:rPr lang="en-GB" dirty="0">
                <a:latin typeface="Arial" panose="020B0604020202020204" pitchFamily="34" charset="0"/>
                <a:cs typeface="Arial" panose="020B0604020202020204" pitchFamily="34" charset="0"/>
              </a:rPr>
              <a:t>CIPD (2016) </a:t>
            </a:r>
            <a:r>
              <a:rPr lang="en-GB" i="1" dirty="0">
                <a:latin typeface="Arial" panose="020B0604020202020204" pitchFamily="34" charset="0"/>
                <a:cs typeface="Arial" panose="020B0604020202020204" pitchFamily="34" charset="0"/>
              </a:rPr>
              <a:t>Could do better? What works in performance management. </a:t>
            </a:r>
            <a:r>
              <a:rPr lang="en-GB" dirty="0">
                <a:latin typeface="Arial" panose="020B0604020202020204" pitchFamily="34" charset="0"/>
                <a:cs typeface="Arial" panose="020B0604020202020204" pitchFamily="34" charset="0"/>
              </a:rPr>
              <a:t>Available at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5"/>
              </a:rPr>
              <a:t>https://www.cipd.co.uk/knowledge/fundamentals/people/performance/what-works-in-performance-management-report  </a:t>
            </a:r>
            <a:r>
              <a:rPr lang="en-GB" dirty="0" smtClean="0">
                <a:latin typeface="Arial" panose="020B0604020202020204" pitchFamily="34" charset="0"/>
                <a:cs typeface="Arial" panose="020B0604020202020204" pitchFamily="34" charset="0"/>
              </a:rPr>
              <a:t>(Accessed</a:t>
            </a:r>
            <a:r>
              <a:rPr lang="en-GB" dirty="0">
                <a:latin typeface="Arial" panose="020B0604020202020204" pitchFamily="34" charset="0"/>
                <a:cs typeface="Arial" panose="020B0604020202020204" pitchFamily="34" charset="0"/>
              </a:rPr>
              <a:t>: 23 June 2021</a:t>
            </a:r>
            <a:r>
              <a:rPr lang="en-GB" dirty="0" smtClean="0">
                <a:latin typeface="Arial" panose="020B0604020202020204" pitchFamily="34" charset="0"/>
                <a:cs typeface="Arial" panose="020B0604020202020204" pitchFamily="34" charset="0"/>
              </a:rPr>
              <a:t>).</a:t>
            </a:r>
          </a:p>
          <a:p>
            <a:pPr>
              <a:spcAft>
                <a:spcPts val="800"/>
              </a:spcAft>
            </a:pPr>
            <a:endParaRPr lang="en-GB" i="1" dirty="0" smtClean="0">
              <a:latin typeface="Arial" panose="020B0604020202020204" pitchFamily="34" charset="0"/>
              <a:cs typeface="Arial" panose="020B0604020202020204" pitchFamily="34" charset="0"/>
            </a:endParaRPr>
          </a:p>
          <a:p>
            <a:pPr>
              <a:spcAft>
                <a:spcPts val="800"/>
              </a:spcAft>
            </a:pPr>
            <a:r>
              <a:rPr lang="en-GB" dirty="0" smtClean="0">
                <a:latin typeface="Arial" panose="020B0604020202020204" pitchFamily="34" charset="0"/>
                <a:cs typeface="Arial" panose="020B0604020202020204" pitchFamily="34" charset="0"/>
              </a:rPr>
              <a:t>CIPD (2020b) </a:t>
            </a:r>
            <a:r>
              <a:rPr lang="en-GB" i="1" dirty="0" smtClean="0">
                <a:latin typeface="Arial" panose="020B0604020202020204" pitchFamily="34" charset="0"/>
                <a:cs typeface="Arial" panose="020B0604020202020204" pitchFamily="34" charset="0"/>
              </a:rPr>
              <a:t>Health and Well-Being At Work. London. CIPD.</a:t>
            </a:r>
          </a:p>
          <a:p>
            <a:pPr>
              <a:spcAft>
                <a:spcPts val="800"/>
              </a:spcAft>
            </a:pPr>
            <a:endParaRPr lang="en-GB" i="1" dirty="0" smtClean="0">
              <a:latin typeface="Arial" panose="020B0604020202020204" pitchFamily="34" charset="0"/>
              <a:cs typeface="Arial" panose="020B0604020202020204" pitchFamily="34" charset="0"/>
            </a:endParaRPr>
          </a:p>
          <a:p>
            <a:pPr>
              <a:spcAft>
                <a:spcPts val="800"/>
              </a:spcAft>
            </a:pPr>
            <a:r>
              <a:rPr lang="en-GB" dirty="0" smtClean="0">
                <a:latin typeface="Arial" panose="020B0604020202020204" pitchFamily="34" charset="0"/>
                <a:cs typeface="Arial" panose="020B0604020202020204" pitchFamily="34" charset="0"/>
              </a:rPr>
              <a:t>CIPD (2019) </a:t>
            </a:r>
            <a:r>
              <a:rPr lang="en-GB" i="1" dirty="0" smtClean="0">
                <a:latin typeface="Arial" panose="020B0604020202020204" pitchFamily="34" charset="0"/>
                <a:cs typeface="Arial" panose="020B0604020202020204" pitchFamily="34" charset="0"/>
              </a:rPr>
              <a:t>Performance Reviews. Available at:  </a:t>
            </a:r>
            <a:r>
              <a:rPr lang="en-GB" dirty="0" smtClean="0">
                <a:latin typeface="Arial" panose="020B0604020202020204" pitchFamily="34" charset="0"/>
                <a:cs typeface="Arial" panose="020B0604020202020204" pitchFamily="34" charset="0"/>
                <a:hlinkClick r:id="rId6"/>
              </a:rPr>
              <a:t>https</a:t>
            </a:r>
            <a:r>
              <a:rPr lang="en-GB" dirty="0">
                <a:latin typeface="Arial" panose="020B0604020202020204" pitchFamily="34" charset="0"/>
                <a:cs typeface="Arial" panose="020B0604020202020204" pitchFamily="34" charset="0"/>
                <a:hlinkClick r:id="rId6"/>
              </a:rPr>
              <a:t>://</a:t>
            </a:r>
            <a:r>
              <a:rPr lang="en-GB" dirty="0" smtClean="0">
                <a:latin typeface="Arial" panose="020B0604020202020204" pitchFamily="34" charset="0"/>
                <a:cs typeface="Arial" panose="020B0604020202020204" pitchFamily="34" charset="0"/>
                <a:hlinkClick r:id="rId6"/>
              </a:rPr>
              <a:t>moodle.uwtsd.ac.uk/pluginfile.php/370285/mod_resource/content/1/CIPD%20Appraisals%20Factsheet%20Nov%202019.pdf</a:t>
            </a:r>
            <a:r>
              <a:rPr lang="en-GB" dirty="0" smtClean="0">
                <a:latin typeface="Arial" panose="020B0604020202020204" pitchFamily="34" charset="0"/>
                <a:cs typeface="Arial" panose="020B0604020202020204" pitchFamily="34" charset="0"/>
              </a:rPr>
              <a:t> (Accessed: 24 June 2021).</a:t>
            </a:r>
          </a:p>
          <a:p>
            <a:pPr>
              <a:spcAft>
                <a:spcPts val="800"/>
              </a:spcAft>
            </a:pPr>
            <a:endParaRPr lang="en-GB"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29879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 name="Title 1"/>
          <p:cNvSpPr>
            <a:spLocks noGrp="1"/>
          </p:cNvSpPr>
          <p:nvPr>
            <p:ph type="title"/>
          </p:nvPr>
        </p:nvSpPr>
        <p:spPr>
          <a:xfrm>
            <a:off x="487680" y="296450"/>
            <a:ext cx="11155680" cy="6287230"/>
          </a:xfrm>
          <a:ln cmpd="sng">
            <a:solidFill>
              <a:schemeClr val="tx1"/>
            </a:solidFill>
          </a:ln>
        </p:spPr>
        <p:txBody>
          <a:bodyPr>
            <a:normAutofit fontScale="90000"/>
          </a:bodyPr>
          <a:lstStyle/>
          <a:p>
            <a:pPr>
              <a:spcAft>
                <a:spcPts val="800"/>
              </a:spcAft>
            </a:pPr>
            <a:r>
              <a:rPr lang="en-GB" sz="2200" b="1" u="sng" dirty="0">
                <a:solidFill>
                  <a:schemeClr val="tx1"/>
                </a:solidFill>
                <a:latin typeface="Arial" panose="020B0604020202020204" pitchFamily="34" charset="0"/>
                <a:ea typeface="Calibri" panose="020F0502020204030204" pitchFamily="34" charset="0"/>
                <a:cs typeface="Arial" panose="020B0604020202020204" pitchFamily="34" charset="0"/>
              </a:rPr>
              <a:t>References</a:t>
            </a:r>
            <a:r>
              <a:rPr lang="en-GB" sz="2200" b="1" u="sng" dirty="0">
                <a:latin typeface="Arial" panose="020B0604020202020204" pitchFamily="34" charset="0"/>
                <a:ea typeface="Calibri" panose="020F0502020204030204" pitchFamily="34" charset="0"/>
                <a:cs typeface="Arial" panose="020B0604020202020204" pitchFamily="34" charset="0"/>
              </a:rPr>
              <a:t/>
            </a:r>
            <a:br>
              <a:rPr lang="en-GB" sz="2200" b="1" u="sng" dirty="0">
                <a:latin typeface="Arial" panose="020B0604020202020204" pitchFamily="34" charset="0"/>
                <a:ea typeface="Calibri" panose="020F050202020403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CIPD (2020a) </a:t>
            </a:r>
            <a:r>
              <a:rPr lang="en-GB" sz="2000" i="1" dirty="0" smtClean="0">
                <a:solidFill>
                  <a:schemeClr val="tx1"/>
                </a:solidFill>
                <a:latin typeface="Arial" panose="020B0604020202020204" pitchFamily="34" charset="0"/>
                <a:cs typeface="Arial" panose="020B0604020202020204" pitchFamily="34" charset="0"/>
              </a:rPr>
              <a:t>Performance Management: an introduction. </a:t>
            </a:r>
            <a:r>
              <a:rPr lang="en-GB" sz="2000" dirty="0" smtClean="0">
                <a:solidFill>
                  <a:schemeClr val="tx1"/>
                </a:solidFill>
                <a:latin typeface="Arial" panose="020B0604020202020204" pitchFamily="34" charset="0"/>
                <a:cs typeface="Arial" panose="020B0604020202020204" pitchFamily="34" charset="0"/>
              </a:rPr>
              <a:t>Available at:</a:t>
            </a:r>
            <a:br>
              <a:rPr lang="en-GB" sz="2000" dirty="0" smtClean="0">
                <a:solidFill>
                  <a:schemeClr val="tx1"/>
                </a:solidFill>
                <a:latin typeface="Arial" panose="020B0604020202020204" pitchFamily="34" charset="0"/>
                <a:cs typeface="Arial" panose="020B0604020202020204" pitchFamily="34" charset="0"/>
              </a:rPr>
            </a:br>
            <a:r>
              <a:rPr lang="en-GB" sz="2000" u="sng" dirty="0" smtClean="0">
                <a:solidFill>
                  <a:schemeClr val="tx1"/>
                </a:solidFill>
                <a:latin typeface="Arial" panose="020B0604020202020204" pitchFamily="34" charset="0"/>
                <a:cs typeface="Arial" panose="020B0604020202020204" pitchFamily="34" charset="0"/>
                <a:hlinkClick r:id="rId3"/>
              </a:rPr>
              <a:t>Performance </a:t>
            </a:r>
            <a:r>
              <a:rPr lang="en-GB" sz="2000" u="sng" dirty="0">
                <a:solidFill>
                  <a:schemeClr val="tx1"/>
                </a:solidFill>
                <a:latin typeface="Arial" panose="020B0604020202020204" pitchFamily="34" charset="0"/>
                <a:cs typeface="Arial" panose="020B0604020202020204" pitchFamily="34" charset="0"/>
                <a:hlinkClick r:id="rId3"/>
              </a:rPr>
              <a:t>Management | Factsheets | </a:t>
            </a:r>
            <a:r>
              <a:rPr lang="en-GB" sz="2000" dirty="0">
                <a:solidFill>
                  <a:schemeClr val="tx1"/>
                </a:solidFill>
                <a:latin typeface="Arial" panose="020B0604020202020204" pitchFamily="34" charset="0"/>
                <a:cs typeface="Arial" panose="020B0604020202020204" pitchFamily="34" charset="0"/>
                <a:hlinkClick r:id="rId3"/>
              </a:rPr>
              <a:t>CIPD</a:t>
            </a:r>
            <a:r>
              <a:rPr lang="en-GB" sz="2000" dirty="0">
                <a:solidFill>
                  <a:schemeClr val="tx1"/>
                </a:solidFill>
                <a:latin typeface="Arial" panose="020B0604020202020204" pitchFamily="34" charset="0"/>
                <a:cs typeface="Arial" panose="020B0604020202020204" pitchFamily="34" charset="0"/>
              </a:rPr>
              <a:t> (Accessed 10 June 2021).</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CIPD (</a:t>
            </a:r>
            <a:r>
              <a:rPr lang="en-GB" sz="2000" i="1" dirty="0">
                <a:solidFill>
                  <a:schemeClr val="tx1"/>
                </a:solidFill>
                <a:latin typeface="Arial" panose="020B0604020202020204" pitchFamily="34" charset="0"/>
                <a:cs typeface="Arial" panose="020B0604020202020204" pitchFamily="34" charset="0"/>
              </a:rPr>
              <a:t>2020c) Ratingless Performance Reviews. Available at: </a:t>
            </a:r>
            <a:r>
              <a:rPr lang="en-GB" sz="2000" i="1" dirty="0">
                <a:solidFill>
                  <a:schemeClr val="tx1"/>
                </a:solidFill>
                <a:latin typeface="Arial" panose="020B0604020202020204" pitchFamily="34" charset="0"/>
                <a:cs typeface="Arial" panose="020B0604020202020204" pitchFamily="34" charset="0"/>
                <a:hlinkClick r:id="rId4"/>
              </a:rPr>
              <a:t>Ratingless</a:t>
            </a:r>
            <a:r>
              <a:rPr lang="en-GB" sz="2000" dirty="0">
                <a:solidFill>
                  <a:schemeClr val="tx1"/>
                </a:solidFill>
                <a:latin typeface="Arial" panose="020B0604020202020204" pitchFamily="34" charset="0"/>
                <a:cs typeface="Arial" panose="020B0604020202020204" pitchFamily="34" charset="0"/>
                <a:hlinkClick r:id="rId4"/>
              </a:rPr>
              <a:t> performance reviews | CIPD</a:t>
            </a:r>
            <a:r>
              <a:rPr lang="en-GB" sz="2000" dirty="0">
                <a:solidFill>
                  <a:schemeClr val="tx1"/>
                </a:solidFill>
                <a:latin typeface="Arial" panose="020B0604020202020204" pitchFamily="34" charset="0"/>
                <a:cs typeface="Arial" panose="020B0604020202020204" pitchFamily="34" charset="0"/>
              </a:rPr>
              <a:t> (Accessed: 23 June 2021).</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smtClean="0">
                <a:solidFill>
                  <a:schemeClr val="tx1"/>
                </a:solidFill>
                <a:latin typeface="Arial" panose="020B0604020202020204" pitchFamily="34" charset="0"/>
                <a:cs typeface="Arial" panose="020B0604020202020204" pitchFamily="34" charset="0"/>
              </a:rPr>
              <a:t>CIPD (2021) </a:t>
            </a:r>
            <a:r>
              <a:rPr lang="en-GB" sz="2000" i="1" dirty="0" smtClean="0">
                <a:solidFill>
                  <a:schemeClr val="tx1"/>
                </a:solidFill>
                <a:latin typeface="Arial" panose="020B0604020202020204" pitchFamily="34" charset="0"/>
                <a:cs typeface="Arial" panose="020B0604020202020204" pitchFamily="34" charset="0"/>
              </a:rPr>
              <a:t>Strategic </a:t>
            </a:r>
            <a:r>
              <a:rPr lang="en-GB" sz="2000" i="1" dirty="0">
                <a:solidFill>
                  <a:schemeClr val="tx1"/>
                </a:solidFill>
                <a:latin typeface="Arial" panose="020B0604020202020204" pitchFamily="34" charset="0"/>
                <a:cs typeface="Arial" panose="020B0604020202020204" pitchFamily="34" charset="0"/>
              </a:rPr>
              <a:t>reward and total reward. Available at:-</a:t>
            </a:r>
            <a:r>
              <a:rPr lang="en-GB" sz="2000" i="1" dirty="0">
                <a:solidFill>
                  <a:schemeClr val="tx1"/>
                </a:solidFill>
                <a:latin typeface="Arial" panose="020B0604020202020204" pitchFamily="34" charset="0"/>
                <a:cs typeface="Arial" panose="020B0604020202020204" pitchFamily="34" charset="0"/>
                <a:hlinkClick r:id="rId5"/>
              </a:rPr>
              <a:t/>
            </a:r>
            <a:br>
              <a:rPr lang="en-GB" sz="2000" i="1" dirty="0">
                <a:solidFill>
                  <a:schemeClr val="tx1"/>
                </a:solidFill>
                <a:latin typeface="Arial" panose="020B0604020202020204" pitchFamily="34" charset="0"/>
                <a:cs typeface="Arial" panose="020B0604020202020204" pitchFamily="34" charset="0"/>
                <a:hlinkClick r:id="rId5"/>
              </a:rPr>
            </a:br>
            <a:r>
              <a:rPr lang="en-GB" sz="2000" dirty="0">
                <a:solidFill>
                  <a:schemeClr val="tx1"/>
                </a:solidFill>
                <a:latin typeface="Arial" panose="020B0604020202020204" pitchFamily="34" charset="0"/>
                <a:cs typeface="Arial" panose="020B0604020202020204" pitchFamily="34" charset="0"/>
                <a:hlinkClick r:id="rId5"/>
              </a:rPr>
              <a:t>https://</a:t>
            </a:r>
            <a:r>
              <a:rPr lang="en-GB" sz="2000" dirty="0" smtClean="0">
                <a:solidFill>
                  <a:schemeClr val="tx1"/>
                </a:solidFill>
                <a:latin typeface="Arial" panose="020B0604020202020204" pitchFamily="34" charset="0"/>
                <a:cs typeface="Arial" panose="020B0604020202020204" pitchFamily="34" charset="0"/>
                <a:hlinkClick r:id="rId5"/>
              </a:rPr>
              <a:t>www.cipd.co.uk/knowledge/strategy/reward/strategic-total-factsheet </a:t>
            </a:r>
            <a:r>
              <a:rPr lang="en-GB" sz="2000" dirty="0" smtClean="0">
                <a:solidFill>
                  <a:schemeClr val="tx1"/>
                </a:solidFill>
                <a:latin typeface="Arial" panose="020B0604020202020204" pitchFamily="34" charset="0"/>
                <a:cs typeface="Arial" panose="020B0604020202020204" pitchFamily="34" charset="0"/>
              </a:rPr>
              <a:t>(Accessed: 24 June 2021).</a:t>
            </a: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Frontiers in Psychology (2018) </a:t>
            </a:r>
            <a:r>
              <a:rPr lang="en-GB" sz="2000" i="1" dirty="0">
                <a:solidFill>
                  <a:schemeClr val="tx1"/>
                </a:solidFill>
                <a:latin typeface="Arial" panose="020B0604020202020204" pitchFamily="34" charset="0"/>
                <a:ea typeface="Calibri" panose="020F0502020204030204" pitchFamily="34" charset="0"/>
                <a:cs typeface="Arial" panose="020B0604020202020204" pitchFamily="34" charset="0"/>
              </a:rPr>
              <a:t>How Do High-Performance Work Systems Affect Individual Outcomes: A Multilevel Perspective </a:t>
            </a: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 Available at: </a:t>
            </a: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hlinkClick r:id="rId6"/>
              </a:rPr>
              <a:t>https://moodle.uwtsd.ac.uk/pluginfile.php/249099/mod_resource/content/1/HPWS%20Article.pdf</a:t>
            </a: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 (Accessed 10 June 2021</a:t>
            </a:r>
            <a:r>
              <a:rPr lang="en-GB"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a:t>
            </a:r>
            <a:br>
              <a:rPr lang="en-GB"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Gallup (2020) </a:t>
            </a:r>
            <a:r>
              <a:rPr lang="en-GB" sz="2000" i="1" dirty="0">
                <a:solidFill>
                  <a:schemeClr val="tx1"/>
                </a:solidFill>
                <a:latin typeface="Arial" panose="020B0604020202020204" pitchFamily="34" charset="0"/>
                <a:ea typeface="Calibri" panose="020F0502020204030204" pitchFamily="34" charset="0"/>
                <a:cs typeface="Arial" panose="020B0604020202020204" pitchFamily="34" charset="0"/>
              </a:rPr>
              <a:t>Performance Management Must Evolve to Survive COVID-19</a:t>
            </a: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7"/>
              </a:rPr>
              <a:t>Performance Management Must Evolve to Survive COVID-19 (gallup.com)</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(Accessed: 27 June 2021).</a:t>
            </a:r>
            <a:r>
              <a:rPr lang="en-GB"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000"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000" i="1" dirty="0">
                <a:solidFill>
                  <a:schemeClr val="tx1"/>
                </a:solidFill>
                <a:latin typeface="Arial" panose="020B0604020202020204" pitchFamily="34" charset="0"/>
                <a:cs typeface="Arial" panose="020B0604020202020204" pitchFamily="34" charset="0"/>
              </a:rPr>
              <a:t/>
            </a:r>
            <a:br>
              <a:rPr lang="en-GB" sz="2000" i="1" dirty="0">
                <a:solidFill>
                  <a:schemeClr val="tx1"/>
                </a:solidFill>
                <a:latin typeface="Arial" panose="020B0604020202020204" pitchFamily="34" charset="0"/>
                <a:cs typeface="Arial" panose="020B0604020202020204" pitchFamily="34" charset="0"/>
              </a:rPr>
            </a:br>
            <a:r>
              <a:rPr lang="en-GB" sz="2000" b="1" u="sng" dirty="0" smtClean="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000" b="1" u="sng"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200" b="1" u="sng" dirty="0" smtClean="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200" b="1" u="sng"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200" dirty="0" smtClean="0">
                <a:solidFill>
                  <a:schemeClr val="tx1"/>
                </a:solidFill>
                <a:latin typeface="Arial" panose="020B0604020202020204" pitchFamily="34" charset="0"/>
                <a:cs typeface="Arial" panose="020B0604020202020204" pitchFamily="34" charset="0"/>
              </a:rPr>
              <a:t/>
            </a:r>
            <a:br>
              <a:rPr lang="en-GB" sz="2200" dirty="0" smtClean="0">
                <a:solidFill>
                  <a:schemeClr val="tx1"/>
                </a:solidFill>
                <a:latin typeface="Arial" panose="020B0604020202020204" pitchFamily="34" charset="0"/>
                <a:cs typeface="Arial" panose="020B0604020202020204" pitchFamily="34" charset="0"/>
              </a:rPr>
            </a:br>
            <a:r>
              <a:rPr lang="en-GB" sz="2200" dirty="0">
                <a:solidFill>
                  <a:schemeClr val="tx1"/>
                </a:solidFill>
              </a:rPr>
              <a:t/>
            </a:r>
            <a:br>
              <a:rPr lang="en-GB" sz="2200" dirty="0">
                <a:solidFill>
                  <a:schemeClr val="tx1"/>
                </a:solidFill>
              </a:rPr>
            </a:br>
            <a:r>
              <a:rPr lang="en-GB" sz="2200" dirty="0">
                <a:solidFill>
                  <a:schemeClr val="tx1"/>
                </a:solidFill>
                <a:latin typeface="Arial" panose="020B0604020202020204" pitchFamily="34" charset="0"/>
                <a:cs typeface="Arial" panose="020B0604020202020204" pitchFamily="34" charset="0"/>
              </a:rPr>
              <a:t/>
            </a:r>
            <a:br>
              <a:rPr lang="en-GB" sz="2200" dirty="0">
                <a:solidFill>
                  <a:schemeClr val="tx1"/>
                </a:solidFill>
                <a:latin typeface="Arial" panose="020B0604020202020204" pitchFamily="34" charset="0"/>
                <a:cs typeface="Arial" panose="020B0604020202020204" pitchFamily="34" charset="0"/>
              </a:rPr>
            </a:br>
            <a:r>
              <a:rPr lang="en-GB" sz="2200" dirty="0" smtClean="0">
                <a:solidFill>
                  <a:schemeClr val="tx1"/>
                </a:solidFill>
                <a:latin typeface="Arial" panose="020B0604020202020204" pitchFamily="34" charset="0"/>
                <a:cs typeface="Arial" panose="020B0604020202020204" pitchFamily="34" charset="0"/>
              </a:rPr>
              <a:t/>
            </a:r>
            <a:br>
              <a:rPr lang="en-GB" sz="2200" dirty="0" smtClean="0">
                <a:solidFill>
                  <a:schemeClr val="tx1"/>
                </a:solidFill>
                <a:latin typeface="Arial" panose="020B0604020202020204" pitchFamily="34" charset="0"/>
                <a:cs typeface="Arial" panose="020B0604020202020204" pitchFamily="34" charset="0"/>
              </a:rPr>
            </a:br>
            <a:r>
              <a:rPr lang="en-GB" sz="2200" dirty="0" smtClean="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200" dirty="0" smtClean="0">
                <a:solidFill>
                  <a:schemeClr val="tx1"/>
                </a:solidFill>
                <a:latin typeface="Arial" panose="020B0604020202020204" pitchFamily="34" charset="0"/>
                <a:ea typeface="Calibri" panose="020F0502020204030204" pitchFamily="34" charset="0"/>
                <a:cs typeface="Arial" panose="020B0604020202020204" pitchFamily="34" charset="0"/>
              </a:rPr>
            </a:br>
            <a:r>
              <a:rPr lang="en-GB" sz="2200" dirty="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2200"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r>
            <a:br>
              <a:rPr lang="en-GB" sz="1800" dirty="0">
                <a:latin typeface="Arial" panose="020B0604020202020204" pitchFamily="34" charset="0"/>
                <a:cs typeface="Arial" panose="020B0604020202020204" pitchFamily="34" charset="0"/>
              </a:rPr>
            </a:br>
            <a:r>
              <a:rPr lang="en-GB" sz="1800" dirty="0" smtClean="0">
                <a:latin typeface="Arial" panose="020B0604020202020204" pitchFamily="34" charset="0"/>
                <a:cs typeface="Arial" panose="020B0604020202020204" pitchFamily="34" charset="0"/>
              </a:rPr>
              <a:t/>
            </a:r>
            <a:br>
              <a:rPr lang="en-GB" sz="1800" dirty="0" smtClean="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54623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63880" y="271464"/>
            <a:ext cx="10988039" cy="6415086"/>
          </a:xfrm>
          <a:solidFill>
            <a:schemeClr val="bg1"/>
          </a:solidFill>
          <a:ln>
            <a:solidFill>
              <a:schemeClr val="tx1"/>
            </a:solidFill>
          </a:ln>
        </p:spPr>
        <p:txBody>
          <a:bodyPr>
            <a:normAutofit fontScale="25000" lnSpcReduction="20000"/>
          </a:bodyPr>
          <a:lstStyle/>
          <a:p>
            <a:pPr algn="l"/>
            <a:r>
              <a:rPr lang="en-GB" sz="8000" b="1" u="sng" dirty="0" smtClean="0">
                <a:solidFill>
                  <a:schemeClr val="tx1"/>
                </a:solidFill>
                <a:latin typeface="Arial" panose="020B0604020202020204" pitchFamily="34" charset="0"/>
                <a:ea typeface="Calibri" panose="020F0502020204030204" pitchFamily="34" charset="0"/>
                <a:cs typeface="Arial" panose="020B0604020202020204" pitchFamily="34" charset="0"/>
              </a:rPr>
              <a:t>References</a:t>
            </a:r>
          </a:p>
          <a:p>
            <a:pPr algn="l"/>
            <a:endParaRPr lang="en-GB" sz="8000" b="1" u="sng" dirty="0" smtClean="0">
              <a:solidFill>
                <a:schemeClr val="tx1"/>
              </a:solidFill>
              <a:latin typeface="Arial" panose="020B0604020202020204" pitchFamily="34" charset="0"/>
              <a:ea typeface="Calibri" panose="020F0502020204030204" pitchFamily="34" charset="0"/>
              <a:cs typeface="Arial" panose="020B0604020202020204" pitchFamily="34" charset="0"/>
            </a:endParaRPr>
          </a:p>
          <a:p>
            <a:pPr algn="l">
              <a:lnSpc>
                <a:spcPct val="170000"/>
              </a:lnSpc>
              <a:spcBef>
                <a:spcPts val="0"/>
              </a:spcBef>
            </a:pPr>
            <a:r>
              <a:rPr lang="en-GB" sz="7200" dirty="0">
                <a:solidFill>
                  <a:schemeClr val="tx1"/>
                </a:solidFill>
                <a:latin typeface="Arial" panose="020B0604020202020204" pitchFamily="34" charset="0"/>
                <a:cs typeface="Arial" panose="020B0604020202020204" pitchFamily="34" charset="0"/>
              </a:rPr>
              <a:t>Harvard Business </a:t>
            </a:r>
            <a:r>
              <a:rPr lang="en-GB" sz="7200" dirty="0" smtClean="0">
                <a:solidFill>
                  <a:schemeClr val="tx1"/>
                </a:solidFill>
                <a:latin typeface="Arial" panose="020B0604020202020204" pitchFamily="34" charset="0"/>
                <a:cs typeface="Arial" panose="020B0604020202020204" pitchFamily="34" charset="0"/>
              </a:rPr>
              <a:t>Review (2016) </a:t>
            </a:r>
            <a:r>
              <a:rPr lang="en-GB" sz="7200" i="1" dirty="0">
                <a:solidFill>
                  <a:schemeClr val="tx1"/>
                </a:solidFill>
                <a:latin typeface="Arial" panose="020B0604020202020204" pitchFamily="34" charset="0"/>
                <a:cs typeface="Arial" panose="020B0604020202020204" pitchFamily="34" charset="0"/>
              </a:rPr>
              <a:t>Let’s Not Kill Performance Evaluations Yet</a:t>
            </a:r>
            <a:r>
              <a:rPr lang="en-GB" sz="7200" b="1" i="1" dirty="0">
                <a:solidFill>
                  <a:schemeClr val="tx1"/>
                </a:solidFill>
                <a:latin typeface="Arial" panose="020B0604020202020204" pitchFamily="34" charset="0"/>
                <a:cs typeface="Arial" panose="020B0604020202020204" pitchFamily="34" charset="0"/>
              </a:rPr>
              <a:t>. </a:t>
            </a:r>
            <a:r>
              <a:rPr lang="en-GB" sz="7200" dirty="0">
                <a:solidFill>
                  <a:schemeClr val="tx1"/>
                </a:solidFill>
                <a:latin typeface="Arial" panose="020B0604020202020204" pitchFamily="34" charset="0"/>
                <a:cs typeface="Arial" panose="020B0604020202020204" pitchFamily="34" charset="0"/>
              </a:rPr>
              <a:t>Available at</a:t>
            </a:r>
            <a:r>
              <a:rPr lang="en-GB" sz="7200" b="1" dirty="0">
                <a:solidFill>
                  <a:schemeClr val="tx1"/>
                </a:solidFill>
                <a:latin typeface="Arial" panose="020B0604020202020204" pitchFamily="34" charset="0"/>
                <a:cs typeface="Arial" panose="020B0604020202020204" pitchFamily="34" charset="0"/>
              </a:rPr>
              <a:t>: </a:t>
            </a:r>
            <a:r>
              <a:rPr lang="en-GB" sz="7200" b="1" i="1" dirty="0">
                <a:solidFill>
                  <a:schemeClr val="tx1"/>
                </a:solidFill>
                <a:latin typeface="Arial" panose="020B0604020202020204" pitchFamily="34" charset="0"/>
                <a:cs typeface="Arial" panose="020B0604020202020204" pitchFamily="34" charset="0"/>
                <a:hlinkClick r:id="rId3"/>
              </a:rPr>
              <a:t>https://hbr.org/2016/11/lets-not-kill-performance-evaluations-yet?referral=03759&amp;cm_vc=rr_item_page.bottom</a:t>
            </a:r>
            <a:r>
              <a:rPr lang="en-GB" sz="7200" b="1" i="1" dirty="0">
                <a:solidFill>
                  <a:schemeClr val="tx1"/>
                </a:solidFill>
                <a:latin typeface="Arial" panose="020B0604020202020204" pitchFamily="34" charset="0"/>
                <a:cs typeface="Arial" panose="020B0604020202020204" pitchFamily="34" charset="0"/>
              </a:rPr>
              <a:t>  </a:t>
            </a:r>
            <a:r>
              <a:rPr lang="en-GB" sz="7200" dirty="0">
                <a:solidFill>
                  <a:schemeClr val="tx1"/>
                </a:solidFill>
                <a:latin typeface="Arial" panose="020B0604020202020204" pitchFamily="34" charset="0"/>
                <a:cs typeface="Arial" panose="020B0604020202020204" pitchFamily="34" charset="0"/>
              </a:rPr>
              <a:t>(Accessed: 23 June 2021</a:t>
            </a:r>
            <a:r>
              <a:rPr lang="en-GB" sz="7200" b="1" dirty="0">
                <a:solidFill>
                  <a:schemeClr val="tx1"/>
                </a:solidFill>
                <a:latin typeface="Arial" panose="020B0604020202020204" pitchFamily="34" charset="0"/>
                <a:cs typeface="Arial" panose="020B0604020202020204" pitchFamily="34" charset="0"/>
              </a:rPr>
              <a:t>).</a:t>
            </a:r>
            <a:br>
              <a:rPr lang="en-GB" sz="7200" b="1" dirty="0">
                <a:solidFill>
                  <a:schemeClr val="tx1"/>
                </a:solidFill>
                <a:latin typeface="Arial" panose="020B0604020202020204" pitchFamily="34" charset="0"/>
                <a:cs typeface="Arial" panose="020B0604020202020204" pitchFamily="34" charset="0"/>
              </a:rPr>
            </a:br>
            <a:r>
              <a:rPr lang="en-GB" sz="7200" dirty="0">
                <a:solidFill>
                  <a:schemeClr val="tx1"/>
                </a:solidFill>
                <a:latin typeface="Arial" panose="020B0604020202020204" pitchFamily="34" charset="0"/>
                <a:ea typeface="Calibri" panose="020F0502020204030204" pitchFamily="34" charset="0"/>
                <a:cs typeface="Arial" panose="020B0604020202020204" pitchFamily="34" charset="0"/>
              </a:rPr>
              <a:t/>
            </a:r>
            <a:br>
              <a:rPr lang="en-GB" sz="7200"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GB" sz="7200" dirty="0">
                <a:solidFill>
                  <a:schemeClr val="tx1"/>
                </a:solidFill>
                <a:latin typeface="Arial" panose="020B0604020202020204" pitchFamily="34" charset="0"/>
                <a:cs typeface="Arial" panose="020B0604020202020204" pitchFamily="34" charset="0"/>
              </a:rPr>
              <a:t>Hutchinson, S. (2013) </a:t>
            </a:r>
            <a:r>
              <a:rPr lang="en-GB" sz="7200" i="1" dirty="0">
                <a:solidFill>
                  <a:schemeClr val="tx1"/>
                </a:solidFill>
                <a:latin typeface="Arial" panose="020B0604020202020204" pitchFamily="34" charset="0"/>
                <a:cs typeface="Arial" panose="020B0604020202020204" pitchFamily="34" charset="0"/>
              </a:rPr>
              <a:t>Performance Management Theory and Practice. London. CIPD.</a:t>
            </a:r>
            <a:endParaRPr lang="en-GB" sz="7200" dirty="0" smtClean="0">
              <a:solidFill>
                <a:schemeClr val="tx1"/>
              </a:solidFill>
              <a:latin typeface="Arial" panose="020B0604020202020204" pitchFamily="34" charset="0"/>
              <a:cs typeface="Arial" panose="020B0604020202020204" pitchFamily="34" charset="0"/>
            </a:endParaRPr>
          </a:p>
          <a:p>
            <a:pPr algn="l">
              <a:lnSpc>
                <a:spcPct val="170000"/>
              </a:lnSpc>
              <a:spcBef>
                <a:spcPts val="0"/>
              </a:spcBef>
            </a:pPr>
            <a:r>
              <a:rPr lang="en-GB" sz="7200" dirty="0" smtClean="0">
                <a:solidFill>
                  <a:schemeClr val="tx1"/>
                </a:solidFill>
                <a:latin typeface="Arial" panose="020B0604020202020204" pitchFamily="34" charset="0"/>
                <a:cs typeface="Arial" panose="020B0604020202020204" pitchFamily="34" charset="0"/>
              </a:rPr>
              <a:t>Ies </a:t>
            </a:r>
            <a:r>
              <a:rPr lang="en-GB" sz="7200" dirty="0">
                <a:solidFill>
                  <a:schemeClr val="tx1"/>
                </a:solidFill>
                <a:latin typeface="Arial" panose="020B0604020202020204" pitchFamily="34" charset="0"/>
                <a:cs typeface="Arial" panose="020B0604020202020204" pitchFamily="34" charset="0"/>
              </a:rPr>
              <a:t>(2019) </a:t>
            </a:r>
            <a:r>
              <a:rPr lang="en-GB" sz="7200" i="1" dirty="0">
                <a:solidFill>
                  <a:schemeClr val="tx1"/>
                </a:solidFill>
                <a:latin typeface="Arial" panose="020B0604020202020204" pitchFamily="34" charset="0"/>
                <a:cs typeface="Arial" panose="020B0604020202020204" pitchFamily="34" charset="0"/>
              </a:rPr>
              <a:t>Strategic Human Resource Management: Back to the future? </a:t>
            </a:r>
            <a:r>
              <a:rPr lang="en-GB" sz="7200" dirty="0">
                <a:solidFill>
                  <a:schemeClr val="tx1"/>
                </a:solidFill>
                <a:latin typeface="Arial" panose="020B0604020202020204" pitchFamily="34" charset="0"/>
                <a:cs typeface="Arial" panose="020B0604020202020204" pitchFamily="34" charset="0"/>
              </a:rPr>
              <a:t>Available at: </a:t>
            </a:r>
            <a:r>
              <a:rPr lang="en-GB" sz="7200" dirty="0">
                <a:latin typeface="Arial" panose="020B0604020202020204" pitchFamily="34" charset="0"/>
                <a:cs typeface="Arial" panose="020B0604020202020204" pitchFamily="34" charset="0"/>
                <a:hlinkClick r:id="rId4"/>
              </a:rPr>
              <a:t>https://moodle.uwtsd.ac.uk/pluginfile.php/259587/mod_resource/content/1/517_Strategic-Human-Resource-Management-Back-to-the-future-IES-CIPD-2019.pdf</a:t>
            </a:r>
            <a:r>
              <a:rPr lang="en-GB" sz="7200" dirty="0">
                <a:latin typeface="Arial" panose="020B0604020202020204" pitchFamily="34" charset="0"/>
                <a:cs typeface="Arial" panose="020B0604020202020204" pitchFamily="34" charset="0"/>
              </a:rPr>
              <a:t> </a:t>
            </a:r>
            <a:r>
              <a:rPr lang="en-GB" sz="7200" dirty="0">
                <a:solidFill>
                  <a:schemeClr val="tx1"/>
                </a:solidFill>
                <a:latin typeface="Arial" panose="020B0604020202020204" pitchFamily="34" charset="0"/>
                <a:cs typeface="Arial" panose="020B0604020202020204" pitchFamily="34" charset="0"/>
              </a:rPr>
              <a:t>(Accessed: 19 June 2021).</a:t>
            </a:r>
            <a:r>
              <a:rPr lang="en-GB" sz="7200" dirty="0">
                <a:latin typeface="Arial" panose="020B0604020202020204" pitchFamily="34" charset="0"/>
                <a:cs typeface="Arial" panose="020B0604020202020204" pitchFamily="34" charset="0"/>
              </a:rPr>
              <a:t/>
            </a:r>
            <a:br>
              <a:rPr lang="en-GB" sz="7200" dirty="0">
                <a:latin typeface="Arial" panose="020B0604020202020204" pitchFamily="34" charset="0"/>
                <a:cs typeface="Arial" panose="020B0604020202020204" pitchFamily="34" charset="0"/>
              </a:rPr>
            </a:br>
            <a:endParaRPr lang="en-GB" sz="7200" b="1" u="sng" dirty="0" smtClean="0">
              <a:solidFill>
                <a:schemeClr val="tx1"/>
              </a:solidFill>
              <a:latin typeface="Arial" panose="020B0604020202020204" pitchFamily="34" charset="0"/>
              <a:ea typeface="Calibri" panose="020F0502020204030204" pitchFamily="34" charset="0"/>
              <a:cs typeface="Arial" panose="020B0604020202020204" pitchFamily="34" charset="0"/>
            </a:endParaRPr>
          </a:p>
          <a:p>
            <a:pPr algn="l">
              <a:lnSpc>
                <a:spcPct val="170000"/>
              </a:lnSpc>
              <a:spcBef>
                <a:spcPts val="0"/>
              </a:spcBef>
            </a:pPr>
            <a:r>
              <a:rPr lang="en-GB" sz="7200" dirty="0" smtClean="0">
                <a:solidFill>
                  <a:schemeClr val="tx1"/>
                </a:solidFill>
                <a:latin typeface="Arial" panose="020B0604020202020204" pitchFamily="34" charset="0"/>
                <a:cs typeface="Arial" panose="020B0604020202020204" pitchFamily="34" charset="0"/>
              </a:rPr>
              <a:t>Macky</a:t>
            </a:r>
            <a:r>
              <a:rPr lang="en-GB" sz="7200" dirty="0">
                <a:solidFill>
                  <a:schemeClr val="tx1"/>
                </a:solidFill>
                <a:latin typeface="Arial" panose="020B0604020202020204" pitchFamily="34" charset="0"/>
                <a:cs typeface="Arial" panose="020B0604020202020204" pitchFamily="34" charset="0"/>
              </a:rPr>
              <a:t>, K and Boxall, P (2014)  </a:t>
            </a:r>
            <a:r>
              <a:rPr lang="en-GB" sz="7200" i="1" dirty="0">
                <a:solidFill>
                  <a:schemeClr val="tx1"/>
                </a:solidFill>
                <a:latin typeface="Arial" panose="020B0604020202020204" pitchFamily="34" charset="0"/>
                <a:cs typeface="Arial" panose="020B0604020202020204" pitchFamily="34" charset="0"/>
              </a:rPr>
              <a:t>Work, Employment and Society </a:t>
            </a:r>
            <a:r>
              <a:rPr lang="en-GB" sz="7200" dirty="0">
                <a:solidFill>
                  <a:schemeClr val="tx1"/>
                </a:solidFill>
                <a:latin typeface="Arial" panose="020B0604020202020204" pitchFamily="34" charset="0"/>
                <a:cs typeface="Arial" panose="020B0604020202020204" pitchFamily="34" charset="0"/>
              </a:rPr>
              <a:t>Vol. 28(6) pp. 963–984 DOI: 10.1177/0950017013512714</a:t>
            </a:r>
            <a:br>
              <a:rPr lang="en-GB" sz="7200" dirty="0">
                <a:solidFill>
                  <a:schemeClr val="tx1"/>
                </a:solidFill>
                <a:latin typeface="Arial" panose="020B0604020202020204" pitchFamily="34" charset="0"/>
                <a:cs typeface="Arial" panose="020B0604020202020204" pitchFamily="34" charset="0"/>
              </a:rPr>
            </a:br>
            <a:r>
              <a:rPr lang="en-GB" sz="7200" i="1" dirty="0">
                <a:solidFill>
                  <a:schemeClr val="tx1"/>
                </a:solidFill>
                <a:latin typeface="Arial" panose="020B0604020202020204" pitchFamily="34" charset="0"/>
                <a:cs typeface="Arial" panose="020B0604020202020204" pitchFamily="34" charset="0"/>
              </a:rPr>
              <a:t/>
            </a:r>
            <a:br>
              <a:rPr lang="en-GB" sz="7200" i="1" dirty="0">
                <a:solidFill>
                  <a:schemeClr val="tx1"/>
                </a:solidFill>
                <a:latin typeface="Arial" panose="020B0604020202020204" pitchFamily="34" charset="0"/>
                <a:cs typeface="Arial" panose="020B0604020202020204" pitchFamily="34" charset="0"/>
              </a:rPr>
            </a:br>
            <a:r>
              <a:rPr lang="en-GB" sz="7200" dirty="0">
                <a:solidFill>
                  <a:schemeClr val="tx1"/>
                </a:solidFill>
                <a:latin typeface="Arial" panose="020B0604020202020204" pitchFamily="34" charset="0"/>
                <a:cs typeface="Arial" panose="020B0604020202020204" pitchFamily="34" charset="0"/>
              </a:rPr>
              <a:t>Marchington, M, </a:t>
            </a:r>
            <a:r>
              <a:rPr lang="en-GB" sz="7200" i="1" dirty="0">
                <a:solidFill>
                  <a:schemeClr val="tx1"/>
                </a:solidFill>
                <a:latin typeface="Arial" panose="020B0604020202020204" pitchFamily="34" charset="0"/>
                <a:cs typeface="Arial" panose="020B0604020202020204" pitchFamily="34" charset="0"/>
              </a:rPr>
              <a:t>et al, (2016) Human resource management at work High-Commitment HRM Policy and Practice. </a:t>
            </a:r>
            <a:r>
              <a:rPr lang="en-GB" sz="7200" dirty="0" smtClean="0">
                <a:solidFill>
                  <a:schemeClr val="tx1"/>
                </a:solidFill>
                <a:latin typeface="Arial" panose="020B0604020202020204" pitchFamily="34" charset="0"/>
                <a:cs typeface="Arial" panose="020B0604020202020204" pitchFamily="34" charset="0"/>
              </a:rPr>
              <a:t>CIPD. </a:t>
            </a:r>
            <a:endParaRPr lang="en-GB" sz="7200" dirty="0">
              <a:solidFill>
                <a:schemeClr val="tx1"/>
              </a:solidFill>
              <a:latin typeface="Arial" panose="020B0604020202020204" pitchFamily="34" charset="0"/>
              <a:cs typeface="Arial" panose="020B0604020202020204" pitchFamily="34" charset="0"/>
            </a:endParaRPr>
          </a:p>
          <a:p>
            <a:pPr algn="l"/>
            <a:endParaRPr lang="en-GB" sz="7200" dirty="0" smtClean="0">
              <a:solidFill>
                <a:schemeClr val="tx1"/>
              </a:solidFill>
              <a:latin typeface="Arial" panose="020B0604020202020204" pitchFamily="34" charset="0"/>
              <a:cs typeface="Arial" panose="020B0604020202020204" pitchFamily="34" charset="0"/>
            </a:endParaRPr>
          </a:p>
          <a:p>
            <a:pPr algn="l"/>
            <a:endParaRPr lang="en-GB" sz="7200" b="1" u="sng"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gn="l"/>
            <a:endParaRPr lang="en-GB" sz="6400" dirty="0" smtClean="0">
              <a:solidFill>
                <a:schemeClr val="tx1"/>
              </a:solidFill>
              <a:latin typeface="Arial" panose="020B0604020202020204" pitchFamily="34" charset="0"/>
              <a:ea typeface="Calibri" panose="020F0502020204030204" pitchFamily="34" charset="0"/>
              <a:cs typeface="Arial" panose="020B0604020202020204" pitchFamily="34" charset="0"/>
            </a:endParaRPr>
          </a:p>
          <a:p>
            <a:pPr algn="l"/>
            <a:r>
              <a:rPr lang="en-GB" sz="1400" dirty="0">
                <a:solidFill>
                  <a:schemeClr val="tx1"/>
                </a:solidFill>
                <a:latin typeface="Calibri" panose="020F0502020204030204" pitchFamily="34" charset="0"/>
                <a:ea typeface="Calibri" panose="020F0502020204030204" pitchFamily="34" charset="0"/>
                <a:cs typeface="Times New Roman" panose="02020603050405020304" pitchFamily="18" charset="0"/>
              </a:rPr>
              <a:t/>
            </a:r>
            <a:br>
              <a:rPr lang="en-GB" sz="1400" dirty="0">
                <a:solidFill>
                  <a:schemeClr val="tx1"/>
                </a:solidFill>
                <a:latin typeface="Calibri" panose="020F0502020204030204" pitchFamily="34" charset="0"/>
                <a:ea typeface="Calibri" panose="020F0502020204030204" pitchFamily="34" charset="0"/>
                <a:cs typeface="Times New Roman" panose="02020603050405020304" pitchFamily="18" charset="0"/>
              </a:rPr>
            </a:br>
            <a:endParaRPr lang="en-GB" dirty="0">
              <a:solidFill>
                <a:schemeClr val="tx1"/>
              </a:solidFill>
            </a:endParaRPr>
          </a:p>
          <a:p>
            <a:pPr algn="l"/>
            <a:endParaRPr lang="en-GB" dirty="0" smtClean="0"/>
          </a:p>
          <a:p>
            <a:pPr algn="l"/>
            <a:endParaRPr lang="en-GB" dirty="0"/>
          </a:p>
          <a:p>
            <a:pPr algn="l"/>
            <a:endParaRPr lang="en-GB" dirty="0" smtClean="0"/>
          </a:p>
          <a:p>
            <a:pPr algn="l"/>
            <a:endParaRPr lang="en-GB" dirty="0"/>
          </a:p>
          <a:p>
            <a:endParaRPr lang="en-GB" dirty="0" smtClean="0"/>
          </a:p>
          <a:p>
            <a:endParaRPr lang="en-GB" dirty="0"/>
          </a:p>
        </p:txBody>
      </p:sp>
    </p:spTree>
    <p:extLst>
      <p:ext uri="{BB962C8B-B14F-4D97-AF65-F5344CB8AC3E}">
        <p14:creationId xmlns:p14="http://schemas.microsoft.com/office/powerpoint/2010/main" val="35918589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77335" y="457200"/>
            <a:ext cx="10712560" cy="6000750"/>
          </a:xfrm>
          <a:solidFill>
            <a:schemeClr val="bg1"/>
          </a:solidFill>
          <a:ln>
            <a:solidFill>
              <a:schemeClr val="tx1"/>
            </a:solidFill>
          </a:ln>
        </p:spPr>
        <p:txBody>
          <a:bodyPr>
            <a:normAutofit fontScale="92500" lnSpcReduction="10000"/>
          </a:bodyPr>
          <a:lstStyle/>
          <a:p>
            <a:r>
              <a:rPr lang="en-GB" sz="1900" b="1" u="sng" dirty="0">
                <a:solidFill>
                  <a:schemeClr val="tx1"/>
                </a:solidFill>
                <a:latin typeface="Arial" panose="020B0604020202020204" pitchFamily="34" charset="0"/>
                <a:ea typeface="Calibri" panose="020F0502020204030204" pitchFamily="34" charset="0"/>
                <a:cs typeface="Arial" panose="020B0604020202020204" pitchFamily="34" charset="0"/>
              </a:rPr>
              <a:t>References</a:t>
            </a:r>
          </a:p>
          <a:p>
            <a:endParaRPr lang="en-GB" sz="1900" dirty="0" smtClean="0">
              <a:solidFill>
                <a:schemeClr val="tx1"/>
              </a:solidFill>
              <a:latin typeface="Arial" panose="020B0604020202020204" pitchFamily="34" charset="0"/>
              <a:cs typeface="Arial" panose="020B0604020202020204" pitchFamily="34" charset="0"/>
            </a:endParaRPr>
          </a:p>
          <a:p>
            <a:r>
              <a:rPr lang="en-GB" sz="1900" dirty="0">
                <a:solidFill>
                  <a:schemeClr val="tx1"/>
                </a:solidFill>
                <a:latin typeface="Arial" panose="020B0604020202020204" pitchFamily="34" charset="0"/>
                <a:cs typeface="Arial" panose="020B0604020202020204" pitchFamily="34" charset="0"/>
              </a:rPr>
              <a:t>MITSloan (2019) </a:t>
            </a:r>
            <a:r>
              <a:rPr lang="en-GB" sz="1900" i="1" dirty="0">
                <a:solidFill>
                  <a:schemeClr val="tx1"/>
                </a:solidFill>
                <a:latin typeface="Arial" panose="020B0604020202020204" pitchFamily="34" charset="0"/>
                <a:cs typeface="Arial" panose="020B0604020202020204" pitchFamily="34" charset="0"/>
              </a:rPr>
              <a:t>Performance Management’s Digital Shift. </a:t>
            </a:r>
            <a:r>
              <a:rPr lang="en-GB" sz="1900" dirty="0">
                <a:solidFill>
                  <a:schemeClr val="tx1"/>
                </a:solidFill>
                <a:latin typeface="Arial" panose="020B0604020202020204" pitchFamily="34" charset="0"/>
                <a:cs typeface="Arial" panose="020B0604020202020204" pitchFamily="34" charset="0"/>
              </a:rPr>
              <a:t>Management Review Research </a:t>
            </a:r>
            <a:r>
              <a:rPr lang="en-GB" sz="1900" dirty="0" smtClean="0">
                <a:solidFill>
                  <a:schemeClr val="tx1"/>
                </a:solidFill>
                <a:latin typeface="Arial" panose="020B0604020202020204" pitchFamily="34" charset="0"/>
                <a:cs typeface="Arial" panose="020B0604020202020204" pitchFamily="34" charset="0"/>
              </a:rPr>
              <a:t>Report.</a:t>
            </a:r>
            <a:r>
              <a:rPr lang="en-GB" sz="1900" i="1" dirty="0" smtClean="0">
                <a:solidFill>
                  <a:schemeClr val="tx1"/>
                </a:solidFill>
                <a:latin typeface="Arial" panose="020B0604020202020204" pitchFamily="34" charset="0"/>
                <a:cs typeface="Arial" panose="020B0604020202020204" pitchFamily="34" charset="0"/>
              </a:rPr>
              <a:t> </a:t>
            </a:r>
            <a:r>
              <a:rPr lang="en-GB" sz="1900" dirty="0" smtClean="0">
                <a:solidFill>
                  <a:schemeClr val="tx1"/>
                </a:solidFill>
                <a:latin typeface="Arial" panose="020B0604020202020204" pitchFamily="34" charset="0"/>
                <a:cs typeface="Arial" panose="020B0604020202020204" pitchFamily="34" charset="0"/>
              </a:rPr>
              <a:t> </a:t>
            </a:r>
            <a:r>
              <a:rPr lang="en-GB" sz="1900" dirty="0">
                <a:solidFill>
                  <a:schemeClr val="tx1"/>
                </a:solidFill>
                <a:latin typeface="Arial" panose="020B0604020202020204" pitchFamily="34" charset="0"/>
                <a:cs typeface="Arial" panose="020B0604020202020204" pitchFamily="34" charset="0"/>
              </a:rPr>
              <a:t>Available at: </a:t>
            </a:r>
            <a:r>
              <a:rPr lang="en-GB" sz="1900" dirty="0">
                <a:solidFill>
                  <a:schemeClr val="tx1"/>
                </a:solidFill>
                <a:latin typeface="Arial" panose="020B0604020202020204" pitchFamily="34" charset="0"/>
                <a:cs typeface="Arial" panose="020B0604020202020204" pitchFamily="34" charset="0"/>
                <a:hlinkClick r:id="rId2"/>
              </a:rPr>
              <a:t>https://moodle.uwtsd.ac.uk/pluginfile.php/246943/mod_resource/content/1/60321-MITSMR-McKinsey-Performance-Management-Report-2019.pdf</a:t>
            </a:r>
            <a:r>
              <a:rPr lang="en-GB" sz="1900" dirty="0">
                <a:solidFill>
                  <a:schemeClr val="tx1"/>
                </a:solidFill>
                <a:latin typeface="Arial" panose="020B0604020202020204" pitchFamily="34" charset="0"/>
                <a:cs typeface="Arial" panose="020B0604020202020204" pitchFamily="34" charset="0"/>
              </a:rPr>
              <a:t> (Accessed 22 June 2021).</a:t>
            </a:r>
          </a:p>
          <a:p>
            <a:endParaRPr lang="en-GB" sz="1900" dirty="0">
              <a:solidFill>
                <a:schemeClr val="tx1"/>
              </a:solidFill>
              <a:latin typeface="Arial" panose="020B0604020202020204" pitchFamily="34" charset="0"/>
              <a:cs typeface="Arial" panose="020B0604020202020204" pitchFamily="34" charset="0"/>
            </a:endParaRPr>
          </a:p>
          <a:p>
            <a:r>
              <a:rPr lang="en-GB" sz="1900" dirty="0">
                <a:solidFill>
                  <a:schemeClr val="tx1"/>
                </a:solidFill>
                <a:latin typeface="Arial" panose="020B0604020202020204" pitchFamily="34" charset="0"/>
                <a:cs typeface="Arial" panose="020B0604020202020204" pitchFamily="34" charset="0"/>
              </a:rPr>
              <a:t>MITSloan Management </a:t>
            </a:r>
            <a:r>
              <a:rPr lang="en-GB" sz="1900" dirty="0" smtClean="0">
                <a:solidFill>
                  <a:schemeClr val="tx1"/>
                </a:solidFill>
                <a:latin typeface="Arial" panose="020B0604020202020204" pitchFamily="34" charset="0"/>
                <a:cs typeface="Arial" panose="020B0604020202020204" pitchFamily="34" charset="0"/>
              </a:rPr>
              <a:t>Review (2020</a:t>
            </a:r>
            <a:r>
              <a:rPr lang="en-GB" sz="1900" dirty="0">
                <a:solidFill>
                  <a:schemeClr val="tx1"/>
                </a:solidFill>
                <a:latin typeface="Arial" panose="020B0604020202020204" pitchFamily="34" charset="0"/>
                <a:cs typeface="Arial" panose="020B0604020202020204" pitchFamily="34" charset="0"/>
              </a:rPr>
              <a:t>) </a:t>
            </a:r>
            <a:r>
              <a:rPr lang="en-GB" sz="1900" i="1" dirty="0">
                <a:solidFill>
                  <a:schemeClr val="tx1"/>
                </a:solidFill>
                <a:latin typeface="Arial" panose="020B0604020202020204" pitchFamily="34" charset="0"/>
                <a:cs typeface="Arial" panose="020B0604020202020204" pitchFamily="34" charset="0"/>
              </a:rPr>
              <a:t>Rethinking Performance Management for Post-Pandemic Success. Available at: </a:t>
            </a:r>
            <a:r>
              <a:rPr lang="en-GB" sz="1900" dirty="0">
                <a:latin typeface="Arial" panose="020B0604020202020204" pitchFamily="34" charset="0"/>
                <a:cs typeface="Arial" panose="020B0604020202020204" pitchFamily="34" charset="0"/>
                <a:hlinkClick r:id="rId3"/>
              </a:rPr>
              <a:t>MIT Rethinking Performance Management for Post-Pandemic Success (mit.edu)</a:t>
            </a:r>
            <a:r>
              <a:rPr lang="en-GB" sz="1900" dirty="0">
                <a:latin typeface="Arial" panose="020B0604020202020204" pitchFamily="34" charset="0"/>
                <a:cs typeface="Arial" panose="020B0604020202020204" pitchFamily="34" charset="0"/>
              </a:rPr>
              <a:t>. (Accessed: 27 June 2021).</a:t>
            </a:r>
            <a:endParaRPr lang="en-GB" sz="1900" dirty="0">
              <a:solidFill>
                <a:schemeClr val="tx1"/>
              </a:solidFill>
              <a:latin typeface="Arial" panose="020B0604020202020204" pitchFamily="34" charset="0"/>
              <a:cs typeface="Arial" panose="020B0604020202020204" pitchFamily="34" charset="0"/>
            </a:endParaRPr>
          </a:p>
          <a:p>
            <a:r>
              <a:rPr lang="en-GB" sz="1900" dirty="0">
                <a:solidFill>
                  <a:schemeClr val="tx1"/>
                </a:solidFill>
                <a:latin typeface="Arial" panose="020B0604020202020204" pitchFamily="34" charset="0"/>
                <a:cs typeface="Arial" panose="020B0604020202020204" pitchFamily="34" charset="0"/>
              </a:rPr>
              <a:t/>
            </a:r>
            <a:br>
              <a:rPr lang="en-GB" sz="1900" dirty="0">
                <a:solidFill>
                  <a:schemeClr val="tx1"/>
                </a:solidFill>
                <a:latin typeface="Arial" panose="020B0604020202020204" pitchFamily="34" charset="0"/>
                <a:cs typeface="Arial" panose="020B0604020202020204" pitchFamily="34" charset="0"/>
              </a:rPr>
            </a:br>
            <a:r>
              <a:rPr lang="en-GB" sz="1900" dirty="0">
                <a:solidFill>
                  <a:schemeClr val="tx1"/>
                </a:solidFill>
                <a:latin typeface="Arial" panose="020B0604020202020204" pitchFamily="34" charset="0"/>
                <a:ea typeface="Calibri" panose="020F0502020204030204" pitchFamily="34" charset="0"/>
                <a:cs typeface="Arial" panose="020B0604020202020204" pitchFamily="34" charset="0"/>
              </a:rPr>
              <a:t>Rees, G. and French, A (2016) </a:t>
            </a:r>
            <a:r>
              <a:rPr lang="en-GB" sz="1900" i="1" dirty="0">
                <a:solidFill>
                  <a:schemeClr val="tx1"/>
                </a:solidFill>
                <a:latin typeface="Arial" panose="020B0604020202020204" pitchFamily="34" charset="0"/>
                <a:ea typeface="Calibri" panose="020F0502020204030204" pitchFamily="34" charset="0"/>
                <a:cs typeface="Arial" panose="020B0604020202020204" pitchFamily="34" charset="0"/>
              </a:rPr>
              <a:t>Leading, Managing and Developing People </a:t>
            </a:r>
            <a:r>
              <a:rPr lang="en-GB" sz="1900" dirty="0">
                <a:solidFill>
                  <a:schemeClr val="tx1"/>
                </a:solidFill>
                <a:latin typeface="Arial" panose="020B0604020202020204" pitchFamily="34" charset="0"/>
                <a:ea typeface="Calibri" panose="020F0502020204030204" pitchFamily="34" charset="0"/>
                <a:cs typeface="Arial" panose="020B0604020202020204" pitchFamily="34" charset="0"/>
              </a:rPr>
              <a:t>. 5</a:t>
            </a:r>
            <a:r>
              <a:rPr lang="en-GB" sz="1900" baseline="30000" dirty="0">
                <a:solidFill>
                  <a:schemeClr val="tx1"/>
                </a:solidFill>
                <a:latin typeface="Arial" panose="020B0604020202020204" pitchFamily="34" charset="0"/>
                <a:ea typeface="Calibri" panose="020F0502020204030204" pitchFamily="34" charset="0"/>
                <a:cs typeface="Arial" panose="020B0604020202020204" pitchFamily="34" charset="0"/>
              </a:rPr>
              <a:t>th</a:t>
            </a:r>
            <a:r>
              <a:rPr lang="en-GB" sz="1900" dirty="0">
                <a:solidFill>
                  <a:schemeClr val="tx1"/>
                </a:solidFill>
                <a:latin typeface="Arial" panose="020B0604020202020204" pitchFamily="34" charset="0"/>
                <a:ea typeface="Calibri" panose="020F0502020204030204" pitchFamily="34" charset="0"/>
                <a:cs typeface="Arial" panose="020B0604020202020204" pitchFamily="34" charset="0"/>
              </a:rPr>
              <a:t> edn. London: CIPD</a:t>
            </a:r>
            <a:r>
              <a:rPr lang="en-GB" sz="1900" dirty="0">
                <a:latin typeface="Arial" panose="020B0604020202020204" pitchFamily="34" charset="0"/>
                <a:ea typeface="Calibri" panose="020F0502020204030204" pitchFamily="34" charset="0"/>
                <a:cs typeface="Arial" panose="020B0604020202020204" pitchFamily="34" charset="0"/>
              </a:rPr>
              <a:t>.</a:t>
            </a:r>
            <a:r>
              <a:rPr lang="en-GB" sz="1900" dirty="0">
                <a:solidFill>
                  <a:schemeClr val="tx1"/>
                </a:solidFill>
                <a:latin typeface="Arial" panose="020B0604020202020204" pitchFamily="34" charset="0"/>
                <a:cs typeface="Arial" panose="020B0604020202020204" pitchFamily="34" charset="0"/>
              </a:rPr>
              <a:t/>
            </a:r>
            <a:br>
              <a:rPr lang="en-GB" sz="1900" dirty="0">
                <a:solidFill>
                  <a:schemeClr val="tx1"/>
                </a:solidFill>
                <a:latin typeface="Arial" panose="020B0604020202020204" pitchFamily="34" charset="0"/>
                <a:cs typeface="Arial" panose="020B0604020202020204" pitchFamily="34" charset="0"/>
              </a:rPr>
            </a:br>
            <a:endParaRPr lang="en-GB" sz="1900" dirty="0">
              <a:solidFill>
                <a:schemeClr val="tx1"/>
              </a:solidFill>
              <a:latin typeface="Arial" panose="020B0604020202020204" pitchFamily="34" charset="0"/>
              <a:ea typeface="Calibri" panose="020F0502020204030204" pitchFamily="34" charset="0"/>
              <a:cs typeface="Arial" panose="020B0604020202020204" pitchFamily="34" charset="0"/>
            </a:endParaRPr>
          </a:p>
          <a:p>
            <a:r>
              <a:rPr lang="en-GB" sz="1900" dirty="0">
                <a:solidFill>
                  <a:schemeClr val="tx1"/>
                </a:solidFill>
                <a:latin typeface="Arial" panose="020B0604020202020204" pitchFamily="34" charset="0"/>
                <a:cs typeface="Arial" panose="020B0604020202020204" pitchFamily="34" charset="0"/>
              </a:rPr>
              <a:t/>
            </a:r>
            <a:br>
              <a:rPr lang="en-GB" sz="1900" dirty="0">
                <a:solidFill>
                  <a:schemeClr val="tx1"/>
                </a:solidFill>
                <a:latin typeface="Arial" panose="020B0604020202020204" pitchFamily="34" charset="0"/>
                <a:cs typeface="Arial" panose="020B0604020202020204" pitchFamily="34" charset="0"/>
              </a:rPr>
            </a:br>
            <a:r>
              <a:rPr lang="en-GB" sz="1900" dirty="0">
                <a:solidFill>
                  <a:schemeClr val="tx1"/>
                </a:solidFill>
                <a:latin typeface="Arial" panose="020B0604020202020204" pitchFamily="34" charset="0"/>
                <a:cs typeface="Arial" panose="020B0604020202020204" pitchFamily="34" charset="0"/>
              </a:rPr>
              <a:t>Study.Com. (2021) </a:t>
            </a:r>
            <a:r>
              <a:rPr lang="en-GB" sz="1900" i="1" dirty="0">
                <a:solidFill>
                  <a:schemeClr val="tx1"/>
                </a:solidFill>
                <a:latin typeface="Arial" panose="020B0604020202020204" pitchFamily="34" charset="0"/>
                <a:cs typeface="Arial" panose="020B0604020202020204" pitchFamily="34" charset="0"/>
              </a:rPr>
              <a:t>AMO Theory: Ability, Motivation &amp; Opportunities </a:t>
            </a:r>
            <a:r>
              <a:rPr lang="en-GB" sz="1900" dirty="0">
                <a:solidFill>
                  <a:schemeClr val="tx1"/>
                </a:solidFill>
                <a:latin typeface="Arial" panose="020B0604020202020204" pitchFamily="34" charset="0"/>
                <a:cs typeface="Arial" panose="020B0604020202020204" pitchFamily="34" charset="0"/>
              </a:rPr>
              <a:t>[online] Available at: </a:t>
            </a:r>
            <a:r>
              <a:rPr lang="en-GB" sz="1900" dirty="0">
                <a:solidFill>
                  <a:schemeClr val="tx1"/>
                </a:solidFill>
                <a:latin typeface="Arial" panose="020B0604020202020204" pitchFamily="34" charset="0"/>
                <a:cs typeface="Arial" panose="020B0604020202020204" pitchFamily="34" charset="0"/>
                <a:hlinkClick r:id="rId4"/>
              </a:rPr>
              <a:t>https://study.com/academy/lesson/amo-theory-ability-motivation-opportunities.html</a:t>
            </a:r>
            <a:r>
              <a:rPr lang="en-GB" sz="1900" dirty="0">
                <a:solidFill>
                  <a:schemeClr val="tx1"/>
                </a:solidFill>
                <a:latin typeface="Arial" panose="020B0604020202020204" pitchFamily="34" charset="0"/>
                <a:cs typeface="Arial" panose="020B0604020202020204" pitchFamily="34" charset="0"/>
              </a:rPr>
              <a:t> (Accessed 13 June 2021). </a:t>
            </a:r>
          </a:p>
          <a:p>
            <a:endParaRPr lang="en-GB" sz="1900" dirty="0" smtClean="0">
              <a:solidFill>
                <a:schemeClr val="tx1"/>
              </a:solidFill>
              <a:latin typeface="Arial" panose="020B0604020202020204" pitchFamily="34" charset="0"/>
              <a:ea typeface="Calibri" panose="020F0502020204030204" pitchFamily="34" charset="0"/>
              <a:cs typeface="Arial" panose="020B0604020202020204" pitchFamily="34" charset="0"/>
            </a:endParaRPr>
          </a:p>
          <a:p>
            <a:r>
              <a:rPr lang="en-GB" sz="1900" dirty="0" smtClean="0">
                <a:solidFill>
                  <a:schemeClr val="tx1"/>
                </a:solidFill>
                <a:latin typeface="Arial" panose="020B0604020202020204" pitchFamily="34" charset="0"/>
                <a:ea typeface="Calibri" panose="020F0502020204030204" pitchFamily="34" charset="0"/>
                <a:cs typeface="Arial" panose="020B0604020202020204" pitchFamily="34" charset="0"/>
              </a:rPr>
              <a:t>Taylor</a:t>
            </a:r>
            <a:r>
              <a:rPr lang="en-GB" sz="1900" dirty="0">
                <a:solidFill>
                  <a:schemeClr val="tx1"/>
                </a:solidFill>
                <a:latin typeface="Arial" panose="020B0604020202020204" pitchFamily="34" charset="0"/>
                <a:ea typeface="Calibri" panose="020F0502020204030204" pitchFamily="34" charset="0"/>
                <a:cs typeface="Arial" panose="020B0604020202020204" pitchFamily="34" charset="0"/>
              </a:rPr>
              <a:t>, S and Woodhams, C (2016) </a:t>
            </a:r>
            <a:r>
              <a:rPr lang="en-GB" sz="1900" i="1" dirty="0">
                <a:solidFill>
                  <a:schemeClr val="tx1"/>
                </a:solidFill>
                <a:latin typeface="Arial" panose="020B0604020202020204" pitchFamily="34" charset="0"/>
                <a:ea typeface="Calibri" panose="020F0502020204030204" pitchFamily="34" charset="0"/>
                <a:cs typeface="Arial" panose="020B0604020202020204" pitchFamily="34" charset="0"/>
              </a:rPr>
              <a:t>Human Resource Management: People and Organisations. </a:t>
            </a:r>
            <a:r>
              <a:rPr lang="en-GB" sz="1900" dirty="0">
                <a:solidFill>
                  <a:schemeClr val="tx1"/>
                </a:solidFill>
                <a:latin typeface="Arial" panose="020B0604020202020204" pitchFamily="34" charset="0"/>
                <a:ea typeface="Calibri" panose="020F0502020204030204" pitchFamily="34" charset="0"/>
                <a:cs typeface="Arial" panose="020B0604020202020204" pitchFamily="34" charset="0"/>
              </a:rPr>
              <a:t>2</a:t>
            </a:r>
            <a:r>
              <a:rPr lang="en-GB" sz="1900" baseline="30000" dirty="0">
                <a:solidFill>
                  <a:schemeClr val="tx1"/>
                </a:solidFill>
                <a:latin typeface="Arial" panose="020B0604020202020204" pitchFamily="34" charset="0"/>
                <a:ea typeface="Calibri" panose="020F0502020204030204" pitchFamily="34" charset="0"/>
                <a:cs typeface="Arial" panose="020B0604020202020204" pitchFamily="34" charset="0"/>
              </a:rPr>
              <a:t>nd</a:t>
            </a:r>
            <a:r>
              <a:rPr lang="en-GB" sz="1900" dirty="0">
                <a:solidFill>
                  <a:schemeClr val="tx1"/>
                </a:solidFill>
                <a:latin typeface="Arial" panose="020B0604020202020204" pitchFamily="34" charset="0"/>
                <a:ea typeface="Calibri" panose="020F0502020204030204" pitchFamily="34" charset="0"/>
                <a:cs typeface="Arial" panose="020B0604020202020204" pitchFamily="34" charset="0"/>
              </a:rPr>
              <a:t> edn. London: CIPD</a:t>
            </a:r>
            <a:r>
              <a:rPr lang="en-GB" sz="1900" dirty="0" smtClean="0">
                <a:solidFill>
                  <a:schemeClr val="tx1"/>
                </a:solidFill>
                <a:latin typeface="Arial" panose="020B0604020202020204" pitchFamily="34" charset="0"/>
                <a:ea typeface="Calibri" panose="020F0502020204030204" pitchFamily="34" charset="0"/>
                <a:cs typeface="Arial" panose="020B0604020202020204" pitchFamily="34" charset="0"/>
              </a:rPr>
              <a:t>.</a:t>
            </a:r>
          </a:p>
          <a:p>
            <a:endParaRPr lang="en-GB" sz="18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8576696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184785" y="-362515"/>
            <a:ext cx="11382375" cy="6878806"/>
          </a:xfrm>
          <a:prstGeom prst="rect">
            <a:avLst/>
          </a:prstGeom>
          <a:ln>
            <a:solidFill>
              <a:schemeClr val="tx1"/>
            </a:solidFill>
          </a:ln>
        </p:spPr>
        <p:txBody>
          <a:bodyPr wrap="square">
            <a:spAutoFit/>
          </a:bodyPr>
          <a:lstStyle/>
          <a:p>
            <a:r>
              <a:rPr lang="en-GB" b="1" u="sng" dirty="0">
                <a:latin typeface="Arial" panose="020B0604020202020204" pitchFamily="34" charset="0"/>
                <a:ea typeface="Calibri" panose="020F0502020204030204" pitchFamily="34" charset="0"/>
                <a:cs typeface="Arial" panose="020B0604020202020204" pitchFamily="34" charset="0"/>
              </a:rPr>
              <a:t>References</a:t>
            </a:r>
          </a:p>
          <a:p>
            <a:endParaRPr lang="en-GB" dirty="0" smtClean="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Success factory (2020) Available at: </a:t>
            </a:r>
            <a:r>
              <a:rPr lang="en-GB" dirty="0">
                <a:latin typeface="Arial" panose="020B0604020202020204" pitchFamily="34" charset="0"/>
                <a:cs typeface="Arial" panose="020B0604020202020204" pitchFamily="34" charset="0"/>
                <a:hlinkClick r:id="rId3"/>
              </a:rPr>
              <a:t>https://www.thesuccessfactory.co.uk/hubfs/Screenshot%202019-02-12%20at%2014.07.58.png</a:t>
            </a:r>
            <a:r>
              <a:rPr lang="en-GB" dirty="0">
                <a:latin typeface="Arial" panose="020B0604020202020204" pitchFamily="34" charset="0"/>
                <a:cs typeface="Arial" panose="020B0604020202020204" pitchFamily="34" charset="0"/>
              </a:rPr>
              <a:t> (Accessed 20 June 2021).</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ea typeface="Calibri" panose="020F0502020204030204" pitchFamily="34" charset="0"/>
                <a:cs typeface="Arial" panose="020B0604020202020204" pitchFamily="34" charset="0"/>
              </a:rPr>
              <a:t>UKCES (2010) </a:t>
            </a:r>
            <a:r>
              <a:rPr lang="en-GB" i="1" dirty="0">
                <a:latin typeface="Arial" panose="020B0604020202020204" pitchFamily="34" charset="0"/>
                <a:ea typeface="Calibri" panose="020F0502020204030204" pitchFamily="34" charset="0"/>
                <a:cs typeface="Arial" panose="020B0604020202020204" pitchFamily="34" charset="0"/>
              </a:rPr>
              <a:t>High Performance Working: Employer Case Studies Evidence report 19. </a:t>
            </a:r>
            <a:r>
              <a:rPr lang="en-GB" dirty="0">
                <a:latin typeface="Arial" panose="020B0604020202020204" pitchFamily="34" charset="0"/>
                <a:ea typeface="Calibri" panose="020F0502020204030204" pitchFamily="34" charset="0"/>
                <a:cs typeface="Arial" panose="020B0604020202020204" pitchFamily="34" charset="0"/>
              </a:rPr>
              <a:t>Available at: </a:t>
            </a:r>
            <a:r>
              <a:rPr lang="en-GB" dirty="0">
                <a:latin typeface="Arial" panose="020B0604020202020204" pitchFamily="34" charset="0"/>
                <a:ea typeface="Calibri" panose="020F0502020204030204" pitchFamily="34" charset="0"/>
                <a:cs typeface="Arial" panose="020B0604020202020204" pitchFamily="34" charset="0"/>
                <a:hlinkClick r:id="rId4"/>
              </a:rPr>
              <a:t>https://moodle.uwtsd.ac.uk/pluginfile.php/249155/mod_resource/content/1/evidence-report-19-high-performance-working-employer-case-studies.pdf</a:t>
            </a:r>
            <a:r>
              <a:rPr lang="en-GB" dirty="0">
                <a:latin typeface="Arial" panose="020B0604020202020204" pitchFamily="34" charset="0"/>
                <a:ea typeface="Calibri" panose="020F0502020204030204" pitchFamily="34" charset="0"/>
                <a:cs typeface="Arial" panose="020B0604020202020204" pitchFamily="34" charset="0"/>
              </a:rPr>
              <a:t> (Accessed 10 June 2021).</a:t>
            </a:r>
          </a:p>
          <a:p>
            <a:pPr>
              <a:lnSpc>
                <a:spcPct val="150000"/>
              </a:lnSpc>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Valamis (2021) </a:t>
            </a:r>
            <a:r>
              <a:rPr lang="en-GB" i="1" dirty="0">
                <a:latin typeface="Arial" panose="020B0604020202020204" pitchFamily="34" charset="0"/>
                <a:cs typeface="Arial" panose="020B0604020202020204" pitchFamily="34" charset="0"/>
              </a:rPr>
              <a:t>Performance Management Cycle.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https://www.valamis.com/hub/performance-management-cycle</a:t>
            </a:r>
            <a:r>
              <a:rPr lang="en-GB" dirty="0">
                <a:latin typeface="Arial" panose="020B0604020202020204" pitchFamily="34" charset="0"/>
                <a:cs typeface="Arial" panose="020B0604020202020204" pitchFamily="34" charset="0"/>
              </a:rPr>
              <a:t> (Accessed 21 June 2021)</a:t>
            </a:r>
          </a:p>
          <a:p>
            <a:pPr>
              <a:lnSpc>
                <a:spcPct val="150000"/>
              </a:lnSpc>
            </a:pP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Wollard, K.K and Shuck, B. (2011) </a:t>
            </a:r>
            <a:r>
              <a:rPr lang="en-GB" i="1" dirty="0">
                <a:latin typeface="Arial" panose="020B0604020202020204" pitchFamily="34" charset="0"/>
                <a:cs typeface="Arial" panose="020B0604020202020204" pitchFamily="34" charset="0"/>
              </a:rPr>
              <a:t>Antecedents to Employee Engagement: A Structured Review of the Literature </a:t>
            </a:r>
            <a:r>
              <a:rPr lang="en-GB" dirty="0">
                <a:latin typeface="Arial" panose="020B0604020202020204" pitchFamily="34" charset="0"/>
                <a:cs typeface="Arial" panose="020B0604020202020204" pitchFamily="34" charset="0"/>
              </a:rPr>
              <a:t> DOI: 10.1177/1523422311431220</a:t>
            </a:r>
            <a:r>
              <a:rPr lang="en-GB" dirty="0" smtClean="0">
                <a:latin typeface="Arial" panose="020B0604020202020204" pitchFamily="34" charset="0"/>
                <a:cs typeface="Arial" panose="020B0604020202020204" pitchFamily="34" charset="0"/>
              </a:rPr>
              <a:t>.</a:t>
            </a:r>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93794907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2405</TotalTime>
  <Words>4027</Words>
  <Application>Microsoft Office PowerPoint</Application>
  <PresentationFormat>Widescreen</PresentationFormat>
  <Paragraphs>238</Paragraphs>
  <Slides>23</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Times New Roman</vt:lpstr>
      <vt:lpstr>Trebuchet MS</vt:lpstr>
      <vt:lpstr>Wingdings</vt:lpstr>
      <vt:lpstr>Wingdings 3</vt:lpstr>
      <vt:lpstr>Facet</vt:lpstr>
      <vt:lpstr>PowerPoint Presentation</vt:lpstr>
      <vt:lpstr>Understanding the link Between Individual and Organisational Performance</vt:lpstr>
      <vt:lpstr> The ‘aim’ of this presentation is to provide you with the value of  High Working Performance  systems</vt:lpstr>
      <vt:lpstr>PowerPoint Presentation</vt:lpstr>
      <vt:lpstr>High Performance Working </vt:lpstr>
      <vt:lpstr>Linking HPWS with Greater Organisational Performance</vt:lpstr>
      <vt:lpstr>AMO Model of Performance</vt:lpstr>
      <vt:lpstr>Link between HPW &amp; Employee Well-being</vt:lpstr>
      <vt:lpstr>Critique of the Research on  HPW Practices </vt:lpstr>
      <vt:lpstr>Performance Management is?</vt:lpstr>
      <vt:lpstr>Valamis (2021)</vt:lpstr>
      <vt:lpstr>Formal Performance Management</vt:lpstr>
      <vt:lpstr>Appraisals &amp; Feedback  the Good and the Bad</vt:lpstr>
      <vt:lpstr>Consequences of a Pandemic for Performance Management Systems</vt:lpstr>
      <vt:lpstr>The Role of the Line Manager within the Performance Management process</vt:lpstr>
      <vt:lpstr>HR and Line Managers collaborating in the Performance Management process</vt:lpstr>
      <vt:lpstr>Developing a High Performance Culture</vt:lpstr>
      <vt:lpstr>Conclusion</vt:lpstr>
      <vt:lpstr>PowerPoint Presentation</vt:lpstr>
      <vt:lpstr>References  CIPD (2020a) Performance Management: an introduction. Available at: Performance Management | Factsheets | CIPD (Accessed 10 June 2021).  CIPD (2020c) Ratingless Performance Reviews. Available at: Ratingless performance reviews | CIPD (Accessed: 23 June 2021).  CIPD (2021) Strategic reward and total reward. Available at:- https://www.cipd.co.uk/knowledge/strategy/reward/strategic-total-factsheet (Accessed: 24 June 2021).  Frontiers in Psychology (2018) How Do High-Performance Work Systems Affect Individual Outcomes: A Multilevel Perspective  Available at: https://moodle.uwtsd.ac.uk/pluginfile.php/249099/mod_resource/content/1/HPWS%20Article.pdf (Accessed 10 June 2021).  Gallup (2020) Performance Management Must Evolve to Survive COVID-19. Available at: Performance Management Must Evolve to Survive COVID-19 (gallup.com)  (Accessed: 27 June 2021).              </vt:lpstr>
      <vt:lpstr>PowerPoint Presentation</vt:lpstr>
      <vt:lpstr>PowerPoint Presentation</vt:lpstr>
      <vt:lpstr>PowerPoint Presentation</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Thomas (Hywel Dda UHB - Project Support Officer (ESR Self Service))</dc:creator>
  <cp:lastModifiedBy>Catherine Thomas (Hywel Dda UHB - ESR Administrator/Workforce Information Manager)</cp:lastModifiedBy>
  <cp:revision>310</cp:revision>
  <dcterms:created xsi:type="dcterms:W3CDTF">2021-06-09T12:51:21Z</dcterms:created>
  <dcterms:modified xsi:type="dcterms:W3CDTF">2021-06-29T08:12:37Z</dcterms:modified>
</cp:coreProperties>
</file>