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9"/>
  </p:notesMasterIdLst>
  <p:sldIdLst>
    <p:sldId id="757" r:id="rId2"/>
    <p:sldId id="766" r:id="rId3"/>
    <p:sldId id="767" r:id="rId4"/>
    <p:sldId id="777" r:id="rId5"/>
    <p:sldId id="783" r:id="rId6"/>
    <p:sldId id="787" r:id="rId7"/>
    <p:sldId id="789" r:id="rId8"/>
    <p:sldId id="788" r:id="rId9"/>
    <p:sldId id="715" r:id="rId10"/>
    <p:sldId id="530" r:id="rId11"/>
    <p:sldId id="785" r:id="rId12"/>
    <p:sldId id="679" r:id="rId13"/>
    <p:sldId id="790" r:id="rId14"/>
    <p:sldId id="786" r:id="rId15"/>
    <p:sldId id="793" r:id="rId16"/>
    <p:sldId id="792" r:id="rId17"/>
    <p:sldId id="79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5" d="100"/>
          <a:sy n="75" d="100"/>
        </p:scale>
        <p:origin x="78"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D1454A-7A15-40A4-B6BB-A561ED6C31A2}"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BE051579-8B43-49C2-B1BF-839E1BE91530}">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Conduct an external analysis using PESTLE and Porter’s Five Forces</a:t>
          </a:r>
        </a:p>
      </dgm:t>
    </dgm:pt>
    <dgm:pt modelId="{4C7CF801-AA9E-4F41-A2A9-A2D858F5C627}" type="parTrans" cxnId="{8367E4FE-EC8A-4975-B047-E1FB058520B4}">
      <dgm:prSet/>
      <dgm:spPr/>
      <dgm:t>
        <a:bodyPr/>
        <a:lstStyle/>
        <a:p>
          <a:endParaRPr lang="en-US"/>
        </a:p>
      </dgm:t>
    </dgm:pt>
    <dgm:pt modelId="{685684FF-C917-4734-B67B-3F333C756335}" type="sibTrans" cxnId="{8367E4FE-EC8A-4975-B047-E1FB058520B4}">
      <dgm:prSet/>
      <dgm:spPr/>
      <dgm:t>
        <a:bodyPr/>
        <a:lstStyle/>
        <a:p>
          <a:endParaRPr lang="en-US"/>
        </a:p>
      </dgm:t>
    </dgm:pt>
    <dgm:pt modelId="{08E7769F-CEA0-4369-8076-3C9C4636E8E4}">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Conduct an internal analysis evaluating the capabilities and performance of your company. </a:t>
          </a:r>
          <a:r>
            <a:rPr lang="en-US" dirty="0" err="1">
              <a:latin typeface="Calibri" panose="020F0502020204030204" pitchFamily="34" charset="0"/>
              <a:ea typeface="Calibri" panose="020F0502020204030204" pitchFamily="34" charset="0"/>
              <a:cs typeface="Calibri" panose="020F0502020204030204" pitchFamily="34" charset="0"/>
            </a:rPr>
            <a:t>VRIO</a:t>
          </a:r>
          <a:r>
            <a:rPr lang="en-US" dirty="0">
              <a:latin typeface="Calibri" panose="020F0502020204030204" pitchFamily="34" charset="0"/>
              <a:ea typeface="Calibri" panose="020F0502020204030204" pitchFamily="34" charset="0"/>
              <a:cs typeface="Calibri" panose="020F0502020204030204" pitchFamily="34" charset="0"/>
            </a:rPr>
            <a:t> Analysis can be used.</a:t>
          </a:r>
        </a:p>
      </dgm:t>
    </dgm:pt>
    <dgm:pt modelId="{2BF7BAAE-3183-445D-88A0-77FEFD1780CD}" type="parTrans" cxnId="{BD349BA6-C5F0-45C9-B61B-CAA4F07361D3}">
      <dgm:prSet/>
      <dgm:spPr/>
      <dgm:t>
        <a:bodyPr/>
        <a:lstStyle/>
        <a:p>
          <a:endParaRPr lang="en-US"/>
        </a:p>
      </dgm:t>
    </dgm:pt>
    <dgm:pt modelId="{8CFF804E-2CB1-41B0-B566-D2C46789735B}" type="sibTrans" cxnId="{BD349BA6-C5F0-45C9-B61B-CAA4F07361D3}">
      <dgm:prSet/>
      <dgm:spPr/>
      <dgm:t>
        <a:bodyPr/>
        <a:lstStyle/>
        <a:p>
          <a:endParaRPr lang="en-US"/>
        </a:p>
      </dgm:t>
    </dgm:pt>
    <dgm:pt modelId="{82B59F7A-7278-45C3-B82C-F5C402F5D996}">
      <dgm:prSet/>
      <dgm:spPr/>
      <dgm:t>
        <a:bodyPr/>
        <a:lstStyle/>
        <a:p>
          <a:pPr algn="l"/>
          <a:r>
            <a:rPr lang="en-US" dirty="0" err="1">
              <a:latin typeface="Calibri" panose="020F0502020204030204" pitchFamily="34" charset="0"/>
              <a:ea typeface="Calibri" panose="020F0502020204030204" pitchFamily="34" charset="0"/>
              <a:cs typeface="Calibri" panose="020F0502020204030204" pitchFamily="34" charset="0"/>
            </a:rPr>
            <a:t>Summarise</a:t>
          </a:r>
          <a:r>
            <a:rPr lang="en-US" dirty="0">
              <a:latin typeface="Calibri" panose="020F0502020204030204" pitchFamily="34" charset="0"/>
              <a:ea typeface="Calibri" panose="020F0502020204030204" pitchFamily="34" charset="0"/>
              <a:cs typeface="Calibri" panose="020F0502020204030204" pitchFamily="34" charset="0"/>
            </a:rPr>
            <a:t> all the key elements of the Situation Analysis using a SWOT Analysis</a:t>
          </a:r>
        </a:p>
      </dgm:t>
    </dgm:pt>
    <dgm:pt modelId="{88AEB84B-45DD-43F7-97ED-97CF71348C00}" type="parTrans" cxnId="{71C1623F-7810-4756-A021-5EA765F9931E}">
      <dgm:prSet/>
      <dgm:spPr/>
      <dgm:t>
        <a:bodyPr/>
        <a:lstStyle/>
        <a:p>
          <a:endParaRPr lang="en-US"/>
        </a:p>
      </dgm:t>
    </dgm:pt>
    <dgm:pt modelId="{1FD27A22-302B-4825-B0CB-AA7D8A8DA036}" type="sibTrans" cxnId="{71C1623F-7810-4756-A021-5EA765F9931E}">
      <dgm:prSet/>
      <dgm:spPr/>
      <dgm:t>
        <a:bodyPr/>
        <a:lstStyle/>
        <a:p>
          <a:endParaRPr lang="en-US"/>
        </a:p>
      </dgm:t>
    </dgm:pt>
    <dgm:pt modelId="{71DED618-2911-4812-A24A-20CD3F8D2D8F}" type="pres">
      <dgm:prSet presAssocID="{48D1454A-7A15-40A4-B6BB-A561ED6C31A2}" presName="Name0" presStyleCnt="0">
        <dgm:presLayoutVars>
          <dgm:dir/>
          <dgm:resizeHandles val="exact"/>
        </dgm:presLayoutVars>
      </dgm:prSet>
      <dgm:spPr/>
    </dgm:pt>
    <dgm:pt modelId="{5231AE2D-8364-4328-ACEF-C5B3D87F544E}" type="pres">
      <dgm:prSet presAssocID="{BE051579-8B43-49C2-B1BF-839E1BE91530}" presName="node" presStyleLbl="node1" presStyleIdx="0" presStyleCnt="3">
        <dgm:presLayoutVars>
          <dgm:bulletEnabled val="1"/>
        </dgm:presLayoutVars>
      </dgm:prSet>
      <dgm:spPr/>
    </dgm:pt>
    <dgm:pt modelId="{FC587A42-BBE5-4DB8-85B7-328622564888}" type="pres">
      <dgm:prSet presAssocID="{685684FF-C917-4734-B67B-3F333C756335}" presName="sibTrans" presStyleLbl="sibTrans1D1" presStyleIdx="0" presStyleCnt="2"/>
      <dgm:spPr/>
    </dgm:pt>
    <dgm:pt modelId="{05E93149-7E4A-4A19-BB03-E94C07FB0A22}" type="pres">
      <dgm:prSet presAssocID="{685684FF-C917-4734-B67B-3F333C756335}" presName="connectorText" presStyleLbl="sibTrans1D1" presStyleIdx="0" presStyleCnt="2"/>
      <dgm:spPr/>
    </dgm:pt>
    <dgm:pt modelId="{E6556BC0-0B58-4BBE-A86D-0C1F48E67264}" type="pres">
      <dgm:prSet presAssocID="{08E7769F-CEA0-4369-8076-3C9C4636E8E4}" presName="node" presStyleLbl="node1" presStyleIdx="1" presStyleCnt="3">
        <dgm:presLayoutVars>
          <dgm:bulletEnabled val="1"/>
        </dgm:presLayoutVars>
      </dgm:prSet>
      <dgm:spPr/>
    </dgm:pt>
    <dgm:pt modelId="{97076B8A-5403-41EF-9A5F-6A48BCCB1B7F}" type="pres">
      <dgm:prSet presAssocID="{8CFF804E-2CB1-41B0-B566-D2C46789735B}" presName="sibTrans" presStyleLbl="sibTrans1D1" presStyleIdx="1" presStyleCnt="2"/>
      <dgm:spPr/>
    </dgm:pt>
    <dgm:pt modelId="{176F663E-2642-4273-B86F-8855A91A2651}" type="pres">
      <dgm:prSet presAssocID="{8CFF804E-2CB1-41B0-B566-D2C46789735B}" presName="connectorText" presStyleLbl="sibTrans1D1" presStyleIdx="1" presStyleCnt="2"/>
      <dgm:spPr/>
    </dgm:pt>
    <dgm:pt modelId="{2958BE7F-AAA0-4EA5-A62C-B79AE20D1A97}" type="pres">
      <dgm:prSet presAssocID="{82B59F7A-7278-45C3-B82C-F5C402F5D996}" presName="node" presStyleLbl="node1" presStyleIdx="2" presStyleCnt="3" custScaleX="223094" custScaleY="123386" custLinFactNeighborX="-315">
        <dgm:presLayoutVars>
          <dgm:bulletEnabled val="1"/>
        </dgm:presLayoutVars>
      </dgm:prSet>
      <dgm:spPr/>
    </dgm:pt>
  </dgm:ptLst>
  <dgm:cxnLst>
    <dgm:cxn modelId="{E2074209-F764-4576-83AF-9B78D87BF36B}" type="presOf" srcId="{685684FF-C917-4734-B67B-3F333C756335}" destId="{05E93149-7E4A-4A19-BB03-E94C07FB0A22}" srcOrd="1" destOrd="0" presId="urn:microsoft.com/office/officeart/2016/7/layout/RepeatingBendingProcessNew"/>
    <dgm:cxn modelId="{9B4C4913-0C4C-48DE-8519-56EAFB39067A}" type="presOf" srcId="{8CFF804E-2CB1-41B0-B566-D2C46789735B}" destId="{97076B8A-5403-41EF-9A5F-6A48BCCB1B7F}" srcOrd="0" destOrd="0" presId="urn:microsoft.com/office/officeart/2016/7/layout/RepeatingBendingProcessNew"/>
    <dgm:cxn modelId="{71C1623F-7810-4756-A021-5EA765F9931E}" srcId="{48D1454A-7A15-40A4-B6BB-A561ED6C31A2}" destId="{82B59F7A-7278-45C3-B82C-F5C402F5D996}" srcOrd="2" destOrd="0" parTransId="{88AEB84B-45DD-43F7-97ED-97CF71348C00}" sibTransId="{1FD27A22-302B-4825-B0CB-AA7D8A8DA036}"/>
    <dgm:cxn modelId="{F763365D-ED4F-4081-88D2-9E732ADBB5A9}" type="presOf" srcId="{08E7769F-CEA0-4369-8076-3C9C4636E8E4}" destId="{E6556BC0-0B58-4BBE-A86D-0C1F48E67264}" srcOrd="0" destOrd="0" presId="urn:microsoft.com/office/officeart/2016/7/layout/RepeatingBendingProcessNew"/>
    <dgm:cxn modelId="{5A027947-9253-4E70-AA0E-ECF8D2B17A8F}" type="presOf" srcId="{82B59F7A-7278-45C3-B82C-F5C402F5D996}" destId="{2958BE7F-AAA0-4EA5-A62C-B79AE20D1A97}" srcOrd="0" destOrd="0" presId="urn:microsoft.com/office/officeart/2016/7/layout/RepeatingBendingProcessNew"/>
    <dgm:cxn modelId="{8706FF68-EA97-466B-93B3-D5728EB792D9}" type="presOf" srcId="{BE051579-8B43-49C2-B1BF-839E1BE91530}" destId="{5231AE2D-8364-4328-ACEF-C5B3D87F544E}" srcOrd="0" destOrd="0" presId="urn:microsoft.com/office/officeart/2016/7/layout/RepeatingBendingProcessNew"/>
    <dgm:cxn modelId="{D7927C78-EDC6-4E40-9FBF-76842FCCE9FE}" type="presOf" srcId="{48D1454A-7A15-40A4-B6BB-A561ED6C31A2}" destId="{71DED618-2911-4812-A24A-20CD3F8D2D8F}" srcOrd="0" destOrd="0" presId="urn:microsoft.com/office/officeart/2016/7/layout/RepeatingBendingProcessNew"/>
    <dgm:cxn modelId="{EF664A7F-CE01-4E9A-B417-C25AE1587D89}" type="presOf" srcId="{8CFF804E-2CB1-41B0-B566-D2C46789735B}" destId="{176F663E-2642-4273-B86F-8855A91A2651}" srcOrd="1" destOrd="0" presId="urn:microsoft.com/office/officeart/2016/7/layout/RepeatingBendingProcessNew"/>
    <dgm:cxn modelId="{BD349BA6-C5F0-45C9-B61B-CAA4F07361D3}" srcId="{48D1454A-7A15-40A4-B6BB-A561ED6C31A2}" destId="{08E7769F-CEA0-4369-8076-3C9C4636E8E4}" srcOrd="1" destOrd="0" parTransId="{2BF7BAAE-3183-445D-88A0-77FEFD1780CD}" sibTransId="{8CFF804E-2CB1-41B0-B566-D2C46789735B}"/>
    <dgm:cxn modelId="{C55947F2-60C5-42EF-BF30-182B34831ABD}" type="presOf" srcId="{685684FF-C917-4734-B67B-3F333C756335}" destId="{FC587A42-BBE5-4DB8-85B7-328622564888}" srcOrd="0" destOrd="0" presId="urn:microsoft.com/office/officeart/2016/7/layout/RepeatingBendingProcessNew"/>
    <dgm:cxn modelId="{8367E4FE-EC8A-4975-B047-E1FB058520B4}" srcId="{48D1454A-7A15-40A4-B6BB-A561ED6C31A2}" destId="{BE051579-8B43-49C2-B1BF-839E1BE91530}" srcOrd="0" destOrd="0" parTransId="{4C7CF801-AA9E-4F41-A2A9-A2D858F5C627}" sibTransId="{685684FF-C917-4734-B67B-3F333C756335}"/>
    <dgm:cxn modelId="{FA7003E7-E72C-48FF-B423-03C417156896}" type="presParOf" srcId="{71DED618-2911-4812-A24A-20CD3F8D2D8F}" destId="{5231AE2D-8364-4328-ACEF-C5B3D87F544E}" srcOrd="0" destOrd="0" presId="urn:microsoft.com/office/officeart/2016/7/layout/RepeatingBendingProcessNew"/>
    <dgm:cxn modelId="{38AE6CA2-592D-4399-A90B-35E331F2ED57}" type="presParOf" srcId="{71DED618-2911-4812-A24A-20CD3F8D2D8F}" destId="{FC587A42-BBE5-4DB8-85B7-328622564888}" srcOrd="1" destOrd="0" presId="urn:microsoft.com/office/officeart/2016/7/layout/RepeatingBendingProcessNew"/>
    <dgm:cxn modelId="{776537DE-8CE8-475E-BE61-89C11A01DC9C}" type="presParOf" srcId="{FC587A42-BBE5-4DB8-85B7-328622564888}" destId="{05E93149-7E4A-4A19-BB03-E94C07FB0A22}" srcOrd="0" destOrd="0" presId="urn:microsoft.com/office/officeart/2016/7/layout/RepeatingBendingProcessNew"/>
    <dgm:cxn modelId="{ECACF3FE-C716-4D37-B7E0-6AEBFC4491C4}" type="presParOf" srcId="{71DED618-2911-4812-A24A-20CD3F8D2D8F}" destId="{E6556BC0-0B58-4BBE-A86D-0C1F48E67264}" srcOrd="2" destOrd="0" presId="urn:microsoft.com/office/officeart/2016/7/layout/RepeatingBendingProcessNew"/>
    <dgm:cxn modelId="{E71CD187-4C1A-4B4B-AD3C-FCDF3CFC2E0D}" type="presParOf" srcId="{71DED618-2911-4812-A24A-20CD3F8D2D8F}" destId="{97076B8A-5403-41EF-9A5F-6A48BCCB1B7F}" srcOrd="3" destOrd="0" presId="urn:microsoft.com/office/officeart/2016/7/layout/RepeatingBendingProcessNew"/>
    <dgm:cxn modelId="{31D22185-4199-485B-A47C-CCB31AC99DCE}" type="presParOf" srcId="{97076B8A-5403-41EF-9A5F-6A48BCCB1B7F}" destId="{176F663E-2642-4273-B86F-8855A91A2651}" srcOrd="0" destOrd="0" presId="urn:microsoft.com/office/officeart/2016/7/layout/RepeatingBendingProcessNew"/>
    <dgm:cxn modelId="{3EE3D678-703A-4DF9-AA08-5F23BE8CA6EE}" type="presParOf" srcId="{71DED618-2911-4812-A24A-20CD3F8D2D8F}" destId="{2958BE7F-AAA0-4EA5-A62C-B79AE20D1A97}" srcOrd="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87A42-BBE5-4DB8-85B7-328622564888}">
      <dsp:nvSpPr>
        <dsp:cNvPr id="0" name=""/>
        <dsp:cNvSpPr/>
      </dsp:nvSpPr>
      <dsp:spPr>
        <a:xfrm>
          <a:off x="3094431" y="1216275"/>
          <a:ext cx="680669" cy="91440"/>
        </a:xfrm>
        <a:custGeom>
          <a:avLst/>
          <a:gdLst/>
          <a:ahLst/>
          <a:cxnLst/>
          <a:rect l="0" t="0" r="0" b="0"/>
          <a:pathLst>
            <a:path>
              <a:moveTo>
                <a:pt x="0" y="45720"/>
              </a:moveTo>
              <a:lnTo>
                <a:pt x="68066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6983" y="1258439"/>
        <a:ext cx="35563" cy="7112"/>
      </dsp:txXfrm>
    </dsp:sp>
    <dsp:sp modelId="{5231AE2D-8364-4328-ACEF-C5B3D87F544E}">
      <dsp:nvSpPr>
        <dsp:cNvPr id="0" name=""/>
        <dsp:cNvSpPr/>
      </dsp:nvSpPr>
      <dsp:spPr>
        <a:xfrm>
          <a:off x="3756" y="334253"/>
          <a:ext cx="3092474" cy="185548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534" tIns="159061" rIns="151534" bIns="159061"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Calibri" panose="020F0502020204030204" pitchFamily="34" charset="0"/>
              <a:ea typeface="Calibri" panose="020F0502020204030204" pitchFamily="34" charset="0"/>
              <a:cs typeface="Calibri" panose="020F0502020204030204" pitchFamily="34" charset="0"/>
            </a:rPr>
            <a:t>Conduct an external analysis using PESTLE and Porter’s Five Forces</a:t>
          </a:r>
        </a:p>
      </dsp:txBody>
      <dsp:txXfrm>
        <a:off x="3756" y="334253"/>
        <a:ext cx="3092474" cy="1855484"/>
      </dsp:txXfrm>
    </dsp:sp>
    <dsp:sp modelId="{97076B8A-5403-41EF-9A5F-6A48BCCB1B7F}">
      <dsp:nvSpPr>
        <dsp:cNvPr id="0" name=""/>
        <dsp:cNvSpPr/>
      </dsp:nvSpPr>
      <dsp:spPr>
        <a:xfrm>
          <a:off x="3449562" y="2187937"/>
          <a:ext cx="1904175" cy="680669"/>
        </a:xfrm>
        <a:custGeom>
          <a:avLst/>
          <a:gdLst/>
          <a:ahLst/>
          <a:cxnLst/>
          <a:rect l="0" t="0" r="0" b="0"/>
          <a:pathLst>
            <a:path>
              <a:moveTo>
                <a:pt x="1904175" y="0"/>
              </a:moveTo>
              <a:lnTo>
                <a:pt x="1904175" y="357434"/>
              </a:lnTo>
              <a:lnTo>
                <a:pt x="0" y="357434"/>
              </a:lnTo>
              <a:lnTo>
                <a:pt x="0" y="680669"/>
              </a:lnTo>
            </a:path>
          </a:pathLst>
        </a:custGeom>
        <a:noFill/>
        <a:ln w="9525" cap="rnd" cmpd="sng" algn="ctr">
          <a:solidFill>
            <a:schemeClr val="accent2">
              <a:hueOff val="-838123"/>
              <a:satOff val="-9658"/>
              <a:lumOff val="215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50832" y="2524715"/>
        <a:ext cx="101633" cy="7112"/>
      </dsp:txXfrm>
    </dsp:sp>
    <dsp:sp modelId="{E6556BC0-0B58-4BBE-A86D-0C1F48E67264}">
      <dsp:nvSpPr>
        <dsp:cNvPr id="0" name=""/>
        <dsp:cNvSpPr/>
      </dsp:nvSpPr>
      <dsp:spPr>
        <a:xfrm>
          <a:off x="3807500" y="334253"/>
          <a:ext cx="3092474" cy="1855484"/>
        </a:xfrm>
        <a:prstGeom prst="rect">
          <a:avLst/>
        </a:prstGeom>
        <a:solidFill>
          <a:schemeClr val="accent2">
            <a:hueOff val="-419062"/>
            <a:satOff val="-4829"/>
            <a:lumOff val="1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534" tIns="159061" rIns="151534" bIns="159061"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Calibri" panose="020F0502020204030204" pitchFamily="34" charset="0"/>
              <a:ea typeface="Calibri" panose="020F0502020204030204" pitchFamily="34" charset="0"/>
              <a:cs typeface="Calibri" panose="020F0502020204030204" pitchFamily="34" charset="0"/>
            </a:rPr>
            <a:t>Conduct an internal analysis evaluating the capabilities and performance of your company. </a:t>
          </a:r>
          <a:r>
            <a:rPr lang="en-US" sz="1900" kern="1200" dirty="0" err="1">
              <a:latin typeface="Calibri" panose="020F0502020204030204" pitchFamily="34" charset="0"/>
              <a:ea typeface="Calibri" panose="020F0502020204030204" pitchFamily="34" charset="0"/>
              <a:cs typeface="Calibri" panose="020F0502020204030204" pitchFamily="34" charset="0"/>
            </a:rPr>
            <a:t>VRIO</a:t>
          </a:r>
          <a:r>
            <a:rPr lang="en-US" sz="1900" kern="1200" dirty="0">
              <a:latin typeface="Calibri" panose="020F0502020204030204" pitchFamily="34" charset="0"/>
              <a:ea typeface="Calibri" panose="020F0502020204030204" pitchFamily="34" charset="0"/>
              <a:cs typeface="Calibri" panose="020F0502020204030204" pitchFamily="34" charset="0"/>
            </a:rPr>
            <a:t> Analysis can be used.</a:t>
          </a:r>
        </a:p>
      </dsp:txBody>
      <dsp:txXfrm>
        <a:off x="3807500" y="334253"/>
        <a:ext cx="3092474" cy="1855484"/>
      </dsp:txXfrm>
    </dsp:sp>
    <dsp:sp modelId="{2958BE7F-AAA0-4EA5-A62C-B79AE20D1A97}">
      <dsp:nvSpPr>
        <dsp:cNvPr id="0" name=""/>
        <dsp:cNvSpPr/>
      </dsp:nvSpPr>
      <dsp:spPr>
        <a:xfrm>
          <a:off x="0" y="2901006"/>
          <a:ext cx="6899124" cy="2289408"/>
        </a:xfrm>
        <a:prstGeom prst="rect">
          <a:avLst/>
        </a:prstGeom>
        <a:solidFill>
          <a:schemeClr val="accent2">
            <a:hueOff val="-838123"/>
            <a:satOff val="-9658"/>
            <a:lumOff val="21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534" tIns="159061" rIns="151534" bIns="159061" numCol="1" spcCol="1270" anchor="ctr" anchorCtr="0">
          <a:noAutofit/>
        </a:bodyPr>
        <a:lstStyle/>
        <a:p>
          <a:pPr marL="0" lvl="0" indent="0" algn="l" defTabSz="844550">
            <a:lnSpc>
              <a:spcPct val="90000"/>
            </a:lnSpc>
            <a:spcBef>
              <a:spcPct val="0"/>
            </a:spcBef>
            <a:spcAft>
              <a:spcPct val="35000"/>
            </a:spcAft>
            <a:buNone/>
          </a:pPr>
          <a:r>
            <a:rPr lang="en-US" sz="1900" kern="1200" dirty="0" err="1">
              <a:latin typeface="Calibri" panose="020F0502020204030204" pitchFamily="34" charset="0"/>
              <a:ea typeface="Calibri" panose="020F0502020204030204" pitchFamily="34" charset="0"/>
              <a:cs typeface="Calibri" panose="020F0502020204030204" pitchFamily="34" charset="0"/>
            </a:rPr>
            <a:t>Summarise</a:t>
          </a:r>
          <a:r>
            <a:rPr lang="en-US" sz="1900" kern="1200" dirty="0">
              <a:latin typeface="Calibri" panose="020F0502020204030204" pitchFamily="34" charset="0"/>
              <a:ea typeface="Calibri" panose="020F0502020204030204" pitchFamily="34" charset="0"/>
              <a:cs typeface="Calibri" panose="020F0502020204030204" pitchFamily="34" charset="0"/>
            </a:rPr>
            <a:t> all the key elements of the Situation Analysis using a SWOT Analysis</a:t>
          </a:r>
        </a:p>
      </dsp:txBody>
      <dsp:txXfrm>
        <a:off x="0" y="2901006"/>
        <a:ext cx="6899124" cy="228940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18/03/2026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18/03/2026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18/03/2026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18/03/2026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186774" y="1939158"/>
            <a:ext cx="9627000" cy="3547241"/>
          </a:xfrm>
        </p:spPr>
        <p:txBody>
          <a:bodyPr>
            <a:normAutofit fontScale="90000"/>
          </a:bodyPr>
          <a:lstStyle/>
          <a:p>
            <a:pPr algn="ct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a:t>
            </a:r>
            <a:br>
              <a:rPr lang="en-GB" sz="6000" b="1" dirty="0">
                <a:latin typeface="Calibri" panose="020F0502020204030204" pitchFamily="34" charset="0"/>
                <a:cs typeface="Calibri" panose="020F0502020204030204" pitchFamily="34" charset="0"/>
              </a:rPr>
            </a:b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4900" b="1" dirty="0">
                <a:latin typeface="Calibri" panose="020F0502020204030204" pitchFamily="34" charset="0"/>
                <a:cs typeface="Calibri" panose="020F0502020204030204" pitchFamily="34" charset="0"/>
              </a:rPr>
              <a:t>Assignment 1 Review</a:t>
            </a:r>
          </a:p>
        </p:txBody>
      </p:sp>
    </p:spTree>
    <p:extLst>
      <p:ext uri="{BB962C8B-B14F-4D97-AF65-F5344CB8AC3E}">
        <p14:creationId xmlns:p14="http://schemas.microsoft.com/office/powerpoint/2010/main" val="2956470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C6F4C-BBD1-1147-E8DC-3B291910B0EE}"/>
              </a:ext>
            </a:extLst>
          </p:cNvPr>
          <p:cNvSpPr>
            <a:spLocks noGrp="1"/>
          </p:cNvSpPr>
          <p:nvPr>
            <p:ph type="title"/>
          </p:nvPr>
        </p:nvSpPr>
        <p:spPr/>
        <p:txBody>
          <a:bodyPr/>
          <a:lstStyle/>
          <a:p>
            <a:r>
              <a:rPr lang="en-GB" b="1" dirty="0"/>
              <a:t>Assignment 1</a:t>
            </a:r>
          </a:p>
        </p:txBody>
      </p:sp>
      <p:sp>
        <p:nvSpPr>
          <p:cNvPr id="3" name="Content Placeholder 2">
            <a:extLst>
              <a:ext uri="{FF2B5EF4-FFF2-40B4-BE49-F238E27FC236}">
                <a16:creationId xmlns:a16="http://schemas.microsoft.com/office/drawing/2014/main" id="{673572AD-F60E-F176-3999-8163C45100AA}"/>
              </a:ext>
            </a:extLst>
          </p:cNvPr>
          <p:cNvSpPr>
            <a:spLocks noGrp="1"/>
          </p:cNvSpPr>
          <p:nvPr>
            <p:ph idx="1"/>
          </p:nvPr>
        </p:nvSpPr>
        <p:spPr>
          <a:xfrm>
            <a:off x="486382" y="2315183"/>
            <a:ext cx="11332723" cy="4182893"/>
          </a:xfrm>
        </p:spPr>
        <p:txBody>
          <a:bodyPr>
            <a:normAutofit fontScale="92500" lnSpcReduction="20000"/>
          </a:bodyPr>
          <a:lstStyle/>
          <a:p>
            <a:r>
              <a:rPr lang="en-GB" sz="2000" dirty="0"/>
              <a:t>Individual report – </a:t>
            </a:r>
            <a:r>
              <a:rPr lang="en-GB" sz="2000" b="1" dirty="0">
                <a:solidFill>
                  <a:srgbClr val="FF0000"/>
                </a:solidFill>
              </a:rPr>
              <a:t>2000 words </a:t>
            </a:r>
            <a:r>
              <a:rPr lang="en-GB" sz="2000" dirty="0"/>
              <a:t>– include a Frontpage, Executive Summary, Table of Contents, Introduction, Main Findings, Conclusion, Reference List (Use 1.5 line spacing)</a:t>
            </a:r>
          </a:p>
          <a:p>
            <a:endParaRPr lang="en-GB" sz="500" dirty="0"/>
          </a:p>
          <a:p>
            <a:r>
              <a:rPr lang="en-GB" sz="2000" dirty="0"/>
              <a:t>The following elements are </a:t>
            </a:r>
            <a:r>
              <a:rPr lang="en-GB" sz="2000" b="1" dirty="0">
                <a:solidFill>
                  <a:srgbClr val="FF0000"/>
                </a:solidFill>
              </a:rPr>
              <a:t>NOT INCLUDED IN THE WORD COUNT </a:t>
            </a:r>
            <a:r>
              <a:rPr lang="en-GB" sz="2000" dirty="0"/>
              <a:t>- Front page, Executive Summary, Table of contents, Reference List, Appendices</a:t>
            </a:r>
          </a:p>
          <a:p>
            <a:endParaRPr lang="en-GB" sz="500" dirty="0"/>
          </a:p>
          <a:p>
            <a:r>
              <a:rPr lang="en-GB" sz="2000" dirty="0"/>
              <a:t>Submission Deadline - </a:t>
            </a:r>
            <a:r>
              <a:rPr lang="en-GB" sz="2000" b="1" dirty="0">
                <a:solidFill>
                  <a:srgbClr val="FF0000"/>
                </a:solidFill>
              </a:rPr>
              <a:t>27</a:t>
            </a:r>
            <a:r>
              <a:rPr lang="en-GB" sz="2000" b="1" baseline="30000" dirty="0">
                <a:solidFill>
                  <a:srgbClr val="FF0000"/>
                </a:solidFill>
              </a:rPr>
              <a:t>th</a:t>
            </a:r>
            <a:r>
              <a:rPr lang="en-GB" sz="2000" b="1" dirty="0">
                <a:solidFill>
                  <a:srgbClr val="FF0000"/>
                </a:solidFill>
              </a:rPr>
              <a:t> March 2026 (23:59 Hrs) </a:t>
            </a:r>
          </a:p>
          <a:p>
            <a:endParaRPr lang="en-GB" sz="500" dirty="0"/>
          </a:p>
          <a:p>
            <a:r>
              <a:rPr lang="en-GB" sz="2000" b="1" dirty="0">
                <a:solidFill>
                  <a:srgbClr val="FF0000"/>
                </a:solidFill>
              </a:rPr>
              <a:t>20 References </a:t>
            </a:r>
            <a:r>
              <a:rPr lang="en-GB" sz="2000" dirty="0"/>
              <a:t>– must be included within the report (</a:t>
            </a:r>
            <a:r>
              <a:rPr lang="en-GB" sz="2000" b="1" dirty="0">
                <a:solidFill>
                  <a:srgbClr val="FF0000"/>
                </a:solidFill>
              </a:rPr>
              <a:t>Harvard Referencing</a:t>
            </a:r>
            <a:r>
              <a:rPr lang="en-GB" sz="2000" dirty="0"/>
              <a:t>)</a:t>
            </a:r>
          </a:p>
          <a:p>
            <a:endParaRPr lang="en-GB" sz="500" dirty="0"/>
          </a:p>
          <a:p>
            <a:r>
              <a:rPr lang="en-GB" sz="2000" dirty="0"/>
              <a:t>You may select an organisation of your choice for this assignment.</a:t>
            </a:r>
          </a:p>
          <a:p>
            <a:endParaRPr lang="en-GB" sz="500" dirty="0"/>
          </a:p>
          <a:p>
            <a:r>
              <a:rPr lang="en-GB" sz="2000" dirty="0"/>
              <a:t>Follow the </a:t>
            </a:r>
            <a:r>
              <a:rPr lang="en-GB" sz="2000" b="1" dirty="0" err="1">
                <a:solidFill>
                  <a:srgbClr val="FF0000"/>
                </a:solidFill>
              </a:rPr>
              <a:t>SOSTAC</a:t>
            </a:r>
            <a:r>
              <a:rPr lang="en-GB" sz="2000" b="1" dirty="0">
                <a:solidFill>
                  <a:srgbClr val="FF0000"/>
                </a:solidFill>
              </a:rPr>
              <a:t> planning framework </a:t>
            </a:r>
            <a:r>
              <a:rPr lang="en-GB" sz="2000" dirty="0"/>
              <a:t>– Assignment 1 will focus on the ‘</a:t>
            </a:r>
            <a:r>
              <a:rPr lang="en-GB" sz="2000" b="1" dirty="0">
                <a:solidFill>
                  <a:srgbClr val="FF0000"/>
                </a:solidFill>
              </a:rPr>
              <a:t>Situation Analysis</a:t>
            </a:r>
            <a:r>
              <a:rPr lang="en-GB" sz="2000" dirty="0"/>
              <a:t>’ </a:t>
            </a:r>
          </a:p>
          <a:p>
            <a:endParaRPr lang="en-GB" sz="500" dirty="0"/>
          </a:p>
          <a:p>
            <a:r>
              <a:rPr lang="en-GB" sz="2000" dirty="0"/>
              <a:t>Define key concepts theoretically and apply to your organisations.</a:t>
            </a:r>
          </a:p>
          <a:p>
            <a:endParaRPr lang="en-GB" sz="1000" dirty="0"/>
          </a:p>
          <a:p>
            <a:pPr marL="0" indent="0">
              <a:buNone/>
            </a:pPr>
            <a:endParaRPr lang="en-GB" sz="2000" dirty="0"/>
          </a:p>
          <a:p>
            <a:endParaRPr lang="en-GB" sz="2000" dirty="0"/>
          </a:p>
        </p:txBody>
      </p:sp>
    </p:spTree>
    <p:extLst>
      <p:ext uri="{BB962C8B-B14F-4D97-AF65-F5344CB8AC3E}">
        <p14:creationId xmlns:p14="http://schemas.microsoft.com/office/powerpoint/2010/main" val="3588327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9724E-96A8-5AF3-70CE-47113D67E1BF}"/>
              </a:ext>
            </a:extLst>
          </p:cNvPr>
          <p:cNvSpPr>
            <a:spLocks noGrp="1"/>
          </p:cNvSpPr>
          <p:nvPr>
            <p:ph type="title"/>
          </p:nvPr>
        </p:nvSpPr>
        <p:spPr/>
        <p:txBody>
          <a:bodyPr/>
          <a:lstStyle/>
          <a:p>
            <a:r>
              <a:rPr lang="en-GB" b="1" dirty="0"/>
              <a:t>Assignment Tasks</a:t>
            </a:r>
          </a:p>
        </p:txBody>
      </p:sp>
      <p:sp>
        <p:nvSpPr>
          <p:cNvPr id="3" name="Content Placeholder 2">
            <a:extLst>
              <a:ext uri="{FF2B5EF4-FFF2-40B4-BE49-F238E27FC236}">
                <a16:creationId xmlns:a16="http://schemas.microsoft.com/office/drawing/2014/main" id="{7319C409-564C-682D-8ADD-C1D8EBF685AF}"/>
              </a:ext>
            </a:extLst>
          </p:cNvPr>
          <p:cNvSpPr>
            <a:spLocks noGrp="1"/>
          </p:cNvSpPr>
          <p:nvPr>
            <p:ph idx="1"/>
          </p:nvPr>
        </p:nvSpPr>
        <p:spPr>
          <a:xfrm>
            <a:off x="554477" y="2451370"/>
            <a:ext cx="11089531" cy="4046706"/>
          </a:xfrm>
        </p:spPr>
        <p:txBody>
          <a:bodyPr>
            <a:normAutofit fontScale="92500" lnSpcReduction="10000"/>
          </a:bodyPr>
          <a:lstStyle/>
          <a:p>
            <a:pPr lvl="0"/>
            <a:r>
              <a:rPr lang="en-GB" dirty="0"/>
              <a:t>An introduction to your organisation including brief background, the mission statement and market performance data. </a:t>
            </a:r>
          </a:p>
          <a:p>
            <a:pPr marL="0" indent="0">
              <a:buNone/>
            </a:pPr>
            <a:r>
              <a:rPr lang="en-GB" sz="1100" dirty="0"/>
              <a:t> </a:t>
            </a:r>
          </a:p>
          <a:p>
            <a:pPr lvl="0"/>
            <a:r>
              <a:rPr lang="en-GB" dirty="0"/>
              <a:t>An assessment of current external market conditions impacting the organisation, including industry trends, market size and growth.  You should also include a </a:t>
            </a:r>
            <a:r>
              <a:rPr lang="en-GB" b="1" dirty="0"/>
              <a:t>PESTEL Analysis </a:t>
            </a:r>
            <a:r>
              <a:rPr lang="en-GB" dirty="0"/>
              <a:t>in this section.</a:t>
            </a:r>
          </a:p>
          <a:p>
            <a:pPr marL="0" indent="0">
              <a:buNone/>
            </a:pPr>
            <a:r>
              <a:rPr lang="en-GB" sz="1100" dirty="0"/>
              <a:t> </a:t>
            </a:r>
          </a:p>
          <a:p>
            <a:pPr lvl="0"/>
            <a:r>
              <a:rPr lang="en-GB" dirty="0"/>
              <a:t>An evaluation of the competitive environment – </a:t>
            </a:r>
            <a:r>
              <a:rPr lang="en-GB" b="1" dirty="0"/>
              <a:t>Porter’s Five Forces</a:t>
            </a:r>
            <a:r>
              <a:rPr lang="en-GB" dirty="0"/>
              <a:t>, key competitors and their strengths, weaknesses, market share and strategies.</a:t>
            </a:r>
          </a:p>
          <a:p>
            <a:pPr marL="0" indent="0">
              <a:buNone/>
            </a:pPr>
            <a:r>
              <a:rPr lang="en-GB" sz="1100" dirty="0"/>
              <a:t> </a:t>
            </a:r>
          </a:p>
          <a:p>
            <a:pPr lvl="0"/>
            <a:r>
              <a:rPr lang="en-GB" dirty="0"/>
              <a:t>An </a:t>
            </a:r>
            <a:r>
              <a:rPr lang="en-GB" b="1" dirty="0"/>
              <a:t>internal analysis </a:t>
            </a:r>
            <a:r>
              <a:rPr lang="en-GB" dirty="0"/>
              <a:t>of the key resources, assets and capabilities your company. </a:t>
            </a:r>
          </a:p>
          <a:p>
            <a:endParaRPr lang="en-GB" sz="1100" dirty="0"/>
          </a:p>
          <a:p>
            <a:pPr lvl="0"/>
            <a:r>
              <a:rPr lang="en-GB" dirty="0"/>
              <a:t>A </a:t>
            </a:r>
            <a:r>
              <a:rPr lang="en-GB" b="1" dirty="0"/>
              <a:t>SWOT analysis </a:t>
            </a:r>
            <a:r>
              <a:rPr lang="en-GB" dirty="0"/>
              <a:t>and summary of key points the organisation should consider moving forward with the new strategic marketing direction.</a:t>
            </a:r>
          </a:p>
          <a:p>
            <a:endParaRPr lang="en-GB" dirty="0"/>
          </a:p>
        </p:txBody>
      </p:sp>
    </p:spTree>
    <p:extLst>
      <p:ext uri="{BB962C8B-B14F-4D97-AF65-F5344CB8AC3E}">
        <p14:creationId xmlns:p14="http://schemas.microsoft.com/office/powerpoint/2010/main" val="4241422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37638-03EB-DF37-DB0D-1662008F6609}"/>
              </a:ext>
            </a:extLst>
          </p:cNvPr>
          <p:cNvSpPr>
            <a:spLocks noGrp="1"/>
          </p:cNvSpPr>
          <p:nvPr>
            <p:ph type="title"/>
          </p:nvPr>
        </p:nvSpPr>
        <p:spPr>
          <a:xfrm>
            <a:off x="632298" y="973668"/>
            <a:ext cx="9284069" cy="706964"/>
          </a:xfrm>
        </p:spPr>
        <p:txBody>
          <a:bodyPr/>
          <a:lstStyle/>
          <a:p>
            <a:r>
              <a:rPr lang="en-GB" dirty="0"/>
              <a:t>Situation Analysis - </a:t>
            </a:r>
            <a:r>
              <a:rPr lang="en-GB" b="1" dirty="0" err="1">
                <a:solidFill>
                  <a:srgbClr val="FF0000"/>
                </a:solidFill>
              </a:rPr>
              <a:t>S</a:t>
            </a:r>
            <a:r>
              <a:rPr lang="en-GB" dirty="0" err="1"/>
              <a:t>OSTAC</a:t>
            </a:r>
            <a:r>
              <a:rPr lang="en-GB" dirty="0"/>
              <a:t> </a:t>
            </a:r>
          </a:p>
        </p:txBody>
      </p:sp>
      <p:sp>
        <p:nvSpPr>
          <p:cNvPr id="3" name="Content Placeholder 2">
            <a:extLst>
              <a:ext uri="{FF2B5EF4-FFF2-40B4-BE49-F238E27FC236}">
                <a16:creationId xmlns:a16="http://schemas.microsoft.com/office/drawing/2014/main" id="{895FAB88-E2EB-546E-E33E-34F9871DD94C}"/>
              </a:ext>
            </a:extLst>
          </p:cNvPr>
          <p:cNvSpPr>
            <a:spLocks noGrp="1"/>
          </p:cNvSpPr>
          <p:nvPr>
            <p:ph idx="1"/>
          </p:nvPr>
        </p:nvSpPr>
        <p:spPr>
          <a:xfrm>
            <a:off x="505838" y="2470825"/>
            <a:ext cx="11011711" cy="4066161"/>
          </a:xfrm>
        </p:spPr>
        <p:txBody>
          <a:bodyPr/>
          <a:lstStyle/>
          <a:p>
            <a:r>
              <a:rPr lang="en-GB" dirty="0"/>
              <a:t>In assignment 1 you will be focussing on the </a:t>
            </a:r>
            <a:r>
              <a:rPr lang="en-GB" b="1" dirty="0">
                <a:solidFill>
                  <a:srgbClr val="FF0000"/>
                </a:solidFill>
              </a:rPr>
              <a:t>Situation Analysis </a:t>
            </a:r>
            <a:r>
              <a:rPr lang="en-GB" dirty="0"/>
              <a:t>stage of </a:t>
            </a:r>
            <a:r>
              <a:rPr lang="en-GB" dirty="0" err="1"/>
              <a:t>SOSTAC</a:t>
            </a:r>
            <a:r>
              <a:rPr lang="en-GB" dirty="0"/>
              <a:t>.</a:t>
            </a:r>
          </a:p>
          <a:p>
            <a:pPr marL="0" indent="0">
              <a:buNone/>
            </a:pPr>
            <a:endParaRPr lang="en-GB" dirty="0"/>
          </a:p>
          <a:p>
            <a:r>
              <a:rPr lang="en-GB" dirty="0"/>
              <a:t>In assignment 2 you will develop a new strategic marketing direction for your organisation following the </a:t>
            </a:r>
            <a:r>
              <a:rPr lang="en-GB" dirty="0" err="1"/>
              <a:t>SOSTAC</a:t>
            </a:r>
            <a:r>
              <a:rPr lang="en-GB" dirty="0"/>
              <a:t> model.</a:t>
            </a:r>
          </a:p>
          <a:p>
            <a:endParaRPr lang="en-GB" dirty="0"/>
          </a:p>
          <a:p>
            <a:r>
              <a:rPr lang="en-GB" dirty="0"/>
              <a:t>Your Situation analysis, also known as the marketing audit, should systematically analyse the </a:t>
            </a:r>
            <a:r>
              <a:rPr lang="en-GB" b="1" dirty="0">
                <a:solidFill>
                  <a:srgbClr val="FF0000"/>
                </a:solidFill>
              </a:rPr>
              <a:t>external (Macro and Micro) environment</a:t>
            </a:r>
            <a:r>
              <a:rPr lang="en-GB" dirty="0"/>
              <a:t>, then the </a:t>
            </a:r>
            <a:r>
              <a:rPr lang="en-GB" b="1" dirty="0">
                <a:solidFill>
                  <a:srgbClr val="FF0000"/>
                </a:solidFill>
              </a:rPr>
              <a:t>internal environment </a:t>
            </a:r>
            <a:r>
              <a:rPr lang="en-GB" dirty="0"/>
              <a:t>using appropriate analytical frameworks and market research data.</a:t>
            </a:r>
          </a:p>
          <a:p>
            <a:endParaRPr lang="en-GB" dirty="0"/>
          </a:p>
          <a:p>
            <a:r>
              <a:rPr lang="en-GB" dirty="0"/>
              <a:t>The final stage in the Situation Analysis is the </a:t>
            </a:r>
            <a:r>
              <a:rPr lang="en-GB" b="1" dirty="0">
                <a:solidFill>
                  <a:srgbClr val="FF0000"/>
                </a:solidFill>
              </a:rPr>
              <a:t>SWOT Analysis </a:t>
            </a:r>
          </a:p>
        </p:txBody>
      </p:sp>
    </p:spTree>
    <p:extLst>
      <p:ext uri="{BB962C8B-B14F-4D97-AF65-F5344CB8AC3E}">
        <p14:creationId xmlns:p14="http://schemas.microsoft.com/office/powerpoint/2010/main" val="2951665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CD4F7B-B8BB-7112-B0C4-574907033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07649A-1B97-3C77-4837-8F0332641272}"/>
              </a:ext>
            </a:extLst>
          </p:cNvPr>
          <p:cNvSpPr>
            <a:spLocks noGrp="1"/>
          </p:cNvSpPr>
          <p:nvPr>
            <p:ph type="title"/>
          </p:nvPr>
        </p:nvSpPr>
        <p:spPr/>
        <p:txBody>
          <a:bodyPr/>
          <a:lstStyle/>
          <a:p>
            <a:r>
              <a:rPr lang="en-GB" b="1" dirty="0"/>
              <a:t>Report Format</a:t>
            </a:r>
          </a:p>
        </p:txBody>
      </p:sp>
      <p:sp>
        <p:nvSpPr>
          <p:cNvPr id="4" name="Text Placeholder 3">
            <a:extLst>
              <a:ext uri="{FF2B5EF4-FFF2-40B4-BE49-F238E27FC236}">
                <a16:creationId xmlns:a16="http://schemas.microsoft.com/office/drawing/2014/main" id="{91AB6E00-70E8-B976-C663-3F85075CADB7}"/>
              </a:ext>
            </a:extLst>
          </p:cNvPr>
          <p:cNvSpPr>
            <a:spLocks noGrp="1"/>
          </p:cNvSpPr>
          <p:nvPr>
            <p:ph type="body" idx="1"/>
          </p:nvPr>
        </p:nvSpPr>
        <p:spPr>
          <a:xfrm>
            <a:off x="554478" y="2354094"/>
            <a:ext cx="5425634" cy="825668"/>
          </a:xfrm>
        </p:spPr>
        <p:txBody>
          <a:bodyPr/>
          <a:lstStyle/>
          <a:p>
            <a:r>
              <a:rPr lang="en-GB" b="1" dirty="0"/>
              <a:t>Your report should include the following sections: </a:t>
            </a:r>
          </a:p>
        </p:txBody>
      </p:sp>
      <p:sp>
        <p:nvSpPr>
          <p:cNvPr id="3" name="Content Placeholder 2">
            <a:extLst>
              <a:ext uri="{FF2B5EF4-FFF2-40B4-BE49-F238E27FC236}">
                <a16:creationId xmlns:a16="http://schemas.microsoft.com/office/drawing/2014/main" id="{593FC3A2-1EEA-5447-B154-C9EDDBBE2D65}"/>
              </a:ext>
            </a:extLst>
          </p:cNvPr>
          <p:cNvSpPr>
            <a:spLocks noGrp="1"/>
          </p:cNvSpPr>
          <p:nvPr>
            <p:ph sz="half" idx="2"/>
          </p:nvPr>
        </p:nvSpPr>
        <p:spPr>
          <a:xfrm>
            <a:off x="554478" y="3025302"/>
            <a:ext cx="5425634" cy="3511685"/>
          </a:xfrm>
        </p:spPr>
        <p:txBody>
          <a:bodyPr>
            <a:normAutofit fontScale="92500" lnSpcReduction="10000"/>
          </a:bodyPr>
          <a:lstStyle/>
          <a:p>
            <a:endParaRPr lang="en-GB" sz="1000" dirty="0"/>
          </a:p>
          <a:p>
            <a:r>
              <a:rPr lang="en-GB" sz="2200" dirty="0"/>
              <a:t>Front Cover</a:t>
            </a:r>
          </a:p>
          <a:p>
            <a:r>
              <a:rPr lang="en-GB" sz="2200" dirty="0"/>
              <a:t>Executive Summary</a:t>
            </a:r>
          </a:p>
          <a:p>
            <a:r>
              <a:rPr lang="en-GB" sz="2200" dirty="0"/>
              <a:t>Table of Contents (numbered sections E.g. Section 1, 1.1, 1,2 etc…)</a:t>
            </a:r>
          </a:p>
          <a:p>
            <a:r>
              <a:rPr lang="en-GB" sz="2200" dirty="0"/>
              <a:t>Introduction</a:t>
            </a:r>
          </a:p>
          <a:p>
            <a:r>
              <a:rPr lang="en-GB" sz="2200" dirty="0"/>
              <a:t>Main Body</a:t>
            </a:r>
          </a:p>
          <a:p>
            <a:r>
              <a:rPr lang="en-GB" sz="2200" dirty="0"/>
              <a:t>Conclusion / Recommendations</a:t>
            </a:r>
          </a:p>
          <a:p>
            <a:r>
              <a:rPr lang="en-GB" sz="2200" dirty="0"/>
              <a:t>Referencing</a:t>
            </a:r>
          </a:p>
        </p:txBody>
      </p:sp>
      <p:sp>
        <p:nvSpPr>
          <p:cNvPr id="5" name="Text Placeholder 4">
            <a:extLst>
              <a:ext uri="{FF2B5EF4-FFF2-40B4-BE49-F238E27FC236}">
                <a16:creationId xmlns:a16="http://schemas.microsoft.com/office/drawing/2014/main" id="{FD1F5209-B0C3-1F3A-E016-14E50E3142CD}"/>
              </a:ext>
            </a:extLst>
          </p:cNvPr>
          <p:cNvSpPr>
            <a:spLocks noGrp="1"/>
          </p:cNvSpPr>
          <p:nvPr>
            <p:ph type="body" sz="quarter" idx="3"/>
          </p:nvPr>
        </p:nvSpPr>
        <p:spPr>
          <a:xfrm>
            <a:off x="5980112" y="2217906"/>
            <a:ext cx="5654234" cy="961856"/>
          </a:xfrm>
        </p:spPr>
        <p:txBody>
          <a:bodyPr/>
          <a:lstStyle/>
          <a:p>
            <a:r>
              <a:rPr lang="en-GB" b="1" dirty="0"/>
              <a:t>Your report should be formatted as follows:</a:t>
            </a:r>
          </a:p>
        </p:txBody>
      </p:sp>
      <p:sp>
        <p:nvSpPr>
          <p:cNvPr id="6" name="Content Placeholder 5">
            <a:extLst>
              <a:ext uri="{FF2B5EF4-FFF2-40B4-BE49-F238E27FC236}">
                <a16:creationId xmlns:a16="http://schemas.microsoft.com/office/drawing/2014/main" id="{FDB6D462-86A1-9BB8-EF7F-5C0D8D280B01}"/>
              </a:ext>
            </a:extLst>
          </p:cNvPr>
          <p:cNvSpPr>
            <a:spLocks noGrp="1"/>
          </p:cNvSpPr>
          <p:nvPr>
            <p:ph sz="quarter" idx="4"/>
          </p:nvPr>
        </p:nvSpPr>
        <p:spPr>
          <a:xfrm>
            <a:off x="5980112" y="3179762"/>
            <a:ext cx="5654234" cy="3425319"/>
          </a:xfrm>
        </p:spPr>
        <p:txBody>
          <a:bodyPr>
            <a:normAutofit fontScale="92500" lnSpcReduction="10000"/>
          </a:bodyPr>
          <a:lstStyle/>
          <a:p>
            <a:r>
              <a:rPr lang="en-GB" dirty="0"/>
              <a:t>Headings 14pts</a:t>
            </a:r>
          </a:p>
          <a:p>
            <a:r>
              <a:rPr lang="en-GB" dirty="0"/>
              <a:t>Text 12pts</a:t>
            </a:r>
          </a:p>
          <a:p>
            <a:r>
              <a:rPr lang="en-GB" dirty="0"/>
              <a:t>Line Spacing 1.5</a:t>
            </a:r>
          </a:p>
          <a:p>
            <a:r>
              <a:rPr lang="en-GB" dirty="0"/>
              <a:t>The following sections </a:t>
            </a:r>
            <a:r>
              <a:rPr lang="en-GB" dirty="0">
                <a:solidFill>
                  <a:schemeClr val="tx1"/>
                </a:solidFill>
              </a:rPr>
              <a:t>are</a:t>
            </a:r>
            <a:r>
              <a:rPr lang="en-GB" b="1" dirty="0">
                <a:solidFill>
                  <a:srgbClr val="FF0000"/>
                </a:solidFill>
              </a:rPr>
              <a:t> not included in the word count:</a:t>
            </a:r>
          </a:p>
          <a:p>
            <a:pPr lvl="1"/>
            <a:r>
              <a:rPr lang="en-GB" dirty="0"/>
              <a:t>Front Page</a:t>
            </a:r>
          </a:p>
          <a:p>
            <a:pPr lvl="1"/>
            <a:r>
              <a:rPr lang="en-GB" dirty="0"/>
              <a:t>Executive Summary</a:t>
            </a:r>
          </a:p>
          <a:p>
            <a:pPr lvl="1"/>
            <a:r>
              <a:rPr lang="en-GB" dirty="0"/>
              <a:t>Table of Contents</a:t>
            </a:r>
          </a:p>
          <a:p>
            <a:pPr lvl="1"/>
            <a:r>
              <a:rPr lang="en-GB" dirty="0"/>
              <a:t>Reference List</a:t>
            </a:r>
          </a:p>
          <a:p>
            <a:pPr lvl="1"/>
            <a:r>
              <a:rPr lang="en-GB" dirty="0"/>
              <a:t>Appendices</a:t>
            </a:r>
          </a:p>
          <a:p>
            <a:endParaRPr lang="en-GB" dirty="0"/>
          </a:p>
        </p:txBody>
      </p:sp>
    </p:spTree>
    <p:extLst>
      <p:ext uri="{BB962C8B-B14F-4D97-AF65-F5344CB8AC3E}">
        <p14:creationId xmlns:p14="http://schemas.microsoft.com/office/powerpoint/2010/main" val="634141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2FC73-D5DD-A371-06BE-D669680C0D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B0A985-1982-BDAC-AE92-90CC126C7A77}"/>
              </a:ext>
            </a:extLst>
          </p:cNvPr>
          <p:cNvSpPr>
            <a:spLocks noGrp="1"/>
          </p:cNvSpPr>
          <p:nvPr>
            <p:ph type="title"/>
          </p:nvPr>
        </p:nvSpPr>
        <p:spPr>
          <a:xfrm>
            <a:off x="632298" y="973668"/>
            <a:ext cx="9284069" cy="706964"/>
          </a:xfrm>
        </p:spPr>
        <p:txBody>
          <a:bodyPr/>
          <a:lstStyle/>
          <a:p>
            <a:r>
              <a:rPr lang="en-GB" b="1" dirty="0"/>
              <a:t>Executive Summary</a:t>
            </a:r>
          </a:p>
        </p:txBody>
      </p:sp>
      <p:sp>
        <p:nvSpPr>
          <p:cNvPr id="3" name="Content Placeholder 2">
            <a:extLst>
              <a:ext uri="{FF2B5EF4-FFF2-40B4-BE49-F238E27FC236}">
                <a16:creationId xmlns:a16="http://schemas.microsoft.com/office/drawing/2014/main" id="{B0DE526E-7F25-91D4-8A94-56F346BC069A}"/>
              </a:ext>
            </a:extLst>
          </p:cNvPr>
          <p:cNvSpPr>
            <a:spLocks noGrp="1"/>
          </p:cNvSpPr>
          <p:nvPr>
            <p:ph idx="1"/>
          </p:nvPr>
        </p:nvSpPr>
        <p:spPr>
          <a:xfrm>
            <a:off x="505838" y="2470825"/>
            <a:ext cx="11011711" cy="4066161"/>
          </a:xfrm>
        </p:spPr>
        <p:txBody>
          <a:bodyPr>
            <a:normAutofit/>
          </a:bodyPr>
          <a:lstStyle/>
          <a:p>
            <a:r>
              <a:rPr lang="en-GB" dirty="0"/>
              <a:t>The Executive Summary is </a:t>
            </a:r>
            <a:r>
              <a:rPr lang="en-GB" b="1" dirty="0"/>
              <a:t>the first section of the report after the front page</a:t>
            </a:r>
            <a:r>
              <a:rPr lang="en-GB" dirty="0"/>
              <a:t>, but it should be </a:t>
            </a:r>
            <a:r>
              <a:rPr lang="en-GB" b="1" dirty="0"/>
              <a:t>completed AFTER your report has been written </a:t>
            </a:r>
            <a:r>
              <a:rPr lang="en-GB" dirty="0"/>
              <a:t>as it summarises the content of the report.</a:t>
            </a:r>
          </a:p>
          <a:p>
            <a:endParaRPr lang="en-GB" sz="1400" dirty="0"/>
          </a:p>
          <a:p>
            <a:r>
              <a:rPr lang="en-GB" dirty="0"/>
              <a:t>An Executive Summary provides an overview of the main points of a larger report. It is often written to share with individuals who may not have time to review the entire report. </a:t>
            </a:r>
          </a:p>
          <a:p>
            <a:r>
              <a:rPr lang="en-GB" sz="1400" dirty="0"/>
              <a:t> </a:t>
            </a:r>
          </a:p>
          <a:p>
            <a:r>
              <a:rPr lang="en-GB" dirty="0"/>
              <a:t>An Executive Summary should summarise the key points of the report. It should restate the purpose of the report, highlight the major points of the report, and describe any results, conclusions, or recommendations from the report. It should include enough information so the reader can understand what is discussed in the full report, without having to read it. </a:t>
            </a:r>
          </a:p>
          <a:p>
            <a:endParaRPr lang="en-GB" dirty="0"/>
          </a:p>
          <a:p>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700659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77B94-FCC0-4CE0-81C4-7217C83C16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0F641E-B6EA-410C-D6A9-0310B02FCFDC}"/>
              </a:ext>
            </a:extLst>
          </p:cNvPr>
          <p:cNvSpPr>
            <a:spLocks noGrp="1"/>
          </p:cNvSpPr>
          <p:nvPr>
            <p:ph type="title"/>
          </p:nvPr>
        </p:nvSpPr>
        <p:spPr>
          <a:xfrm>
            <a:off x="632298" y="973668"/>
            <a:ext cx="9284069" cy="706964"/>
          </a:xfrm>
        </p:spPr>
        <p:txBody>
          <a:bodyPr/>
          <a:lstStyle/>
          <a:p>
            <a:r>
              <a:rPr lang="en-GB" b="1" dirty="0"/>
              <a:t>Introduction</a:t>
            </a:r>
          </a:p>
        </p:txBody>
      </p:sp>
      <p:sp>
        <p:nvSpPr>
          <p:cNvPr id="3" name="Content Placeholder 2">
            <a:extLst>
              <a:ext uri="{FF2B5EF4-FFF2-40B4-BE49-F238E27FC236}">
                <a16:creationId xmlns:a16="http://schemas.microsoft.com/office/drawing/2014/main" id="{CDD4479B-0088-B7A4-DFEF-91ACDFC0AA96}"/>
              </a:ext>
            </a:extLst>
          </p:cNvPr>
          <p:cNvSpPr>
            <a:spLocks noGrp="1"/>
          </p:cNvSpPr>
          <p:nvPr>
            <p:ph idx="1"/>
          </p:nvPr>
        </p:nvSpPr>
        <p:spPr>
          <a:xfrm>
            <a:off x="505838" y="2470825"/>
            <a:ext cx="11011711" cy="4066161"/>
          </a:xfrm>
        </p:spPr>
        <p:txBody>
          <a:bodyPr>
            <a:normAutofit/>
          </a:bodyPr>
          <a:lstStyle/>
          <a:p>
            <a:r>
              <a:rPr lang="en-GB" dirty="0"/>
              <a:t>You should introduce the </a:t>
            </a:r>
            <a:r>
              <a:rPr lang="en-GB" dirty="0" err="1"/>
              <a:t>SOSTAC</a:t>
            </a:r>
            <a:r>
              <a:rPr lang="en-GB" dirty="0"/>
              <a:t> planning framework in the Introduction Section of your report. Give an overview of the planning process and state that the report will focus on the ‘Situation Analysis’. </a:t>
            </a:r>
          </a:p>
          <a:p>
            <a:endParaRPr lang="en-GB" dirty="0"/>
          </a:p>
          <a:p>
            <a:r>
              <a:rPr lang="en-GB" dirty="0"/>
              <a:t>Introduce your organisation and give brief background, including the Mission Statement.</a:t>
            </a:r>
          </a:p>
          <a:p>
            <a:endParaRPr lang="en-GB" dirty="0"/>
          </a:p>
          <a:p>
            <a:r>
              <a:rPr lang="en-GB" dirty="0"/>
              <a:t>Include some brief background on the market in which your company operates.</a:t>
            </a:r>
          </a:p>
          <a:p>
            <a:endParaRPr lang="en-GB" dirty="0"/>
          </a:p>
          <a:p>
            <a:pPr marL="0" indent="0">
              <a:buNone/>
            </a:pPr>
            <a:r>
              <a:rPr lang="en-GB" b="1" dirty="0"/>
              <a:t>Remember to include critical evaluation</a:t>
            </a:r>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783180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CD69-9CF1-6E95-5CAF-B767BD4E51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565C5D-148E-EB6B-306E-73500D0D6F65}"/>
              </a:ext>
            </a:extLst>
          </p:cNvPr>
          <p:cNvSpPr>
            <a:spLocks noGrp="1"/>
          </p:cNvSpPr>
          <p:nvPr>
            <p:ph type="title"/>
          </p:nvPr>
        </p:nvSpPr>
        <p:spPr>
          <a:xfrm>
            <a:off x="632298" y="973668"/>
            <a:ext cx="9284069" cy="706964"/>
          </a:xfrm>
        </p:spPr>
        <p:txBody>
          <a:bodyPr/>
          <a:lstStyle/>
          <a:p>
            <a:r>
              <a:rPr lang="en-GB" b="1"/>
              <a:t>Main Body</a:t>
            </a:r>
            <a:endParaRPr lang="en-GB" b="1" dirty="0"/>
          </a:p>
        </p:txBody>
      </p:sp>
      <p:sp>
        <p:nvSpPr>
          <p:cNvPr id="3" name="Content Placeholder 2">
            <a:extLst>
              <a:ext uri="{FF2B5EF4-FFF2-40B4-BE49-F238E27FC236}">
                <a16:creationId xmlns:a16="http://schemas.microsoft.com/office/drawing/2014/main" id="{0794F907-DD6A-B1A1-E1A8-18BF1275B806}"/>
              </a:ext>
            </a:extLst>
          </p:cNvPr>
          <p:cNvSpPr>
            <a:spLocks noGrp="1"/>
          </p:cNvSpPr>
          <p:nvPr>
            <p:ph idx="1"/>
          </p:nvPr>
        </p:nvSpPr>
        <p:spPr>
          <a:xfrm>
            <a:off x="505838" y="2470825"/>
            <a:ext cx="11011711" cy="4066161"/>
          </a:xfrm>
        </p:spPr>
        <p:txBody>
          <a:bodyPr>
            <a:normAutofit/>
          </a:bodyPr>
          <a:lstStyle/>
          <a:p>
            <a:r>
              <a:rPr lang="en-GB" dirty="0"/>
              <a:t>Your ‘Main Body’ should be sectioned under clear numbered section headings</a:t>
            </a:r>
          </a:p>
          <a:p>
            <a:endParaRPr lang="en-GB" sz="1000" dirty="0"/>
          </a:p>
          <a:p>
            <a:r>
              <a:rPr lang="en-GB" dirty="0"/>
              <a:t>Introduce and define and critically evaluate concepts theoretically before applying them to your organisation.</a:t>
            </a:r>
          </a:p>
          <a:p>
            <a:endParaRPr lang="en-GB" sz="1000" dirty="0"/>
          </a:p>
          <a:p>
            <a:r>
              <a:rPr lang="en-GB" dirty="0"/>
              <a:t>Use references to support statements and data used in your analysis</a:t>
            </a:r>
          </a:p>
          <a:p>
            <a:endParaRPr lang="en-GB" sz="1000" dirty="0"/>
          </a:p>
          <a:p>
            <a:r>
              <a:rPr lang="en-GB" dirty="0"/>
              <a:t>After each analysis you should evaluate the implications for your organisation.</a:t>
            </a:r>
          </a:p>
          <a:p>
            <a:endParaRPr lang="en-GB" dirty="0"/>
          </a:p>
          <a:p>
            <a:pPr marL="0" indent="0">
              <a:buNone/>
            </a:pPr>
            <a:r>
              <a:rPr lang="en-GB" b="1" dirty="0"/>
              <a:t>Remember to include critical evaluation</a:t>
            </a:r>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459934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5" name="Rectangle 1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8382055" y="1241266"/>
            <a:ext cx="3161016" cy="3153753"/>
          </a:xfrm>
        </p:spPr>
        <p:txBody>
          <a:bodyPr vert="horz" lIns="91440" tIns="45720" rIns="91440" bIns="45720" rtlCol="0" anchor="b">
            <a:normAutofit/>
          </a:bodyPr>
          <a:lstStyle/>
          <a:p>
            <a:pPr>
              <a:lnSpc>
                <a:spcPct val="90000"/>
              </a:lnSpc>
            </a:pPr>
            <a:r>
              <a:rPr lang="en-US" sz="3800" b="0" i="0" kern="1200">
                <a:solidFill>
                  <a:srgbClr val="EBEBEB"/>
                </a:solidFill>
                <a:latin typeface="+mj-lt"/>
                <a:ea typeface="+mj-ea"/>
                <a:cs typeface="+mj-cs"/>
              </a:rPr>
              <a:t>The macro, micro and internal marketing environment</a:t>
            </a: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8382055" y="4591665"/>
            <a:ext cx="3161016" cy="1622322"/>
          </a:xfrm>
        </p:spPr>
        <p:txBody>
          <a:bodyPr vert="horz" lIns="91440" tIns="45720" rIns="91440" bIns="45720" rtlCol="0" anchor="t">
            <a:normAutofit/>
          </a:bodyPr>
          <a:lstStyle/>
          <a:p>
            <a:pPr marL="0" indent="0">
              <a:buNone/>
            </a:pPr>
            <a:r>
              <a:rPr lang="en-US" b="0" i="0" kern="1200" cap="all" dirty="0">
                <a:solidFill>
                  <a:schemeClr val="accent1">
                    <a:lumMod val="60000"/>
                    <a:lumOff val="40000"/>
                  </a:schemeClr>
                </a:solidFill>
                <a:latin typeface="+mn-lt"/>
                <a:ea typeface="+mn-ea"/>
                <a:cs typeface="+mn-cs"/>
              </a:rPr>
              <a:t>The Business Environment can be evaluated externally and internally.</a:t>
            </a:r>
          </a:p>
        </p:txBody>
      </p:sp>
      <p:grpSp>
        <p:nvGrpSpPr>
          <p:cNvPr id="17" name="Group 16">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8" name="Rectangle 17">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342708" y="295729"/>
            <a:ext cx="838199" cy="767687"/>
          </a:xfrm>
        </p:spPr>
        <p:txBody>
          <a:bodyPr vert="horz" lIns="91440" tIns="45720" rIns="91440" bIns="45720" rtlCol="0" anchor="b">
            <a:normAutofit/>
          </a:bodyPr>
          <a:lstStyle/>
          <a:p>
            <a:pPr marR="0" lvl="0" indent="0" defTabSz="914400" fontAlgn="auto">
              <a:spcBef>
                <a:spcPts val="0"/>
              </a:spcBef>
              <a:spcAft>
                <a:spcPts val="600"/>
              </a:spcAft>
              <a:buClrTx/>
              <a:buSzTx/>
              <a:buFontTx/>
              <a:buNone/>
              <a:tabLst/>
              <a:defRPr/>
            </a:pPr>
            <a:fld id="{3A98EE3D-8CD1-4C3F-BD1C-C98C9596463C}" type="slidenum">
              <a:rPr kumimoji="0" lang="en-US" u="none" strike="noStrike" cap="none" spc="0" normalizeH="0" baseline="0" noProof="0">
                <a:ln>
                  <a:noFill/>
                </a:ln>
                <a:solidFill>
                  <a:srgbClr val="FFFFFF"/>
                </a:solidFill>
                <a:effectLst/>
                <a:uLnTx/>
                <a:uFillTx/>
              </a:rPr>
              <a:pPr marR="0" lvl="0" indent="0" defTabSz="914400" fontAlgn="auto">
                <a:spcBef>
                  <a:spcPts val="0"/>
                </a:spcBef>
                <a:spcAft>
                  <a:spcPts val="600"/>
                </a:spcAft>
                <a:buClrTx/>
                <a:buSzTx/>
                <a:buFontTx/>
                <a:buNone/>
                <a:tabLst/>
                <a:defRPr/>
              </a:pPr>
              <a:t>9</a:t>
            </a:fld>
            <a:endParaRPr kumimoji="0" lang="en-US" u="none" strike="noStrike" cap="none" spc="0" normalizeH="0" baseline="0" noProof="0">
              <a:ln>
                <a:noFill/>
              </a:ln>
              <a:solidFill>
                <a:srgbClr val="FFFFFF"/>
              </a:solidFill>
              <a:effectLst/>
              <a:uLnTx/>
              <a:uFillTx/>
            </a:endParaRP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61110" y="6391838"/>
            <a:ext cx="3859795" cy="304801"/>
          </a:xfrm>
        </p:spPr>
        <p:txBody>
          <a:bodyPr vert="horz" lIns="91440" tIns="45720" rIns="91440" bIns="45720" rtlCol="0" anchor="ctr">
            <a:normAutofit/>
          </a:bodyPr>
          <a:lstStyle/>
          <a:p>
            <a:pPr marR="0" lvl="0" indent="0" defTabSz="914400" fontAlgn="auto">
              <a:spcBef>
                <a:spcPts val="0"/>
              </a:spcBef>
              <a:spcAft>
                <a:spcPts val="600"/>
              </a:spcAft>
              <a:buClrTx/>
              <a:buSzTx/>
              <a:buFontTx/>
              <a:buNone/>
              <a:tabLst/>
              <a:defRPr/>
            </a:pPr>
            <a:r>
              <a:rPr kumimoji="0" lang="en-US" b="0" i="0" u="none" strike="noStrike" kern="1200" cap="all" spc="0" normalizeH="0" baseline="0" noProof="0">
                <a:ln>
                  <a:noFill/>
                </a:ln>
                <a:effectLst/>
                <a:uLnTx/>
                <a:uFillTx/>
                <a:latin typeface="+mn-lt"/>
                <a:ea typeface="+mn-ea"/>
                <a:cs typeface="+mn-cs"/>
              </a:rPr>
              <a:t>Chartered Institute of Marketing 2024</a:t>
            </a:r>
          </a:p>
        </p:txBody>
      </p:sp>
      <p:pic>
        <p:nvPicPr>
          <p:cNvPr id="6" name="Picture 5" descr="A picture containing text, screenshot, software, web page&#10;&#10;Description automatically generated">
            <a:extLst>
              <a:ext uri="{FF2B5EF4-FFF2-40B4-BE49-F238E27FC236}">
                <a16:creationId xmlns:a16="http://schemas.microsoft.com/office/drawing/2014/main" id="{C37A3AB2-2310-AF6B-8E2D-0051C182933B}"/>
              </a:ext>
            </a:extLst>
          </p:cNvPr>
          <p:cNvPicPr>
            <a:picLocks noChangeAspect="1"/>
          </p:cNvPicPr>
          <p:nvPr/>
        </p:nvPicPr>
        <p:blipFill rotWithShape="1">
          <a:blip r:embed="rId3"/>
          <a:srcRect l="11162" t="31683" r="46766" b="23374"/>
          <a:stretch>
            <a:fillRect/>
          </a:stretch>
        </p:blipFill>
        <p:spPr bwMode="auto">
          <a:xfrm>
            <a:off x="230968" y="699328"/>
            <a:ext cx="7656089" cy="5459343"/>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866932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0" name="Rectangle 2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973667"/>
            <a:ext cx="2942210" cy="4833745"/>
          </a:xfrm>
        </p:spPr>
        <p:txBody>
          <a:bodyPr>
            <a:normAutofit/>
          </a:bodyPr>
          <a:lstStyle/>
          <a:p>
            <a:pPr>
              <a:lnSpc>
                <a:spcPct val="90000"/>
              </a:lnSpc>
            </a:pPr>
            <a:r>
              <a:rPr lang="en-GB" sz="3300" kern="100" spc="10" dirty="0">
                <a:solidFill>
                  <a:srgbClr val="EBEBEB"/>
                </a:solidFill>
                <a:ea typeface="DengXian" panose="02010600030101010101" pitchFamily="2" charset="-122"/>
                <a:cs typeface="Arial" panose="020B0604020202020204" pitchFamily="34" charset="0"/>
              </a:rPr>
              <a:t>T</a:t>
            </a:r>
            <a:r>
              <a:rPr lang="en-GB" sz="3300" kern="100" spc="10" dirty="0">
                <a:solidFill>
                  <a:srgbClr val="EBEBEB"/>
                </a:solidFill>
                <a:effectLst/>
                <a:ea typeface="DengXian" panose="02010600030101010101" pitchFamily="2" charset="-122"/>
                <a:cs typeface="Arial" panose="020B0604020202020204" pitchFamily="34" charset="0"/>
              </a:rPr>
              <a:t>he </a:t>
            </a:r>
            <a:r>
              <a:rPr lang="en-GB" sz="3300" kern="100" spc="10" dirty="0">
                <a:solidFill>
                  <a:srgbClr val="EBEBEB"/>
                </a:solidFill>
                <a:ea typeface="DengXian" panose="02010600030101010101" pitchFamily="2" charset="-122"/>
                <a:cs typeface="Arial" panose="020B0604020202020204" pitchFamily="34" charset="0"/>
              </a:rPr>
              <a:t>S</a:t>
            </a:r>
            <a:r>
              <a:rPr lang="en-GB" sz="3300" kern="100" spc="10" dirty="0">
                <a:solidFill>
                  <a:srgbClr val="EBEBEB"/>
                </a:solidFill>
                <a:effectLst/>
                <a:ea typeface="DengXian" panose="02010600030101010101" pitchFamily="2" charset="-122"/>
                <a:cs typeface="Arial" panose="020B0604020202020204" pitchFamily="34" charset="0"/>
              </a:rPr>
              <a:t>ituation Analysis Process. </a:t>
            </a:r>
            <a:endParaRPr lang="en-GB" sz="3300" b="1" u="sng" dirty="0">
              <a:solidFill>
                <a:srgbClr val="EBEBEB"/>
              </a:solidFill>
              <a:latin typeface="+mn-lt"/>
            </a:endParaRPr>
          </a:p>
        </p:txBody>
      </p:sp>
      <p:sp>
        <p:nvSpPr>
          <p:cNvPr id="38" name="Rectangle 3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10</a:t>
            </a:fld>
            <a:endParaRPr lang="en-GB">
              <a:solidFill>
                <a:srgbClr val="FFFFFF"/>
              </a:solidFill>
            </a:endParaRPr>
          </a:p>
        </p:txBody>
      </p:sp>
      <p:graphicFrame>
        <p:nvGraphicFramePr>
          <p:cNvPr id="10" name="Content Placeholder 7">
            <a:extLst>
              <a:ext uri="{FF2B5EF4-FFF2-40B4-BE49-F238E27FC236}">
                <a16:creationId xmlns:a16="http://schemas.microsoft.com/office/drawing/2014/main" id="{AC7C708B-2658-81AD-AD59-E9B111500183}"/>
              </a:ext>
            </a:extLst>
          </p:cNvPr>
          <p:cNvGraphicFramePr>
            <a:graphicFrameLocks noGrp="1"/>
          </p:cNvGraphicFramePr>
          <p:nvPr>
            <p:ph idx="1"/>
            <p:extLst>
              <p:ext uri="{D42A27DB-BD31-4B8C-83A1-F6EECF244321}">
                <p14:modId xmlns:p14="http://schemas.microsoft.com/office/powerpoint/2010/main" val="3361267128"/>
              </p:ext>
            </p:extLst>
          </p:nvPr>
        </p:nvGraphicFramePr>
        <p:xfrm>
          <a:off x="5009746" y="808038"/>
          <a:ext cx="6906638" cy="5524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43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14" name="Rectangle 13">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2">
            <a:extLst>
              <a:ext uri="{FF2B5EF4-FFF2-40B4-BE49-F238E27FC236}">
                <a16:creationId xmlns:a16="http://schemas.microsoft.com/office/drawing/2014/main" id="{E8C6A73F-2CC9-9824-CBB6-65CF443F96B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638300" y="915360"/>
            <a:ext cx="8799512" cy="5071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842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3" name="Rectangle 52">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6" name="Rectangle 55">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5400" b="0" i="0" kern="1200" dirty="0">
                <a:solidFill>
                  <a:srgbClr val="EBEBEB"/>
                </a:solidFill>
                <a:latin typeface="+mj-lt"/>
                <a:ea typeface="+mj-ea"/>
                <a:cs typeface="+mj-cs"/>
              </a:rPr>
              <a:t>PESTEL Example</a:t>
            </a:r>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8382055" y="4591665"/>
            <a:ext cx="3161016" cy="1622322"/>
          </a:xfrm>
        </p:spPr>
        <p:txBody>
          <a:bodyPr vert="horz" lIns="91440" tIns="45720" rIns="91440" bIns="45720" rtlCol="0" anchor="t">
            <a:normAutofit/>
          </a:bodyPr>
          <a:lstStyle/>
          <a:p>
            <a:pPr marL="0" indent="0">
              <a:buNone/>
            </a:pPr>
            <a:r>
              <a:rPr lang="en-US" b="0" i="0" kern="1200" cap="all" dirty="0">
                <a:solidFill>
                  <a:schemeClr val="accent1">
                    <a:lumMod val="60000"/>
                    <a:lumOff val="40000"/>
                  </a:schemeClr>
                </a:solidFill>
                <a:latin typeface="+mn-lt"/>
                <a:ea typeface="+mn-ea"/>
                <a:cs typeface="+mn-cs"/>
              </a:rPr>
              <a:t>This is an example of PESTEL for the oil industry</a:t>
            </a:r>
          </a:p>
        </p:txBody>
      </p:sp>
      <p:grpSp>
        <p:nvGrpSpPr>
          <p:cNvPr id="58" name="Group 57">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59" name="Rectangle 58">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61"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342708" y="295729"/>
            <a:ext cx="838199" cy="767687"/>
          </a:xfrm>
        </p:spPr>
        <p:txBody>
          <a:bodyPr vert="horz" lIns="91440" tIns="45720" rIns="91440" bIns="45720" rtlCol="0" anchor="b">
            <a:normAutofit/>
          </a:bodyPr>
          <a:lstStyle/>
          <a:p>
            <a:pPr defTabSz="914400">
              <a:spcAft>
                <a:spcPts val="600"/>
              </a:spcAft>
            </a:pPr>
            <a:fld id="{3A98EE3D-8CD1-4C3F-BD1C-C98C9596463C}" type="slidenum">
              <a:rPr lang="en-US">
                <a:solidFill>
                  <a:srgbClr val="FFFFFF"/>
                </a:solidFill>
              </a:rPr>
              <a:pPr defTabSz="914400">
                <a:spcAft>
                  <a:spcPts val="600"/>
                </a:spcAft>
              </a:pPr>
              <a:t>12</a:t>
            </a:fld>
            <a:endParaRPr lang="en-US">
              <a:solidFill>
                <a:srgbClr val="FFFFFF"/>
              </a:solidFill>
            </a:endParaRP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61110" y="6391838"/>
            <a:ext cx="3859795" cy="304801"/>
          </a:xfrm>
        </p:spPr>
        <p:txBody>
          <a:bodyPr vert="horz" lIns="91440" tIns="45720" rIns="91440" bIns="45720" rtlCol="0" anchor="ctr">
            <a:normAutofit/>
          </a:bodyPr>
          <a:lstStyle/>
          <a:p>
            <a:pPr defTabSz="914400">
              <a:spcAft>
                <a:spcPts val="600"/>
              </a:spcAft>
            </a:pPr>
            <a:r>
              <a:rPr lang="en-US" b="0" i="0" kern="1200">
                <a:latin typeface="+mn-lt"/>
                <a:ea typeface="+mn-ea"/>
                <a:cs typeface="+mn-cs"/>
              </a:rPr>
              <a:t>Johnson, Whittington, Scholes, Angwin, Regner (2017)</a:t>
            </a: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381" r="8298" b="-6"/>
          <a:stretch>
            <a:fillRect/>
          </a:stretch>
        </p:blipFill>
        <p:spPr bwMode="auto">
          <a:xfrm>
            <a:off x="423332" y="430817"/>
            <a:ext cx="7221620" cy="59323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9C266A-4E1F-FCEB-D1CE-DA3C3C2D590B}"/>
            </a:ext>
          </a:extLst>
        </p:cNvPr>
        <p:cNvGrpSpPr/>
        <p:nvPr/>
      </p:nvGrpSpPr>
      <p:grpSpPr>
        <a:xfrm>
          <a:off x="0" y="0"/>
          <a:ext cx="0" cy="0"/>
          <a:chOff x="0" y="0"/>
          <a:chExt cx="0" cy="0"/>
        </a:xfrm>
      </p:grpSpPr>
      <p:grpSp>
        <p:nvGrpSpPr>
          <p:cNvPr id="2071" name="Group 207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72" name="Rectangle 207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73"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75" name="Rectangle 207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7"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079" name="Rectangle 2078">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itle 2">
            <a:extLst>
              <a:ext uri="{FF2B5EF4-FFF2-40B4-BE49-F238E27FC236}">
                <a16:creationId xmlns:a16="http://schemas.microsoft.com/office/drawing/2014/main" id="{BFEEC74E-6B5F-6205-3560-F8DE822ABA0E}"/>
              </a:ext>
            </a:extLst>
          </p:cNvPr>
          <p:cNvSpPr>
            <a:spLocks noGrp="1"/>
          </p:cNvSpPr>
          <p:nvPr>
            <p:ph type="title"/>
          </p:nvPr>
        </p:nvSpPr>
        <p:spPr>
          <a:xfrm>
            <a:off x="927100" y="533401"/>
            <a:ext cx="10615970" cy="711199"/>
          </a:xfrm>
        </p:spPr>
        <p:txBody>
          <a:bodyPr vert="horz" lIns="91440" tIns="45720" rIns="91440" bIns="45720" rtlCol="0" anchor="b">
            <a:normAutofit fontScale="90000"/>
          </a:bodyPr>
          <a:lstStyle/>
          <a:p>
            <a:r>
              <a:rPr lang="en-US" sz="4800" b="1" i="0" kern="1200" dirty="0">
                <a:solidFill>
                  <a:srgbClr val="EBEBEB"/>
                </a:solidFill>
                <a:latin typeface="+mj-lt"/>
                <a:ea typeface="+mj-ea"/>
                <a:cs typeface="+mj-cs"/>
              </a:rPr>
              <a:t>Porter’s Five Forces</a:t>
            </a:r>
          </a:p>
        </p:txBody>
      </p:sp>
      <p:pic>
        <p:nvPicPr>
          <p:cNvPr id="2052" name="Picture 4">
            <a:extLst>
              <a:ext uri="{FF2B5EF4-FFF2-40B4-BE49-F238E27FC236}">
                <a16:creationId xmlns:a16="http://schemas.microsoft.com/office/drawing/2014/main" id="{7CCFE811-027C-6E32-E12E-958507FDBB2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257" r="4919"/>
          <a:stretch>
            <a:fillRect/>
          </a:stretch>
        </p:blipFill>
        <p:spPr bwMode="auto">
          <a:xfrm>
            <a:off x="1549400" y="1377839"/>
            <a:ext cx="8743335" cy="4946760"/>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837739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5A46E-8A60-7D32-0FB8-E28B63498C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4D82E3-8563-9623-1F06-F09D39A0B7A5}"/>
              </a:ext>
            </a:extLst>
          </p:cNvPr>
          <p:cNvSpPr>
            <a:spLocks noGrp="1"/>
          </p:cNvSpPr>
          <p:nvPr>
            <p:ph type="title"/>
          </p:nvPr>
        </p:nvSpPr>
        <p:spPr>
          <a:xfrm>
            <a:off x="632298" y="973668"/>
            <a:ext cx="9284069" cy="706964"/>
          </a:xfrm>
        </p:spPr>
        <p:txBody>
          <a:bodyPr/>
          <a:lstStyle/>
          <a:p>
            <a:r>
              <a:rPr lang="en-GB" b="1" dirty="0"/>
              <a:t>Internal Analysis</a:t>
            </a:r>
          </a:p>
        </p:txBody>
      </p:sp>
      <p:sp>
        <p:nvSpPr>
          <p:cNvPr id="3" name="Content Placeholder 2">
            <a:extLst>
              <a:ext uri="{FF2B5EF4-FFF2-40B4-BE49-F238E27FC236}">
                <a16:creationId xmlns:a16="http://schemas.microsoft.com/office/drawing/2014/main" id="{9FA65F12-9860-5F60-1514-96D967C22394}"/>
              </a:ext>
            </a:extLst>
          </p:cNvPr>
          <p:cNvSpPr>
            <a:spLocks noGrp="1"/>
          </p:cNvSpPr>
          <p:nvPr>
            <p:ph idx="1"/>
          </p:nvPr>
        </p:nvSpPr>
        <p:spPr>
          <a:xfrm>
            <a:off x="505838" y="2470825"/>
            <a:ext cx="11011711" cy="4066161"/>
          </a:xfrm>
        </p:spPr>
        <p:txBody>
          <a:bodyPr>
            <a:normAutofit/>
          </a:bodyPr>
          <a:lstStyle/>
          <a:p>
            <a:r>
              <a:rPr lang="en-GB" sz="2000" dirty="0"/>
              <a:t>An internal analysis for a marketing plan evaluates a company’s internal resources, competencies, and performance to identify actionable strengths and weaknesses. </a:t>
            </a:r>
          </a:p>
          <a:p>
            <a:endParaRPr lang="en-GB" sz="2000" dirty="0"/>
          </a:p>
          <a:p>
            <a:r>
              <a:rPr lang="en-GB" sz="2000" dirty="0"/>
              <a:t>Key components include assessing current marketing performance, financial resources, brand reputation, market share, customer loyalty etc</a:t>
            </a:r>
          </a:p>
          <a:p>
            <a:endParaRPr lang="en-GB" sz="2000" dirty="0"/>
          </a:p>
          <a:p>
            <a:r>
              <a:rPr lang="en-GB" sz="2000" dirty="0"/>
              <a:t>A </a:t>
            </a:r>
            <a:r>
              <a:rPr lang="en-GB" sz="2000" dirty="0" err="1"/>
              <a:t>VRIO</a:t>
            </a:r>
            <a:r>
              <a:rPr lang="en-GB" sz="2000" dirty="0"/>
              <a:t> Analysis can be used as part of the Internal Analysis</a:t>
            </a:r>
          </a:p>
        </p:txBody>
      </p:sp>
    </p:spTree>
    <p:extLst>
      <p:ext uri="{BB962C8B-B14F-4D97-AF65-F5344CB8AC3E}">
        <p14:creationId xmlns:p14="http://schemas.microsoft.com/office/powerpoint/2010/main" val="3854845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71D14-D3BE-0E82-1FCD-0374ABCC6F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08FD2E-5435-CBF1-EFB9-AD3FA9FFAEDD}"/>
              </a:ext>
            </a:extLst>
          </p:cNvPr>
          <p:cNvSpPr>
            <a:spLocks noGrp="1"/>
          </p:cNvSpPr>
          <p:nvPr>
            <p:ph type="title"/>
          </p:nvPr>
        </p:nvSpPr>
        <p:spPr>
          <a:xfrm>
            <a:off x="632298" y="973668"/>
            <a:ext cx="9284069" cy="706964"/>
          </a:xfrm>
        </p:spPr>
        <p:txBody>
          <a:bodyPr/>
          <a:lstStyle/>
          <a:p>
            <a:r>
              <a:rPr lang="en-GB" b="1"/>
              <a:t>Internal Analysis</a:t>
            </a:r>
            <a:endParaRPr lang="en-GB" b="1" dirty="0"/>
          </a:p>
        </p:txBody>
      </p:sp>
      <p:pic>
        <p:nvPicPr>
          <p:cNvPr id="4098" name="Picture 2" descr="VRIO Framework">
            <a:extLst>
              <a:ext uri="{FF2B5EF4-FFF2-40B4-BE49-F238E27FC236}">
                <a16:creationId xmlns:a16="http://schemas.microsoft.com/office/drawing/2014/main" id="{810C919F-8F84-9BBA-AF17-8D2CF1C15F2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5878" y="0"/>
            <a:ext cx="12017222" cy="6783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0049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5F57F-4B5C-BD9E-4814-66BDC4CCA4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B809B-4E0F-A221-D83D-286002954A15}"/>
              </a:ext>
            </a:extLst>
          </p:cNvPr>
          <p:cNvSpPr>
            <a:spLocks noGrp="1"/>
          </p:cNvSpPr>
          <p:nvPr>
            <p:ph type="title"/>
          </p:nvPr>
        </p:nvSpPr>
        <p:spPr>
          <a:xfrm>
            <a:off x="632298" y="973668"/>
            <a:ext cx="9284069" cy="706964"/>
          </a:xfrm>
        </p:spPr>
        <p:txBody>
          <a:bodyPr/>
          <a:lstStyle/>
          <a:p>
            <a:r>
              <a:rPr lang="en-GB" b="1" dirty="0"/>
              <a:t>SWOT Analysis</a:t>
            </a:r>
          </a:p>
        </p:txBody>
      </p:sp>
      <p:sp>
        <p:nvSpPr>
          <p:cNvPr id="3" name="Content Placeholder 2">
            <a:extLst>
              <a:ext uri="{FF2B5EF4-FFF2-40B4-BE49-F238E27FC236}">
                <a16:creationId xmlns:a16="http://schemas.microsoft.com/office/drawing/2014/main" id="{06A598A2-8BC8-CBAE-C083-3F60BFB5A822}"/>
              </a:ext>
            </a:extLst>
          </p:cNvPr>
          <p:cNvSpPr>
            <a:spLocks noGrp="1"/>
          </p:cNvSpPr>
          <p:nvPr>
            <p:ph idx="1"/>
          </p:nvPr>
        </p:nvSpPr>
        <p:spPr>
          <a:xfrm>
            <a:off x="505838" y="2470825"/>
            <a:ext cx="11011711" cy="4066161"/>
          </a:xfrm>
        </p:spPr>
        <p:txBody>
          <a:bodyPr>
            <a:normAutofit/>
          </a:bodyPr>
          <a:lstStyle/>
          <a:p>
            <a:r>
              <a:rPr lang="en-GB" dirty="0"/>
              <a:t>The SWOT Analysis is </a:t>
            </a:r>
            <a:r>
              <a:rPr lang="en-GB" b="1" dirty="0">
                <a:solidFill>
                  <a:srgbClr val="FF0000"/>
                </a:solidFill>
              </a:rPr>
              <a:t>a summary of all the information within the Situation Analysis</a:t>
            </a:r>
            <a:r>
              <a:rPr lang="en-GB" dirty="0"/>
              <a:t>.</a:t>
            </a:r>
          </a:p>
          <a:p>
            <a:pPr marL="0" indent="0">
              <a:buNone/>
            </a:pPr>
            <a:endParaRPr lang="en-GB" dirty="0"/>
          </a:p>
          <a:p>
            <a:r>
              <a:rPr lang="en-GB" b="1" dirty="0">
                <a:solidFill>
                  <a:srgbClr val="FF0000"/>
                </a:solidFill>
              </a:rPr>
              <a:t>No new factors </a:t>
            </a:r>
            <a:r>
              <a:rPr lang="en-GB" dirty="0"/>
              <a:t>are considered in the </a:t>
            </a:r>
            <a:r>
              <a:rPr lang="en-GB" b="1" dirty="0"/>
              <a:t>SWOT Analysis</a:t>
            </a:r>
          </a:p>
          <a:p>
            <a:pPr marL="0" indent="0">
              <a:buNone/>
            </a:pPr>
            <a:endParaRPr lang="en-GB" dirty="0"/>
          </a:p>
          <a:p>
            <a:r>
              <a:rPr lang="en-GB" b="1" dirty="0">
                <a:solidFill>
                  <a:srgbClr val="FF0000"/>
                </a:solidFill>
              </a:rPr>
              <a:t>Strengths</a:t>
            </a:r>
            <a:r>
              <a:rPr lang="en-GB" dirty="0"/>
              <a:t> and </a:t>
            </a:r>
            <a:r>
              <a:rPr lang="en-GB" b="1" dirty="0">
                <a:solidFill>
                  <a:srgbClr val="FF0000"/>
                </a:solidFill>
              </a:rPr>
              <a:t>Weaknesses</a:t>
            </a:r>
            <a:r>
              <a:rPr lang="en-GB" dirty="0"/>
              <a:t> always come from the </a:t>
            </a:r>
            <a:r>
              <a:rPr lang="en-GB" b="1" dirty="0">
                <a:solidFill>
                  <a:srgbClr val="FF0000"/>
                </a:solidFill>
              </a:rPr>
              <a:t>Internal Analysis</a:t>
            </a:r>
          </a:p>
          <a:p>
            <a:endParaRPr lang="en-GB" dirty="0"/>
          </a:p>
          <a:p>
            <a:r>
              <a:rPr lang="en-GB" b="1" dirty="0">
                <a:solidFill>
                  <a:srgbClr val="FF0000"/>
                </a:solidFill>
              </a:rPr>
              <a:t>Opportunities</a:t>
            </a:r>
            <a:r>
              <a:rPr lang="en-GB" dirty="0"/>
              <a:t> and </a:t>
            </a:r>
            <a:r>
              <a:rPr lang="en-GB" b="1" dirty="0">
                <a:solidFill>
                  <a:srgbClr val="FF0000"/>
                </a:solidFill>
              </a:rPr>
              <a:t>Threats</a:t>
            </a:r>
            <a:r>
              <a:rPr lang="en-GB" dirty="0"/>
              <a:t> always come from the </a:t>
            </a:r>
            <a:r>
              <a:rPr lang="en-GB" b="1" dirty="0">
                <a:solidFill>
                  <a:srgbClr val="FF0000"/>
                </a:solidFill>
              </a:rPr>
              <a:t>External Analysis </a:t>
            </a:r>
          </a:p>
          <a:p>
            <a:endParaRPr lang="en-GB" dirty="0"/>
          </a:p>
          <a:p>
            <a:r>
              <a:rPr lang="en-GB" dirty="0"/>
              <a:t>A TOWS analysis can follow the SWOT to show possible strategic directions the company can follow. </a:t>
            </a:r>
          </a:p>
        </p:txBody>
      </p:sp>
    </p:spTree>
    <p:extLst>
      <p:ext uri="{BB962C8B-B14F-4D97-AF65-F5344CB8AC3E}">
        <p14:creationId xmlns:p14="http://schemas.microsoft.com/office/powerpoint/2010/main" val="3213731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8DD314-43A7-1E94-497C-576B326D45E0}"/>
            </a:ext>
          </a:extLst>
        </p:cNvPr>
        <p:cNvGrpSpPr/>
        <p:nvPr/>
      </p:nvGrpSpPr>
      <p:grpSpPr>
        <a:xfrm>
          <a:off x="0" y="0"/>
          <a:ext cx="0" cy="0"/>
          <a:chOff x="0" y="0"/>
          <a:chExt cx="0" cy="0"/>
        </a:xfrm>
      </p:grpSpPr>
      <p:sp>
        <p:nvSpPr>
          <p:cNvPr id="3128" name="Rectangle 3127">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130" name="Freeform: Shape 3129">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3132"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3074" name="Picture 2" descr="How to do a SWOT analysis chart shows matrix of internal and external conditions by positive and negative attributes.">
            <a:extLst>
              <a:ext uri="{FF2B5EF4-FFF2-40B4-BE49-F238E27FC236}">
                <a16:creationId xmlns:a16="http://schemas.microsoft.com/office/drawing/2014/main" id="{380DD7EC-47F4-C3CC-65E3-A5FACD1DC9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551" r="-2" b="16087"/>
          <a:stretch>
            <a:fillRect/>
          </a:stretch>
        </p:blipFill>
        <p:spPr bwMode="auto">
          <a:xfrm>
            <a:off x="4946188" y="640520"/>
            <a:ext cx="6733821" cy="5531680"/>
          </a:xfrm>
          <a:prstGeom prst="rect">
            <a:avLst/>
          </a:prstGeom>
          <a:noFill/>
          <a:extLst>
            <a:ext uri="{909E8E84-426E-40DD-AFC4-6F175D3DCCD1}">
              <a14:hiddenFill xmlns:a14="http://schemas.microsoft.com/office/drawing/2010/main">
                <a:solidFill>
                  <a:srgbClr val="FFFFFF"/>
                </a:solidFill>
              </a14:hiddenFill>
            </a:ext>
          </a:extLst>
        </p:spPr>
      </p:pic>
      <p:sp>
        <p:nvSpPr>
          <p:cNvPr id="3134" name="Rectangle 3133">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36" name="Oval 3135">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38" name="Oval 3137">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8" name="Content Placeholder 3107">
            <a:extLst>
              <a:ext uri="{FF2B5EF4-FFF2-40B4-BE49-F238E27FC236}">
                <a16:creationId xmlns:a16="http://schemas.microsoft.com/office/drawing/2014/main" id="{5D65C88B-4F03-CC14-074E-9C49F85D6970}"/>
              </a:ext>
            </a:extLst>
          </p:cNvPr>
          <p:cNvSpPr>
            <a:spLocks noGrp="1"/>
          </p:cNvSpPr>
          <p:nvPr>
            <p:ph idx="1"/>
          </p:nvPr>
        </p:nvSpPr>
        <p:spPr>
          <a:xfrm>
            <a:off x="657507" y="802164"/>
            <a:ext cx="3631174" cy="5217636"/>
          </a:xfrm>
        </p:spPr>
        <p:txBody>
          <a:bodyPr>
            <a:normAutofit/>
          </a:bodyPr>
          <a:lstStyle/>
          <a:p>
            <a:pPr marL="0" indent="0">
              <a:lnSpc>
                <a:spcPct val="90000"/>
              </a:lnSpc>
              <a:buNone/>
            </a:pPr>
            <a:r>
              <a:rPr lang="en-US" sz="2800" b="1" dirty="0">
                <a:solidFill>
                  <a:schemeClr val="tx1"/>
                </a:solidFill>
              </a:rPr>
              <a:t>SWOT ANALYSIS</a:t>
            </a:r>
          </a:p>
          <a:p>
            <a:pPr>
              <a:lnSpc>
                <a:spcPct val="90000"/>
              </a:lnSpc>
            </a:pPr>
            <a:endParaRPr lang="en-US" sz="1700" dirty="0">
              <a:solidFill>
                <a:schemeClr val="tx1"/>
              </a:solidFill>
            </a:endParaRPr>
          </a:p>
          <a:p>
            <a:pPr>
              <a:lnSpc>
                <a:spcPct val="90000"/>
              </a:lnSpc>
            </a:pPr>
            <a:r>
              <a:rPr lang="en-US" sz="2000" b="1" dirty="0">
                <a:solidFill>
                  <a:schemeClr val="tx1"/>
                </a:solidFill>
              </a:rPr>
              <a:t>SWOT is a summary of the key points from your external and internal analysis.</a:t>
            </a:r>
          </a:p>
          <a:p>
            <a:pPr>
              <a:lnSpc>
                <a:spcPct val="90000"/>
              </a:lnSpc>
            </a:pPr>
            <a:endParaRPr lang="en-US" sz="2000" b="1" dirty="0">
              <a:solidFill>
                <a:schemeClr val="tx1"/>
              </a:solidFill>
            </a:endParaRPr>
          </a:p>
          <a:p>
            <a:pPr>
              <a:lnSpc>
                <a:spcPct val="90000"/>
              </a:lnSpc>
            </a:pPr>
            <a:r>
              <a:rPr lang="en-US" sz="2000" b="1" dirty="0">
                <a:solidFill>
                  <a:schemeClr val="tx1"/>
                </a:solidFill>
              </a:rPr>
              <a:t>Strengths and Weaknesses come from the internal analysis</a:t>
            </a:r>
          </a:p>
          <a:p>
            <a:pPr>
              <a:lnSpc>
                <a:spcPct val="90000"/>
              </a:lnSpc>
            </a:pPr>
            <a:endParaRPr lang="en-US" sz="2000" b="1" dirty="0">
              <a:solidFill>
                <a:schemeClr val="tx1"/>
              </a:solidFill>
            </a:endParaRPr>
          </a:p>
          <a:p>
            <a:pPr>
              <a:lnSpc>
                <a:spcPct val="90000"/>
              </a:lnSpc>
            </a:pPr>
            <a:r>
              <a:rPr lang="en-US" sz="2000" b="1" dirty="0">
                <a:solidFill>
                  <a:schemeClr val="tx1"/>
                </a:solidFill>
              </a:rPr>
              <a:t>Opportunities and Threats come from the external analysis</a:t>
            </a:r>
          </a:p>
        </p:txBody>
      </p:sp>
      <p:sp>
        <p:nvSpPr>
          <p:cNvPr id="3140"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186155879"/>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920</Words>
  <Application>Microsoft Office PowerPoint</Application>
  <PresentationFormat>Widescreen</PresentationFormat>
  <Paragraphs>124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DengXian</vt:lpstr>
      <vt:lpstr>Arial</vt:lpstr>
      <vt:lpstr>Calibri</vt:lpstr>
      <vt:lpstr>Century Gothic</vt:lpstr>
      <vt:lpstr>Wingdings 3</vt:lpstr>
      <vt:lpstr>Ion Boardroom</vt:lpstr>
      <vt:lpstr>BMBM5024 Marketing In Practice   Assignment 1 Review</vt:lpstr>
      <vt:lpstr>Assignment 1</vt:lpstr>
      <vt:lpstr>Assignment Tasks</vt:lpstr>
      <vt:lpstr>Situation Analysis - SOSTAC </vt:lpstr>
      <vt:lpstr>Report Format</vt:lpstr>
      <vt:lpstr>Executive Summary</vt:lpstr>
      <vt:lpstr>Introduction</vt:lpstr>
      <vt:lpstr>Main Body</vt:lpstr>
      <vt:lpstr>The macro, micro and internal marketing environment</vt:lpstr>
      <vt:lpstr>The Situation Analysis Process. </vt:lpstr>
      <vt:lpstr>PowerPoint Presentation</vt:lpstr>
      <vt:lpstr>PESTEL Example</vt:lpstr>
      <vt:lpstr>Porter’s Five Forces</vt:lpstr>
      <vt:lpstr>Internal Analysis</vt:lpstr>
      <vt:lpstr>Internal Analysis</vt:lpstr>
      <vt:lpstr>SWOT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Gwyneth Jones</cp:lastModifiedBy>
  <cp:revision>77</cp:revision>
  <dcterms:created xsi:type="dcterms:W3CDTF">2022-03-15T19:01:28Z</dcterms:created>
  <dcterms:modified xsi:type="dcterms:W3CDTF">2026-03-20T10:30:37Z</dcterms:modified>
</cp:coreProperties>
</file>