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57" r:id="rId3"/>
    <p:sldId id="258" r:id="rId4"/>
    <p:sldId id="259" r:id="rId5"/>
    <p:sldId id="260" r:id="rId6"/>
    <p:sldId id="261" r:id="rId7"/>
    <p:sldId id="298" r:id="rId8"/>
    <p:sldId id="262" r:id="rId9"/>
    <p:sldId id="264" r:id="rId10"/>
    <p:sldId id="265" r:id="rId11"/>
    <p:sldId id="266" r:id="rId12"/>
    <p:sldId id="267"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2" r:id="rId36"/>
    <p:sldId id="293" r:id="rId37"/>
    <p:sldId id="294" r:id="rId38"/>
    <p:sldId id="295" r:id="rId39"/>
    <p:sldId id="296" r:id="rId40"/>
    <p:sldId id="268" r:id="rId41"/>
    <p:sldId id="297"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578" y="102"/>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282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84B1F0-1C33-4803-97AB-2036739B261D}" type="datetimeFigureOut">
              <a:rPr lang="en-GB" smtClean="0"/>
              <a:t>31/10/2019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B7310B-D6A7-4DBA-A085-5B7BB88BC00B}" type="slidenum">
              <a:rPr lang="en-GB" smtClean="0"/>
              <a:t>‹#›</a:t>
            </a:fld>
            <a:endParaRPr lang="en-GB"/>
          </a:p>
        </p:txBody>
      </p:sp>
    </p:spTree>
    <p:extLst>
      <p:ext uri="{BB962C8B-B14F-4D97-AF65-F5344CB8AC3E}">
        <p14:creationId xmlns:p14="http://schemas.microsoft.com/office/powerpoint/2010/main" val="427807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2400" dirty="0" smtClean="0"/>
              <a:t>Handout - Learning Outcomes and Assessment</a:t>
            </a:r>
            <a:endParaRPr lang="en-GB" sz="2400" dirty="0"/>
          </a:p>
        </p:txBody>
      </p:sp>
      <p:sp>
        <p:nvSpPr>
          <p:cNvPr id="4" name="Slide Number Placeholder 3"/>
          <p:cNvSpPr>
            <a:spLocks noGrp="1"/>
          </p:cNvSpPr>
          <p:nvPr>
            <p:ph type="sldNum" sz="quarter" idx="10"/>
          </p:nvPr>
        </p:nvSpPr>
        <p:spPr/>
        <p:txBody>
          <a:bodyPr/>
          <a:lstStyle/>
          <a:p>
            <a:fld id="{C0B7310B-D6A7-4DBA-A085-5B7BB88BC00B}" type="slidenum">
              <a:rPr lang="en-GB" smtClean="0"/>
              <a:t>2</a:t>
            </a:fld>
            <a:endParaRPr lang="en-GB" dirty="0"/>
          </a:p>
        </p:txBody>
      </p:sp>
    </p:spTree>
    <p:extLst>
      <p:ext uri="{BB962C8B-B14F-4D97-AF65-F5344CB8AC3E}">
        <p14:creationId xmlns:p14="http://schemas.microsoft.com/office/powerpoint/2010/main" val="2793069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B7310B-D6A7-4DBA-A085-5B7BB88BC00B}" type="slidenum">
              <a:rPr lang="en-GB" smtClean="0"/>
              <a:t>3</a:t>
            </a:fld>
            <a:endParaRPr lang="en-GB" dirty="0"/>
          </a:p>
        </p:txBody>
      </p:sp>
    </p:spTree>
    <p:extLst>
      <p:ext uri="{BB962C8B-B14F-4D97-AF65-F5344CB8AC3E}">
        <p14:creationId xmlns:p14="http://schemas.microsoft.com/office/powerpoint/2010/main" val="761913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B7310B-D6A7-4DBA-A085-5B7BB88BC00B}" type="slidenum">
              <a:rPr lang="en-GB" smtClean="0"/>
              <a:t>4</a:t>
            </a:fld>
            <a:endParaRPr lang="en-GB" dirty="0"/>
          </a:p>
        </p:txBody>
      </p:sp>
    </p:spTree>
    <p:extLst>
      <p:ext uri="{BB962C8B-B14F-4D97-AF65-F5344CB8AC3E}">
        <p14:creationId xmlns:p14="http://schemas.microsoft.com/office/powerpoint/2010/main" val="3260063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B7310B-D6A7-4DBA-A085-5B7BB88BC00B}" type="slidenum">
              <a:rPr lang="en-GB" smtClean="0"/>
              <a:t>5</a:t>
            </a:fld>
            <a:endParaRPr lang="en-GB" dirty="0"/>
          </a:p>
        </p:txBody>
      </p:sp>
    </p:spTree>
    <p:extLst>
      <p:ext uri="{BB962C8B-B14F-4D97-AF65-F5344CB8AC3E}">
        <p14:creationId xmlns:p14="http://schemas.microsoft.com/office/powerpoint/2010/main" val="3839199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2400" dirty="0" smtClean="0"/>
              <a:t>Check understanding of what an academic poster</a:t>
            </a:r>
          </a:p>
          <a:p>
            <a:pPr marL="342900" indent="-342900">
              <a:buFont typeface="Arial" panose="020B0604020202020204" pitchFamily="34" charset="0"/>
              <a:buChar char="•"/>
            </a:pPr>
            <a:r>
              <a:rPr lang="en-GB" sz="2400" dirty="0" smtClean="0"/>
              <a:t>If necessary show an example</a:t>
            </a:r>
          </a:p>
          <a:p>
            <a:pPr marL="342900" indent="-342900">
              <a:buFont typeface="Arial" panose="020B0604020202020204" pitchFamily="34" charset="0"/>
              <a:buChar char="•"/>
            </a:pPr>
            <a:r>
              <a:rPr lang="en-GB" sz="2400" dirty="0" smtClean="0"/>
              <a:t>Handout of things to consider when creating an academic poster</a:t>
            </a:r>
          </a:p>
          <a:p>
            <a:pPr marL="342900" indent="-342900">
              <a:buFont typeface="Arial" panose="020B0604020202020204" pitchFamily="34" charset="0"/>
              <a:buChar char="•"/>
            </a:pPr>
            <a:endParaRPr lang="en-GB" sz="2400" dirty="0"/>
          </a:p>
        </p:txBody>
      </p:sp>
      <p:sp>
        <p:nvSpPr>
          <p:cNvPr id="4" name="Slide Number Placeholder 3"/>
          <p:cNvSpPr>
            <a:spLocks noGrp="1"/>
          </p:cNvSpPr>
          <p:nvPr>
            <p:ph type="sldNum" sz="quarter" idx="10"/>
          </p:nvPr>
        </p:nvSpPr>
        <p:spPr/>
        <p:txBody>
          <a:bodyPr/>
          <a:lstStyle/>
          <a:p>
            <a:fld id="{C0B7310B-D6A7-4DBA-A085-5B7BB88BC00B}" type="slidenum">
              <a:rPr lang="en-GB" smtClean="0"/>
              <a:t>6</a:t>
            </a:fld>
            <a:endParaRPr lang="en-GB" dirty="0"/>
          </a:p>
        </p:txBody>
      </p:sp>
    </p:spTree>
    <p:extLst>
      <p:ext uri="{BB962C8B-B14F-4D97-AF65-F5344CB8AC3E}">
        <p14:creationId xmlns:p14="http://schemas.microsoft.com/office/powerpoint/2010/main" val="3322627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684213"/>
            <a:ext cx="4572000" cy="3429000"/>
          </a:xfrm>
        </p:spPr>
      </p:sp>
      <p:sp>
        <p:nvSpPr>
          <p:cNvPr id="3" name="Notes Placeholder 2"/>
          <p:cNvSpPr>
            <a:spLocks noGrp="1"/>
          </p:cNvSpPr>
          <p:nvPr>
            <p:ph type="body" idx="1"/>
          </p:nvPr>
        </p:nvSpPr>
        <p:spPr/>
        <p:txBody>
          <a:bodyPr/>
          <a:lstStyle/>
          <a:p>
            <a:r>
              <a:rPr lang="en-GB" sz="1600" dirty="0" smtClean="0"/>
              <a:t>This makes the process of identifying the role that theory has played in shaping educational policy, strategy and practice a complicated one </a:t>
            </a:r>
          </a:p>
          <a:p>
            <a:endParaRPr lang="en-GB" dirty="0"/>
          </a:p>
        </p:txBody>
      </p:sp>
      <p:sp>
        <p:nvSpPr>
          <p:cNvPr id="4" name="Slide Number Placeholder 3"/>
          <p:cNvSpPr>
            <a:spLocks noGrp="1"/>
          </p:cNvSpPr>
          <p:nvPr>
            <p:ph type="sldNum" sz="quarter" idx="10"/>
          </p:nvPr>
        </p:nvSpPr>
        <p:spPr/>
        <p:txBody>
          <a:bodyPr/>
          <a:lstStyle/>
          <a:p>
            <a:fld id="{C0B7310B-D6A7-4DBA-A085-5B7BB88BC00B}" type="slidenum">
              <a:rPr lang="en-GB" smtClean="0"/>
              <a:t>13</a:t>
            </a:fld>
            <a:endParaRPr lang="en-GB"/>
          </a:p>
        </p:txBody>
      </p:sp>
    </p:spTree>
    <p:extLst>
      <p:ext uri="{BB962C8B-B14F-4D97-AF65-F5344CB8AC3E}">
        <p14:creationId xmlns:p14="http://schemas.microsoft.com/office/powerpoint/2010/main" val="167568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C0B7310B-D6A7-4DBA-A085-5B7BB88BC00B}" type="slidenum">
              <a:rPr lang="en-GB" smtClean="0"/>
              <a:t>40</a:t>
            </a:fld>
            <a:endParaRPr lang="en-GB"/>
          </a:p>
        </p:txBody>
      </p:sp>
    </p:spTree>
    <p:extLst>
      <p:ext uri="{BB962C8B-B14F-4D97-AF65-F5344CB8AC3E}">
        <p14:creationId xmlns:p14="http://schemas.microsoft.com/office/powerpoint/2010/main" val="2002265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C0B7310B-D6A7-4DBA-A085-5B7BB88BC00B}" type="slidenum">
              <a:rPr lang="en-GB" smtClean="0"/>
              <a:t>41</a:t>
            </a:fld>
            <a:endParaRPr lang="en-GB"/>
          </a:p>
        </p:txBody>
      </p:sp>
    </p:spTree>
    <p:extLst>
      <p:ext uri="{BB962C8B-B14F-4D97-AF65-F5344CB8AC3E}">
        <p14:creationId xmlns:p14="http://schemas.microsoft.com/office/powerpoint/2010/main" val="2002265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31/10/2019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userDrawn="1"/>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2.le.ac.uk/offices/ld/resources/presentations/designing-poster/designing-poster" TargetMode="External"/><Relationship Id="rId1" Type="http://schemas.openxmlformats.org/officeDocument/2006/relationships/slideLayout" Target="../slideLayouts/slideLayout6.xml"/><Relationship Id="rId5" Type="http://schemas.openxmlformats.org/officeDocument/2006/relationships/hyperlink" Target="https://www.stir.ac.uk/media/schools/is/documents/CreatingAcademicPostersUsingPowerPoint.pdf" TargetMode="External"/><Relationship Id="rId4" Type="http://schemas.openxmlformats.org/officeDocument/2006/relationships/hyperlink" Target="http://www.supi.manchester.ac.uk/forteachers/academicposterguidance/"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SJIE6001%20&#8211;%20Presentation%20-%20Questions%20and%20Answers.docx"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What%20do%20we%20mean%20by%20the%20term%20education.docx"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animate_changing_paradigms.mp4" TargetMode="External"/><Relationship Id="rId2" Type="http://schemas.openxmlformats.org/officeDocument/2006/relationships/hyperlink" Target="http://www.thersa.org/events/rsaanimate/animate/rsa-animate-changing-paradigms" TargetMode="Externa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hyperlink" Target="What%20would%20you%20add%20to%20education.docx"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youtube.com/watch?v=MOgowRy2WC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hyperlink" Target="Worksheet%20-%20Key%20Features%20of%20the%20Reggio%20Emilia%20approach.docx" TargetMode="Externa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hyperlink" Target="What%20do%20we%20mean%20by%20curriculum.docx" TargetMode="External"/><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gov.wales/topics/educationandskills/schoolshome/curriculuminwales/arevisedcurriculumforwales/?lang=en"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learning.gov.wales/resources/collections/foundation-phase?lang=en"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learning.gov.wales/resources/collections/key-stages-2-4?lang=en"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learning.gov.wales/docs/learningwales/publications/130424-developing-the-curriculum-cymreig-en.pdf"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www.welshbaccalaureate.org.uk/Welsh-Baccalaureate-Home-Pag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gov.wales/topics/educationandskills/schoolshome/curriculum-for-wales-curriculum-for-life/?lang=en"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7" Type="http://schemas.openxmlformats.org/officeDocument/2006/relationships/hyperlink" Target="https://www.nfer.ac.uk/research/centre-for-information-and-reviews/inca/TP%20Values%20and%20Aims%20in%20Curriculum%20and%20Assessment%201997.pdf"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s://pdfs.semanticscholar.org/7b6d/7275c2c3f5f176ee42d8e661ebdb4683e959.pdf" TargetMode="External"/><Relationship Id="rId5" Type="http://schemas.openxmlformats.org/officeDocument/2006/relationships/hyperlink" Target="http://www.cscjes.org.uk/getattachment/34a3bdcf-370f-4c92-aa1c-29500bea443c/Initial-Highlights-of-the-Donaldson-Report.pdf.aspx" TargetMode="External"/><Relationship Id="rId4" Type="http://schemas.openxmlformats.org/officeDocument/2006/relationships/hyperlink" Target="https://connect.le.ac.uk/poster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journals.sagepub.com/doi/pdf/10.1177/105345120103600504" TargetMode="External"/><Relationship Id="rId7" Type="http://schemas.openxmlformats.org/officeDocument/2006/relationships/hyperlink" Target="file:///F:\SJIE6001\Reading%20list\Wren%20%20Exploring%20the%20Hidden%20Curriculum.pdf"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learning.gov.wales/resources/collections/foundation-phase?lang=en" TargetMode="External"/><Relationship Id="rId5" Type="http://schemas.openxmlformats.org/officeDocument/2006/relationships/hyperlink" Target="http://gov.wales/docs/caecd/publications/090415rightstoactionen.pdf" TargetMode="External"/><Relationship Id="rId4" Type="http://schemas.openxmlformats.org/officeDocument/2006/relationships/hyperlink" Target="http://www.educationscotland.gov.uk/Images/ReggioAug06_tcm4-39325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lstStyle/>
          <a:p>
            <a:r>
              <a:rPr lang="en-GB" b="1" dirty="0" smtClean="0"/>
              <a:t>Exploring the ‘Hidden Curriculum’</a:t>
            </a:r>
            <a:endParaRPr lang="en-GB" b="1" dirty="0"/>
          </a:p>
        </p:txBody>
      </p:sp>
      <p:sp>
        <p:nvSpPr>
          <p:cNvPr id="3" name="Subtitle 2"/>
          <p:cNvSpPr>
            <a:spLocks noGrp="1"/>
          </p:cNvSpPr>
          <p:nvPr>
            <p:ph type="subTitle" idx="1"/>
          </p:nvPr>
        </p:nvSpPr>
        <p:spPr>
          <a:xfrm>
            <a:off x="1443354" y="4465890"/>
            <a:ext cx="6400800" cy="1752600"/>
          </a:xfrm>
        </p:spPr>
        <p:txBody>
          <a:bodyPr/>
          <a:lstStyle/>
          <a:p>
            <a:r>
              <a:rPr lang="en-GB" b="1" dirty="0" smtClean="0">
                <a:solidFill>
                  <a:schemeClr val="tx2">
                    <a:lumMod val="75000"/>
                  </a:schemeClr>
                </a:solidFill>
              </a:rPr>
              <a:t>Module Code: SJIE6001</a:t>
            </a:r>
            <a:endParaRPr lang="en-GB" b="1" dirty="0">
              <a:solidFill>
                <a:schemeClr val="tx2">
                  <a:lumMod val="75000"/>
                </a:schemeClr>
              </a:solidFill>
            </a:endParaRPr>
          </a:p>
          <a:p>
            <a:r>
              <a:rPr lang="en-GB" b="1" dirty="0" smtClean="0">
                <a:solidFill>
                  <a:schemeClr val="tx2">
                    <a:lumMod val="75000"/>
                  </a:schemeClr>
                </a:solidFill>
              </a:rPr>
              <a:t>Heike Griffiths</a:t>
            </a:r>
            <a:endParaRPr lang="en-GB" dirty="0">
              <a:solidFill>
                <a:schemeClr val="tx2">
                  <a:lumMod val="75000"/>
                </a:schemeClr>
              </a:solidFill>
            </a:endParaRPr>
          </a:p>
        </p:txBody>
      </p:sp>
      <p:pic>
        <p:nvPicPr>
          <p:cNvPr id="4" name="Picture 3"/>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059832" y="2204864"/>
            <a:ext cx="3167844" cy="2111896"/>
          </a:xfrm>
          <a:prstGeom prst="rect">
            <a:avLst/>
          </a:prstGeom>
        </p:spPr>
      </p:pic>
    </p:spTree>
    <p:extLst>
      <p:ext uri="{BB962C8B-B14F-4D97-AF65-F5344CB8AC3E}">
        <p14:creationId xmlns:p14="http://schemas.microsoft.com/office/powerpoint/2010/main" val="389901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Aims</a:t>
            </a:r>
            <a:endParaRPr lang="en-GB" b="1" dirty="0"/>
          </a:p>
        </p:txBody>
      </p:sp>
      <p:sp>
        <p:nvSpPr>
          <p:cNvPr id="3" name="Content Placeholder 2"/>
          <p:cNvSpPr>
            <a:spLocks noGrp="1"/>
          </p:cNvSpPr>
          <p:nvPr>
            <p:ph idx="1"/>
          </p:nvPr>
        </p:nvSpPr>
        <p:spPr>
          <a:xfrm>
            <a:off x="683568" y="1772816"/>
            <a:ext cx="8229600" cy="3661867"/>
          </a:xfrm>
        </p:spPr>
        <p:txBody>
          <a:bodyPr>
            <a:normAutofit/>
          </a:bodyPr>
          <a:lstStyle/>
          <a:p>
            <a:r>
              <a:rPr lang="en-US" sz="3600" dirty="0"/>
              <a:t>To identify the elements which comprise of the ‘Hidden Curriculum’ in our education system</a:t>
            </a:r>
            <a:r>
              <a:rPr lang="en-US" sz="3600" dirty="0" smtClean="0"/>
              <a:t>.</a:t>
            </a:r>
          </a:p>
          <a:p>
            <a:pPr lvl="0"/>
            <a:endParaRPr lang="en-GB" sz="3600" dirty="0"/>
          </a:p>
          <a:p>
            <a:r>
              <a:rPr lang="en-US" sz="3600" dirty="0"/>
              <a:t>To explore the relevance of the ‘Hidden Curriculum’ in promoting social cohesion. </a:t>
            </a:r>
            <a:endParaRPr lang="en-GB" sz="3600" dirty="0"/>
          </a:p>
          <a:p>
            <a:endParaRPr lang="en-GB" sz="3600"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755576" y="332656"/>
            <a:ext cx="1008112" cy="1008112"/>
          </a:xfrm>
          <a:prstGeom prst="rect">
            <a:avLst/>
          </a:prstGeom>
          <a:ln>
            <a:noFill/>
          </a:ln>
          <a:effectLst>
            <a:softEdge rad="112500"/>
          </a:effectLst>
        </p:spPr>
      </p:pic>
      <p:pic>
        <p:nvPicPr>
          <p:cNvPr id="5" name="Picture 4"/>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7524328" y="332656"/>
            <a:ext cx="1008112" cy="1008112"/>
          </a:xfrm>
          <a:prstGeom prst="rect">
            <a:avLst/>
          </a:prstGeom>
          <a:ln>
            <a:noFill/>
          </a:ln>
          <a:effectLst>
            <a:softEdge rad="112500"/>
          </a:effectLst>
        </p:spPr>
      </p:pic>
      <p:pic>
        <p:nvPicPr>
          <p:cNvPr id="6" name="Picture 5"/>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652120" y="5805264"/>
            <a:ext cx="710809" cy="710809"/>
          </a:xfrm>
          <a:prstGeom prst="rect">
            <a:avLst/>
          </a:prstGeom>
        </p:spPr>
      </p:pic>
      <p:sp>
        <p:nvSpPr>
          <p:cNvPr id="7" name="TextBox 6"/>
          <p:cNvSpPr txBox="1"/>
          <p:nvPr/>
        </p:nvSpPr>
        <p:spPr>
          <a:xfrm>
            <a:off x="6362929" y="5949280"/>
            <a:ext cx="2529551" cy="307777"/>
          </a:xfrm>
          <a:prstGeom prst="rect">
            <a:avLst/>
          </a:prstGeom>
          <a:noFill/>
        </p:spPr>
        <p:txBody>
          <a:bodyPr wrap="square" rtlCol="0">
            <a:spAutoFit/>
          </a:bodyPr>
          <a:lstStyle/>
          <a:p>
            <a:r>
              <a:rPr lang="en-GB" sz="1400" dirty="0" smtClean="0"/>
              <a:t>Hand-out – Module Overview</a:t>
            </a:r>
            <a:endParaRPr lang="en-GB" sz="1400" dirty="0"/>
          </a:p>
        </p:txBody>
      </p:sp>
    </p:spTree>
    <p:extLst>
      <p:ext uri="{BB962C8B-B14F-4D97-AF65-F5344CB8AC3E}">
        <p14:creationId xmlns:p14="http://schemas.microsoft.com/office/powerpoint/2010/main" val="185943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467544" y="1556792"/>
            <a:ext cx="8229600" cy="2404864"/>
          </a:xfrm>
        </p:spPr>
        <p:txBody>
          <a:bodyPr>
            <a:normAutofit/>
          </a:bodyPr>
          <a:lstStyle/>
          <a:p>
            <a:pPr lvl="0"/>
            <a:r>
              <a:rPr lang="en-GB" sz="3600" dirty="0"/>
              <a:t>Critically evaluate the approaches adopted to deliver the ‘Hidden Curriculum’ within a range of different educational settings.</a:t>
            </a:r>
          </a:p>
          <a:p>
            <a:endParaRPr lang="en-GB" sz="3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4293096"/>
            <a:ext cx="2196455" cy="2196455"/>
          </a:xfrm>
          <a:prstGeom prst="rect">
            <a:avLst/>
          </a:prstGeom>
        </p:spPr>
      </p:pic>
    </p:spTree>
    <p:extLst>
      <p:ext uri="{BB962C8B-B14F-4D97-AF65-F5344CB8AC3E}">
        <p14:creationId xmlns:p14="http://schemas.microsoft.com/office/powerpoint/2010/main" val="379682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Learning Outcomes</a:t>
            </a:r>
            <a:endParaRPr lang="en-GB" b="1" dirty="0"/>
          </a:p>
        </p:txBody>
      </p:sp>
      <p:sp>
        <p:nvSpPr>
          <p:cNvPr id="3" name="Content Placeholder 2"/>
          <p:cNvSpPr txBox="1">
            <a:spLocks/>
          </p:cNvSpPr>
          <p:nvPr/>
        </p:nvSpPr>
        <p:spPr>
          <a:xfrm>
            <a:off x="467544" y="1556792"/>
            <a:ext cx="8229600" cy="240486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600" dirty="0"/>
              <a:t>Critically analyse and discuss the elements that comprise of the ‘Hidden Curriculum’ in your setting and the potential impact on the attitudes of the learners. </a:t>
            </a:r>
          </a:p>
          <a:p>
            <a:endParaRPr lang="en-GB" sz="3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4293096"/>
            <a:ext cx="2196455" cy="2196455"/>
          </a:xfrm>
          <a:prstGeom prst="rect">
            <a:avLst/>
          </a:prstGeom>
        </p:spPr>
      </p:pic>
    </p:spTree>
    <p:extLst>
      <p:ext uri="{BB962C8B-B14F-4D97-AF65-F5344CB8AC3E}">
        <p14:creationId xmlns:p14="http://schemas.microsoft.com/office/powerpoint/2010/main" val="63241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Learning Outcomes</a:t>
            </a:r>
            <a:endParaRPr lang="en-GB" b="1" dirty="0"/>
          </a:p>
        </p:txBody>
      </p:sp>
      <p:sp>
        <p:nvSpPr>
          <p:cNvPr id="4" name="Content Placeholder 2"/>
          <p:cNvSpPr txBox="1">
            <a:spLocks/>
          </p:cNvSpPr>
          <p:nvPr/>
        </p:nvSpPr>
        <p:spPr>
          <a:xfrm>
            <a:off x="467544" y="1556792"/>
            <a:ext cx="8229600" cy="240486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600" dirty="0"/>
              <a:t>Organise </a:t>
            </a:r>
            <a:r>
              <a:rPr lang="en-GB" sz="3600" dirty="0" smtClean="0"/>
              <a:t>your </a:t>
            </a:r>
            <a:r>
              <a:rPr lang="en-GB" sz="3600" dirty="0"/>
              <a:t>knowledge and learning through the use of a range of information sources, including ICT and present their work at the appropriate level</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4293096"/>
            <a:ext cx="2196455" cy="2196455"/>
          </a:xfrm>
          <a:prstGeom prst="rect">
            <a:avLst/>
          </a:prstGeom>
        </p:spPr>
      </p:pic>
    </p:spTree>
    <p:extLst>
      <p:ext uri="{BB962C8B-B14F-4D97-AF65-F5344CB8AC3E}">
        <p14:creationId xmlns:p14="http://schemas.microsoft.com/office/powerpoint/2010/main" val="35017119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Assessment</a:t>
            </a:r>
            <a:endParaRPr lang="en-GB" b="1" dirty="0"/>
          </a:p>
        </p:txBody>
      </p:sp>
      <p:sp>
        <p:nvSpPr>
          <p:cNvPr id="3" name="Content Placeholder 2"/>
          <p:cNvSpPr>
            <a:spLocks noGrp="1"/>
          </p:cNvSpPr>
          <p:nvPr>
            <p:ph idx="1"/>
          </p:nvPr>
        </p:nvSpPr>
        <p:spPr>
          <a:xfrm>
            <a:off x="457200" y="1268761"/>
            <a:ext cx="8229600" cy="792088"/>
          </a:xfrm>
        </p:spPr>
        <p:txBody>
          <a:bodyPr>
            <a:normAutofit fontScale="77500" lnSpcReduction="20000"/>
          </a:bodyPr>
          <a:lstStyle/>
          <a:p>
            <a:r>
              <a:rPr lang="en-GB" b="1" dirty="0"/>
              <a:t>Assessment Component 1 - 60% </a:t>
            </a:r>
            <a:endParaRPr lang="en-GB" b="1" dirty="0" smtClean="0"/>
          </a:p>
          <a:p>
            <a:r>
              <a:rPr lang="en-GB" b="1" dirty="0" smtClean="0"/>
              <a:t>Submission </a:t>
            </a:r>
            <a:r>
              <a:rPr lang="en-GB" b="1" dirty="0" smtClean="0"/>
              <a:t>Date: 05.01.2020</a:t>
            </a:r>
            <a:endParaRPr lang="en-GB" dirty="0">
              <a:solidFill>
                <a:schemeClr val="accent2"/>
              </a:solidFill>
            </a:endParaRPr>
          </a:p>
          <a:p>
            <a:pPr marL="0" indent="0">
              <a:buNone/>
            </a:pPr>
            <a:endParaRPr lang="en-GB"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2591241" y="5498763"/>
            <a:ext cx="528907" cy="528908"/>
          </a:xfrm>
          <a:prstGeom prst="rect">
            <a:avLst/>
          </a:prstGeom>
        </p:spPr>
      </p:pic>
      <p:sp>
        <p:nvSpPr>
          <p:cNvPr id="7" name="TextBox 6"/>
          <p:cNvSpPr txBox="1"/>
          <p:nvPr/>
        </p:nvSpPr>
        <p:spPr>
          <a:xfrm>
            <a:off x="564461" y="2043445"/>
            <a:ext cx="6887857" cy="954107"/>
          </a:xfrm>
          <a:prstGeom prst="rect">
            <a:avLst/>
          </a:prstGeom>
          <a:noFill/>
        </p:spPr>
        <p:txBody>
          <a:bodyPr wrap="square" rtlCol="0">
            <a:spAutoFit/>
          </a:bodyPr>
          <a:lstStyle/>
          <a:p>
            <a:pPr marL="285750" indent="-285750">
              <a:buFont typeface="Arial" panose="020B0604020202020204" pitchFamily="34" charset="0"/>
              <a:buChar char="•"/>
            </a:pPr>
            <a:r>
              <a:rPr lang="en-US" sz="2800" dirty="0"/>
              <a:t>Academic Poster (3500 words equivalent) </a:t>
            </a:r>
            <a:endParaRPr lang="en-GB" sz="2800" dirty="0"/>
          </a:p>
          <a:p>
            <a:endParaRPr lang="en-GB" sz="2800" dirty="0"/>
          </a:p>
        </p:txBody>
      </p:sp>
      <p:sp>
        <p:nvSpPr>
          <p:cNvPr id="8" name="TextBox 7"/>
          <p:cNvSpPr txBox="1"/>
          <p:nvPr/>
        </p:nvSpPr>
        <p:spPr>
          <a:xfrm>
            <a:off x="595973" y="2708920"/>
            <a:ext cx="7175890" cy="3046988"/>
          </a:xfrm>
          <a:prstGeom prst="rect">
            <a:avLst/>
          </a:prstGeom>
          <a:noFill/>
        </p:spPr>
        <p:txBody>
          <a:bodyPr wrap="square" rtlCol="0">
            <a:spAutoFit/>
          </a:bodyPr>
          <a:lstStyle/>
          <a:p>
            <a:pPr marL="685800" lvl="1" indent="-285750">
              <a:buFont typeface="Arial" panose="020B0604020202020204" pitchFamily="34" charset="0"/>
              <a:buChar char="•"/>
            </a:pPr>
            <a:r>
              <a:rPr lang="en-GB" sz="2400" dirty="0" smtClean="0"/>
              <a:t>Create </a:t>
            </a:r>
            <a:r>
              <a:rPr lang="en-GB" sz="2400" dirty="0"/>
              <a:t>an academic poster </a:t>
            </a:r>
            <a:r>
              <a:rPr lang="en-GB" sz="2400" dirty="0" smtClean="0"/>
              <a:t>which critically analyses the aspects of the Hidden Curriculum in your chosen setting. You should ensure that you refer to theoretical perspectives of the Hidden Curriculum and demonstrate an understanding of what messages the Hidden Curriculum is giving to children and their families.</a:t>
            </a:r>
          </a:p>
          <a:p>
            <a:pPr marL="685800" lvl="1"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1329573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Academic Posters – Where to get help</a:t>
            </a:r>
            <a:endParaRPr lang="en-GB" dirty="0"/>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1628800"/>
            <a:ext cx="902215" cy="896119"/>
          </a:xfrm>
          <a:prstGeom prst="rect">
            <a:avLst/>
          </a:prstGeom>
        </p:spPr>
      </p:pic>
      <p:sp>
        <p:nvSpPr>
          <p:cNvPr id="4" name="TextBox 3"/>
          <p:cNvSpPr txBox="1"/>
          <p:nvPr/>
        </p:nvSpPr>
        <p:spPr>
          <a:xfrm>
            <a:off x="1547664" y="1628800"/>
            <a:ext cx="6768752" cy="369332"/>
          </a:xfrm>
          <a:prstGeom prst="rect">
            <a:avLst/>
          </a:prstGeom>
          <a:noFill/>
        </p:spPr>
        <p:txBody>
          <a:bodyPr wrap="square" rtlCol="0">
            <a:spAutoFit/>
          </a:bodyPr>
          <a:lstStyle/>
          <a:p>
            <a:r>
              <a:rPr lang="en-GB" dirty="0" smtClean="0"/>
              <a:t>University of Leicester online guide to creating a poser</a:t>
            </a:r>
            <a:endParaRPr lang="en-GB" dirty="0"/>
          </a:p>
        </p:txBody>
      </p:sp>
      <p:sp>
        <p:nvSpPr>
          <p:cNvPr id="5" name="TextBox 4"/>
          <p:cNvSpPr txBox="1"/>
          <p:nvPr/>
        </p:nvSpPr>
        <p:spPr>
          <a:xfrm>
            <a:off x="1547664" y="2076859"/>
            <a:ext cx="7416824" cy="307777"/>
          </a:xfrm>
          <a:prstGeom prst="rect">
            <a:avLst/>
          </a:prstGeom>
          <a:noFill/>
        </p:spPr>
        <p:txBody>
          <a:bodyPr wrap="square" rtlCol="0">
            <a:spAutoFit/>
          </a:bodyPr>
          <a:lstStyle/>
          <a:p>
            <a:r>
              <a:rPr lang="en-GB" sz="1400" dirty="0">
                <a:hlinkClick r:id="rId2"/>
              </a:rPr>
              <a:t>https://</a:t>
            </a:r>
            <a:r>
              <a:rPr lang="en-GB" sz="1400" dirty="0" smtClean="0">
                <a:hlinkClick r:id="rId2"/>
              </a:rPr>
              <a:t>www2.le.ac.uk/offices/ld/resources/presentations/designing-poster/designing-poster</a:t>
            </a:r>
            <a:r>
              <a:rPr lang="en-GB" sz="1400" dirty="0" smtClean="0"/>
              <a:t> </a:t>
            </a:r>
            <a:endParaRPr lang="en-GB" sz="1400" dirty="0"/>
          </a:p>
        </p:txBody>
      </p:sp>
      <p:pic>
        <p:nvPicPr>
          <p:cNvPr id="6" name="Picture 5">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2964929"/>
            <a:ext cx="902215" cy="896119"/>
          </a:xfrm>
          <a:prstGeom prst="rect">
            <a:avLst/>
          </a:prstGeom>
        </p:spPr>
      </p:pic>
      <p:sp>
        <p:nvSpPr>
          <p:cNvPr id="7" name="TextBox 6"/>
          <p:cNvSpPr txBox="1"/>
          <p:nvPr/>
        </p:nvSpPr>
        <p:spPr>
          <a:xfrm>
            <a:off x="1547664" y="2964929"/>
            <a:ext cx="6768752" cy="369332"/>
          </a:xfrm>
          <a:prstGeom prst="rect">
            <a:avLst/>
          </a:prstGeom>
          <a:noFill/>
        </p:spPr>
        <p:txBody>
          <a:bodyPr wrap="square" rtlCol="0">
            <a:spAutoFit/>
          </a:bodyPr>
          <a:lstStyle/>
          <a:p>
            <a:r>
              <a:rPr lang="en-GB" dirty="0" smtClean="0"/>
              <a:t>University of Manchester Academic Poster webpage</a:t>
            </a:r>
            <a:endParaRPr lang="en-GB" dirty="0"/>
          </a:p>
        </p:txBody>
      </p:sp>
      <p:sp>
        <p:nvSpPr>
          <p:cNvPr id="8" name="TextBox 7"/>
          <p:cNvSpPr txBox="1"/>
          <p:nvPr/>
        </p:nvSpPr>
        <p:spPr>
          <a:xfrm>
            <a:off x="1547664" y="3412988"/>
            <a:ext cx="7416824" cy="307777"/>
          </a:xfrm>
          <a:prstGeom prst="rect">
            <a:avLst/>
          </a:prstGeom>
          <a:noFill/>
        </p:spPr>
        <p:txBody>
          <a:bodyPr wrap="square" rtlCol="0">
            <a:spAutoFit/>
          </a:bodyPr>
          <a:lstStyle/>
          <a:p>
            <a:r>
              <a:rPr lang="en-GB" sz="1400" dirty="0">
                <a:hlinkClick r:id="rId4"/>
              </a:rPr>
              <a:t>http://www.supi.manchester.ac.uk/forteachers/academicposterguidance</a:t>
            </a:r>
            <a:r>
              <a:rPr lang="en-GB" sz="1400" dirty="0" smtClean="0">
                <a:hlinkClick r:id="rId4"/>
              </a:rPr>
              <a:t>/</a:t>
            </a:r>
            <a:r>
              <a:rPr lang="en-GB" sz="1400" dirty="0" smtClean="0"/>
              <a:t>  </a:t>
            </a:r>
            <a:endParaRPr lang="en-GB" sz="1400" dirty="0"/>
          </a:p>
        </p:txBody>
      </p:sp>
      <p:pic>
        <p:nvPicPr>
          <p:cNvPr id="9" name="Picture 8">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4261073"/>
            <a:ext cx="902215" cy="896119"/>
          </a:xfrm>
          <a:prstGeom prst="rect">
            <a:avLst/>
          </a:prstGeom>
        </p:spPr>
      </p:pic>
      <p:sp>
        <p:nvSpPr>
          <p:cNvPr id="10" name="TextBox 9"/>
          <p:cNvSpPr txBox="1"/>
          <p:nvPr/>
        </p:nvSpPr>
        <p:spPr>
          <a:xfrm>
            <a:off x="1547664" y="4261073"/>
            <a:ext cx="6768752" cy="369332"/>
          </a:xfrm>
          <a:prstGeom prst="rect">
            <a:avLst/>
          </a:prstGeom>
          <a:noFill/>
        </p:spPr>
        <p:txBody>
          <a:bodyPr wrap="square" rtlCol="0">
            <a:spAutoFit/>
          </a:bodyPr>
          <a:lstStyle/>
          <a:p>
            <a:r>
              <a:rPr lang="en-GB" dirty="0" smtClean="0"/>
              <a:t>University of Stirling Academic Posters using PowerPoint</a:t>
            </a:r>
            <a:endParaRPr lang="en-GB" dirty="0"/>
          </a:p>
        </p:txBody>
      </p:sp>
      <p:sp>
        <p:nvSpPr>
          <p:cNvPr id="11" name="TextBox 10"/>
          <p:cNvSpPr txBox="1"/>
          <p:nvPr/>
        </p:nvSpPr>
        <p:spPr>
          <a:xfrm>
            <a:off x="1547664" y="4709132"/>
            <a:ext cx="7416824" cy="307777"/>
          </a:xfrm>
          <a:prstGeom prst="rect">
            <a:avLst/>
          </a:prstGeom>
          <a:noFill/>
        </p:spPr>
        <p:txBody>
          <a:bodyPr wrap="square" rtlCol="0">
            <a:spAutoFit/>
          </a:bodyPr>
          <a:lstStyle/>
          <a:p>
            <a:r>
              <a:rPr lang="en-GB" sz="1400" dirty="0">
                <a:hlinkClick r:id="rId5"/>
              </a:rPr>
              <a:t>https://</a:t>
            </a:r>
            <a:r>
              <a:rPr lang="en-GB" sz="1400" dirty="0" smtClean="0">
                <a:hlinkClick r:id="rId5"/>
              </a:rPr>
              <a:t>www.stir.ac.uk/media/schools/is/documents/CreatingAcademicPostersUsingPowerPoint.pdf</a:t>
            </a:r>
            <a:r>
              <a:rPr lang="en-GB" sz="1400" dirty="0" smtClean="0"/>
              <a:t>   </a:t>
            </a:r>
            <a:endParaRPr lang="en-GB" sz="1400" dirty="0"/>
          </a:p>
        </p:txBody>
      </p:sp>
    </p:spTree>
    <p:extLst>
      <p:ext uri="{BB962C8B-B14F-4D97-AF65-F5344CB8AC3E}">
        <p14:creationId xmlns:p14="http://schemas.microsoft.com/office/powerpoint/2010/main" val="5825591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Module Assessment</a:t>
            </a:r>
            <a:endParaRPr lang="en-GB" b="1" dirty="0"/>
          </a:p>
        </p:txBody>
      </p:sp>
      <p:sp>
        <p:nvSpPr>
          <p:cNvPr id="3" name="Content Placeholder 2"/>
          <p:cNvSpPr txBox="1">
            <a:spLocks/>
          </p:cNvSpPr>
          <p:nvPr/>
        </p:nvSpPr>
        <p:spPr>
          <a:xfrm>
            <a:off x="457200" y="1268761"/>
            <a:ext cx="8229600" cy="396044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b="1" dirty="0"/>
              <a:t>Assessment Component 2 - 40%</a:t>
            </a:r>
            <a:endParaRPr lang="en-GB" dirty="0"/>
          </a:p>
          <a:p>
            <a:pPr marL="0" indent="0">
              <a:buNone/>
            </a:pPr>
            <a:endParaRPr lang="en-GB" dirty="0"/>
          </a:p>
          <a:p>
            <a:r>
              <a:rPr lang="en-US" dirty="0"/>
              <a:t>Individual presentation: 10 minutes per </a:t>
            </a:r>
            <a:r>
              <a:rPr lang="en-US" dirty="0" smtClean="0"/>
              <a:t>person</a:t>
            </a:r>
            <a:endParaRPr lang="en-GB" dirty="0"/>
          </a:p>
          <a:p>
            <a:r>
              <a:rPr lang="en-GB" dirty="0" smtClean="0"/>
              <a:t>Give a 10 minute presentation in which you expand on the key arguments set out in your poster.</a:t>
            </a:r>
            <a:endParaRPr lang="en-GB"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2411760" y="4964747"/>
            <a:ext cx="528907" cy="528908"/>
          </a:xfrm>
          <a:prstGeom prst="rect">
            <a:avLst/>
          </a:prstGeom>
        </p:spPr>
      </p:pic>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39741" y="4998196"/>
            <a:ext cx="462009" cy="462009"/>
          </a:xfrm>
          <a:prstGeom prst="rect">
            <a:avLst/>
          </a:prstGeom>
        </p:spPr>
      </p:pic>
    </p:spTree>
    <p:extLst>
      <p:ext uri="{BB962C8B-B14F-4D97-AF65-F5344CB8AC3E}">
        <p14:creationId xmlns:p14="http://schemas.microsoft.com/office/powerpoint/2010/main" val="87962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8854" y="1268760"/>
            <a:ext cx="7772400" cy="1470025"/>
          </a:xfrm>
        </p:spPr>
        <p:txBody>
          <a:bodyPr>
            <a:normAutofit/>
          </a:bodyPr>
          <a:lstStyle/>
          <a:p>
            <a:r>
              <a:rPr lang="en-GB" sz="3600" b="1" dirty="0" smtClean="0"/>
              <a:t>What do we mean by ‘education’?</a:t>
            </a:r>
            <a:endParaRPr lang="en-GB" sz="36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6860" y="2420888"/>
            <a:ext cx="2199620" cy="1656184"/>
          </a:xfrm>
          <a:prstGeom prst="rect">
            <a:avLst/>
          </a:prstGeom>
          <a:ln>
            <a:noFill/>
          </a:ln>
          <a:effectLst>
            <a:softEdge rad="112500"/>
          </a:effectLst>
        </p:spPr>
      </p:pic>
      <p:sp>
        <p:nvSpPr>
          <p:cNvPr id="5" name="Title 1"/>
          <p:cNvSpPr txBox="1">
            <a:spLocks/>
          </p:cNvSpPr>
          <p:nvPr/>
        </p:nvSpPr>
        <p:spPr>
          <a:xfrm>
            <a:off x="688032" y="188640"/>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smtClean="0"/>
              <a:t>Key phrases and concepts</a:t>
            </a:r>
            <a:endParaRPr lang="en-GB" b="1" i="1" dirty="0"/>
          </a:p>
        </p:txBody>
      </p:sp>
      <p:sp>
        <p:nvSpPr>
          <p:cNvPr id="6" name="TextBox 5"/>
          <p:cNvSpPr txBox="1"/>
          <p:nvPr/>
        </p:nvSpPr>
        <p:spPr>
          <a:xfrm>
            <a:off x="971600" y="4077072"/>
            <a:ext cx="7704856" cy="1384995"/>
          </a:xfrm>
          <a:prstGeom prst="rect">
            <a:avLst/>
          </a:prstGeom>
          <a:noFill/>
        </p:spPr>
        <p:txBody>
          <a:bodyPr wrap="square" rtlCol="0">
            <a:spAutoFit/>
          </a:bodyPr>
          <a:lstStyle/>
          <a:p>
            <a:r>
              <a:rPr lang="en-GB" sz="2800" dirty="0" smtClean="0"/>
              <a:t>Task: </a:t>
            </a:r>
          </a:p>
          <a:p>
            <a:r>
              <a:rPr lang="en-GB" sz="2800" dirty="0" smtClean="0"/>
              <a:t>Discuss this with the people next to you and feedback to the group</a:t>
            </a:r>
            <a:endParaRPr lang="en-GB" sz="2800"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8304" y="5589240"/>
            <a:ext cx="820459" cy="820459"/>
          </a:xfrm>
          <a:prstGeom prst="rect">
            <a:avLst/>
          </a:prstGeom>
        </p:spPr>
      </p:pic>
    </p:spTree>
    <p:extLst>
      <p:ext uri="{BB962C8B-B14F-4D97-AF65-F5344CB8AC3E}">
        <p14:creationId xmlns:p14="http://schemas.microsoft.com/office/powerpoint/2010/main" val="109821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88032" y="188640"/>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smtClean="0"/>
              <a:t>Key phrases and concepts</a:t>
            </a:r>
            <a:endParaRPr lang="en-GB" b="1" i="1" dirty="0"/>
          </a:p>
        </p:txBody>
      </p:sp>
      <p:sp>
        <p:nvSpPr>
          <p:cNvPr id="4" name="TextBox 3"/>
          <p:cNvSpPr txBox="1"/>
          <p:nvPr/>
        </p:nvSpPr>
        <p:spPr>
          <a:xfrm>
            <a:off x="431629" y="1666385"/>
            <a:ext cx="8064896" cy="3539430"/>
          </a:xfrm>
          <a:prstGeom prst="rect">
            <a:avLst/>
          </a:prstGeom>
          <a:noFill/>
        </p:spPr>
        <p:txBody>
          <a:bodyPr wrap="square" rtlCol="0">
            <a:spAutoFit/>
          </a:bodyPr>
          <a:lstStyle/>
          <a:p>
            <a:r>
              <a:rPr lang="en-GB" sz="3200" b="1" dirty="0"/>
              <a:t>e</a:t>
            </a:r>
            <a:r>
              <a:rPr lang="en-GB" sz="3200" b="1" dirty="0" smtClean="0"/>
              <a:t>ducation</a:t>
            </a:r>
          </a:p>
          <a:p>
            <a:r>
              <a:rPr lang="en-GB" sz="3200" dirty="0" smtClean="0"/>
              <a:t>‘The systematic instruction, </a:t>
            </a:r>
            <a:r>
              <a:rPr lang="en-GB" sz="3200" u="sng" dirty="0" smtClean="0"/>
              <a:t>schooling</a:t>
            </a:r>
            <a:r>
              <a:rPr lang="en-GB" sz="3200" dirty="0" smtClean="0"/>
              <a:t> or training of children and young people, or, by extension, instruction obtained in adult life [……..] Also, provision of this, as an aspect of public policy’</a:t>
            </a:r>
          </a:p>
          <a:p>
            <a:pPr algn="r"/>
            <a:r>
              <a:rPr lang="en-GB" sz="2400" i="1" dirty="0" smtClean="0"/>
              <a:t>Shorter Oxford English Dictionary</a:t>
            </a:r>
            <a:endParaRPr lang="en-GB" sz="2400" i="1" dirty="0"/>
          </a:p>
        </p:txBody>
      </p:sp>
    </p:spTree>
    <p:extLst>
      <p:ext uri="{BB962C8B-B14F-4D97-AF65-F5344CB8AC3E}">
        <p14:creationId xmlns:p14="http://schemas.microsoft.com/office/powerpoint/2010/main" val="38069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Education – a different perspective</a:t>
            </a:r>
            <a:endParaRPr lang="en-GB" b="1" dirty="0"/>
          </a:p>
        </p:txBody>
      </p:sp>
      <p:sp>
        <p:nvSpPr>
          <p:cNvPr id="3" name="TextBox 2"/>
          <p:cNvSpPr txBox="1"/>
          <p:nvPr/>
        </p:nvSpPr>
        <p:spPr>
          <a:xfrm>
            <a:off x="262283" y="1856647"/>
            <a:ext cx="8352928" cy="523220"/>
          </a:xfrm>
          <a:prstGeom prst="rect">
            <a:avLst/>
          </a:prstGeom>
          <a:noFill/>
        </p:spPr>
        <p:txBody>
          <a:bodyPr wrap="square" rtlCol="0">
            <a:spAutoFit/>
          </a:bodyPr>
          <a:lstStyle/>
          <a:p>
            <a:r>
              <a:rPr lang="en-GB" sz="2800" dirty="0" smtClean="0"/>
              <a:t>Sir Ken Robinson – ‘Changing Education Paradigms’</a:t>
            </a:r>
            <a:endParaRPr lang="en-GB" sz="2800" dirty="0"/>
          </a:p>
        </p:txBody>
      </p:sp>
      <p:sp>
        <p:nvSpPr>
          <p:cNvPr id="4" name="TextBox 3"/>
          <p:cNvSpPr txBox="1"/>
          <p:nvPr/>
        </p:nvSpPr>
        <p:spPr>
          <a:xfrm>
            <a:off x="449172" y="5157192"/>
            <a:ext cx="8208912" cy="646331"/>
          </a:xfrm>
          <a:prstGeom prst="rect">
            <a:avLst/>
          </a:prstGeom>
          <a:noFill/>
        </p:spPr>
        <p:txBody>
          <a:bodyPr wrap="square" rtlCol="0">
            <a:spAutoFit/>
          </a:bodyPr>
          <a:lstStyle/>
          <a:p>
            <a:r>
              <a:rPr lang="en-US" altLang="en-US" i="1" dirty="0">
                <a:ea typeface="ＭＳ Ｐゴシック" pitchFamily="34" charset="-128"/>
                <a:hlinkClick r:id="rId2"/>
              </a:rPr>
              <a:t>http://www.thersa.org/events/rsaanimate/animate/rsa-animate-changing-paradigms</a:t>
            </a:r>
            <a:r>
              <a:rPr lang="en-US" altLang="en-US" i="1" dirty="0">
                <a:ea typeface="ＭＳ Ｐゴシック" pitchFamily="34" charset="-128"/>
              </a:rPr>
              <a:t> </a:t>
            </a:r>
          </a:p>
          <a:p>
            <a:endParaRPr lang="en-GB" dirty="0"/>
          </a:p>
        </p:txBody>
      </p:sp>
      <p:pic>
        <p:nvPicPr>
          <p:cNvPr id="6" name="Picture 5">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7398" y="2708920"/>
            <a:ext cx="1822698" cy="1922572"/>
          </a:xfrm>
          <a:prstGeom prst="rect">
            <a:avLst/>
          </a:prstGeom>
        </p:spPr>
      </p:pic>
    </p:spTree>
    <p:extLst>
      <p:ext uri="{BB962C8B-B14F-4D97-AF65-F5344CB8AC3E}">
        <p14:creationId xmlns:p14="http://schemas.microsoft.com/office/powerpoint/2010/main" val="97965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2606" y="404664"/>
            <a:ext cx="8136904" cy="2554545"/>
          </a:xfrm>
          <a:prstGeom prst="rect">
            <a:avLst/>
          </a:prstGeom>
          <a:noFill/>
        </p:spPr>
        <p:txBody>
          <a:bodyPr wrap="square" rtlCol="0">
            <a:spAutoFit/>
          </a:bodyPr>
          <a:lstStyle/>
          <a:p>
            <a:r>
              <a:rPr lang="en-GB" sz="3200" dirty="0" smtClean="0"/>
              <a:t>Task:</a:t>
            </a:r>
          </a:p>
          <a:p>
            <a:endParaRPr lang="en-GB" sz="3200" dirty="0"/>
          </a:p>
          <a:p>
            <a:pPr algn="ctr"/>
            <a:r>
              <a:rPr lang="en-GB" sz="3200" dirty="0" smtClean="0"/>
              <a:t>Working with the people next to you, list at least 10 examples of what you consider should be included in ‘education’ in the 21</a:t>
            </a:r>
            <a:r>
              <a:rPr lang="en-GB" sz="3200" baseline="30000" dirty="0" smtClean="0"/>
              <a:t>st</a:t>
            </a:r>
            <a:r>
              <a:rPr lang="en-GB" sz="3200" dirty="0" smtClean="0"/>
              <a:t> Century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7372" y="3068960"/>
            <a:ext cx="2199620" cy="1656184"/>
          </a:xfrm>
          <a:prstGeom prst="rect">
            <a:avLst/>
          </a:prstGeom>
          <a:ln>
            <a:noFill/>
          </a:ln>
          <a:effectLst>
            <a:softEdge rad="112500"/>
          </a:effectLst>
        </p:spPr>
      </p:pic>
      <p:sp>
        <p:nvSpPr>
          <p:cNvPr id="2" name="TextBox 1"/>
          <p:cNvSpPr txBox="1"/>
          <p:nvPr/>
        </p:nvSpPr>
        <p:spPr>
          <a:xfrm>
            <a:off x="1350698" y="4941168"/>
            <a:ext cx="6480720" cy="461665"/>
          </a:xfrm>
          <a:prstGeom prst="rect">
            <a:avLst/>
          </a:prstGeom>
          <a:noFill/>
        </p:spPr>
        <p:txBody>
          <a:bodyPr wrap="square" rtlCol="0">
            <a:spAutoFit/>
          </a:bodyPr>
          <a:lstStyle/>
          <a:p>
            <a:pPr algn="ctr"/>
            <a:r>
              <a:rPr lang="en-GB" sz="2400" i="1" dirty="0" smtClean="0"/>
              <a:t>Feedback to your Tutor</a:t>
            </a:r>
            <a:endParaRPr lang="en-GB" sz="2400" i="1" dirty="0"/>
          </a:p>
        </p:txBody>
      </p:sp>
      <p:pic>
        <p:nvPicPr>
          <p:cNvPr id="3" name="Picture 2">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08820" y="5517232"/>
            <a:ext cx="964475" cy="964475"/>
          </a:xfrm>
          <a:prstGeom prst="rect">
            <a:avLst/>
          </a:prstGeom>
        </p:spPr>
      </p:pic>
    </p:spTree>
    <p:extLst>
      <p:ext uri="{BB962C8B-B14F-4D97-AF65-F5344CB8AC3E}">
        <p14:creationId xmlns:p14="http://schemas.microsoft.com/office/powerpoint/2010/main" val="379029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04664"/>
            <a:ext cx="7992888" cy="584775"/>
          </a:xfrm>
          <a:prstGeom prst="rect">
            <a:avLst/>
          </a:prstGeom>
          <a:noFill/>
        </p:spPr>
        <p:txBody>
          <a:bodyPr wrap="square" rtlCol="0">
            <a:spAutoFit/>
          </a:bodyPr>
          <a:lstStyle/>
          <a:p>
            <a:pPr algn="ctr"/>
            <a:r>
              <a:rPr lang="en-GB" sz="3200" b="1" dirty="0" smtClean="0"/>
              <a:t>Theoretical influence on educational practice</a:t>
            </a:r>
            <a:endParaRPr lang="en-GB" sz="3200" b="1" dirty="0"/>
          </a:p>
        </p:txBody>
      </p:sp>
      <p:sp>
        <p:nvSpPr>
          <p:cNvPr id="3" name="TextBox 2"/>
          <p:cNvSpPr txBox="1"/>
          <p:nvPr/>
        </p:nvSpPr>
        <p:spPr>
          <a:xfrm>
            <a:off x="467544" y="1652607"/>
            <a:ext cx="8208912" cy="1569660"/>
          </a:xfrm>
          <a:prstGeom prst="rect">
            <a:avLst/>
          </a:prstGeom>
          <a:noFill/>
        </p:spPr>
        <p:txBody>
          <a:bodyPr wrap="square" rtlCol="0">
            <a:spAutoFit/>
          </a:bodyPr>
          <a:lstStyle/>
          <a:p>
            <a:r>
              <a:rPr lang="en-GB" sz="2400" dirty="0" smtClean="0"/>
              <a:t>Moore (2000) has argued that </a:t>
            </a:r>
          </a:p>
          <a:p>
            <a:pPr lvl="1"/>
            <a:r>
              <a:rPr lang="en-GB" sz="2400" dirty="0" smtClean="0"/>
              <a:t>“the </a:t>
            </a:r>
            <a:r>
              <a:rPr lang="en-GB" sz="2400" dirty="0"/>
              <a:t>presence of explicit theory related to the processes of</a:t>
            </a:r>
          </a:p>
          <a:p>
            <a:pPr lvl="1"/>
            <a:r>
              <a:rPr lang="en-GB" sz="2400" dirty="0"/>
              <a:t>teaching and learning in public policy documents has been </a:t>
            </a:r>
            <a:r>
              <a:rPr lang="en-GB" sz="2400" dirty="0" smtClean="0"/>
              <a:t>generally conspicuous </a:t>
            </a:r>
            <a:r>
              <a:rPr lang="en-GB" sz="2400" dirty="0"/>
              <a:t>by its </a:t>
            </a:r>
            <a:r>
              <a:rPr lang="en-GB" sz="2400" dirty="0" smtClean="0"/>
              <a:t>absence”</a:t>
            </a:r>
            <a:endParaRPr lang="en-GB" sz="2400" dirty="0"/>
          </a:p>
        </p:txBody>
      </p:sp>
      <p:sp>
        <p:nvSpPr>
          <p:cNvPr id="6" name="TextBox 5"/>
          <p:cNvSpPr txBox="1"/>
          <p:nvPr/>
        </p:nvSpPr>
        <p:spPr>
          <a:xfrm>
            <a:off x="501793" y="3898710"/>
            <a:ext cx="8208912" cy="1200329"/>
          </a:xfrm>
          <a:prstGeom prst="rect">
            <a:avLst/>
          </a:prstGeom>
          <a:noFill/>
        </p:spPr>
        <p:txBody>
          <a:bodyPr wrap="square" rtlCol="0">
            <a:spAutoFit/>
          </a:bodyPr>
          <a:lstStyle/>
          <a:p>
            <a:r>
              <a:rPr lang="en-GB" sz="2400" dirty="0" err="1" smtClean="0"/>
              <a:t>Halpin</a:t>
            </a:r>
            <a:r>
              <a:rPr lang="en-GB" sz="2400" dirty="0" smtClean="0"/>
              <a:t> et al (1999-2001) have also found that teachers often have little explicit knowledge of theorists, preferring instead to focus on the ‘realities and actualities of classroom experience’</a:t>
            </a:r>
            <a:endParaRPr lang="en-GB" sz="2400" dirty="0"/>
          </a:p>
        </p:txBody>
      </p:sp>
    </p:spTree>
    <p:extLst>
      <p:ext uri="{BB962C8B-B14F-4D97-AF65-F5344CB8AC3E}">
        <p14:creationId xmlns:p14="http://schemas.microsoft.com/office/powerpoint/2010/main" val="109033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04664"/>
            <a:ext cx="7992888" cy="584775"/>
          </a:xfrm>
          <a:prstGeom prst="rect">
            <a:avLst/>
          </a:prstGeom>
          <a:noFill/>
        </p:spPr>
        <p:txBody>
          <a:bodyPr wrap="square" rtlCol="0">
            <a:spAutoFit/>
          </a:bodyPr>
          <a:lstStyle/>
          <a:p>
            <a:pPr algn="ctr"/>
            <a:r>
              <a:rPr lang="en-GB" sz="3200" b="1" dirty="0" smtClean="0"/>
              <a:t>Theoretical influence on educational practice</a:t>
            </a:r>
            <a:endParaRPr lang="en-GB" sz="3200" b="1" dirty="0"/>
          </a:p>
        </p:txBody>
      </p:sp>
      <p:sp>
        <p:nvSpPr>
          <p:cNvPr id="3" name="TextBox 2"/>
          <p:cNvSpPr txBox="1"/>
          <p:nvPr/>
        </p:nvSpPr>
        <p:spPr>
          <a:xfrm>
            <a:off x="467544" y="1196752"/>
            <a:ext cx="8208912" cy="4524315"/>
          </a:xfrm>
          <a:prstGeom prst="rect">
            <a:avLst/>
          </a:prstGeom>
          <a:noFill/>
        </p:spPr>
        <p:txBody>
          <a:bodyPr wrap="square" rtlCol="0">
            <a:spAutoFit/>
          </a:bodyPr>
          <a:lstStyle/>
          <a:p>
            <a:r>
              <a:rPr lang="en-GB" sz="2400" dirty="0" smtClean="0"/>
              <a:t>However, Moore goes on to identify a group of educational theorists whose work can be said to:</a:t>
            </a:r>
            <a:endParaRPr lang="en-GB" sz="2400" dirty="0"/>
          </a:p>
          <a:p>
            <a:pPr marL="342900" indent="-342900">
              <a:buFont typeface="Arial" panose="020B0604020202020204" pitchFamily="34" charset="0"/>
              <a:buChar char="•"/>
            </a:pPr>
            <a:r>
              <a:rPr lang="en-GB" sz="2400" dirty="0"/>
              <a:t>be most obviously embedded in teachers’ everyday classroom </a:t>
            </a:r>
            <a:r>
              <a:rPr lang="en-GB" sz="2400" dirty="0" smtClean="0"/>
              <a:t>practice and </a:t>
            </a:r>
            <a:r>
              <a:rPr lang="en-GB" sz="2400" dirty="0"/>
              <a:t>teaching philosophy (even though it may not be identified </a:t>
            </a:r>
            <a:r>
              <a:rPr lang="en-GB" sz="2400" dirty="0" smtClean="0"/>
              <a:t>and articulated </a:t>
            </a:r>
            <a:r>
              <a:rPr lang="en-GB" sz="2400" dirty="0"/>
              <a:t>by teachers</a:t>
            </a:r>
            <a:r>
              <a:rPr lang="en-GB" sz="2400" dirty="0" smtClean="0"/>
              <a:t>);</a:t>
            </a:r>
          </a:p>
          <a:p>
            <a:pPr marL="342900" indent="-342900">
              <a:buFont typeface="Arial" panose="020B0604020202020204" pitchFamily="34" charset="0"/>
              <a:buChar char="•"/>
            </a:pPr>
            <a:r>
              <a:rPr lang="en-GB" sz="2400" dirty="0" smtClean="0"/>
              <a:t>support </a:t>
            </a:r>
            <a:r>
              <a:rPr lang="en-GB" sz="2400" dirty="0"/>
              <a:t>or be supported by the various dominant discourses in </a:t>
            </a:r>
            <a:r>
              <a:rPr lang="en-GB" sz="2400" dirty="0" smtClean="0"/>
              <a:t>teaching and </a:t>
            </a:r>
            <a:r>
              <a:rPr lang="en-GB" sz="2400" dirty="0"/>
              <a:t>learning (for example, the ‘levels’ approach of the </a:t>
            </a:r>
            <a:r>
              <a:rPr lang="en-GB" sz="2400" dirty="0" smtClean="0"/>
              <a:t>National Curriculum </a:t>
            </a:r>
            <a:r>
              <a:rPr lang="en-GB" sz="2400" dirty="0"/>
              <a:t>in the UK, or the group-work approach still favoured </a:t>
            </a:r>
            <a:r>
              <a:rPr lang="en-GB" sz="2400" dirty="0" smtClean="0"/>
              <a:t>by many </a:t>
            </a:r>
            <a:r>
              <a:rPr lang="en-GB" sz="2400" dirty="0"/>
              <a:t>classroom teachers</a:t>
            </a:r>
            <a:r>
              <a:rPr lang="en-GB" sz="2400" dirty="0" smtClean="0"/>
              <a:t>);</a:t>
            </a:r>
          </a:p>
          <a:p>
            <a:pPr marL="342900" indent="-342900">
              <a:buFont typeface="Arial" panose="020B0604020202020204" pitchFamily="34" charset="0"/>
              <a:buChar char="•"/>
            </a:pPr>
            <a:r>
              <a:rPr lang="en-GB" sz="2400" dirty="0" smtClean="0"/>
              <a:t>offer </a:t>
            </a:r>
            <a:r>
              <a:rPr lang="en-GB" sz="2400" dirty="0"/>
              <a:t>the best routes into the exploration of a range of key issues </a:t>
            </a:r>
            <a:r>
              <a:rPr lang="en-GB" sz="2400" dirty="0" smtClean="0"/>
              <a:t>and debates </a:t>
            </a:r>
            <a:r>
              <a:rPr lang="en-GB" sz="2400" dirty="0"/>
              <a:t>in the field (for instance, the ‘student-centred’/‘</a:t>
            </a:r>
            <a:r>
              <a:rPr lang="en-GB" sz="2400" dirty="0" smtClean="0"/>
              <a:t>teacher-led’ debate</a:t>
            </a:r>
            <a:r>
              <a:rPr lang="en-GB" sz="2400" dirty="0"/>
              <a:t>)</a:t>
            </a:r>
          </a:p>
        </p:txBody>
      </p:sp>
    </p:spTree>
    <p:extLst>
      <p:ext uri="{BB962C8B-B14F-4D97-AF65-F5344CB8AC3E}">
        <p14:creationId xmlns:p14="http://schemas.microsoft.com/office/powerpoint/2010/main" val="247392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971600" y="1481139"/>
            <a:ext cx="4038600" cy="432412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pPr>
            <a:endParaRPr lang="en-GB" altLang="en-US" b="1" i="1" dirty="0" smtClean="0">
              <a:ea typeface="ＭＳ Ｐゴシック" pitchFamily="34" charset="-128"/>
            </a:endParaRPr>
          </a:p>
          <a:p>
            <a:r>
              <a:rPr lang="en-US" altLang="en-US" b="1" dirty="0" smtClean="0">
                <a:ea typeface="ＭＳ Ｐゴシック" pitchFamily="34" charset="-128"/>
              </a:rPr>
              <a:t>"It is a mistake to suppose that the whole issue is how to free man. The issue is to improve the way in which he is controlled"</a:t>
            </a:r>
          </a:p>
          <a:p>
            <a:pPr>
              <a:lnSpc>
                <a:spcPct val="90000"/>
              </a:lnSpc>
            </a:pPr>
            <a:endParaRPr lang="en-GB" altLang="en-US" sz="800" b="1" dirty="0" smtClean="0">
              <a:ea typeface="ＭＳ Ｐゴシック" pitchFamily="34" charset="-128"/>
            </a:endParaRPr>
          </a:p>
        </p:txBody>
      </p:sp>
      <p:sp>
        <p:nvSpPr>
          <p:cNvPr id="3" name="Rectangle 2"/>
          <p:cNvSpPr txBox="1">
            <a:spLocks noChangeArrowheads="1"/>
          </p:cNvSpPr>
          <p:nvPr/>
        </p:nvSpPr>
        <p:spPr>
          <a:xfrm>
            <a:off x="0" y="2746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err="1" smtClean="0"/>
              <a:t>Burrhus</a:t>
            </a:r>
            <a:r>
              <a:rPr lang="en-GB" b="1" dirty="0" smtClean="0"/>
              <a:t> Frederic Skinner</a:t>
            </a:r>
            <a:br>
              <a:rPr lang="en-GB" b="1" dirty="0" smtClean="0"/>
            </a:br>
            <a:r>
              <a:rPr lang="en-GB" b="1" dirty="0" smtClean="0"/>
              <a:t>1904-1990</a:t>
            </a:r>
            <a:endParaRPr lang="en-GB" b="1" dirty="0"/>
          </a:p>
        </p:txBody>
      </p:sp>
      <p:pic>
        <p:nvPicPr>
          <p:cNvPr id="4" name="Picture 4" descr="BF Skin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857941"/>
            <a:ext cx="2309812" cy="35607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590611" y="5528265"/>
            <a:ext cx="4425416" cy="246221"/>
          </a:xfrm>
          <a:prstGeom prst="rect">
            <a:avLst/>
          </a:prstGeom>
          <a:noFill/>
        </p:spPr>
        <p:txBody>
          <a:bodyPr wrap="square" rtlCol="0">
            <a:spAutoFit/>
          </a:bodyPr>
          <a:lstStyle/>
          <a:p>
            <a:r>
              <a:rPr lang="en-US" altLang="en-US" sz="1000" dirty="0">
                <a:ea typeface="ＭＳ Ｐゴシック" pitchFamily="34" charset="-128"/>
              </a:rPr>
              <a:t>https://probaway.wordpress.com/2013/08/18/philosophers-squared-b-f-skinner/</a:t>
            </a:r>
            <a:endParaRPr lang="en-GB" altLang="en-US" sz="1000" i="1" dirty="0">
              <a:ea typeface="ＭＳ Ｐゴシック" pitchFamily="34" charset="-128"/>
            </a:endParaRPr>
          </a:p>
        </p:txBody>
      </p:sp>
    </p:spTree>
    <p:extLst>
      <p:ext uri="{BB962C8B-B14F-4D97-AF65-F5344CB8AC3E}">
        <p14:creationId xmlns:p14="http://schemas.microsoft.com/office/powerpoint/2010/main" val="331373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Skinner</a:t>
            </a:r>
            <a:endParaRPr lang="en-GB" b="1" dirty="0"/>
          </a:p>
        </p:txBody>
      </p:sp>
      <p:sp>
        <p:nvSpPr>
          <p:cNvPr id="3" name="Rectangle 3"/>
          <p:cNvSpPr txBox="1">
            <a:spLocks noChangeArrowheads="1"/>
          </p:cNvSpPr>
          <p:nvPr/>
        </p:nvSpPr>
        <p:spPr>
          <a:xfrm>
            <a:off x="544314" y="1196752"/>
            <a:ext cx="8142486" cy="3086455"/>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defRPr/>
            </a:pPr>
            <a:r>
              <a:rPr lang="en-GB" altLang="en-US" sz="2800" dirty="0" smtClean="0">
                <a:ea typeface="ＭＳ Ｐゴシック" pitchFamily="34" charset="-128"/>
              </a:rPr>
              <a:t>Considered learning as a process of ‘operant conditioning’</a:t>
            </a:r>
          </a:p>
          <a:p>
            <a:pPr>
              <a:defRPr/>
            </a:pPr>
            <a:r>
              <a:rPr lang="en-GB" sz="2800" dirty="0" smtClean="0">
                <a:ea typeface="ＭＳ Ｐゴシック" pitchFamily="34" charset="-128"/>
              </a:rPr>
              <a:t>A</a:t>
            </a:r>
            <a:r>
              <a:rPr lang="en-US" sz="2800" dirty="0" smtClean="0"/>
              <a:t>n advocate of </a:t>
            </a:r>
            <a:r>
              <a:rPr lang="en-US" sz="2800" dirty="0" smtClean="0">
                <a:solidFill>
                  <a:schemeClr val="tx1">
                    <a:lumMod val="95000"/>
                    <a:lumOff val="5000"/>
                  </a:schemeClr>
                </a:solidFill>
              </a:rPr>
              <a:t>behavioral engineering</a:t>
            </a:r>
          </a:p>
          <a:p>
            <a:pPr>
              <a:defRPr/>
            </a:pPr>
            <a:r>
              <a:rPr lang="en-US" sz="2800" dirty="0" smtClean="0">
                <a:solidFill>
                  <a:schemeClr val="tx1">
                    <a:lumMod val="95000"/>
                    <a:lumOff val="5000"/>
                  </a:schemeClr>
                </a:solidFill>
              </a:rPr>
              <a:t>People are controlled through the systematic allocation of external rewards</a:t>
            </a:r>
          </a:p>
          <a:p>
            <a:pPr>
              <a:defRPr/>
            </a:pPr>
            <a:r>
              <a:rPr lang="en-GB" altLang="en-US" sz="2800" dirty="0" smtClean="0">
                <a:ea typeface="ＭＳ Ｐゴシック" pitchFamily="34" charset="-128"/>
              </a:rPr>
              <a:t>People learn best by being rewarded for ‘right responses’ or by responses that show evidence of having the potential eventually to lead to ‘right responses’</a:t>
            </a:r>
          </a:p>
          <a:p>
            <a:pPr lvl="1">
              <a:lnSpc>
                <a:spcPct val="90000"/>
              </a:lnSpc>
              <a:defRPr/>
            </a:pPr>
            <a:endParaRPr lang="en-GB" altLang="en-US" sz="2400" dirty="0" smtClean="0">
              <a:ea typeface="ＭＳ Ｐゴシック" pitchFamily="34" charset="-128"/>
            </a:endParaRPr>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228184" y="5013176"/>
            <a:ext cx="2310698" cy="1296144"/>
          </a:xfrm>
          <a:prstGeom prst="rect">
            <a:avLst/>
          </a:prstGeom>
          <a:ln>
            <a:noFill/>
          </a:ln>
          <a:effectLst>
            <a:softEdge rad="112500"/>
          </a:effectLst>
        </p:spPr>
      </p:pic>
    </p:spTree>
    <p:extLst>
      <p:ext uri="{BB962C8B-B14F-4D97-AF65-F5344CB8AC3E}">
        <p14:creationId xmlns:p14="http://schemas.microsoft.com/office/powerpoint/2010/main" val="33422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Skinner on reinforcement</a:t>
            </a:r>
            <a:endParaRPr lang="en-GB" b="1" dirty="0"/>
          </a:p>
        </p:txBody>
      </p:sp>
      <p:sp>
        <p:nvSpPr>
          <p:cNvPr id="3" name="Rectangle 3"/>
          <p:cNvSpPr txBox="1">
            <a:spLocks noChangeArrowheads="1"/>
          </p:cNvSpPr>
          <p:nvPr/>
        </p:nvSpPr>
        <p:spPr>
          <a:xfrm>
            <a:off x="544314" y="836712"/>
            <a:ext cx="8142486" cy="3600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defRPr/>
            </a:pPr>
            <a:endParaRPr lang="en-GB" altLang="en-US" sz="2800" dirty="0" smtClean="0">
              <a:ea typeface="ＭＳ Ｐゴシック" pitchFamily="34" charset="-128"/>
            </a:endParaRPr>
          </a:p>
          <a:p>
            <a:pPr>
              <a:lnSpc>
                <a:spcPct val="80000"/>
              </a:lnSpc>
            </a:pPr>
            <a:r>
              <a:rPr lang="en-GB" altLang="en-US" sz="2800" dirty="0">
                <a:ea typeface="ＭＳ Ｐゴシック" pitchFamily="34" charset="-128"/>
              </a:rPr>
              <a:t>Trained rats and pigeons to do remarkable things (he showed that pigeons could steer a guided missile!)</a:t>
            </a:r>
          </a:p>
          <a:p>
            <a:pPr>
              <a:lnSpc>
                <a:spcPct val="80000"/>
              </a:lnSpc>
            </a:pPr>
            <a:r>
              <a:rPr lang="en-GB" altLang="en-US" sz="2800" dirty="0">
                <a:ea typeface="ＭＳ Ｐゴシック" pitchFamily="34" charset="-128"/>
              </a:rPr>
              <a:t>Developed ‘Skinner’s Box’ a ‘teaching machine’- </a:t>
            </a:r>
            <a:r>
              <a:rPr lang="en-GB" altLang="en-US" sz="2800" dirty="0">
                <a:solidFill>
                  <a:schemeClr val="tx1">
                    <a:lumMod val="95000"/>
                    <a:lumOff val="5000"/>
                  </a:schemeClr>
                </a:solidFill>
                <a:ea typeface="ＭＳ Ｐゴシック" pitchFamily="34" charset="-128"/>
              </a:rPr>
              <a:t>programmed learning</a:t>
            </a:r>
          </a:p>
          <a:p>
            <a:pPr lvl="1">
              <a:lnSpc>
                <a:spcPct val="80000"/>
              </a:lnSpc>
            </a:pPr>
            <a:r>
              <a:rPr lang="en-GB" altLang="en-US" dirty="0">
                <a:ea typeface="ＭＳ Ｐゴシック" pitchFamily="34" charset="-128"/>
              </a:rPr>
              <a:t>When </a:t>
            </a:r>
            <a:r>
              <a:rPr lang="en-GB" altLang="en-US" dirty="0" smtClean="0">
                <a:ea typeface="ＭＳ Ｐゴシック" pitchFamily="34" charset="-128"/>
              </a:rPr>
              <a:t>a rat performed </a:t>
            </a:r>
            <a:r>
              <a:rPr lang="en-GB" altLang="en-US" dirty="0">
                <a:ea typeface="ＭＳ Ｐゴシック" pitchFamily="34" charset="-128"/>
              </a:rPr>
              <a:t>a </a:t>
            </a:r>
            <a:r>
              <a:rPr lang="en-GB" altLang="en-US" dirty="0" smtClean="0">
                <a:ea typeface="ＭＳ Ｐゴシック" pitchFamily="34" charset="-128"/>
              </a:rPr>
              <a:t>‘correct’ action (i.e. pushing a lever) in response to a sequence of lights this </a:t>
            </a:r>
            <a:r>
              <a:rPr lang="en-GB" altLang="en-US" dirty="0">
                <a:ea typeface="ＭＳ Ｐゴシック" pitchFamily="34" charset="-128"/>
              </a:rPr>
              <a:t>was </a:t>
            </a:r>
            <a:r>
              <a:rPr lang="en-GB" altLang="en-US" dirty="0">
                <a:solidFill>
                  <a:schemeClr val="tx1">
                    <a:lumMod val="95000"/>
                    <a:lumOff val="5000"/>
                  </a:schemeClr>
                </a:solidFill>
                <a:ea typeface="ＭＳ Ｐゴシック" pitchFamily="34" charset="-128"/>
              </a:rPr>
              <a:t>reinforced by immediate reward </a:t>
            </a:r>
            <a:r>
              <a:rPr lang="en-GB" altLang="en-US" dirty="0">
                <a:ea typeface="ＭＳ Ｐゴシック" pitchFamily="34" charset="-128"/>
              </a:rPr>
              <a:t>of </a:t>
            </a:r>
            <a:r>
              <a:rPr lang="en-GB" altLang="en-US" dirty="0" smtClean="0">
                <a:ea typeface="ＭＳ Ｐゴシック" pitchFamily="34" charset="-128"/>
              </a:rPr>
              <a:t>food</a:t>
            </a:r>
            <a:endParaRPr lang="en-GB" altLang="en-US" dirty="0">
              <a:ea typeface="ＭＳ Ｐゴシック" pitchFamily="34" charset="-128"/>
              <a:hlinkClick r:id="rId2"/>
            </a:endParaRPr>
          </a:p>
          <a:p>
            <a:pPr lvl="1">
              <a:lnSpc>
                <a:spcPct val="90000"/>
              </a:lnSpc>
              <a:defRPr/>
            </a:pPr>
            <a:endParaRPr lang="en-GB" altLang="en-US" dirty="0" smtClean="0">
              <a:ea typeface="ＭＳ Ｐゴシック" pitchFamily="34" charset="-128"/>
            </a:endParaRPr>
          </a:p>
        </p:txBody>
      </p:sp>
      <p:sp>
        <p:nvSpPr>
          <p:cNvPr id="4" name="TextBox 3"/>
          <p:cNvSpPr txBox="1"/>
          <p:nvPr/>
        </p:nvSpPr>
        <p:spPr>
          <a:xfrm>
            <a:off x="1907704" y="4725888"/>
            <a:ext cx="7056784" cy="461665"/>
          </a:xfrm>
          <a:prstGeom prst="rect">
            <a:avLst/>
          </a:prstGeom>
          <a:noFill/>
        </p:spPr>
        <p:txBody>
          <a:bodyPr wrap="square" rtlCol="0">
            <a:spAutoFit/>
          </a:bodyPr>
          <a:lstStyle/>
          <a:p>
            <a:pPr algn="ctr"/>
            <a:r>
              <a:rPr lang="en-GB" sz="2400" dirty="0">
                <a:hlinkClick r:id="rId2"/>
              </a:rPr>
              <a:t>https://</a:t>
            </a:r>
            <a:r>
              <a:rPr lang="en-GB" sz="2400" dirty="0" smtClean="0">
                <a:hlinkClick r:id="rId2"/>
              </a:rPr>
              <a:t>www.youtube.com/watch?v=MOgowRy2WC0</a:t>
            </a:r>
            <a:r>
              <a:rPr lang="en-GB" sz="2400" dirty="0" smtClean="0"/>
              <a:t> </a:t>
            </a:r>
            <a:endParaRPr lang="en-GB" sz="2400" dirty="0"/>
          </a:p>
        </p:txBody>
      </p:sp>
      <p:pic>
        <p:nvPicPr>
          <p:cNvPr id="5" name="Picture 7" descr="http://3.bp.blogspot.com/_FMQ6FQ-EoSg/TS-qFnsWb0I/AAAAAAAAABY/uGtxDvnoGUo/s1600/SkinnerRatCartoonS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156" y="4350033"/>
            <a:ext cx="1282771" cy="16280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108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Skinner on education</a:t>
            </a:r>
            <a:endParaRPr lang="en-GB" b="1" dirty="0"/>
          </a:p>
        </p:txBody>
      </p:sp>
      <p:pic>
        <p:nvPicPr>
          <p:cNvPr id="3" name="Picture 2"/>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83568" y="2420888"/>
            <a:ext cx="2941603" cy="1872208"/>
          </a:xfrm>
          <a:prstGeom prst="rect">
            <a:avLst/>
          </a:prstGeom>
          <a:ln>
            <a:noFill/>
          </a:ln>
          <a:effectLst>
            <a:softEdge rad="112500"/>
          </a:effectLst>
        </p:spPr>
      </p:pic>
      <p:sp>
        <p:nvSpPr>
          <p:cNvPr id="4" name="TextBox 3"/>
          <p:cNvSpPr txBox="1"/>
          <p:nvPr/>
        </p:nvSpPr>
        <p:spPr>
          <a:xfrm>
            <a:off x="3995936" y="1628800"/>
            <a:ext cx="4690864" cy="3970318"/>
          </a:xfrm>
          <a:prstGeom prst="rect">
            <a:avLst/>
          </a:prstGeom>
          <a:noFill/>
        </p:spPr>
        <p:txBody>
          <a:bodyPr wrap="square" rtlCol="0">
            <a:spAutoFit/>
          </a:bodyPr>
          <a:lstStyle/>
          <a:p>
            <a:pPr marL="457200" indent="-457200">
              <a:buFont typeface="Arial" panose="020B0604020202020204" pitchFamily="34" charset="0"/>
              <a:buChar char="•"/>
              <a:defRPr/>
            </a:pPr>
            <a:r>
              <a:rPr lang="en-GB" altLang="en-US" sz="2800" dirty="0"/>
              <a:t>Positive reinforcement is more effective at changing and establishing behaviour than </a:t>
            </a:r>
            <a:r>
              <a:rPr lang="en-GB" altLang="en-US" sz="2800" dirty="0" smtClean="0"/>
              <a:t>punishment</a:t>
            </a:r>
          </a:p>
          <a:p>
            <a:pPr>
              <a:defRPr/>
            </a:pPr>
            <a:endParaRPr lang="en-GB" altLang="en-US" sz="2800" dirty="0"/>
          </a:p>
          <a:p>
            <a:pPr marL="457200" indent="-457200">
              <a:buFont typeface="Arial" panose="020B0604020202020204" pitchFamily="34" charset="0"/>
              <a:buChar char="•"/>
              <a:defRPr/>
            </a:pPr>
            <a:r>
              <a:rPr lang="en-GB" altLang="en-US" sz="2800" dirty="0"/>
              <a:t>The main thing people learn from being punished is how to avoid punishment</a:t>
            </a:r>
          </a:p>
          <a:p>
            <a:endParaRPr lang="en-GB" sz="2800" dirty="0"/>
          </a:p>
        </p:txBody>
      </p:sp>
    </p:spTree>
    <p:extLst>
      <p:ext uri="{BB962C8B-B14F-4D97-AF65-F5344CB8AC3E}">
        <p14:creationId xmlns:p14="http://schemas.microsoft.com/office/powerpoint/2010/main" val="72850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Skinner on learning</a:t>
            </a:r>
            <a:endParaRPr lang="en-GB" b="1" dirty="0"/>
          </a:p>
        </p:txBody>
      </p:sp>
      <p:sp>
        <p:nvSpPr>
          <p:cNvPr id="4" name="TextBox 3"/>
          <p:cNvSpPr txBox="1"/>
          <p:nvPr/>
        </p:nvSpPr>
        <p:spPr>
          <a:xfrm>
            <a:off x="230707" y="2276872"/>
            <a:ext cx="4181753" cy="3354765"/>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altLang="en-US" sz="2400" dirty="0" smtClean="0">
                <a:ea typeface="ＭＳ Ｐゴシック" pitchFamily="34" charset="-128"/>
              </a:rPr>
              <a:t>Fear </a:t>
            </a:r>
            <a:r>
              <a:rPr lang="en-GB" altLang="en-US" sz="2400" dirty="0">
                <a:ea typeface="ＭＳ Ｐゴシック" pitchFamily="34" charset="-128"/>
              </a:rPr>
              <a:t>of </a:t>
            </a:r>
            <a:r>
              <a:rPr lang="en-GB" altLang="en-US" sz="2400" dirty="0" smtClean="0">
                <a:ea typeface="ＭＳ Ｐゴシック" pitchFamily="34" charset="-128"/>
              </a:rPr>
              <a:t>failure</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Task </a:t>
            </a:r>
            <a:r>
              <a:rPr lang="en-GB" altLang="en-US" sz="2400" dirty="0">
                <a:ea typeface="ＭＳ Ｐゴシック" pitchFamily="34" charset="-128"/>
              </a:rPr>
              <a:t>is not broken down into small enough </a:t>
            </a:r>
            <a:r>
              <a:rPr lang="en-GB" altLang="en-US" sz="2400" dirty="0" smtClean="0">
                <a:ea typeface="ＭＳ Ｐゴシック" pitchFamily="34" charset="-128"/>
              </a:rPr>
              <a:t>steps</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Lack </a:t>
            </a:r>
            <a:r>
              <a:rPr lang="en-GB" altLang="en-US" sz="2400" dirty="0">
                <a:ea typeface="ＭＳ Ｐゴシック" pitchFamily="34" charset="-128"/>
              </a:rPr>
              <a:t>of </a:t>
            </a:r>
            <a:r>
              <a:rPr lang="en-GB" altLang="en-US" sz="2400" dirty="0" smtClean="0">
                <a:ea typeface="ＭＳ Ｐゴシック" pitchFamily="34" charset="-128"/>
              </a:rPr>
              <a:t>directions</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Lack </a:t>
            </a:r>
            <a:r>
              <a:rPr lang="en-GB" altLang="en-US" sz="2400" dirty="0">
                <a:ea typeface="ＭＳ Ｐゴシック" pitchFamily="34" charset="-128"/>
              </a:rPr>
              <a:t>of clarity in the </a:t>
            </a:r>
            <a:r>
              <a:rPr lang="en-GB" altLang="en-US" sz="2400" dirty="0" smtClean="0">
                <a:ea typeface="ＭＳ Ｐゴシック" pitchFamily="34" charset="-128"/>
              </a:rPr>
              <a:t>directions</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Lack </a:t>
            </a:r>
            <a:r>
              <a:rPr lang="en-GB" altLang="en-US" sz="2400" dirty="0">
                <a:ea typeface="ＭＳ Ｐゴシック" pitchFamily="34" charset="-128"/>
              </a:rPr>
              <a:t>of positive reinforcement </a:t>
            </a:r>
          </a:p>
        </p:txBody>
      </p:sp>
      <p:pic>
        <p:nvPicPr>
          <p:cNvPr id="5" name="Picture 4"/>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390247" y="274638"/>
            <a:ext cx="1790625" cy="1188132"/>
          </a:xfrm>
          <a:prstGeom prst="rect">
            <a:avLst/>
          </a:prstGeom>
          <a:ln>
            <a:noFill/>
          </a:ln>
          <a:effectLst>
            <a:softEdge rad="112500"/>
          </a:effectLst>
        </p:spPr>
      </p:pic>
      <p:sp>
        <p:nvSpPr>
          <p:cNvPr id="6" name="TextBox 5"/>
          <p:cNvSpPr txBox="1"/>
          <p:nvPr/>
        </p:nvSpPr>
        <p:spPr>
          <a:xfrm>
            <a:off x="4707338" y="2204864"/>
            <a:ext cx="4181753" cy="3724096"/>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altLang="en-US" sz="2400" dirty="0" smtClean="0">
                <a:ea typeface="ＭＳ Ｐゴシック" pitchFamily="34" charset="-128"/>
              </a:rPr>
              <a:t>Giving immediate, constructive feedback</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Creating smaller learning steps</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Repeating directions as often as necessary</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Working from the most simple to most complex tasks</a:t>
            </a:r>
          </a:p>
          <a:p>
            <a:pPr marL="342900" indent="-342900">
              <a:spcAft>
                <a:spcPts val="600"/>
              </a:spcAft>
              <a:buFont typeface="Arial" panose="020B0604020202020204" pitchFamily="34" charset="0"/>
              <a:buChar char="•"/>
            </a:pPr>
            <a:r>
              <a:rPr lang="en-GB" altLang="en-US" sz="2400" dirty="0" smtClean="0">
                <a:ea typeface="ＭＳ Ｐゴシック" pitchFamily="34" charset="-128"/>
              </a:rPr>
              <a:t>Giving </a:t>
            </a:r>
            <a:r>
              <a:rPr lang="en-GB" altLang="en-US" sz="2400" dirty="0">
                <a:ea typeface="ＭＳ Ｐゴシック" pitchFamily="34" charset="-128"/>
              </a:rPr>
              <a:t>positive reinforcement </a:t>
            </a:r>
          </a:p>
        </p:txBody>
      </p:sp>
      <p:sp>
        <p:nvSpPr>
          <p:cNvPr id="3" name="TextBox 2"/>
          <p:cNvSpPr txBox="1"/>
          <p:nvPr/>
        </p:nvSpPr>
        <p:spPr>
          <a:xfrm>
            <a:off x="227081" y="1628800"/>
            <a:ext cx="4104455" cy="523220"/>
          </a:xfrm>
          <a:prstGeom prst="rect">
            <a:avLst/>
          </a:prstGeom>
          <a:noFill/>
        </p:spPr>
        <p:txBody>
          <a:bodyPr wrap="square" rtlCol="0">
            <a:spAutoFit/>
          </a:bodyPr>
          <a:lstStyle/>
          <a:p>
            <a:r>
              <a:rPr lang="en-GB" sz="2800" dirty="0" smtClean="0"/>
              <a:t>Five obstacles to learning:</a:t>
            </a:r>
            <a:endParaRPr lang="en-GB" sz="2800" dirty="0"/>
          </a:p>
        </p:txBody>
      </p:sp>
      <p:sp>
        <p:nvSpPr>
          <p:cNvPr id="7" name="TextBox 6"/>
          <p:cNvSpPr txBox="1"/>
          <p:nvPr/>
        </p:nvSpPr>
        <p:spPr>
          <a:xfrm>
            <a:off x="4590907" y="1628800"/>
            <a:ext cx="4104455" cy="523220"/>
          </a:xfrm>
          <a:prstGeom prst="rect">
            <a:avLst/>
          </a:prstGeom>
          <a:noFill/>
        </p:spPr>
        <p:txBody>
          <a:bodyPr wrap="square" rtlCol="0">
            <a:spAutoFit/>
          </a:bodyPr>
          <a:lstStyle/>
          <a:p>
            <a:r>
              <a:rPr lang="en-GB" sz="2800" dirty="0" smtClean="0"/>
              <a:t>Can be overcome by:</a:t>
            </a:r>
            <a:endParaRPr lang="en-GB" sz="2800" dirty="0"/>
          </a:p>
        </p:txBody>
      </p:sp>
    </p:spTree>
    <p:extLst>
      <p:ext uri="{BB962C8B-B14F-4D97-AF65-F5344CB8AC3E}">
        <p14:creationId xmlns:p14="http://schemas.microsoft.com/office/powerpoint/2010/main" val="23712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3"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Criticisms of Skinner</a:t>
            </a:r>
            <a:endParaRPr lang="en-GB" b="1" dirty="0"/>
          </a:p>
        </p:txBody>
      </p:sp>
      <p:sp>
        <p:nvSpPr>
          <p:cNvPr id="3" name="Rectangle 2"/>
          <p:cNvSpPr/>
          <p:nvPr/>
        </p:nvSpPr>
        <p:spPr>
          <a:xfrm>
            <a:off x="251520" y="4491117"/>
            <a:ext cx="8712968" cy="954107"/>
          </a:xfrm>
          <a:prstGeom prst="rect">
            <a:avLst/>
          </a:prstGeom>
        </p:spPr>
        <p:txBody>
          <a:bodyPr wrap="square">
            <a:spAutoFit/>
          </a:bodyPr>
          <a:lstStyle/>
          <a:p>
            <a:pPr marL="457200" indent="-457200">
              <a:spcAft>
                <a:spcPts val="600"/>
              </a:spcAft>
              <a:buFont typeface="Arial" panose="020B0604020202020204" pitchFamily="34" charset="0"/>
              <a:buChar char="•"/>
            </a:pPr>
            <a:r>
              <a:rPr lang="en-US" altLang="en-US" sz="2800" dirty="0" smtClean="0">
                <a:ea typeface="ＭＳ Ｐゴシック" pitchFamily="34" charset="-128"/>
              </a:rPr>
              <a:t>Learning is now seen as a creative, cooperative process rather than a passive ‘receptive’ one</a:t>
            </a:r>
            <a:endParaRPr lang="en-GB" altLang="en-US" sz="2800" dirty="0">
              <a:ea typeface="ＭＳ Ｐゴシック" pitchFamily="34" charset="-128"/>
            </a:endParaRPr>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251520" y="440482"/>
            <a:ext cx="1688976" cy="1224507"/>
          </a:xfrm>
          <a:prstGeom prst="rect">
            <a:avLst/>
          </a:prstGeom>
          <a:ln>
            <a:noFill/>
          </a:ln>
          <a:effectLst>
            <a:softEdge rad="112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5013176"/>
            <a:ext cx="1619476" cy="1533739"/>
          </a:xfrm>
          <a:prstGeom prst="rect">
            <a:avLst/>
          </a:prstGeom>
          <a:ln>
            <a:noFill/>
          </a:ln>
          <a:effectLst>
            <a:softEdge rad="112500"/>
          </a:effectLst>
        </p:spPr>
      </p:pic>
      <p:sp>
        <p:nvSpPr>
          <p:cNvPr id="6" name="TextBox 5"/>
          <p:cNvSpPr txBox="1"/>
          <p:nvPr/>
        </p:nvSpPr>
        <p:spPr>
          <a:xfrm>
            <a:off x="251520" y="1628800"/>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ea typeface="ＭＳ Ｐゴシック" pitchFamily="34" charset="-128"/>
              </a:rPr>
              <a:t>Educators considered he wanted schools to be run along the lines of dog obedience classes</a:t>
            </a:r>
          </a:p>
        </p:txBody>
      </p:sp>
      <p:sp>
        <p:nvSpPr>
          <p:cNvPr id="7" name="TextBox 6"/>
          <p:cNvSpPr txBox="1"/>
          <p:nvPr/>
        </p:nvSpPr>
        <p:spPr>
          <a:xfrm>
            <a:off x="251520" y="2546901"/>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ea typeface="ＭＳ Ｐゴシック" pitchFamily="34" charset="-128"/>
              </a:rPr>
              <a:t>In seeking to reduce ‘risk </a:t>
            </a:r>
            <a:r>
              <a:rPr lang="en-US" altLang="en-US" sz="2800" dirty="0" smtClean="0">
                <a:ea typeface="ＭＳ Ｐゴシック" pitchFamily="34" charset="-128"/>
              </a:rPr>
              <a:t>taking’, </a:t>
            </a:r>
            <a:r>
              <a:rPr lang="en-US" altLang="en-US" sz="2800" dirty="0">
                <a:ea typeface="ＭＳ Ｐゴシック" pitchFamily="34" charset="-128"/>
              </a:rPr>
              <a:t>errors and problem solving he was actually stifling learning</a:t>
            </a:r>
          </a:p>
        </p:txBody>
      </p:sp>
      <p:sp>
        <p:nvSpPr>
          <p:cNvPr id="8" name="TextBox 7"/>
          <p:cNvSpPr txBox="1"/>
          <p:nvPr/>
        </p:nvSpPr>
        <p:spPr>
          <a:xfrm>
            <a:off x="251520" y="3483005"/>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ea typeface="ＭＳ Ｐゴシック" pitchFamily="34" charset="-128"/>
              </a:rPr>
              <a:t>Students can give the ‘right response’ without understanding why it is correct</a:t>
            </a:r>
          </a:p>
        </p:txBody>
      </p:sp>
    </p:spTree>
    <p:extLst>
      <p:ext uri="{BB962C8B-B14F-4D97-AF65-F5344CB8AC3E}">
        <p14:creationId xmlns:p14="http://schemas.microsoft.com/office/powerpoint/2010/main" val="3362174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0" y="2746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Jerome </a:t>
            </a:r>
            <a:r>
              <a:rPr lang="en-GB" b="1" dirty="0" err="1" smtClean="0"/>
              <a:t>Seymor</a:t>
            </a:r>
            <a:r>
              <a:rPr lang="en-GB" b="1" dirty="0" smtClean="0"/>
              <a:t> Bruner</a:t>
            </a:r>
            <a:br>
              <a:rPr lang="en-GB" b="1" dirty="0" smtClean="0"/>
            </a:br>
            <a:r>
              <a:rPr lang="en-GB" b="1" dirty="0" smtClean="0"/>
              <a:t>1915-2016</a:t>
            </a:r>
            <a:endParaRPr lang="en-GB" b="1" dirty="0"/>
          </a:p>
        </p:txBody>
      </p:sp>
      <p:pic>
        <p:nvPicPr>
          <p:cNvPr id="3" name="Picture 4" descr="Jerome Bru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803950" y="2194346"/>
            <a:ext cx="2500312" cy="2890838"/>
          </a:xfrm>
          <a:prstGeom prst="rect">
            <a:avLst/>
          </a:prstGeom>
          <a:ln>
            <a:noFill/>
          </a:ln>
          <a:effectLst>
            <a:softEdge rad="112500"/>
          </a:effectLst>
        </p:spPr>
      </p:pic>
      <p:sp>
        <p:nvSpPr>
          <p:cNvPr id="4" name="Rectangle 3"/>
          <p:cNvSpPr txBox="1">
            <a:spLocks noChangeArrowheads="1"/>
          </p:cNvSpPr>
          <p:nvPr/>
        </p:nvSpPr>
        <p:spPr>
          <a:xfrm>
            <a:off x="3601291" y="1600200"/>
            <a:ext cx="4896544" cy="3484984"/>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altLang="en-US" sz="2800" i="1" dirty="0" smtClean="0">
                <a:ea typeface="ＭＳ Ｐゴシック" pitchFamily="34" charset="-128"/>
              </a:rPr>
              <a:t>‘The shrewd guess, the fertile hypothesis, the courageous leap to a tentative conclusion-these are the most valuable coins of the thinker at work. But in most schools guessing is heavily penalized and is associated somehow with </a:t>
            </a:r>
            <a:r>
              <a:rPr lang="en-GB" altLang="en-US" sz="2800" i="1" dirty="0">
                <a:ea typeface="ＭＳ Ｐゴシック" pitchFamily="34" charset="-128"/>
              </a:rPr>
              <a:t>laziness’ </a:t>
            </a:r>
            <a:r>
              <a:rPr lang="en-GB" altLang="en-US" sz="1000" i="1" dirty="0">
                <a:ea typeface="ＭＳ Ｐゴシック" pitchFamily="34" charset="-128"/>
              </a:rPr>
              <a:t>http://harvardpress.typepad.com/hup_publicity/2013/03/the-process-of-education-jerome-bruner-1960.html</a:t>
            </a:r>
            <a:endParaRPr lang="en-GB" altLang="en-US" sz="1000" i="1" dirty="0" smtClean="0">
              <a:ea typeface="ＭＳ Ｐゴシック" pitchFamily="34" charset="-128"/>
            </a:endParaRPr>
          </a:p>
        </p:txBody>
      </p:sp>
    </p:spTree>
    <p:extLst>
      <p:ext uri="{BB962C8B-B14F-4D97-AF65-F5344CB8AC3E}">
        <p14:creationId xmlns:p14="http://schemas.microsoft.com/office/powerpoint/2010/main" val="182451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6"/>
          <p:cNvSpPr txBox="1">
            <a:spLocks/>
          </p:cNvSpPr>
          <p:nvPr/>
        </p:nvSpPr>
        <p:spPr>
          <a:xfrm>
            <a:off x="251520" y="980728"/>
            <a:ext cx="6912768" cy="475297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10000"/>
              </a:lnSpc>
              <a:spcBef>
                <a:spcPts val="0"/>
              </a:spcBef>
              <a:defRPr/>
            </a:pPr>
            <a:r>
              <a:rPr lang="en-US" altLang="en-US" sz="2800" dirty="0" smtClean="0">
                <a:ea typeface="ＭＳ Ｐゴシック" pitchFamily="34" charset="-128"/>
              </a:rPr>
              <a:t>Contributed to our understanding of the process of education and to the development of curriculum theory by developing and critiquing the work of Piaget and Vygotsky </a:t>
            </a:r>
          </a:p>
          <a:p>
            <a:pPr marL="109537" indent="0">
              <a:lnSpc>
                <a:spcPct val="110000"/>
              </a:lnSpc>
              <a:spcBef>
                <a:spcPts val="0"/>
              </a:spcBef>
              <a:buFont typeface="Wingdings 3" pitchFamily="18" charset="2"/>
              <a:buNone/>
              <a:defRPr/>
            </a:pPr>
            <a:endParaRPr lang="en-US" altLang="en-US" sz="2800" dirty="0" smtClean="0">
              <a:ea typeface="ＭＳ Ｐゴシック" pitchFamily="34" charset="-128"/>
            </a:endParaRPr>
          </a:p>
          <a:p>
            <a:pPr>
              <a:lnSpc>
                <a:spcPct val="110000"/>
              </a:lnSpc>
              <a:spcBef>
                <a:spcPts val="0"/>
              </a:spcBef>
              <a:defRPr/>
            </a:pPr>
            <a:r>
              <a:rPr lang="en-US" altLang="en-US" sz="2800" dirty="0" smtClean="0">
                <a:ea typeface="ＭＳ Ｐゴシック" pitchFamily="34" charset="-128"/>
              </a:rPr>
              <a:t>Considered that education should </a:t>
            </a:r>
            <a:r>
              <a:rPr lang="en-US" altLang="en-US" sz="2800" u="sng" dirty="0" smtClean="0">
                <a:ea typeface="ＭＳ Ｐゴシック" pitchFamily="34" charset="-128"/>
              </a:rPr>
              <a:t>not</a:t>
            </a:r>
            <a:r>
              <a:rPr lang="en-US" altLang="en-US" sz="2800" dirty="0" smtClean="0">
                <a:ea typeface="ＭＳ Ｐゴシック" pitchFamily="34" charset="-128"/>
              </a:rPr>
              <a:t> focus on the memorisation of facts.</a:t>
            </a:r>
          </a:p>
          <a:p>
            <a:pPr>
              <a:lnSpc>
                <a:spcPct val="110000"/>
              </a:lnSpc>
              <a:spcBef>
                <a:spcPts val="0"/>
              </a:spcBef>
              <a:defRPr/>
            </a:pPr>
            <a:endParaRPr lang="en-US" altLang="en-US" sz="2800" dirty="0">
              <a:ea typeface="ＭＳ Ｐゴシック" pitchFamily="34" charset="-128"/>
            </a:endParaRPr>
          </a:p>
          <a:p>
            <a:pPr>
              <a:lnSpc>
                <a:spcPct val="110000"/>
              </a:lnSpc>
              <a:spcBef>
                <a:spcPts val="0"/>
              </a:spcBef>
              <a:defRPr/>
            </a:pPr>
            <a:r>
              <a:rPr lang="en-US" altLang="en-US" sz="2800" dirty="0" smtClean="0">
                <a:ea typeface="ＭＳ Ｐゴシック" pitchFamily="34" charset="-128"/>
              </a:rPr>
              <a:t>Developed the concept of ‘</a:t>
            </a:r>
            <a:r>
              <a:rPr lang="en-US" altLang="en-US" sz="2800" dirty="0" err="1" smtClean="0">
                <a:ea typeface="ＭＳ Ｐゴシック" pitchFamily="34" charset="-128"/>
              </a:rPr>
              <a:t>spiralling</a:t>
            </a:r>
            <a:r>
              <a:rPr lang="en-US" altLang="en-US" sz="2800" dirty="0" smtClean="0">
                <a:ea typeface="ＭＳ Ｐゴシック" pitchFamily="34" charset="-128"/>
              </a:rPr>
              <a:t>’ in learning</a:t>
            </a:r>
          </a:p>
          <a:p>
            <a:pPr>
              <a:lnSpc>
                <a:spcPct val="110000"/>
              </a:lnSpc>
              <a:spcBef>
                <a:spcPts val="0"/>
              </a:spcBef>
              <a:defRPr/>
            </a:pPr>
            <a:endParaRPr lang="en-US" altLang="en-US" sz="2800" dirty="0">
              <a:ea typeface="ＭＳ Ｐゴシック" pitchFamily="34" charset="-128"/>
            </a:endParaRPr>
          </a:p>
          <a:p>
            <a:pPr>
              <a:lnSpc>
                <a:spcPct val="110000"/>
              </a:lnSpc>
              <a:spcBef>
                <a:spcPts val="0"/>
              </a:spcBef>
              <a:defRPr/>
            </a:pPr>
            <a:r>
              <a:rPr lang="en-US" altLang="en-US" sz="2800" dirty="0" smtClean="0">
                <a:ea typeface="ＭＳ Ｐゴシック" pitchFamily="34" charset="-128"/>
              </a:rPr>
              <a:t>Learner’s refer back to previous learning in order to understand new facts or concepts</a:t>
            </a:r>
          </a:p>
          <a:p>
            <a:pPr marL="0" indent="0">
              <a:lnSpc>
                <a:spcPct val="110000"/>
              </a:lnSpc>
              <a:spcBef>
                <a:spcPts val="0"/>
              </a:spcBef>
              <a:buNone/>
              <a:defRPr/>
            </a:pPr>
            <a:endParaRPr lang="en-US" altLang="en-US" sz="2800" dirty="0" smtClean="0">
              <a:ea typeface="ＭＳ Ｐゴシック" pitchFamily="34" charset="-128"/>
            </a:endParaRPr>
          </a:p>
        </p:txBody>
      </p:sp>
      <p:sp>
        <p:nvSpPr>
          <p:cNvPr id="4"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Bruner</a:t>
            </a:r>
            <a:endParaRPr lang="en-GB"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0302" y="3645024"/>
            <a:ext cx="1642425" cy="1674841"/>
          </a:xfrm>
          <a:prstGeom prst="rect">
            <a:avLst/>
          </a:prstGeom>
          <a:ln>
            <a:noFill/>
          </a:ln>
          <a:effectLst>
            <a:softEdge rad="112500"/>
          </a:effectLst>
        </p:spPr>
      </p:pic>
    </p:spTree>
    <p:extLst>
      <p:ext uri="{BB962C8B-B14F-4D97-AF65-F5344CB8AC3E}">
        <p14:creationId xmlns:p14="http://schemas.microsoft.com/office/powerpoint/2010/main" val="45247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475656" y="764704"/>
            <a:ext cx="6350202" cy="6350202"/>
          </a:xfrm>
          <a:prstGeom prst="rect">
            <a:avLst/>
          </a:prstGeom>
        </p:spPr>
      </p:pic>
      <p:sp>
        <p:nvSpPr>
          <p:cNvPr id="4"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Spiralling</a:t>
            </a:r>
            <a:endParaRPr lang="en-GB" b="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35896" y="3439045"/>
            <a:ext cx="1221365" cy="100152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004048" y="3383098"/>
            <a:ext cx="1592421" cy="1057467"/>
          </a:xfrm>
          <a:prstGeom prst="rect">
            <a:avLst/>
          </a:prstGeom>
          <a:ln>
            <a:noFill/>
          </a:ln>
          <a:effectLst>
            <a:softEdge rad="112500"/>
          </a:effectLst>
        </p:spPr>
      </p:pic>
      <p:pic>
        <p:nvPicPr>
          <p:cNvPr id="7" name="Picture 6"/>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7032345" y="3342042"/>
            <a:ext cx="1440160" cy="1080120"/>
          </a:xfrm>
          <a:prstGeom prst="rect">
            <a:avLst/>
          </a:prstGeom>
          <a:ln>
            <a:noFill/>
          </a:ln>
          <a:effectLst>
            <a:softEdge rad="112500"/>
          </a:effectLst>
        </p:spPr>
      </p:pic>
      <p:sp>
        <p:nvSpPr>
          <p:cNvPr id="8" name="Left-Right Arrow 7"/>
          <p:cNvSpPr/>
          <p:nvPr/>
        </p:nvSpPr>
        <p:spPr>
          <a:xfrm>
            <a:off x="4427984" y="3793663"/>
            <a:ext cx="936104" cy="292284"/>
          </a:xfrm>
          <a:prstGeom prst="lef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Left-Right Arrow 8"/>
          <p:cNvSpPr/>
          <p:nvPr/>
        </p:nvSpPr>
        <p:spPr>
          <a:xfrm>
            <a:off x="6372200" y="3765689"/>
            <a:ext cx="936104" cy="292284"/>
          </a:xfrm>
          <a:prstGeom prst="lef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5861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5"/>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6"/>
                                        </p:tgtEl>
                                      </p:cBhvr>
                                      <p:by x="150000" y="150000"/>
                                    </p:animScale>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6" presetClass="emph" presetSubtype="0" fill="hold" nodeType="clickEffect">
                                  <p:stCondLst>
                                    <p:cond delay="0"/>
                                  </p:stCondLst>
                                  <p:childTnLst>
                                    <p:animScale>
                                      <p:cBhvr>
                                        <p:cTn id="34" dur="2000" fill="hold"/>
                                        <p:tgtEl>
                                          <p:spTgt spid="7"/>
                                        </p:tgtEl>
                                      </p:cBhvr>
                                      <p:by x="150000" y="150000"/>
                                    </p:animScale>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Bruner</a:t>
            </a:r>
            <a:endParaRPr lang="en-GB" b="1" dirty="0"/>
          </a:p>
        </p:txBody>
      </p:sp>
      <p:sp>
        <p:nvSpPr>
          <p:cNvPr id="3" name="Content Placeholder 6"/>
          <p:cNvSpPr txBox="1">
            <a:spLocks/>
          </p:cNvSpPr>
          <p:nvPr/>
        </p:nvSpPr>
        <p:spPr>
          <a:xfrm>
            <a:off x="251520" y="4221088"/>
            <a:ext cx="7056784" cy="14401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altLang="en-US" sz="2800" dirty="0" err="1" smtClean="0">
                <a:solidFill>
                  <a:schemeClr val="tx1">
                    <a:lumMod val="95000"/>
                    <a:lumOff val="5000"/>
                  </a:schemeClr>
                </a:solidFill>
                <a:ea typeface="ＭＳ Ｐゴシック" pitchFamily="34" charset="-128"/>
              </a:rPr>
              <a:t>Emphasised</a:t>
            </a:r>
            <a:r>
              <a:rPr lang="en-US" altLang="en-US" sz="2800" dirty="0" smtClean="0">
                <a:solidFill>
                  <a:schemeClr val="tx1">
                    <a:lumMod val="95000"/>
                    <a:lumOff val="5000"/>
                  </a:schemeClr>
                </a:solidFill>
                <a:ea typeface="ＭＳ Ｐゴシック" pitchFamily="34" charset="-128"/>
              </a:rPr>
              <a:t> the role of the ‘home’ and family on the cognitive and linguistic development of the child</a:t>
            </a:r>
            <a:endParaRPr lang="en-US" altLang="en-US" sz="2800" dirty="0">
              <a:solidFill>
                <a:schemeClr val="tx1">
                  <a:lumMod val="95000"/>
                  <a:lumOff val="5000"/>
                </a:schemeClr>
              </a:solidFill>
              <a:ea typeface="ＭＳ Ｐゴシック" pitchFamily="34" charset="-128"/>
            </a:endParaRPr>
          </a:p>
          <a:p>
            <a:endParaRPr lang="en-US" altLang="en-US" sz="2800" dirty="0" smtClean="0">
              <a:ea typeface="ＭＳ Ｐゴシック"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7681" y="1757940"/>
            <a:ext cx="1738478" cy="2102346"/>
          </a:xfrm>
          <a:prstGeom prst="rect">
            <a:avLst/>
          </a:prstGeom>
          <a:ln>
            <a:noFill/>
          </a:ln>
          <a:effectLst>
            <a:softEdge rad="112500"/>
          </a:effectLst>
        </p:spPr>
      </p:pic>
      <p:sp>
        <p:nvSpPr>
          <p:cNvPr id="5" name="TextBox 4"/>
          <p:cNvSpPr txBox="1"/>
          <p:nvPr/>
        </p:nvSpPr>
        <p:spPr>
          <a:xfrm>
            <a:off x="251520" y="1196752"/>
            <a:ext cx="6946161" cy="523220"/>
          </a:xfrm>
          <a:prstGeom prst="rect">
            <a:avLst/>
          </a:prstGeom>
          <a:noFill/>
        </p:spPr>
        <p:txBody>
          <a:bodyPr wrap="square" rtlCol="0">
            <a:spAutoFit/>
          </a:bodyPr>
          <a:lstStyle/>
          <a:p>
            <a:pPr marL="285750" indent="-285750">
              <a:buFont typeface="Arial" panose="020B0604020202020204" pitchFamily="34" charset="0"/>
              <a:buChar char="•"/>
            </a:pPr>
            <a:r>
              <a:rPr lang="en-US" altLang="en-US" sz="2800" dirty="0">
                <a:ea typeface="ＭＳ Ｐゴシック" pitchFamily="34" charset="-128"/>
              </a:rPr>
              <a:t>Developed early childcare programmes in US</a:t>
            </a:r>
          </a:p>
        </p:txBody>
      </p:sp>
      <p:sp>
        <p:nvSpPr>
          <p:cNvPr id="6" name="TextBox 5"/>
          <p:cNvSpPr txBox="1"/>
          <p:nvPr/>
        </p:nvSpPr>
        <p:spPr>
          <a:xfrm>
            <a:off x="251520" y="1826821"/>
            <a:ext cx="6946161" cy="954107"/>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ea typeface="ＭＳ Ｐゴシック" pitchFamily="34" charset="-128"/>
              </a:rPr>
              <a:t>Impressed by visit to the child-centred </a:t>
            </a:r>
            <a:r>
              <a:rPr lang="en-GB" altLang="en-US" sz="2800" dirty="0">
                <a:ea typeface="ＭＳ Ｐゴシック" pitchFamily="34" charset="-128"/>
              </a:rPr>
              <a:t>pre-schools</a:t>
            </a:r>
            <a:r>
              <a:rPr lang="en-US" altLang="en-US" sz="2800" dirty="0">
                <a:ea typeface="ＭＳ Ｐゴシック" pitchFamily="34" charset="-128"/>
              </a:rPr>
              <a:t> of Reggio Emilia</a:t>
            </a:r>
          </a:p>
        </p:txBody>
      </p:sp>
      <p:sp>
        <p:nvSpPr>
          <p:cNvPr id="8" name="TextBox 7"/>
          <p:cNvSpPr txBox="1"/>
          <p:nvPr/>
        </p:nvSpPr>
        <p:spPr>
          <a:xfrm>
            <a:off x="251520" y="2834933"/>
            <a:ext cx="6946161" cy="1384995"/>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ea typeface="ＭＳ Ｐゴシック" pitchFamily="34" charset="-128"/>
              </a:rPr>
              <a:t>Established a collaborative relationship with them to improve educational systems internationally</a:t>
            </a:r>
          </a:p>
        </p:txBody>
      </p:sp>
    </p:spTree>
    <p:extLst>
      <p:ext uri="{BB962C8B-B14F-4D97-AF65-F5344CB8AC3E}">
        <p14:creationId xmlns:p14="http://schemas.microsoft.com/office/powerpoint/2010/main" val="192004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Bruner</a:t>
            </a:r>
            <a:endParaRPr lang="en-GB" b="1" dirty="0"/>
          </a:p>
        </p:txBody>
      </p:sp>
      <p:sp>
        <p:nvSpPr>
          <p:cNvPr id="3" name="TextBox 2"/>
          <p:cNvSpPr txBox="1"/>
          <p:nvPr/>
        </p:nvSpPr>
        <p:spPr>
          <a:xfrm>
            <a:off x="2987824" y="1175156"/>
            <a:ext cx="579652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smtClean="0"/>
              <a:t>Read the hand-out ‘What is the Reggio approach?’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726462"/>
            <a:ext cx="2422488" cy="3430730"/>
          </a:xfrm>
          <a:prstGeom prst="rect">
            <a:avLst/>
          </a:prstGeom>
        </p:spPr>
      </p:pic>
      <p:sp>
        <p:nvSpPr>
          <p:cNvPr id="6" name="TextBox 5"/>
          <p:cNvSpPr txBox="1"/>
          <p:nvPr/>
        </p:nvSpPr>
        <p:spPr>
          <a:xfrm>
            <a:off x="490656" y="980728"/>
            <a:ext cx="1944216" cy="523220"/>
          </a:xfrm>
          <a:prstGeom prst="rect">
            <a:avLst/>
          </a:prstGeom>
          <a:noFill/>
        </p:spPr>
        <p:txBody>
          <a:bodyPr wrap="square" rtlCol="0">
            <a:spAutoFit/>
          </a:bodyPr>
          <a:lstStyle/>
          <a:p>
            <a:r>
              <a:rPr lang="en-GB" sz="2800" b="1" dirty="0" smtClean="0"/>
              <a:t>Task:</a:t>
            </a:r>
            <a:endParaRPr lang="en-GB" sz="2800" b="1" dirty="0"/>
          </a:p>
        </p:txBody>
      </p:sp>
      <p:sp>
        <p:nvSpPr>
          <p:cNvPr id="7" name="TextBox 6"/>
          <p:cNvSpPr txBox="1"/>
          <p:nvPr/>
        </p:nvSpPr>
        <p:spPr>
          <a:xfrm>
            <a:off x="2971849" y="2564904"/>
            <a:ext cx="5796520" cy="1815882"/>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smtClean="0"/>
              <a:t>In small groups, using the worksheet provided, identify five key points that demonstrate their child-centred approach</a:t>
            </a:r>
          </a:p>
        </p:txBody>
      </p:sp>
      <p:sp>
        <p:nvSpPr>
          <p:cNvPr id="8" name="TextBox 7"/>
          <p:cNvSpPr txBox="1"/>
          <p:nvPr/>
        </p:nvSpPr>
        <p:spPr>
          <a:xfrm>
            <a:off x="2987824" y="5301208"/>
            <a:ext cx="5796520" cy="523220"/>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smtClean="0"/>
              <a:t>Share these with the larger group</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240" y="1921467"/>
            <a:ext cx="566793" cy="566793"/>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76256" y="4149439"/>
            <a:ext cx="628549" cy="628549"/>
          </a:xfrm>
          <a:prstGeom prst="rect">
            <a:avLst/>
          </a:prstGeom>
        </p:spPr>
      </p:pic>
      <p:pic>
        <p:nvPicPr>
          <p:cNvPr id="12" name="Picture 11">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996815" y="5949280"/>
            <a:ext cx="604435" cy="604435"/>
          </a:xfrm>
          <a:prstGeom prst="rect">
            <a:avLst/>
          </a:prstGeom>
        </p:spPr>
      </p:pic>
    </p:spTree>
    <p:extLst>
      <p:ext uri="{BB962C8B-B14F-4D97-AF65-F5344CB8AC3E}">
        <p14:creationId xmlns:p14="http://schemas.microsoft.com/office/powerpoint/2010/main" val="343565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68854" y="1412776"/>
            <a:ext cx="7772400" cy="1470025"/>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t>What do we mean by ‘curriculum’?</a:t>
            </a:r>
            <a:endParaRPr lang="en-GB" sz="36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6860" y="2636912"/>
            <a:ext cx="2199620" cy="1656184"/>
          </a:xfrm>
          <a:prstGeom prst="rect">
            <a:avLst/>
          </a:prstGeom>
          <a:ln>
            <a:noFill/>
          </a:ln>
          <a:effectLst>
            <a:softEdge rad="112500"/>
          </a:effectLst>
        </p:spPr>
      </p:pic>
      <p:sp>
        <p:nvSpPr>
          <p:cNvPr id="4" name="Title 1"/>
          <p:cNvSpPr txBox="1">
            <a:spLocks/>
          </p:cNvSpPr>
          <p:nvPr/>
        </p:nvSpPr>
        <p:spPr>
          <a:xfrm>
            <a:off x="688032" y="188640"/>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smtClean="0"/>
              <a:t>Key phrases and concepts</a:t>
            </a:r>
            <a:endParaRPr lang="en-GB" b="1" i="1" dirty="0"/>
          </a:p>
        </p:txBody>
      </p:sp>
      <p:sp>
        <p:nvSpPr>
          <p:cNvPr id="5" name="TextBox 4"/>
          <p:cNvSpPr txBox="1"/>
          <p:nvPr/>
        </p:nvSpPr>
        <p:spPr>
          <a:xfrm>
            <a:off x="971600" y="4437112"/>
            <a:ext cx="7704856" cy="1384995"/>
          </a:xfrm>
          <a:prstGeom prst="rect">
            <a:avLst/>
          </a:prstGeom>
          <a:noFill/>
        </p:spPr>
        <p:txBody>
          <a:bodyPr wrap="square" rtlCol="0">
            <a:spAutoFit/>
          </a:bodyPr>
          <a:lstStyle/>
          <a:p>
            <a:r>
              <a:rPr lang="en-GB" sz="2800" dirty="0" smtClean="0"/>
              <a:t>Task: </a:t>
            </a:r>
          </a:p>
          <a:p>
            <a:r>
              <a:rPr lang="en-GB" sz="2800" dirty="0" smtClean="0"/>
              <a:t>Discuss this with the people next to you and feedback to the group</a:t>
            </a:r>
            <a:endParaRPr lang="en-GB" sz="2800"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24263" y="5661248"/>
            <a:ext cx="820459" cy="820459"/>
          </a:xfrm>
          <a:prstGeom prst="rect">
            <a:avLst/>
          </a:prstGeom>
        </p:spPr>
      </p:pic>
    </p:spTree>
    <p:extLst>
      <p:ext uri="{BB962C8B-B14F-4D97-AF65-F5344CB8AC3E}">
        <p14:creationId xmlns:p14="http://schemas.microsoft.com/office/powerpoint/2010/main" val="92893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8032" y="188640"/>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smtClean="0"/>
              <a:t>Key phrases and concepts</a:t>
            </a:r>
            <a:endParaRPr lang="en-GB" b="1" i="1" dirty="0"/>
          </a:p>
        </p:txBody>
      </p:sp>
      <p:sp>
        <p:nvSpPr>
          <p:cNvPr id="3" name="TextBox 2"/>
          <p:cNvSpPr txBox="1"/>
          <p:nvPr/>
        </p:nvSpPr>
        <p:spPr>
          <a:xfrm>
            <a:off x="431629" y="1666385"/>
            <a:ext cx="8064896" cy="2000548"/>
          </a:xfrm>
          <a:prstGeom prst="rect">
            <a:avLst/>
          </a:prstGeom>
          <a:noFill/>
        </p:spPr>
        <p:txBody>
          <a:bodyPr wrap="square" rtlCol="0">
            <a:spAutoFit/>
          </a:bodyPr>
          <a:lstStyle/>
          <a:p>
            <a:r>
              <a:rPr lang="en-GB" sz="3200" b="1" dirty="0" smtClean="0"/>
              <a:t>curriculum</a:t>
            </a:r>
          </a:p>
          <a:p>
            <a:r>
              <a:rPr lang="en-GB" sz="3200" dirty="0" smtClean="0"/>
              <a:t>‘A course of study at a school, university etc.; the subjects making up such a course.’</a:t>
            </a:r>
          </a:p>
          <a:p>
            <a:pPr algn="r"/>
            <a:r>
              <a:rPr lang="en-GB" sz="2400" i="1" dirty="0" smtClean="0"/>
              <a:t>Shorter Oxford English Dictionary</a:t>
            </a:r>
            <a:endParaRPr lang="en-GB" sz="2400" i="1" dirty="0"/>
          </a:p>
        </p:txBody>
      </p:sp>
      <p:sp>
        <p:nvSpPr>
          <p:cNvPr id="4" name="TextBox 3"/>
          <p:cNvSpPr txBox="1"/>
          <p:nvPr/>
        </p:nvSpPr>
        <p:spPr>
          <a:xfrm>
            <a:off x="431629" y="4005064"/>
            <a:ext cx="8064896" cy="1815882"/>
          </a:xfrm>
          <a:prstGeom prst="rect">
            <a:avLst/>
          </a:prstGeom>
          <a:noFill/>
        </p:spPr>
        <p:txBody>
          <a:bodyPr wrap="square" rtlCol="0">
            <a:spAutoFit/>
          </a:bodyPr>
          <a:lstStyle/>
          <a:p>
            <a:r>
              <a:rPr lang="en-GB" sz="2800" dirty="0" smtClean="0"/>
              <a:t>‘The </a:t>
            </a:r>
            <a:r>
              <a:rPr lang="en-GB" sz="2800" dirty="0"/>
              <a:t>school curriculum is learner focussed, places an emphasis on skills development and ensures that it is appropriate for the specific needs of Wales</a:t>
            </a:r>
            <a:r>
              <a:rPr lang="en-GB" sz="2800" dirty="0" smtClean="0"/>
              <a:t>.’</a:t>
            </a:r>
          </a:p>
          <a:p>
            <a:pPr algn="r"/>
            <a:r>
              <a:rPr lang="en-GB" sz="2400" i="1" dirty="0" smtClean="0"/>
              <a:t>Welsh Assembly Government (2014)</a:t>
            </a:r>
            <a:endParaRPr lang="en-GB" sz="2400" i="1" dirty="0"/>
          </a:p>
        </p:txBody>
      </p:sp>
    </p:spTree>
    <p:extLst>
      <p:ext uri="{BB962C8B-B14F-4D97-AF65-F5344CB8AC3E}">
        <p14:creationId xmlns:p14="http://schemas.microsoft.com/office/powerpoint/2010/main" val="2177684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Aims of Education</a:t>
            </a:r>
            <a:endParaRPr lang="en-GB" b="1" dirty="0"/>
          </a:p>
        </p:txBody>
      </p:sp>
      <p:sp>
        <p:nvSpPr>
          <p:cNvPr id="3" name="Content Placeholder 6"/>
          <p:cNvSpPr txBox="1">
            <a:spLocks/>
          </p:cNvSpPr>
          <p:nvPr/>
        </p:nvSpPr>
        <p:spPr>
          <a:xfrm>
            <a:off x="539552" y="1481138"/>
            <a:ext cx="7920236" cy="309999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spcAft>
                <a:spcPts val="600"/>
              </a:spcAft>
              <a:defRPr/>
            </a:pPr>
            <a:r>
              <a:rPr lang="en-GB" sz="2800" b="1" i="1" dirty="0" smtClean="0"/>
              <a:t>‘Aims define the point of an activity – what it seeks to achieve; where it should go.’</a:t>
            </a:r>
          </a:p>
          <a:p>
            <a:pPr marL="109537" indent="0" algn="r">
              <a:spcBef>
                <a:spcPts val="0"/>
              </a:spcBef>
              <a:spcAft>
                <a:spcPts val="600"/>
              </a:spcAft>
              <a:buFont typeface="Wingdings 3" pitchFamily="18" charset="2"/>
              <a:buNone/>
              <a:defRPr/>
            </a:pPr>
            <a:r>
              <a:rPr lang="en-GB" sz="2800" i="1" dirty="0" smtClean="0"/>
              <a:t> </a:t>
            </a:r>
            <a:r>
              <a:rPr lang="en-GB" sz="2400" i="1" dirty="0" smtClean="0"/>
              <a:t>(</a:t>
            </a:r>
            <a:r>
              <a:rPr lang="en-GB" sz="2400" i="1" dirty="0" err="1" smtClean="0"/>
              <a:t>Cremin</a:t>
            </a:r>
            <a:r>
              <a:rPr lang="en-GB" sz="2400" i="1" dirty="0" smtClean="0"/>
              <a:t> &amp; Arthur (Ed.) 2014 p. 253)</a:t>
            </a:r>
          </a:p>
          <a:p>
            <a:pPr>
              <a:spcBef>
                <a:spcPts val="0"/>
              </a:spcBef>
              <a:spcAft>
                <a:spcPts val="600"/>
              </a:spcAft>
              <a:defRPr/>
            </a:pPr>
            <a:r>
              <a:rPr lang="en-GB" sz="2800" i="1" dirty="0" smtClean="0"/>
              <a:t>Not just one overriding aim of education, education policy can have a number of aims</a:t>
            </a:r>
            <a:endParaRPr lang="en-GB" sz="2400" i="1" dirty="0" smtClean="0"/>
          </a:p>
          <a:p>
            <a:pPr>
              <a:spcBef>
                <a:spcPts val="0"/>
              </a:spcBef>
              <a:spcAft>
                <a:spcPts val="600"/>
              </a:spcAft>
              <a:defRPr/>
            </a:pPr>
            <a:r>
              <a:rPr lang="en-GB" sz="2800" i="1" dirty="0" smtClean="0"/>
              <a:t>Aims are linked to educational values and principles</a:t>
            </a:r>
            <a:endParaRPr lang="en-US" sz="2800" dirty="0" smtClean="0"/>
          </a:p>
          <a:p>
            <a:pPr>
              <a:spcBef>
                <a:spcPts val="0"/>
              </a:spcBef>
              <a:spcAft>
                <a:spcPts val="600"/>
              </a:spcAft>
              <a:defRPr/>
            </a:pPr>
            <a:endParaRPr lang="en-US" sz="2800"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516216" y="4819778"/>
            <a:ext cx="1584176" cy="1584176"/>
          </a:xfrm>
          <a:prstGeom prst="rect">
            <a:avLst/>
          </a:prstGeom>
          <a:ln>
            <a:noFill/>
          </a:ln>
          <a:effectLst>
            <a:softEdge rad="112500"/>
          </a:effectLst>
        </p:spPr>
      </p:pic>
    </p:spTree>
    <p:extLst>
      <p:ext uri="{BB962C8B-B14F-4D97-AF65-F5344CB8AC3E}">
        <p14:creationId xmlns:p14="http://schemas.microsoft.com/office/powerpoint/2010/main" val="64493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6"/>
          <p:cNvSpPr txBox="1">
            <a:spLocks/>
          </p:cNvSpPr>
          <p:nvPr/>
        </p:nvSpPr>
        <p:spPr>
          <a:xfrm>
            <a:off x="648010" y="1124744"/>
            <a:ext cx="7776220" cy="137179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09537" indent="0">
              <a:buFont typeface="Wingdings 3" pitchFamily="18" charset="2"/>
              <a:buNone/>
              <a:defRPr/>
            </a:pPr>
            <a:r>
              <a:rPr lang="en-GB" sz="2800" dirty="0" smtClean="0"/>
              <a:t>An international review by Le </a:t>
            </a:r>
            <a:r>
              <a:rPr lang="en-GB" sz="2800" dirty="0" err="1" smtClean="0"/>
              <a:t>Métais</a:t>
            </a:r>
            <a:r>
              <a:rPr lang="en-GB" sz="2800" dirty="0" smtClean="0"/>
              <a:t> (1997) of the stated aims of education produced a list of aims that governments around the world claimed for their school systems.</a:t>
            </a:r>
            <a:endParaRPr lang="en-US" sz="2800" dirty="0" smtClean="0"/>
          </a:p>
          <a:p>
            <a:pPr marL="0" indent="0">
              <a:buNone/>
              <a:defRPr/>
            </a:pPr>
            <a:endParaRPr lang="en-US" sz="2800" dirty="0" smtClean="0"/>
          </a:p>
          <a:p>
            <a:pPr>
              <a:defRPr/>
            </a:pPr>
            <a:endParaRPr lang="en-US" sz="2800" dirty="0"/>
          </a:p>
        </p:txBody>
      </p:sp>
      <p:sp>
        <p:nvSpPr>
          <p:cNvPr id="3"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Aims of Education</a:t>
            </a:r>
            <a:endParaRPr lang="en-GB" b="1" dirty="0"/>
          </a:p>
        </p:txBody>
      </p:sp>
      <p:sp>
        <p:nvSpPr>
          <p:cNvPr id="5" name="TextBox 4"/>
          <p:cNvSpPr txBox="1"/>
          <p:nvPr/>
        </p:nvSpPr>
        <p:spPr>
          <a:xfrm>
            <a:off x="827584" y="3429000"/>
            <a:ext cx="7596646" cy="1815882"/>
          </a:xfrm>
          <a:prstGeom prst="rect">
            <a:avLst/>
          </a:prstGeom>
          <a:noFill/>
        </p:spPr>
        <p:txBody>
          <a:bodyPr wrap="square" rtlCol="0">
            <a:spAutoFit/>
          </a:bodyPr>
          <a:lstStyle/>
          <a:p>
            <a:r>
              <a:rPr lang="en-GB" sz="2800" dirty="0" smtClean="0"/>
              <a:t>Task:</a:t>
            </a:r>
          </a:p>
          <a:p>
            <a:r>
              <a:rPr lang="en-GB" sz="2800" dirty="0" smtClean="0"/>
              <a:t>From this list choose the five aims that you feel are most important and give reasons to support your choices</a:t>
            </a:r>
            <a:endParaRPr lang="en-GB" sz="2800" dirty="0"/>
          </a:p>
        </p:txBody>
      </p:sp>
      <p:pic>
        <p:nvPicPr>
          <p:cNvPr id="6" name="Picture 5"/>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4180715" y="2718191"/>
            <a:ext cx="710809" cy="710809"/>
          </a:xfrm>
          <a:prstGeom prst="rect">
            <a:avLst/>
          </a:prstGeom>
        </p:spPr>
      </p:pic>
      <p:sp>
        <p:nvSpPr>
          <p:cNvPr id="4" name="TextBox 3"/>
          <p:cNvSpPr txBox="1"/>
          <p:nvPr/>
        </p:nvSpPr>
        <p:spPr>
          <a:xfrm>
            <a:off x="4891524" y="2852936"/>
            <a:ext cx="3280876" cy="369332"/>
          </a:xfrm>
          <a:prstGeom prst="rect">
            <a:avLst/>
          </a:prstGeom>
          <a:noFill/>
        </p:spPr>
        <p:txBody>
          <a:bodyPr wrap="square" rtlCol="0">
            <a:spAutoFit/>
          </a:bodyPr>
          <a:lstStyle/>
          <a:p>
            <a:r>
              <a:rPr lang="en-GB" dirty="0" smtClean="0"/>
              <a:t>Hand-out – Aims of Education</a:t>
            </a:r>
            <a:endParaRPr lang="en-GB"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43922" y="5244882"/>
            <a:ext cx="676443" cy="676443"/>
          </a:xfrm>
          <a:prstGeom prst="rect">
            <a:avLst/>
          </a:prstGeom>
        </p:spPr>
      </p:pic>
      <p:sp>
        <p:nvSpPr>
          <p:cNvPr id="11" name="TextBox 10"/>
          <p:cNvSpPr txBox="1"/>
          <p:nvPr/>
        </p:nvSpPr>
        <p:spPr>
          <a:xfrm>
            <a:off x="5043924" y="5398437"/>
            <a:ext cx="3920564" cy="369332"/>
          </a:xfrm>
          <a:prstGeom prst="rect">
            <a:avLst/>
          </a:prstGeom>
          <a:noFill/>
        </p:spPr>
        <p:txBody>
          <a:bodyPr wrap="square" rtlCol="0">
            <a:spAutoFit/>
          </a:bodyPr>
          <a:lstStyle/>
          <a:p>
            <a:r>
              <a:rPr lang="en-GB" dirty="0" smtClean="0"/>
              <a:t>Worksheet – My five aims for education</a:t>
            </a:r>
            <a:endParaRPr lang="en-GB" dirty="0"/>
          </a:p>
        </p:txBody>
      </p:sp>
    </p:spTree>
    <p:extLst>
      <p:ext uri="{BB962C8B-B14F-4D97-AF65-F5344CB8AC3E}">
        <p14:creationId xmlns:p14="http://schemas.microsoft.com/office/powerpoint/2010/main" val="219513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4" grpId="0"/>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Aims of Welsh Education</a:t>
            </a:r>
            <a:endParaRPr lang="en-GB" b="1" dirty="0"/>
          </a:p>
        </p:txBody>
      </p:sp>
      <p:sp>
        <p:nvSpPr>
          <p:cNvPr id="3" name="TextBox 2"/>
          <p:cNvSpPr txBox="1"/>
          <p:nvPr/>
        </p:nvSpPr>
        <p:spPr>
          <a:xfrm>
            <a:off x="406753" y="980728"/>
            <a:ext cx="8229600" cy="954107"/>
          </a:xfrm>
          <a:prstGeom prst="rect">
            <a:avLst/>
          </a:prstGeom>
          <a:noFill/>
        </p:spPr>
        <p:txBody>
          <a:bodyPr wrap="square" rtlCol="0">
            <a:spAutoFit/>
          </a:bodyPr>
          <a:lstStyle/>
          <a:p>
            <a:r>
              <a:rPr lang="en-GB" sz="2800" dirty="0" smtClean="0"/>
              <a:t>In 2002 the Welsh Government published ‘</a:t>
            </a:r>
            <a:r>
              <a:rPr lang="en-GB" sz="2800" i="1" dirty="0" smtClean="0"/>
              <a:t>Children and Young People: Rights to Action’</a:t>
            </a:r>
            <a:endParaRPr lang="en-GB" sz="2800" dirty="0"/>
          </a:p>
        </p:txBody>
      </p:sp>
      <p:sp>
        <p:nvSpPr>
          <p:cNvPr id="4" name="Content Placeholder 6"/>
          <p:cNvSpPr txBox="1">
            <a:spLocks/>
          </p:cNvSpPr>
          <p:nvPr/>
        </p:nvSpPr>
        <p:spPr>
          <a:xfrm>
            <a:off x="367569" y="1947946"/>
            <a:ext cx="6724712" cy="2448867"/>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2800" i="1" dirty="0" smtClean="0"/>
              <a:t>Based on the </a:t>
            </a:r>
            <a:r>
              <a:rPr lang="en-US" sz="2800" i="1" dirty="0" smtClean="0"/>
              <a:t>UN Convention on the Rights of the Child (</a:t>
            </a:r>
            <a:r>
              <a:rPr lang="en-US" sz="2800" i="1" dirty="0" err="1" smtClean="0"/>
              <a:t>UNCRC</a:t>
            </a:r>
            <a:r>
              <a:rPr lang="en-US" sz="2800" i="1" dirty="0" smtClean="0"/>
              <a:t>) </a:t>
            </a:r>
          </a:p>
          <a:p>
            <a:pPr>
              <a:defRPr/>
            </a:pPr>
            <a:r>
              <a:rPr lang="en-US" sz="2800" i="1" dirty="0" smtClean="0"/>
              <a:t>Form the basis for decisions on priorities and objectives nationally. </a:t>
            </a:r>
          </a:p>
          <a:p>
            <a:pPr>
              <a:defRPr/>
            </a:pPr>
            <a:r>
              <a:rPr lang="en-US" sz="2800" i="1" dirty="0" smtClean="0"/>
              <a:t>Form the basis for decisions on strategy and service provision locally. </a:t>
            </a:r>
          </a:p>
          <a:p>
            <a:pPr>
              <a:defRPr/>
            </a:pPr>
            <a:r>
              <a:rPr lang="en-US" sz="2800" i="1" dirty="0" smtClean="0"/>
              <a:t>Basis of all </a:t>
            </a:r>
            <a:r>
              <a:rPr lang="en-US" sz="2800" i="1" dirty="0" err="1" smtClean="0"/>
              <a:t>WG</a:t>
            </a:r>
            <a:r>
              <a:rPr lang="en-US" sz="2800" i="1" dirty="0" smtClean="0"/>
              <a:t> work for children and young people.</a:t>
            </a:r>
          </a:p>
          <a:p>
            <a:pPr marL="109537" indent="0">
              <a:buFont typeface="Wingdings 3" pitchFamily="18" charset="2"/>
              <a:buNone/>
              <a:defRPr/>
            </a:pPr>
            <a:endParaRPr lang="en-GB" sz="2800" i="1" dirty="0" smtClean="0"/>
          </a:p>
          <a:p>
            <a:pPr>
              <a:defRPr/>
            </a:pPr>
            <a:endParaRPr lang="en-US" sz="2800" dirty="0" smtClean="0"/>
          </a:p>
          <a:p>
            <a:pPr>
              <a:defRPr/>
            </a:pPr>
            <a:endParaRPr lang="en-US" sz="2800" dirty="0" smtClean="0"/>
          </a:p>
          <a:p>
            <a:pPr>
              <a:defRPr/>
            </a:pPr>
            <a:endParaRPr lang="en-US" sz="2800" dirty="0"/>
          </a:p>
        </p:txBody>
      </p:sp>
      <p:pic>
        <p:nvPicPr>
          <p:cNvPr id="5" name="Picture 4"/>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873178" y="2636912"/>
            <a:ext cx="2018744" cy="2850614"/>
          </a:xfrm>
          <a:prstGeom prst="rect">
            <a:avLst/>
          </a:prstGeom>
        </p:spPr>
      </p:pic>
    </p:spTree>
    <p:extLst>
      <p:ext uri="{BB962C8B-B14F-4D97-AF65-F5344CB8AC3E}">
        <p14:creationId xmlns:p14="http://schemas.microsoft.com/office/powerpoint/2010/main" val="13590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Aims of Welsh Education</a:t>
            </a:r>
            <a:endParaRPr lang="en-GB" b="1" dirty="0"/>
          </a:p>
        </p:txBody>
      </p:sp>
      <p:sp>
        <p:nvSpPr>
          <p:cNvPr id="3" name="TextBox 2"/>
          <p:cNvSpPr txBox="1"/>
          <p:nvPr/>
        </p:nvSpPr>
        <p:spPr>
          <a:xfrm>
            <a:off x="406753" y="980728"/>
            <a:ext cx="8229600" cy="954107"/>
          </a:xfrm>
          <a:prstGeom prst="rect">
            <a:avLst/>
          </a:prstGeom>
          <a:noFill/>
        </p:spPr>
        <p:txBody>
          <a:bodyPr wrap="square" rtlCol="0">
            <a:spAutoFit/>
          </a:bodyPr>
          <a:lstStyle/>
          <a:p>
            <a:r>
              <a:rPr lang="en-GB" sz="2800" dirty="0" smtClean="0"/>
              <a:t>This document includes the Seven Core Aims that all children in Wales have the right to;</a:t>
            </a:r>
            <a:endParaRPr lang="en-GB" sz="2800" dirty="0"/>
          </a:p>
        </p:txBody>
      </p:sp>
      <p:sp>
        <p:nvSpPr>
          <p:cNvPr id="6" name="Content Placeholder 6"/>
          <p:cNvSpPr txBox="1">
            <a:spLocks/>
          </p:cNvSpPr>
          <p:nvPr/>
        </p:nvSpPr>
        <p:spPr>
          <a:xfrm>
            <a:off x="251520" y="2060848"/>
            <a:ext cx="8712968" cy="380223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defRPr/>
            </a:pPr>
            <a:r>
              <a:rPr lang="en-US" sz="2400" i="1" dirty="0" smtClean="0"/>
              <a:t>a flying start in life</a:t>
            </a:r>
          </a:p>
          <a:p>
            <a:pPr>
              <a:spcBef>
                <a:spcPts val="0"/>
              </a:spcBef>
              <a:defRPr/>
            </a:pPr>
            <a:r>
              <a:rPr lang="en-US" sz="2400" i="1" dirty="0" smtClean="0"/>
              <a:t>a comprehensive range of education and learning opportunities</a:t>
            </a:r>
          </a:p>
          <a:p>
            <a:pPr>
              <a:spcBef>
                <a:spcPts val="0"/>
              </a:spcBef>
              <a:defRPr/>
            </a:pPr>
            <a:r>
              <a:rPr lang="en-US" sz="2400" i="1" dirty="0" smtClean="0"/>
              <a:t>the best possible health and are free from abuse, victimisation and exploitation</a:t>
            </a:r>
          </a:p>
          <a:p>
            <a:pPr>
              <a:spcBef>
                <a:spcPts val="0"/>
              </a:spcBef>
              <a:defRPr/>
            </a:pPr>
            <a:r>
              <a:rPr lang="en-US" sz="2400" i="1" dirty="0" smtClean="0"/>
              <a:t>access to play, leisure, sporting and cultural activities</a:t>
            </a:r>
          </a:p>
          <a:p>
            <a:pPr>
              <a:spcBef>
                <a:spcPts val="0"/>
              </a:spcBef>
              <a:defRPr/>
            </a:pPr>
            <a:r>
              <a:rPr lang="en-US" sz="2400" i="1" dirty="0" smtClean="0"/>
              <a:t>To be listened to, treated with respect, and have their race and cultural identity recognised</a:t>
            </a:r>
          </a:p>
          <a:p>
            <a:pPr>
              <a:spcBef>
                <a:spcPts val="0"/>
              </a:spcBef>
              <a:defRPr/>
            </a:pPr>
            <a:r>
              <a:rPr lang="en-US" sz="2400" i="1" dirty="0" smtClean="0"/>
              <a:t>a safe home and a community which supports physical and emotional wellbeing</a:t>
            </a:r>
          </a:p>
          <a:p>
            <a:pPr>
              <a:spcBef>
                <a:spcPts val="0"/>
              </a:spcBef>
              <a:defRPr/>
            </a:pPr>
            <a:r>
              <a:rPr lang="en-US" sz="2400" i="1" dirty="0" smtClean="0"/>
              <a:t>are not disadvantaged by poverty.</a:t>
            </a:r>
          </a:p>
          <a:p>
            <a:pPr marL="109537" indent="0">
              <a:buFont typeface="Wingdings 3" pitchFamily="18" charset="2"/>
              <a:buNone/>
              <a:defRPr/>
            </a:pPr>
            <a:endParaRPr lang="en-GB" sz="2400" i="1" dirty="0" smtClean="0"/>
          </a:p>
          <a:p>
            <a:pPr>
              <a:defRPr/>
            </a:pPr>
            <a:endParaRPr lang="en-US" sz="2400" dirty="0" smtClean="0"/>
          </a:p>
          <a:p>
            <a:pPr>
              <a:defRPr/>
            </a:pPr>
            <a:endParaRPr lang="en-US" sz="2400" dirty="0" smtClean="0"/>
          </a:p>
          <a:p>
            <a:pPr>
              <a:defRPr/>
            </a:pPr>
            <a:endParaRPr lang="en-US" sz="2400" dirty="0"/>
          </a:p>
        </p:txBody>
      </p:sp>
    </p:spTree>
    <p:extLst>
      <p:ext uri="{BB962C8B-B14F-4D97-AF65-F5344CB8AC3E}">
        <p14:creationId xmlns:p14="http://schemas.microsoft.com/office/powerpoint/2010/main" val="852253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Curriculum in Wales</a:t>
            </a:r>
            <a:endParaRPr lang="en-GB" b="1" dirty="0"/>
          </a:p>
        </p:txBody>
      </p:sp>
      <p:sp>
        <p:nvSpPr>
          <p:cNvPr id="3" name="TextBox 2"/>
          <p:cNvSpPr txBox="1"/>
          <p:nvPr/>
        </p:nvSpPr>
        <p:spPr>
          <a:xfrm>
            <a:off x="406753" y="980728"/>
            <a:ext cx="8229600" cy="523220"/>
          </a:xfrm>
          <a:prstGeom prst="rect">
            <a:avLst/>
          </a:prstGeom>
          <a:noFill/>
        </p:spPr>
        <p:txBody>
          <a:bodyPr wrap="square" rtlCol="0">
            <a:spAutoFit/>
          </a:bodyPr>
          <a:lstStyle/>
          <a:p>
            <a:r>
              <a:rPr lang="en-GB" sz="2800" b="1" dirty="0" smtClean="0"/>
              <a:t>The School Curriculum</a:t>
            </a:r>
            <a:endParaRPr lang="en-GB" sz="2800" b="1" dirty="0"/>
          </a:p>
        </p:txBody>
      </p:sp>
      <p:sp>
        <p:nvSpPr>
          <p:cNvPr id="6" name="Content Placeholder 6"/>
          <p:cNvSpPr txBox="1">
            <a:spLocks/>
          </p:cNvSpPr>
          <p:nvPr/>
        </p:nvSpPr>
        <p:spPr>
          <a:xfrm>
            <a:off x="388497" y="2636912"/>
            <a:ext cx="5328592" cy="27363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00050">
              <a:spcBef>
                <a:spcPts val="0"/>
              </a:spcBef>
              <a:defRPr/>
            </a:pPr>
            <a:r>
              <a:rPr lang="en-GB" sz="2400" dirty="0" smtClean="0"/>
              <a:t>the </a:t>
            </a:r>
            <a:r>
              <a:rPr lang="en-GB" sz="2400" dirty="0"/>
              <a:t>Foundation Phase </a:t>
            </a:r>
            <a:endParaRPr lang="en-GB" sz="2400" dirty="0" smtClean="0"/>
          </a:p>
          <a:p>
            <a:pPr marL="400050">
              <a:spcBef>
                <a:spcPts val="0"/>
              </a:spcBef>
              <a:defRPr/>
            </a:pPr>
            <a:r>
              <a:rPr lang="en-GB" sz="2400" dirty="0" smtClean="0"/>
              <a:t>skills </a:t>
            </a:r>
            <a:r>
              <a:rPr lang="en-GB" sz="2400" dirty="0"/>
              <a:t>development</a:t>
            </a:r>
          </a:p>
          <a:p>
            <a:pPr marL="400050">
              <a:spcBef>
                <a:spcPts val="0"/>
              </a:spcBef>
              <a:defRPr/>
            </a:pPr>
            <a:r>
              <a:rPr lang="en-GB" sz="2400" dirty="0" smtClean="0"/>
              <a:t>the National </a:t>
            </a:r>
            <a:r>
              <a:rPr lang="en-GB" sz="2400" dirty="0"/>
              <a:t>curriculum</a:t>
            </a:r>
          </a:p>
          <a:p>
            <a:pPr marL="400050">
              <a:spcBef>
                <a:spcPts val="0"/>
              </a:spcBef>
              <a:defRPr/>
            </a:pPr>
            <a:r>
              <a:rPr lang="en-GB" sz="2400" dirty="0" smtClean="0"/>
              <a:t>personal </a:t>
            </a:r>
            <a:r>
              <a:rPr lang="en-GB" sz="2400" dirty="0"/>
              <a:t>and social education</a:t>
            </a:r>
          </a:p>
          <a:p>
            <a:pPr marL="400050">
              <a:spcBef>
                <a:spcPts val="0"/>
              </a:spcBef>
              <a:defRPr/>
            </a:pPr>
            <a:r>
              <a:rPr lang="en-GB" sz="2400" dirty="0" smtClean="0"/>
              <a:t>sex </a:t>
            </a:r>
            <a:r>
              <a:rPr lang="en-GB" sz="2400" dirty="0"/>
              <a:t>education</a:t>
            </a:r>
          </a:p>
          <a:p>
            <a:pPr marL="400050">
              <a:spcBef>
                <a:spcPts val="0"/>
              </a:spcBef>
              <a:defRPr/>
            </a:pPr>
            <a:r>
              <a:rPr lang="en-GB" sz="2400" dirty="0" smtClean="0"/>
              <a:t>careers </a:t>
            </a:r>
            <a:r>
              <a:rPr lang="en-GB" sz="2400" dirty="0"/>
              <a:t>and the world of work</a:t>
            </a:r>
          </a:p>
          <a:p>
            <a:pPr marL="400050">
              <a:spcBef>
                <a:spcPts val="0"/>
              </a:spcBef>
              <a:defRPr/>
            </a:pPr>
            <a:r>
              <a:rPr lang="en-GB" sz="2400" dirty="0" smtClean="0"/>
              <a:t>religious </a:t>
            </a:r>
            <a:r>
              <a:rPr lang="en-GB" sz="2400" dirty="0"/>
              <a:t>education</a:t>
            </a:r>
            <a:r>
              <a:rPr lang="en-GB" sz="2400" dirty="0" smtClean="0"/>
              <a:t>.</a:t>
            </a:r>
            <a:endParaRPr lang="en-US" sz="2400" dirty="0" smtClean="0"/>
          </a:p>
          <a:p>
            <a:pPr marL="452437">
              <a:defRPr/>
            </a:pPr>
            <a:endParaRPr lang="en-GB" sz="2400" dirty="0" smtClean="0"/>
          </a:p>
          <a:p>
            <a:pPr>
              <a:defRPr/>
            </a:pPr>
            <a:endParaRPr lang="en-US" sz="2400" dirty="0" smtClean="0"/>
          </a:p>
          <a:p>
            <a:pPr>
              <a:defRPr/>
            </a:pPr>
            <a:endParaRPr lang="en-US" sz="2400" dirty="0" smtClean="0"/>
          </a:p>
          <a:p>
            <a:pPr>
              <a:defRPr/>
            </a:pPr>
            <a:endParaRPr lang="en-US" sz="2400" dirty="0"/>
          </a:p>
        </p:txBody>
      </p:sp>
      <p:sp>
        <p:nvSpPr>
          <p:cNvPr id="5" name="TextBox 4"/>
          <p:cNvSpPr txBox="1"/>
          <p:nvPr/>
        </p:nvSpPr>
        <p:spPr>
          <a:xfrm>
            <a:off x="395536" y="1537628"/>
            <a:ext cx="8229600" cy="523220"/>
          </a:xfrm>
          <a:prstGeom prst="rect">
            <a:avLst/>
          </a:prstGeom>
          <a:noFill/>
        </p:spPr>
        <p:txBody>
          <a:bodyPr wrap="square" rtlCol="0">
            <a:spAutoFit/>
          </a:bodyPr>
          <a:lstStyle/>
          <a:p>
            <a:r>
              <a:rPr lang="en-GB" sz="2800" dirty="0" smtClean="0"/>
              <a:t>Outlines the programme of study for 3 to 19 year olds.</a:t>
            </a:r>
            <a:endParaRPr lang="en-GB" sz="2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2852936"/>
            <a:ext cx="3603650" cy="1607840"/>
          </a:xfrm>
          <a:prstGeom prst="rect">
            <a:avLst/>
          </a:prstGeom>
        </p:spPr>
      </p:pic>
      <p:sp>
        <p:nvSpPr>
          <p:cNvPr id="7" name="TextBox 6"/>
          <p:cNvSpPr txBox="1"/>
          <p:nvPr/>
        </p:nvSpPr>
        <p:spPr>
          <a:xfrm>
            <a:off x="971600" y="5647060"/>
            <a:ext cx="7848872" cy="276999"/>
          </a:xfrm>
          <a:prstGeom prst="rect">
            <a:avLst/>
          </a:prstGeom>
          <a:noFill/>
        </p:spPr>
        <p:txBody>
          <a:bodyPr wrap="square" rtlCol="0">
            <a:spAutoFit/>
          </a:bodyPr>
          <a:lstStyle/>
          <a:p>
            <a:r>
              <a:rPr lang="en-GB" sz="1200" dirty="0">
                <a:hlinkClick r:id="rId3"/>
              </a:rPr>
              <a:t>http://gov.wales/topics/educationandskills/schoolshome/curriculuminwales/arevisedcurriculumforwales/?</a:t>
            </a:r>
            <a:r>
              <a:rPr lang="en-GB" sz="1200" dirty="0" smtClean="0">
                <a:hlinkClick r:id="rId3"/>
              </a:rPr>
              <a:t>lang=en</a:t>
            </a:r>
            <a:r>
              <a:rPr lang="en-GB" sz="1200" dirty="0" smtClean="0"/>
              <a:t> </a:t>
            </a:r>
            <a:endParaRPr lang="en-GB" sz="1200" dirty="0"/>
          </a:p>
        </p:txBody>
      </p:sp>
      <p:sp>
        <p:nvSpPr>
          <p:cNvPr id="8" name="TextBox 7"/>
          <p:cNvSpPr txBox="1"/>
          <p:nvPr/>
        </p:nvSpPr>
        <p:spPr>
          <a:xfrm>
            <a:off x="467544" y="2060848"/>
            <a:ext cx="5616624" cy="523220"/>
          </a:xfrm>
          <a:prstGeom prst="rect">
            <a:avLst/>
          </a:prstGeom>
          <a:noFill/>
        </p:spPr>
        <p:txBody>
          <a:bodyPr wrap="square" rtlCol="0">
            <a:spAutoFit/>
          </a:bodyPr>
          <a:lstStyle/>
          <a:p>
            <a:r>
              <a:rPr lang="en-US" sz="2800" dirty="0"/>
              <a:t>It is made up of the following 7 areas</a:t>
            </a:r>
            <a:r>
              <a:rPr lang="en-US" sz="2800" dirty="0" smtClean="0"/>
              <a:t>:</a:t>
            </a:r>
            <a:endParaRPr lang="en-US" sz="2800" dirty="0"/>
          </a:p>
        </p:txBody>
      </p:sp>
    </p:spTree>
    <p:extLst>
      <p:ext uri="{BB962C8B-B14F-4D97-AF65-F5344CB8AC3E}">
        <p14:creationId xmlns:p14="http://schemas.microsoft.com/office/powerpoint/2010/main" val="148263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P spid="5" grpId="0"/>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Curriculum in Wales</a:t>
            </a:r>
            <a:endParaRPr lang="en-GB" b="1" dirty="0"/>
          </a:p>
        </p:txBody>
      </p:sp>
      <p:sp>
        <p:nvSpPr>
          <p:cNvPr id="3" name="TextBox 2"/>
          <p:cNvSpPr txBox="1"/>
          <p:nvPr/>
        </p:nvSpPr>
        <p:spPr>
          <a:xfrm>
            <a:off x="406753" y="980728"/>
            <a:ext cx="8229600" cy="523220"/>
          </a:xfrm>
          <a:prstGeom prst="rect">
            <a:avLst/>
          </a:prstGeom>
          <a:noFill/>
        </p:spPr>
        <p:txBody>
          <a:bodyPr wrap="square" rtlCol="0">
            <a:spAutoFit/>
          </a:bodyPr>
          <a:lstStyle/>
          <a:p>
            <a:r>
              <a:rPr lang="en-GB" sz="2800" b="1" dirty="0" smtClean="0"/>
              <a:t>The Foundation Phase</a:t>
            </a:r>
            <a:endParaRPr lang="en-GB" sz="2800" b="1" dirty="0"/>
          </a:p>
        </p:txBody>
      </p:sp>
      <p:sp>
        <p:nvSpPr>
          <p:cNvPr id="6" name="Content Placeholder 6"/>
          <p:cNvSpPr txBox="1">
            <a:spLocks/>
          </p:cNvSpPr>
          <p:nvPr/>
        </p:nvSpPr>
        <p:spPr>
          <a:xfrm>
            <a:off x="421320" y="2708920"/>
            <a:ext cx="6135123" cy="325354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00050">
              <a:spcBef>
                <a:spcPts val="0"/>
              </a:spcBef>
              <a:defRPr/>
            </a:pPr>
            <a:r>
              <a:rPr lang="en-GB" sz="2400" dirty="0" smtClean="0"/>
              <a:t>personal </a:t>
            </a:r>
            <a:r>
              <a:rPr lang="en-GB" sz="2400" dirty="0"/>
              <a:t>and social development, well-being and cultural diversity</a:t>
            </a:r>
          </a:p>
          <a:p>
            <a:pPr marL="400050">
              <a:spcBef>
                <a:spcPts val="0"/>
              </a:spcBef>
              <a:defRPr/>
            </a:pPr>
            <a:r>
              <a:rPr lang="en-GB" sz="2400" dirty="0" smtClean="0"/>
              <a:t>language</a:t>
            </a:r>
            <a:r>
              <a:rPr lang="en-GB" sz="2400" dirty="0"/>
              <a:t>, literacy and communication skills</a:t>
            </a:r>
          </a:p>
          <a:p>
            <a:pPr marL="400050">
              <a:spcBef>
                <a:spcPts val="0"/>
              </a:spcBef>
              <a:defRPr/>
            </a:pPr>
            <a:r>
              <a:rPr lang="en-GB" sz="2400" dirty="0" smtClean="0"/>
              <a:t>mathematical </a:t>
            </a:r>
            <a:r>
              <a:rPr lang="en-GB" sz="2400" dirty="0"/>
              <a:t>development</a:t>
            </a:r>
          </a:p>
          <a:p>
            <a:pPr marL="400050">
              <a:spcBef>
                <a:spcPts val="0"/>
              </a:spcBef>
              <a:defRPr/>
            </a:pPr>
            <a:r>
              <a:rPr lang="en-GB" sz="2400" dirty="0" smtClean="0"/>
              <a:t>Welsh </a:t>
            </a:r>
            <a:r>
              <a:rPr lang="en-GB" sz="2400" dirty="0"/>
              <a:t>language development</a:t>
            </a:r>
          </a:p>
          <a:p>
            <a:pPr marL="400050">
              <a:spcBef>
                <a:spcPts val="0"/>
              </a:spcBef>
              <a:defRPr/>
            </a:pPr>
            <a:r>
              <a:rPr lang="en-GB" sz="2400" dirty="0" smtClean="0"/>
              <a:t>knowledge </a:t>
            </a:r>
            <a:r>
              <a:rPr lang="en-GB" sz="2400" dirty="0"/>
              <a:t>and understanding of the world</a:t>
            </a:r>
          </a:p>
          <a:p>
            <a:pPr marL="400050">
              <a:spcBef>
                <a:spcPts val="0"/>
              </a:spcBef>
              <a:defRPr/>
            </a:pPr>
            <a:r>
              <a:rPr lang="en-GB" sz="2400" dirty="0" smtClean="0"/>
              <a:t>physical </a:t>
            </a:r>
            <a:r>
              <a:rPr lang="en-GB" sz="2400" dirty="0"/>
              <a:t>development</a:t>
            </a:r>
          </a:p>
          <a:p>
            <a:pPr marL="400050">
              <a:spcBef>
                <a:spcPts val="0"/>
              </a:spcBef>
              <a:defRPr/>
            </a:pPr>
            <a:r>
              <a:rPr lang="en-GB" sz="2400" dirty="0" smtClean="0"/>
              <a:t>creative </a:t>
            </a:r>
            <a:r>
              <a:rPr lang="en-GB" sz="2400" dirty="0"/>
              <a:t>development.</a:t>
            </a:r>
          </a:p>
          <a:p>
            <a:pPr>
              <a:defRPr/>
            </a:pPr>
            <a:endParaRPr lang="en-US" sz="2400" dirty="0" smtClean="0"/>
          </a:p>
          <a:p>
            <a:pPr>
              <a:defRPr/>
            </a:pPr>
            <a:endParaRPr lang="en-US" sz="2400" dirty="0" smtClean="0"/>
          </a:p>
          <a:p>
            <a:pPr>
              <a:defRPr/>
            </a:pPr>
            <a:endParaRPr lang="en-US" sz="2400" dirty="0"/>
          </a:p>
        </p:txBody>
      </p:sp>
      <p:sp>
        <p:nvSpPr>
          <p:cNvPr id="5" name="TextBox 4"/>
          <p:cNvSpPr txBox="1"/>
          <p:nvPr/>
        </p:nvSpPr>
        <p:spPr>
          <a:xfrm>
            <a:off x="385440" y="1487149"/>
            <a:ext cx="8435032" cy="1200329"/>
          </a:xfrm>
          <a:prstGeom prst="rect">
            <a:avLst/>
          </a:prstGeom>
          <a:noFill/>
        </p:spPr>
        <p:txBody>
          <a:bodyPr wrap="square" rtlCol="0">
            <a:spAutoFit/>
          </a:bodyPr>
          <a:lstStyle/>
          <a:p>
            <a:r>
              <a:rPr lang="en-GB" sz="2400" dirty="0"/>
              <a:t>The Foundation Phase has 7 areas of learning which are delivered through practical activities and active learning experiences both indoors and outdoors. The areas of learning are:</a:t>
            </a:r>
          </a:p>
        </p:txBody>
      </p:sp>
      <p:sp>
        <p:nvSpPr>
          <p:cNvPr id="7" name="TextBox 6"/>
          <p:cNvSpPr txBox="1"/>
          <p:nvPr/>
        </p:nvSpPr>
        <p:spPr>
          <a:xfrm>
            <a:off x="2907057" y="6237312"/>
            <a:ext cx="5178892" cy="276999"/>
          </a:xfrm>
          <a:prstGeom prst="rect">
            <a:avLst/>
          </a:prstGeom>
          <a:noFill/>
        </p:spPr>
        <p:txBody>
          <a:bodyPr wrap="square" rtlCol="0">
            <a:spAutoFit/>
          </a:bodyPr>
          <a:lstStyle/>
          <a:p>
            <a:r>
              <a:rPr lang="en-GB" sz="1200" dirty="0">
                <a:hlinkClick r:id="rId2"/>
              </a:rPr>
              <a:t>http://</a:t>
            </a:r>
            <a:r>
              <a:rPr lang="en-GB" sz="1200" dirty="0" smtClean="0">
                <a:hlinkClick r:id="rId2"/>
              </a:rPr>
              <a:t>learning.gov.wales/resources/collections/foundation-phase?lang=en</a:t>
            </a:r>
            <a:r>
              <a:rPr lang="en-GB" sz="1200" dirty="0" smtClean="0"/>
              <a:t> </a:t>
            </a:r>
            <a:endParaRPr lang="en-GB" sz="120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2240" y="2633028"/>
            <a:ext cx="2213208" cy="3329435"/>
          </a:xfrm>
          <a:prstGeom prst="rect">
            <a:avLst/>
          </a:prstGeom>
        </p:spPr>
      </p:pic>
    </p:spTree>
    <p:extLst>
      <p:ext uri="{BB962C8B-B14F-4D97-AF65-F5344CB8AC3E}">
        <p14:creationId xmlns:p14="http://schemas.microsoft.com/office/powerpoint/2010/main" val="221465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P spid="5"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Curriculum in Wales</a:t>
            </a:r>
            <a:endParaRPr lang="en-GB" b="1" dirty="0"/>
          </a:p>
        </p:txBody>
      </p:sp>
      <p:sp>
        <p:nvSpPr>
          <p:cNvPr id="3" name="TextBox 2"/>
          <p:cNvSpPr txBox="1"/>
          <p:nvPr/>
        </p:nvSpPr>
        <p:spPr>
          <a:xfrm>
            <a:off x="251520" y="980728"/>
            <a:ext cx="8229600" cy="523220"/>
          </a:xfrm>
          <a:prstGeom prst="rect">
            <a:avLst/>
          </a:prstGeom>
          <a:noFill/>
        </p:spPr>
        <p:txBody>
          <a:bodyPr wrap="square" rtlCol="0">
            <a:spAutoFit/>
          </a:bodyPr>
          <a:lstStyle/>
          <a:p>
            <a:r>
              <a:rPr lang="en-GB" sz="2800" b="1" dirty="0" smtClean="0"/>
              <a:t>The National Curriculum</a:t>
            </a:r>
            <a:endParaRPr lang="en-GB" sz="2800" b="1" dirty="0"/>
          </a:p>
        </p:txBody>
      </p:sp>
      <p:sp>
        <p:nvSpPr>
          <p:cNvPr id="5" name="TextBox 4"/>
          <p:cNvSpPr txBox="1"/>
          <p:nvPr/>
        </p:nvSpPr>
        <p:spPr>
          <a:xfrm>
            <a:off x="251520" y="1487149"/>
            <a:ext cx="8568952" cy="830997"/>
          </a:xfrm>
          <a:prstGeom prst="rect">
            <a:avLst/>
          </a:prstGeom>
          <a:noFill/>
        </p:spPr>
        <p:txBody>
          <a:bodyPr wrap="square" rtlCol="0">
            <a:spAutoFit/>
          </a:bodyPr>
          <a:lstStyle/>
          <a:p>
            <a:r>
              <a:rPr lang="en-GB" sz="2400" dirty="0"/>
              <a:t>Programmes of study specify what learners should be taught for each subject in the national curriculum for </a:t>
            </a:r>
            <a:r>
              <a:rPr lang="en-GB" sz="2400" dirty="0" smtClean="0"/>
              <a:t>Wales in Key Stages 2-4:</a:t>
            </a:r>
            <a:endParaRPr lang="en-GB" sz="2400" dirty="0"/>
          </a:p>
        </p:txBody>
      </p:sp>
      <p:sp>
        <p:nvSpPr>
          <p:cNvPr id="7" name="TextBox 6"/>
          <p:cNvSpPr txBox="1"/>
          <p:nvPr/>
        </p:nvSpPr>
        <p:spPr>
          <a:xfrm>
            <a:off x="3059832" y="6165304"/>
            <a:ext cx="4746844" cy="276999"/>
          </a:xfrm>
          <a:prstGeom prst="rect">
            <a:avLst/>
          </a:prstGeom>
          <a:noFill/>
        </p:spPr>
        <p:txBody>
          <a:bodyPr wrap="square" rtlCol="0">
            <a:spAutoFit/>
          </a:bodyPr>
          <a:lstStyle/>
          <a:p>
            <a:r>
              <a:rPr lang="en-GB" sz="1200" dirty="0">
                <a:hlinkClick r:id="rId2"/>
              </a:rPr>
              <a:t>http://</a:t>
            </a:r>
            <a:r>
              <a:rPr lang="en-GB" sz="1200" dirty="0" smtClean="0">
                <a:hlinkClick r:id="rId2"/>
              </a:rPr>
              <a:t>learning.gov.wales/resources/collections/key-stages-2-4?lang=en</a:t>
            </a:r>
            <a:r>
              <a:rPr lang="en-GB" sz="1200" dirty="0" smtClean="0"/>
              <a:t> </a:t>
            </a:r>
            <a:endParaRPr lang="en-GB" sz="1200" dirty="0"/>
          </a:p>
        </p:txBody>
      </p:sp>
      <p:sp>
        <p:nvSpPr>
          <p:cNvPr id="8" name="TextBox 7"/>
          <p:cNvSpPr txBox="1"/>
          <p:nvPr/>
        </p:nvSpPr>
        <p:spPr>
          <a:xfrm>
            <a:off x="251520" y="2420888"/>
            <a:ext cx="2808312" cy="329320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English</a:t>
            </a:r>
          </a:p>
          <a:p>
            <a:pPr marL="342900" indent="-342900">
              <a:spcBef>
                <a:spcPts val="600"/>
              </a:spcBef>
              <a:spcAft>
                <a:spcPts val="600"/>
              </a:spcAft>
              <a:buFont typeface="Arial" panose="020B0604020202020204" pitchFamily="34" charset="0"/>
              <a:buChar char="•"/>
            </a:pPr>
            <a:r>
              <a:rPr lang="en-GB" sz="2400" dirty="0" smtClean="0"/>
              <a:t>Mathematics</a:t>
            </a:r>
          </a:p>
          <a:p>
            <a:pPr marL="342900" indent="-342900">
              <a:spcBef>
                <a:spcPts val="600"/>
              </a:spcBef>
              <a:spcAft>
                <a:spcPts val="600"/>
              </a:spcAft>
              <a:buFont typeface="Arial" panose="020B0604020202020204" pitchFamily="34" charset="0"/>
              <a:buChar char="•"/>
            </a:pPr>
            <a:r>
              <a:rPr lang="en-GB" sz="2400" dirty="0" smtClean="0"/>
              <a:t>Welsh</a:t>
            </a:r>
          </a:p>
          <a:p>
            <a:pPr marL="342900" indent="-342900">
              <a:spcBef>
                <a:spcPts val="600"/>
              </a:spcBef>
              <a:spcAft>
                <a:spcPts val="600"/>
              </a:spcAft>
              <a:buFont typeface="Arial" panose="020B0604020202020204" pitchFamily="34" charset="0"/>
              <a:buChar char="•"/>
            </a:pPr>
            <a:r>
              <a:rPr lang="en-GB" sz="2400" dirty="0" smtClean="0"/>
              <a:t>Literacy &amp; Numeracy</a:t>
            </a:r>
          </a:p>
          <a:p>
            <a:pPr marL="342900" indent="-342900">
              <a:spcBef>
                <a:spcPts val="600"/>
              </a:spcBef>
              <a:spcAft>
                <a:spcPts val="600"/>
              </a:spcAft>
              <a:buFont typeface="Arial" panose="020B0604020202020204" pitchFamily="34" charset="0"/>
              <a:buChar char="•"/>
            </a:pPr>
            <a:r>
              <a:rPr lang="en-GB" sz="2400" dirty="0" smtClean="0"/>
              <a:t>Welsh second language</a:t>
            </a:r>
            <a:endParaRPr lang="en-GB" sz="2400" dirty="0"/>
          </a:p>
        </p:txBody>
      </p:sp>
      <p:sp>
        <p:nvSpPr>
          <p:cNvPr id="9" name="TextBox 8"/>
          <p:cNvSpPr txBox="1"/>
          <p:nvPr/>
        </p:nvSpPr>
        <p:spPr>
          <a:xfrm>
            <a:off x="3131840" y="2420888"/>
            <a:ext cx="2808312" cy="292387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Science</a:t>
            </a:r>
          </a:p>
          <a:p>
            <a:pPr marL="342900" indent="-342900">
              <a:spcBef>
                <a:spcPts val="600"/>
              </a:spcBef>
              <a:spcAft>
                <a:spcPts val="600"/>
              </a:spcAft>
              <a:buFont typeface="Arial" panose="020B0604020202020204" pitchFamily="34" charset="0"/>
              <a:buChar char="•"/>
            </a:pPr>
            <a:r>
              <a:rPr lang="en-GB" sz="2400" dirty="0" smtClean="0"/>
              <a:t>Physical Education</a:t>
            </a:r>
          </a:p>
          <a:p>
            <a:pPr marL="342900" indent="-342900">
              <a:spcBef>
                <a:spcPts val="600"/>
              </a:spcBef>
              <a:spcAft>
                <a:spcPts val="600"/>
              </a:spcAft>
              <a:buFont typeface="Arial" panose="020B0604020202020204" pitchFamily="34" charset="0"/>
              <a:buChar char="•"/>
            </a:pPr>
            <a:r>
              <a:rPr lang="en-GB" sz="2400" dirty="0" smtClean="0"/>
              <a:t>Music</a:t>
            </a:r>
          </a:p>
          <a:p>
            <a:pPr marL="342900" indent="-342900">
              <a:spcBef>
                <a:spcPts val="600"/>
              </a:spcBef>
              <a:spcAft>
                <a:spcPts val="600"/>
              </a:spcAft>
              <a:buFont typeface="Arial" panose="020B0604020202020204" pitchFamily="34" charset="0"/>
              <a:buChar char="•"/>
            </a:pPr>
            <a:r>
              <a:rPr lang="en-GB" sz="2400" dirty="0" smtClean="0"/>
              <a:t>Modern Foreign Languages</a:t>
            </a:r>
          </a:p>
          <a:p>
            <a:pPr marL="342900" indent="-342900">
              <a:spcBef>
                <a:spcPts val="600"/>
              </a:spcBef>
              <a:spcAft>
                <a:spcPts val="600"/>
              </a:spcAft>
              <a:buFont typeface="Arial" panose="020B0604020202020204" pitchFamily="34" charset="0"/>
              <a:buChar char="•"/>
            </a:pPr>
            <a:r>
              <a:rPr lang="en-GB" sz="2400" dirty="0" smtClean="0"/>
              <a:t>Art &amp; Design</a:t>
            </a:r>
            <a:endParaRPr lang="en-GB" sz="2400" dirty="0"/>
          </a:p>
        </p:txBody>
      </p:sp>
      <p:sp>
        <p:nvSpPr>
          <p:cNvPr id="10" name="TextBox 9"/>
          <p:cNvSpPr txBox="1"/>
          <p:nvPr/>
        </p:nvSpPr>
        <p:spPr>
          <a:xfrm>
            <a:off x="6300192" y="2420888"/>
            <a:ext cx="2808312" cy="329320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Design &amp; Technology</a:t>
            </a:r>
          </a:p>
          <a:p>
            <a:pPr marL="342900" indent="-342900">
              <a:spcBef>
                <a:spcPts val="600"/>
              </a:spcBef>
              <a:spcAft>
                <a:spcPts val="600"/>
              </a:spcAft>
              <a:buFont typeface="Arial" panose="020B0604020202020204" pitchFamily="34" charset="0"/>
              <a:buChar char="•"/>
            </a:pPr>
            <a:r>
              <a:rPr lang="en-GB" sz="2400" dirty="0" smtClean="0"/>
              <a:t>Geography</a:t>
            </a:r>
          </a:p>
          <a:p>
            <a:pPr marL="342900" indent="-342900">
              <a:spcBef>
                <a:spcPts val="600"/>
              </a:spcBef>
              <a:spcAft>
                <a:spcPts val="600"/>
              </a:spcAft>
              <a:buFont typeface="Arial" panose="020B0604020202020204" pitchFamily="34" charset="0"/>
              <a:buChar char="•"/>
            </a:pPr>
            <a:r>
              <a:rPr lang="en-GB" sz="2400" dirty="0" smtClean="0"/>
              <a:t>History</a:t>
            </a:r>
          </a:p>
          <a:p>
            <a:pPr marL="342900" indent="-342900">
              <a:spcBef>
                <a:spcPts val="600"/>
              </a:spcBef>
              <a:spcAft>
                <a:spcPts val="600"/>
              </a:spcAft>
              <a:buFont typeface="Arial" panose="020B0604020202020204" pitchFamily="34" charset="0"/>
              <a:buChar char="•"/>
            </a:pPr>
            <a:r>
              <a:rPr lang="en-GB" sz="2400" dirty="0" smtClean="0"/>
              <a:t>Religious Education</a:t>
            </a:r>
          </a:p>
          <a:p>
            <a:pPr marL="342900" indent="-342900">
              <a:spcBef>
                <a:spcPts val="600"/>
              </a:spcBef>
              <a:spcAft>
                <a:spcPts val="600"/>
              </a:spcAft>
              <a:buFont typeface="Arial" panose="020B0604020202020204" pitchFamily="34" charset="0"/>
              <a:buChar char="•"/>
            </a:pPr>
            <a:r>
              <a:rPr lang="en-GB" sz="2400" dirty="0" smtClean="0"/>
              <a:t>Sex Education</a:t>
            </a:r>
            <a:endParaRPr lang="en-GB" sz="2400" dirty="0"/>
          </a:p>
        </p:txBody>
      </p:sp>
    </p:spTree>
    <p:extLst>
      <p:ext uri="{BB962C8B-B14F-4D97-AF65-F5344CB8AC3E}">
        <p14:creationId xmlns:p14="http://schemas.microsoft.com/office/powerpoint/2010/main" val="420840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P spid="9"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Curriculum in Wales</a:t>
            </a:r>
            <a:endParaRPr lang="en-GB" b="1" dirty="0"/>
          </a:p>
        </p:txBody>
      </p:sp>
      <p:sp>
        <p:nvSpPr>
          <p:cNvPr id="3" name="TextBox 2"/>
          <p:cNvSpPr txBox="1"/>
          <p:nvPr/>
        </p:nvSpPr>
        <p:spPr>
          <a:xfrm>
            <a:off x="389566" y="983254"/>
            <a:ext cx="5446824" cy="523220"/>
          </a:xfrm>
          <a:prstGeom prst="rect">
            <a:avLst/>
          </a:prstGeom>
          <a:noFill/>
        </p:spPr>
        <p:txBody>
          <a:bodyPr wrap="square" rtlCol="0">
            <a:spAutoFit/>
          </a:bodyPr>
          <a:lstStyle/>
          <a:p>
            <a:r>
              <a:rPr lang="en-GB" sz="2800" b="1" dirty="0" smtClean="0"/>
              <a:t>Other Aspects:</a:t>
            </a:r>
            <a:endParaRPr lang="en-GB" sz="2800" b="1" dirty="0"/>
          </a:p>
        </p:txBody>
      </p:sp>
      <p:sp>
        <p:nvSpPr>
          <p:cNvPr id="4" name="TextBox 3"/>
          <p:cNvSpPr txBox="1"/>
          <p:nvPr/>
        </p:nvSpPr>
        <p:spPr>
          <a:xfrm>
            <a:off x="421320" y="1917407"/>
            <a:ext cx="8229600" cy="4031873"/>
          </a:xfrm>
          <a:prstGeom prst="rect">
            <a:avLst/>
          </a:prstGeom>
          <a:noFill/>
        </p:spPr>
        <p:txBody>
          <a:bodyPr wrap="square" rtlCol="0">
            <a:spAutoFit/>
          </a:bodyPr>
          <a:lstStyle/>
          <a:p>
            <a:r>
              <a:rPr lang="en-GB" sz="2400" dirty="0" smtClean="0"/>
              <a:t>The </a:t>
            </a:r>
            <a:r>
              <a:rPr lang="en-GB" sz="2400" dirty="0"/>
              <a:t>Common Requirements of the School Curriculum in Wales provide that</a:t>
            </a:r>
            <a:r>
              <a:rPr lang="en-GB" sz="2400" dirty="0" smtClean="0"/>
              <a:t>:</a:t>
            </a:r>
          </a:p>
          <a:p>
            <a:endParaRPr lang="en-GB" sz="2000" dirty="0"/>
          </a:p>
          <a:p>
            <a:r>
              <a:rPr lang="en-GB" sz="2400" dirty="0"/>
              <a:t>‘</a:t>
            </a:r>
            <a:r>
              <a:rPr lang="en-GB" sz="2400" i="1" dirty="0"/>
              <a:t>Pupils should be given opportunities, where </a:t>
            </a:r>
            <a:r>
              <a:rPr lang="en-GB" sz="2400" i="1" dirty="0" smtClean="0"/>
              <a:t>appropriate, to </a:t>
            </a:r>
            <a:r>
              <a:rPr lang="en-GB" sz="2400" i="1" dirty="0"/>
              <a:t>develop and apply knowledge and understanding of </a:t>
            </a:r>
            <a:r>
              <a:rPr lang="en-GB" sz="2400" i="1" dirty="0" smtClean="0"/>
              <a:t>the cultural</a:t>
            </a:r>
            <a:r>
              <a:rPr lang="en-GB" sz="2400" i="1" dirty="0"/>
              <a:t>, </a:t>
            </a:r>
            <a:r>
              <a:rPr lang="en-GB" sz="2400" i="1" dirty="0" smtClean="0"/>
              <a:t>economic, environmental</a:t>
            </a:r>
            <a:r>
              <a:rPr lang="en-GB" sz="2400" i="1" dirty="0"/>
              <a:t>, historical and </a:t>
            </a:r>
            <a:r>
              <a:rPr lang="en-GB" sz="2400" i="1" dirty="0" smtClean="0"/>
              <a:t>linguistic characteristics </a:t>
            </a:r>
            <a:r>
              <a:rPr lang="en-GB" sz="2400" i="1" dirty="0"/>
              <a:t>of Wales</a:t>
            </a:r>
            <a:r>
              <a:rPr lang="en-GB" sz="2400" dirty="0" smtClean="0"/>
              <a:t>.’</a:t>
            </a:r>
          </a:p>
          <a:p>
            <a:endParaRPr lang="en-GB" sz="2000" dirty="0" smtClean="0"/>
          </a:p>
          <a:p>
            <a:r>
              <a:rPr lang="en-GB" sz="2400" dirty="0"/>
              <a:t>Its requirements will help </a:t>
            </a:r>
            <a:r>
              <a:rPr lang="en-GB" sz="2400" dirty="0" smtClean="0"/>
              <a:t>pupils to </a:t>
            </a:r>
            <a:r>
              <a:rPr lang="en-GB" sz="2400" dirty="0"/>
              <a:t>understand what is distinctive about life in Wales, to celebrate </a:t>
            </a:r>
            <a:r>
              <a:rPr lang="en-GB" sz="2400" dirty="0" smtClean="0"/>
              <a:t>diversity and </a:t>
            </a:r>
            <a:r>
              <a:rPr lang="en-GB" sz="2400" dirty="0"/>
              <a:t>to acquire a real sense of belonging.</a:t>
            </a:r>
          </a:p>
        </p:txBody>
      </p:sp>
      <p:sp>
        <p:nvSpPr>
          <p:cNvPr id="5" name="TextBox 4"/>
          <p:cNvSpPr txBox="1"/>
          <p:nvPr/>
        </p:nvSpPr>
        <p:spPr>
          <a:xfrm>
            <a:off x="2555776" y="6153115"/>
            <a:ext cx="5832648" cy="461665"/>
          </a:xfrm>
          <a:prstGeom prst="rect">
            <a:avLst/>
          </a:prstGeom>
          <a:noFill/>
        </p:spPr>
        <p:txBody>
          <a:bodyPr wrap="square" rtlCol="0">
            <a:spAutoFit/>
          </a:bodyPr>
          <a:lstStyle/>
          <a:p>
            <a:r>
              <a:rPr lang="en-GB" sz="1200" dirty="0">
                <a:hlinkClick r:id="rId2"/>
              </a:rPr>
              <a:t>http://</a:t>
            </a:r>
            <a:r>
              <a:rPr lang="en-GB" sz="1200" dirty="0" smtClean="0">
                <a:hlinkClick r:id="rId2"/>
              </a:rPr>
              <a:t>learning.gov.wales/docs/learningwales/publications/130424-developing-the-curriculum-cymreig-en.pdf</a:t>
            </a:r>
            <a:r>
              <a:rPr lang="en-GB" sz="1200" dirty="0" smtClean="0"/>
              <a:t> </a:t>
            </a:r>
            <a:endParaRPr lang="en-GB" sz="1200" dirty="0"/>
          </a:p>
        </p:txBody>
      </p:sp>
      <p:sp>
        <p:nvSpPr>
          <p:cNvPr id="6" name="TextBox 5"/>
          <p:cNvSpPr txBox="1"/>
          <p:nvPr/>
        </p:nvSpPr>
        <p:spPr>
          <a:xfrm>
            <a:off x="395536" y="1412776"/>
            <a:ext cx="5446824" cy="523220"/>
          </a:xfrm>
          <a:prstGeom prst="rect">
            <a:avLst/>
          </a:prstGeom>
          <a:noFill/>
        </p:spPr>
        <p:txBody>
          <a:bodyPr wrap="square" rtlCol="0">
            <a:spAutoFit/>
          </a:bodyPr>
          <a:lstStyle/>
          <a:p>
            <a:r>
              <a:rPr lang="en-GB" sz="2800" b="1" dirty="0" smtClean="0"/>
              <a:t>The Curriculum </a:t>
            </a:r>
            <a:r>
              <a:rPr lang="en-GB" sz="2800" b="1" dirty="0" err="1" smtClean="0"/>
              <a:t>Cymreig</a:t>
            </a:r>
            <a:endParaRPr lang="en-GB" sz="2800" b="1" dirty="0"/>
          </a:p>
        </p:txBody>
      </p:sp>
    </p:spTree>
    <p:extLst>
      <p:ext uri="{BB962C8B-B14F-4D97-AF65-F5344CB8AC3E}">
        <p14:creationId xmlns:p14="http://schemas.microsoft.com/office/powerpoint/2010/main" val="93251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The Curriculum in Wales</a:t>
            </a:r>
            <a:endParaRPr lang="en-GB" b="1" dirty="0"/>
          </a:p>
        </p:txBody>
      </p:sp>
      <p:sp>
        <p:nvSpPr>
          <p:cNvPr id="3" name="TextBox 2"/>
          <p:cNvSpPr txBox="1"/>
          <p:nvPr/>
        </p:nvSpPr>
        <p:spPr>
          <a:xfrm>
            <a:off x="389566" y="983254"/>
            <a:ext cx="5446824" cy="523220"/>
          </a:xfrm>
          <a:prstGeom prst="rect">
            <a:avLst/>
          </a:prstGeom>
          <a:noFill/>
        </p:spPr>
        <p:txBody>
          <a:bodyPr wrap="square" rtlCol="0">
            <a:spAutoFit/>
          </a:bodyPr>
          <a:lstStyle/>
          <a:p>
            <a:r>
              <a:rPr lang="en-GB" sz="2800" b="1" dirty="0" smtClean="0"/>
              <a:t>Other Aspects:</a:t>
            </a:r>
            <a:endParaRPr lang="en-GB" sz="2800" b="1" dirty="0"/>
          </a:p>
        </p:txBody>
      </p:sp>
      <p:sp>
        <p:nvSpPr>
          <p:cNvPr id="4" name="TextBox 3"/>
          <p:cNvSpPr txBox="1"/>
          <p:nvPr/>
        </p:nvSpPr>
        <p:spPr>
          <a:xfrm>
            <a:off x="389566" y="1917407"/>
            <a:ext cx="8502914" cy="4154984"/>
          </a:xfrm>
          <a:prstGeom prst="rect">
            <a:avLst/>
          </a:prstGeom>
          <a:noFill/>
        </p:spPr>
        <p:txBody>
          <a:bodyPr wrap="square" rtlCol="0">
            <a:spAutoFit/>
          </a:bodyPr>
          <a:lstStyle/>
          <a:p>
            <a:r>
              <a:rPr lang="en-GB" sz="2400" dirty="0"/>
              <a:t>The Welsh Baccalaureate combines personal development skills with existing qualifications like A levels, </a:t>
            </a:r>
            <a:r>
              <a:rPr lang="en-GB" sz="2400" dirty="0" err="1"/>
              <a:t>NVQs</a:t>
            </a:r>
            <a:r>
              <a:rPr lang="en-GB" sz="2400" dirty="0"/>
              <a:t> and GCSEs to make one wider award valued by employers and universities. It gives broad experiences and can be studied in English or Welsh, or a combination of the two languages. The Welsh Baccalaureate Qualification consists of two parts:</a:t>
            </a:r>
          </a:p>
          <a:p>
            <a:pPr marL="342900" indent="-342900">
              <a:buFont typeface="Arial" panose="020B0604020202020204" pitchFamily="34" charset="0"/>
              <a:buChar char="•"/>
            </a:pPr>
            <a:r>
              <a:rPr lang="en-GB" sz="2400" dirty="0" smtClean="0"/>
              <a:t>The </a:t>
            </a:r>
            <a:r>
              <a:rPr lang="en-GB" sz="2400" dirty="0"/>
              <a:t>Core – consisting of four components, i.e., Key Skills, Wales, Europe and the World, Work-related Education and Personal and Social Education</a:t>
            </a:r>
          </a:p>
          <a:p>
            <a:pPr marL="342900" indent="-342900">
              <a:buFont typeface="Arial" panose="020B0604020202020204" pitchFamily="34" charset="0"/>
              <a:buChar char="•"/>
            </a:pPr>
            <a:r>
              <a:rPr lang="en-GB" sz="2400" dirty="0" smtClean="0"/>
              <a:t>Options </a:t>
            </a:r>
            <a:r>
              <a:rPr lang="en-GB" sz="2400" dirty="0"/>
              <a:t>– courses/programmes currently offered, e.g., GCSE, </a:t>
            </a:r>
            <a:r>
              <a:rPr lang="en-GB" sz="2400" dirty="0" err="1"/>
              <a:t>VGCSE</a:t>
            </a:r>
            <a:r>
              <a:rPr lang="en-GB" sz="2400" dirty="0"/>
              <a:t>, AS/A levels, </a:t>
            </a:r>
            <a:r>
              <a:rPr lang="en-GB" sz="2400" dirty="0" err="1"/>
              <a:t>VCE</a:t>
            </a:r>
            <a:r>
              <a:rPr lang="en-GB" sz="2400" dirty="0"/>
              <a:t> (Vocational A levels), NVQ, </a:t>
            </a:r>
            <a:r>
              <a:rPr lang="en-GB" sz="2400" dirty="0" err="1"/>
              <a:t>BTEC</a:t>
            </a:r>
            <a:r>
              <a:rPr lang="en-GB" sz="2400" dirty="0"/>
              <a:t>.</a:t>
            </a:r>
          </a:p>
        </p:txBody>
      </p:sp>
      <p:sp>
        <p:nvSpPr>
          <p:cNvPr id="5" name="TextBox 4"/>
          <p:cNvSpPr txBox="1"/>
          <p:nvPr/>
        </p:nvSpPr>
        <p:spPr>
          <a:xfrm>
            <a:off x="2555776" y="6153115"/>
            <a:ext cx="5832648" cy="276999"/>
          </a:xfrm>
          <a:prstGeom prst="rect">
            <a:avLst/>
          </a:prstGeom>
          <a:noFill/>
        </p:spPr>
        <p:txBody>
          <a:bodyPr wrap="square" rtlCol="0">
            <a:spAutoFit/>
          </a:bodyPr>
          <a:lstStyle/>
          <a:p>
            <a:r>
              <a:rPr lang="en-GB" sz="1200" dirty="0">
                <a:hlinkClick r:id="rId2"/>
              </a:rPr>
              <a:t>http://</a:t>
            </a:r>
            <a:r>
              <a:rPr lang="en-GB" sz="1200" dirty="0" smtClean="0">
                <a:hlinkClick r:id="rId2"/>
              </a:rPr>
              <a:t>www.welshbaccalaureate.org.uk/Welsh-Baccalaureate-Home-Page</a:t>
            </a:r>
            <a:r>
              <a:rPr lang="en-GB" sz="1200" dirty="0" smtClean="0"/>
              <a:t> </a:t>
            </a:r>
            <a:endParaRPr lang="en-GB" sz="1200" dirty="0"/>
          </a:p>
        </p:txBody>
      </p:sp>
      <p:sp>
        <p:nvSpPr>
          <p:cNvPr id="6" name="TextBox 5"/>
          <p:cNvSpPr txBox="1"/>
          <p:nvPr/>
        </p:nvSpPr>
        <p:spPr>
          <a:xfrm>
            <a:off x="395536" y="1412776"/>
            <a:ext cx="5446824" cy="523220"/>
          </a:xfrm>
          <a:prstGeom prst="rect">
            <a:avLst/>
          </a:prstGeom>
          <a:noFill/>
        </p:spPr>
        <p:txBody>
          <a:bodyPr wrap="square" rtlCol="0">
            <a:spAutoFit/>
          </a:bodyPr>
          <a:lstStyle/>
          <a:p>
            <a:r>
              <a:rPr lang="en-GB" sz="2800" b="1" dirty="0" smtClean="0"/>
              <a:t>The Welsh Baccalaureate</a:t>
            </a:r>
            <a:endParaRPr lang="en-GB" sz="2800" b="1" dirty="0"/>
          </a:p>
        </p:txBody>
      </p:sp>
    </p:spTree>
    <p:extLst>
      <p:ext uri="{BB962C8B-B14F-4D97-AF65-F5344CB8AC3E}">
        <p14:creationId xmlns:p14="http://schemas.microsoft.com/office/powerpoint/2010/main" val="105324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Curriculum Reform</a:t>
            </a:r>
            <a:endParaRPr lang="en-GB" b="1" dirty="0"/>
          </a:p>
        </p:txBody>
      </p:sp>
      <p:sp>
        <p:nvSpPr>
          <p:cNvPr id="4" name="TextBox 3"/>
          <p:cNvSpPr txBox="1"/>
          <p:nvPr/>
        </p:nvSpPr>
        <p:spPr>
          <a:xfrm>
            <a:off x="446856" y="1772816"/>
            <a:ext cx="8229600" cy="1200329"/>
          </a:xfrm>
          <a:prstGeom prst="rect">
            <a:avLst/>
          </a:prstGeom>
          <a:noFill/>
        </p:spPr>
        <p:txBody>
          <a:bodyPr wrap="square" rtlCol="0">
            <a:spAutoFit/>
          </a:bodyPr>
          <a:lstStyle/>
          <a:p>
            <a:r>
              <a:rPr lang="en-GB" sz="2400" dirty="0"/>
              <a:t>The Donaldson Report was published on 25th February 2015. It offers a wide and thorough analysis of education in Wales and makes far reaching and fundamental </a:t>
            </a:r>
            <a:r>
              <a:rPr lang="en-GB" sz="2400" dirty="0" smtClean="0"/>
              <a:t>recommendations.</a:t>
            </a:r>
            <a:endParaRPr lang="en-GB" sz="2400" dirty="0"/>
          </a:p>
        </p:txBody>
      </p:sp>
      <p:sp>
        <p:nvSpPr>
          <p:cNvPr id="5" name="TextBox 4"/>
          <p:cNvSpPr txBox="1"/>
          <p:nvPr/>
        </p:nvSpPr>
        <p:spPr>
          <a:xfrm>
            <a:off x="3076635" y="6093296"/>
            <a:ext cx="4896544" cy="461665"/>
          </a:xfrm>
          <a:prstGeom prst="rect">
            <a:avLst/>
          </a:prstGeom>
          <a:noFill/>
        </p:spPr>
        <p:txBody>
          <a:bodyPr wrap="square" rtlCol="0">
            <a:spAutoFit/>
          </a:bodyPr>
          <a:lstStyle/>
          <a:p>
            <a:r>
              <a:rPr lang="en-GB" sz="1200" dirty="0">
                <a:hlinkClick r:id="rId2"/>
              </a:rPr>
              <a:t>http://gov.wales/topics/educationandskills/schoolshome/curriculum-for-wales-curriculum-for-life/?</a:t>
            </a:r>
            <a:r>
              <a:rPr lang="en-GB" sz="1200" dirty="0" smtClean="0">
                <a:hlinkClick r:id="rId2"/>
              </a:rPr>
              <a:t>lang=en</a:t>
            </a:r>
            <a:r>
              <a:rPr lang="en-GB" sz="1200" dirty="0" smtClean="0"/>
              <a:t> </a:t>
            </a:r>
            <a:endParaRPr lang="en-GB" sz="1200" dirty="0"/>
          </a:p>
        </p:txBody>
      </p:sp>
      <p:sp>
        <p:nvSpPr>
          <p:cNvPr id="6" name="TextBox 5"/>
          <p:cNvSpPr txBox="1"/>
          <p:nvPr/>
        </p:nvSpPr>
        <p:spPr>
          <a:xfrm>
            <a:off x="395536" y="1164633"/>
            <a:ext cx="7200800" cy="523220"/>
          </a:xfrm>
          <a:prstGeom prst="rect">
            <a:avLst/>
          </a:prstGeom>
          <a:noFill/>
        </p:spPr>
        <p:txBody>
          <a:bodyPr wrap="square" rtlCol="0">
            <a:spAutoFit/>
          </a:bodyPr>
          <a:lstStyle/>
          <a:p>
            <a:r>
              <a:rPr lang="en-GB" sz="2800" b="1" dirty="0" smtClean="0"/>
              <a:t>The ‘Donaldson Report’ </a:t>
            </a:r>
            <a:r>
              <a:rPr lang="en-GB" sz="2800" b="1" i="1" dirty="0" smtClean="0"/>
              <a:t>Successful Futures</a:t>
            </a:r>
            <a:endParaRPr lang="en-GB" sz="2800" b="1" dirty="0"/>
          </a:p>
        </p:txBody>
      </p:sp>
      <p:sp>
        <p:nvSpPr>
          <p:cNvPr id="7" name="TextBox 6"/>
          <p:cNvSpPr txBox="1"/>
          <p:nvPr/>
        </p:nvSpPr>
        <p:spPr>
          <a:xfrm>
            <a:off x="446856" y="3328458"/>
            <a:ext cx="8229600" cy="1200329"/>
          </a:xfrm>
          <a:prstGeom prst="rect">
            <a:avLst/>
          </a:prstGeom>
          <a:noFill/>
        </p:spPr>
        <p:txBody>
          <a:bodyPr wrap="square" rtlCol="0">
            <a:spAutoFit/>
          </a:bodyPr>
          <a:lstStyle/>
          <a:p>
            <a:r>
              <a:rPr lang="en-GB" sz="2400" dirty="0" smtClean="0"/>
              <a:t>These recommendations formed the basis of the Welsh Government policy document </a:t>
            </a:r>
            <a:r>
              <a:rPr lang="en-GB" sz="2400" i="1" dirty="0" smtClean="0"/>
              <a:t>A Curriculum for Wales – A Curriculum for Life</a:t>
            </a:r>
            <a:r>
              <a:rPr lang="en-GB" sz="2400" dirty="0" smtClean="0"/>
              <a:t> published in October 2015.</a:t>
            </a:r>
            <a:endParaRPr lang="en-GB" sz="2400" dirty="0"/>
          </a:p>
        </p:txBody>
      </p:sp>
      <p:pic>
        <p:nvPicPr>
          <p:cNvPr id="8" name="Picture 7">
            <a:hlinkClick r:id="rId2"/>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779912" y="4634301"/>
            <a:ext cx="1102618" cy="1163035"/>
          </a:xfrm>
          <a:prstGeom prst="rect">
            <a:avLst/>
          </a:prstGeom>
        </p:spPr>
      </p:pic>
    </p:spTree>
    <p:extLst>
      <p:ext uri="{BB962C8B-B14F-4D97-AF65-F5344CB8AC3E}">
        <p14:creationId xmlns:p14="http://schemas.microsoft.com/office/powerpoint/2010/main" val="420359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Curriculum Reform</a:t>
            </a:r>
            <a:endParaRPr lang="en-GB" b="1" dirty="0"/>
          </a:p>
        </p:txBody>
      </p:sp>
      <p:sp>
        <p:nvSpPr>
          <p:cNvPr id="8" name="Content Placeholder 6"/>
          <p:cNvSpPr txBox="1">
            <a:spLocks/>
          </p:cNvSpPr>
          <p:nvPr/>
        </p:nvSpPr>
        <p:spPr>
          <a:xfrm>
            <a:off x="648010" y="1124744"/>
            <a:ext cx="7776220" cy="137179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09537" indent="0">
              <a:buFont typeface="Wingdings 3" pitchFamily="18" charset="2"/>
              <a:buNone/>
              <a:defRPr/>
            </a:pPr>
            <a:r>
              <a:rPr lang="en-GB" sz="2800" dirty="0" smtClean="0"/>
              <a:t>One element of the new curriculum will be the 4 Key Purposes or aims for the policy. These have been summarised in a Welsh Government poster.</a:t>
            </a:r>
            <a:endParaRPr lang="en-US" sz="2800" dirty="0" smtClean="0"/>
          </a:p>
          <a:p>
            <a:pPr marL="0" indent="0">
              <a:buNone/>
              <a:defRPr/>
            </a:pPr>
            <a:endParaRPr lang="en-US" sz="2800" dirty="0" smtClean="0"/>
          </a:p>
          <a:p>
            <a:pPr>
              <a:defRPr/>
            </a:pPr>
            <a:endParaRPr lang="en-US" sz="2800" dirty="0"/>
          </a:p>
        </p:txBody>
      </p:sp>
      <p:sp>
        <p:nvSpPr>
          <p:cNvPr id="9" name="TextBox 8"/>
          <p:cNvSpPr txBox="1"/>
          <p:nvPr/>
        </p:nvSpPr>
        <p:spPr>
          <a:xfrm>
            <a:off x="827584" y="3429000"/>
            <a:ext cx="7596646" cy="1815882"/>
          </a:xfrm>
          <a:prstGeom prst="rect">
            <a:avLst/>
          </a:prstGeom>
          <a:noFill/>
        </p:spPr>
        <p:txBody>
          <a:bodyPr wrap="square" rtlCol="0">
            <a:spAutoFit/>
          </a:bodyPr>
          <a:lstStyle/>
          <a:p>
            <a:r>
              <a:rPr lang="en-GB" sz="2800" dirty="0" smtClean="0"/>
              <a:t>Task:</a:t>
            </a:r>
          </a:p>
          <a:p>
            <a:r>
              <a:rPr lang="en-GB" sz="2800" dirty="0" smtClean="0"/>
              <a:t>In small groups, compare the list of government aims that was produced by Le </a:t>
            </a:r>
            <a:r>
              <a:rPr lang="en-GB" sz="2800" dirty="0" err="1" smtClean="0"/>
              <a:t>Métais</a:t>
            </a:r>
            <a:r>
              <a:rPr lang="en-GB" sz="2800" dirty="0" smtClean="0"/>
              <a:t> in 1997 with this document. How many similarities are there?</a:t>
            </a:r>
            <a:endParaRPr lang="en-GB" sz="2800" dirty="0"/>
          </a:p>
        </p:txBody>
      </p:sp>
      <p:pic>
        <p:nvPicPr>
          <p:cNvPr id="10" name="Picture 9"/>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076056" y="2704283"/>
            <a:ext cx="710809" cy="710809"/>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96817" y="5589240"/>
            <a:ext cx="710809" cy="710809"/>
          </a:xfrm>
          <a:prstGeom prst="rect">
            <a:avLst/>
          </a:prstGeom>
        </p:spPr>
      </p:pic>
      <p:sp>
        <p:nvSpPr>
          <p:cNvPr id="4" name="TextBox 3"/>
          <p:cNvSpPr txBox="1"/>
          <p:nvPr/>
        </p:nvSpPr>
        <p:spPr>
          <a:xfrm>
            <a:off x="5868144" y="2852936"/>
            <a:ext cx="3024336" cy="369332"/>
          </a:xfrm>
          <a:prstGeom prst="rect">
            <a:avLst/>
          </a:prstGeom>
          <a:noFill/>
        </p:spPr>
        <p:txBody>
          <a:bodyPr wrap="square" rtlCol="0">
            <a:spAutoFit/>
          </a:bodyPr>
          <a:lstStyle/>
          <a:p>
            <a:r>
              <a:rPr lang="en-GB" dirty="0" smtClean="0"/>
              <a:t>Hand-out – 4 Key Purposes</a:t>
            </a:r>
            <a:endParaRPr lang="en-GB" dirty="0"/>
          </a:p>
        </p:txBody>
      </p:sp>
    </p:spTree>
    <p:extLst>
      <p:ext uri="{BB962C8B-B14F-4D97-AF65-F5344CB8AC3E}">
        <p14:creationId xmlns:p14="http://schemas.microsoft.com/office/powerpoint/2010/main" val="872909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smtClean="0"/>
              <a:t>But what is the ‘hidden curriculum?’</a:t>
            </a:r>
            <a:endParaRPr lang="en-GB" b="1" dirty="0"/>
          </a:p>
        </p:txBody>
      </p:sp>
      <p:sp>
        <p:nvSpPr>
          <p:cNvPr id="3" name="Content Placeholder 5"/>
          <p:cNvSpPr txBox="1">
            <a:spLocks/>
          </p:cNvSpPr>
          <p:nvPr/>
        </p:nvSpPr>
        <p:spPr>
          <a:xfrm>
            <a:off x="683568" y="1700808"/>
            <a:ext cx="8136904" cy="305293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altLang="en-US" sz="2800" b="1" i="1" dirty="0" smtClean="0">
                <a:ea typeface="ＭＳ Ｐゴシック" pitchFamily="34" charset="-128"/>
              </a:rPr>
              <a:t>The ‘Official Curriculum’</a:t>
            </a:r>
          </a:p>
          <a:p>
            <a:pPr lvl="1"/>
            <a:r>
              <a:rPr lang="en-GB" altLang="en-US" i="1" dirty="0" smtClean="0">
                <a:ea typeface="ＭＳ Ｐゴシック" pitchFamily="34" charset="-128"/>
              </a:rPr>
              <a:t>What is formally taught in school through subjects on the time tables</a:t>
            </a:r>
          </a:p>
          <a:p>
            <a:r>
              <a:rPr lang="en-GB" altLang="en-US" sz="2800" b="1" i="1" dirty="0" smtClean="0">
                <a:ea typeface="ＭＳ Ｐゴシック" pitchFamily="34" charset="-128"/>
              </a:rPr>
              <a:t>The ‘Hidden Curriculum’</a:t>
            </a:r>
          </a:p>
          <a:p>
            <a:pPr lvl="1"/>
            <a:r>
              <a:rPr lang="en-GB" altLang="en-US" i="1" dirty="0" smtClean="0">
                <a:ea typeface="ＭＳ Ｐゴシック" pitchFamily="34" charset="-128"/>
              </a:rPr>
              <a:t>Is all that is taught and learned unofficially through the process of schooling</a:t>
            </a:r>
          </a:p>
        </p:txBody>
      </p:sp>
      <p:sp>
        <p:nvSpPr>
          <p:cNvPr id="4" name="TextBox 3"/>
          <p:cNvSpPr txBox="1"/>
          <p:nvPr/>
        </p:nvSpPr>
        <p:spPr>
          <a:xfrm>
            <a:off x="683568" y="4897274"/>
            <a:ext cx="7128792" cy="523220"/>
          </a:xfrm>
          <a:prstGeom prst="rect">
            <a:avLst/>
          </a:prstGeom>
          <a:noFill/>
        </p:spPr>
        <p:txBody>
          <a:bodyPr wrap="square" rtlCol="0">
            <a:spAutoFit/>
          </a:bodyPr>
          <a:lstStyle/>
          <a:p>
            <a:pPr algn="r"/>
            <a:r>
              <a:rPr lang="en-GB" sz="2800" dirty="0" smtClean="0"/>
              <a:t>We will move on to this in the next session</a:t>
            </a:r>
            <a:endParaRPr lang="en-GB" sz="2800" dirty="0"/>
          </a:p>
        </p:txBody>
      </p:sp>
      <p:sp>
        <p:nvSpPr>
          <p:cNvPr id="5" name="TextBox 4"/>
          <p:cNvSpPr txBox="1"/>
          <p:nvPr/>
        </p:nvSpPr>
        <p:spPr>
          <a:xfrm>
            <a:off x="3347864" y="5655987"/>
            <a:ext cx="3096344" cy="523220"/>
          </a:xfrm>
          <a:prstGeom prst="rect">
            <a:avLst/>
          </a:prstGeom>
          <a:noFill/>
        </p:spPr>
        <p:txBody>
          <a:bodyPr wrap="square" rtlCol="0">
            <a:spAutoFit/>
          </a:bodyPr>
          <a:lstStyle/>
          <a:p>
            <a:r>
              <a:rPr lang="en-GB" sz="2800" dirty="0" smtClean="0"/>
              <a:t>Any Questions?</a:t>
            </a:r>
            <a:endParaRPr lang="en-GB" sz="2800" dirty="0"/>
          </a:p>
        </p:txBody>
      </p:sp>
    </p:spTree>
    <p:extLst>
      <p:ext uri="{BB962C8B-B14F-4D97-AF65-F5344CB8AC3E}">
        <p14:creationId xmlns:p14="http://schemas.microsoft.com/office/powerpoint/2010/main" val="11062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260648"/>
            <a:ext cx="6912768" cy="523220"/>
          </a:xfrm>
          <a:prstGeom prst="rect">
            <a:avLst/>
          </a:prstGeom>
          <a:noFill/>
        </p:spPr>
        <p:txBody>
          <a:bodyPr wrap="square" rtlCol="0">
            <a:spAutoFit/>
          </a:bodyPr>
          <a:lstStyle/>
          <a:p>
            <a:pPr algn="ctr"/>
            <a:r>
              <a:rPr lang="en-GB" sz="2800" dirty="0" smtClean="0"/>
              <a:t>References</a:t>
            </a:r>
            <a:endParaRPr lang="en-GB" sz="2800" dirty="0"/>
          </a:p>
        </p:txBody>
      </p:sp>
      <p:sp>
        <p:nvSpPr>
          <p:cNvPr id="3" name="TextBox 2"/>
          <p:cNvSpPr txBox="1"/>
          <p:nvPr/>
        </p:nvSpPr>
        <p:spPr>
          <a:xfrm>
            <a:off x="179512" y="908720"/>
            <a:ext cx="8784976" cy="4524315"/>
          </a:xfrm>
          <a:prstGeom prst="rect">
            <a:avLst/>
          </a:prstGeom>
          <a:noFill/>
        </p:spPr>
        <p:txBody>
          <a:bodyPr wrap="square" rtlCol="0">
            <a:spAutoFit/>
          </a:bodyPr>
          <a:lstStyle/>
          <a:p>
            <a:pPr marL="342900" indent="-342900">
              <a:buFont typeface="Arial" panose="020B0604020202020204" pitchFamily="34" charset="0"/>
              <a:buChar char="•"/>
            </a:pPr>
            <a:r>
              <a:rPr lang="en-US" altLang="en-US" sz="1600" dirty="0">
                <a:ea typeface="ＭＳ Ｐゴシック" pitchFamily="34" charset="-128"/>
                <a:hlinkClick r:id="rId3"/>
              </a:rPr>
              <a:t>http://www.thersa.org/events/rsaanimate/animate/rsa-animate-changing-paradigms</a:t>
            </a:r>
            <a:r>
              <a:rPr lang="en-US" altLang="en-US" sz="1600" dirty="0">
                <a:ea typeface="ＭＳ Ｐゴシック" pitchFamily="34" charset="-128"/>
              </a:rPr>
              <a:t> </a:t>
            </a:r>
            <a:r>
              <a:rPr lang="en-US" altLang="en-US" sz="1600" dirty="0" smtClean="0">
                <a:ea typeface="ＭＳ Ｐゴシック" pitchFamily="34" charset="-128"/>
              </a:rPr>
              <a:t>[accessed 30/08/2016]</a:t>
            </a:r>
          </a:p>
          <a:p>
            <a:pPr marL="342900" indent="-342900">
              <a:buFont typeface="Arial" panose="020B0604020202020204" pitchFamily="34" charset="0"/>
              <a:buChar char="•"/>
            </a:pPr>
            <a:r>
              <a:rPr lang="en-US" altLang="en-US" sz="1600" dirty="0">
                <a:ea typeface="ＭＳ Ｐゴシック" pitchFamily="34" charset="-128"/>
                <a:hlinkClick r:id="rId4"/>
              </a:rPr>
              <a:t>https://</a:t>
            </a:r>
            <a:r>
              <a:rPr lang="en-US" altLang="en-US" sz="1600" dirty="0" smtClean="0">
                <a:ea typeface="ＭＳ Ｐゴシック" pitchFamily="34" charset="-128"/>
                <a:hlinkClick r:id="rId4"/>
              </a:rPr>
              <a:t>connect.le.ac.uk/posters</a:t>
            </a:r>
            <a:r>
              <a:rPr lang="en-US" altLang="en-US" sz="1600" dirty="0" smtClean="0">
                <a:ea typeface="ＭＳ Ｐゴシック" pitchFamily="34" charset="-128"/>
              </a:rPr>
              <a:t> [accessed 30/08/2016]</a:t>
            </a:r>
          </a:p>
          <a:p>
            <a:pPr marL="342900" indent="-342900">
              <a:buFont typeface="Arial" panose="020B0604020202020204" pitchFamily="34" charset="0"/>
              <a:buChar char="•"/>
            </a:pPr>
            <a:r>
              <a:rPr lang="en-GB" sz="1600" dirty="0" smtClean="0"/>
              <a:t>Central South Joint </a:t>
            </a:r>
            <a:r>
              <a:rPr lang="en-GB" sz="1600" dirty="0"/>
              <a:t>Education Service </a:t>
            </a:r>
            <a:r>
              <a:rPr lang="en-GB" sz="1600" i="1" dirty="0"/>
              <a:t>Initial Highlights of the Donaldson </a:t>
            </a:r>
            <a:r>
              <a:rPr lang="en-GB" sz="1600" i="1" dirty="0" smtClean="0"/>
              <a:t>Report.</a:t>
            </a:r>
            <a:r>
              <a:rPr lang="en-GB" sz="1600" dirty="0" smtClean="0"/>
              <a:t> </a:t>
            </a:r>
            <a:r>
              <a:rPr lang="en-GB" sz="1600" dirty="0"/>
              <a:t>Available at </a:t>
            </a:r>
            <a:r>
              <a:rPr lang="en-GB" sz="1600" dirty="0">
                <a:hlinkClick r:id="rId5"/>
              </a:rPr>
              <a:t>http://www.cscjes.org.uk/getattachment/34a3bdcf-370f-4c92-aa1c-29500bea443c/Initial-Highlights-of-the-Donaldson-Report.pdf.aspx</a:t>
            </a:r>
            <a:r>
              <a:rPr lang="en-GB" sz="1600" dirty="0" smtClean="0"/>
              <a:t>; [accessed 31/08/2016]</a:t>
            </a:r>
            <a:endParaRPr lang="en-GB" sz="1600" i="1" dirty="0"/>
          </a:p>
          <a:p>
            <a:pPr marL="342900" indent="-342900">
              <a:buFont typeface="Arial" panose="020B0604020202020204" pitchFamily="34" charset="0"/>
              <a:buChar char="•"/>
            </a:pPr>
            <a:r>
              <a:rPr lang="en-GB" sz="1600" dirty="0" err="1" smtClean="0"/>
              <a:t>Halpin</a:t>
            </a:r>
            <a:r>
              <a:rPr lang="en-GB" sz="1600" dirty="0"/>
              <a:t>, D., Moore, A., Edwards, G., George, R. and Jones, C. (1999–2001) </a:t>
            </a:r>
            <a:r>
              <a:rPr lang="en-GB" sz="1600" i="1" dirty="0" smtClean="0"/>
              <a:t>Pedagogic Identities </a:t>
            </a:r>
            <a:r>
              <a:rPr lang="en-GB" sz="1600" i="1" dirty="0"/>
              <a:t>and the Consumption of </a:t>
            </a:r>
            <a:r>
              <a:rPr lang="en-GB" sz="1600" i="1" dirty="0" smtClean="0"/>
              <a:t>Tradition</a:t>
            </a:r>
            <a:r>
              <a:rPr lang="en-GB" sz="1600" dirty="0" smtClean="0"/>
              <a:t> </a:t>
            </a:r>
            <a:r>
              <a:rPr lang="en-GB" sz="1600" dirty="0"/>
              <a:t>ESRC-funded research </a:t>
            </a:r>
            <a:r>
              <a:rPr lang="en-GB" sz="1600" dirty="0" smtClean="0"/>
              <a:t>project, Goldsmiths</a:t>
            </a:r>
            <a:r>
              <a:rPr lang="en-GB" sz="1600" dirty="0"/>
              <a:t>, University of London</a:t>
            </a:r>
            <a:r>
              <a:rPr lang="en-GB" sz="1600" dirty="0" smtClean="0"/>
              <a:t>.</a:t>
            </a:r>
          </a:p>
          <a:p>
            <a:pPr marL="342900" indent="-342900">
              <a:buFont typeface="Arial" panose="020B0604020202020204" pitchFamily="34" charset="0"/>
              <a:buChar char="•"/>
            </a:pPr>
            <a:r>
              <a:rPr lang="en-GB" sz="1600" dirty="0" err="1"/>
              <a:t>Kentli</a:t>
            </a:r>
            <a:r>
              <a:rPr lang="en-GB" sz="1600" dirty="0"/>
              <a:t>, F.D. (2009) Comparison of Hidden Curriculum Theories, European Journal of Education Studies, </a:t>
            </a:r>
            <a:r>
              <a:rPr lang="en-GB" sz="1600" dirty="0" err="1"/>
              <a:t>Vol</a:t>
            </a:r>
            <a:r>
              <a:rPr lang="en-GB" sz="1600" dirty="0"/>
              <a:t> 1 No. 2 Available at </a:t>
            </a:r>
            <a:r>
              <a:rPr lang="en-GB" sz="1600" dirty="0">
                <a:hlinkClick r:id="rId6"/>
              </a:rPr>
              <a:t>https://</a:t>
            </a:r>
            <a:r>
              <a:rPr lang="en-GB" sz="1600" dirty="0" smtClean="0">
                <a:hlinkClick r:id="rId6"/>
              </a:rPr>
              <a:t>pdfs.semanticscholar.org/7b6d/7275c2c3f5f176ee42d8e661ebdb4683e959.pdf</a:t>
            </a:r>
            <a:r>
              <a:rPr lang="en-GB" sz="1600" dirty="0" smtClean="0"/>
              <a:t> [accessed 10/09/2017]</a:t>
            </a:r>
          </a:p>
          <a:p>
            <a:pPr marL="342900" indent="-342900">
              <a:buFont typeface="Arial" panose="020B0604020202020204" pitchFamily="34" charset="0"/>
              <a:buChar char="•"/>
            </a:pPr>
            <a:r>
              <a:rPr lang="en-GB" altLang="en-US" sz="1600" dirty="0" smtClean="0">
                <a:ea typeface="ＭＳ Ｐゴシック" pitchFamily="34" charset="-128"/>
              </a:rPr>
              <a:t>Le </a:t>
            </a:r>
            <a:r>
              <a:rPr lang="en-GB" altLang="en-US" sz="1600" dirty="0" err="1" smtClean="0">
                <a:ea typeface="ＭＳ Ｐゴシック" pitchFamily="34" charset="-128"/>
              </a:rPr>
              <a:t>Métais</a:t>
            </a:r>
            <a:r>
              <a:rPr lang="en-GB" altLang="en-US" sz="1600" dirty="0" smtClean="0">
                <a:ea typeface="ＭＳ Ｐゴシック" pitchFamily="34" charset="-128"/>
              </a:rPr>
              <a:t>, J. </a:t>
            </a:r>
            <a:r>
              <a:rPr lang="en-GB" altLang="en-US" sz="1600" dirty="0">
                <a:ea typeface="ＭＳ Ｐゴシック" pitchFamily="34" charset="-128"/>
              </a:rPr>
              <a:t>(1997) </a:t>
            </a:r>
            <a:r>
              <a:rPr lang="en-GB" altLang="en-US" sz="1600" i="1" dirty="0">
                <a:ea typeface="ＭＳ Ｐゴシック" pitchFamily="34" charset="-128"/>
              </a:rPr>
              <a:t>Values and Aims in Curriculum and </a:t>
            </a:r>
            <a:r>
              <a:rPr lang="en-GB" altLang="en-US" sz="1600" i="1" dirty="0" smtClean="0">
                <a:ea typeface="ＭＳ Ｐゴシック" pitchFamily="34" charset="-128"/>
              </a:rPr>
              <a:t>Assessment Frameworks. </a:t>
            </a:r>
            <a:r>
              <a:rPr lang="en-GB" altLang="en-US" sz="1600" dirty="0">
                <a:ea typeface="ＭＳ Ｐゴシック" pitchFamily="34" charset="-128"/>
              </a:rPr>
              <a:t>Available at </a:t>
            </a:r>
            <a:r>
              <a:rPr lang="en-GB" altLang="en-US" sz="1600" dirty="0">
                <a:ea typeface="ＭＳ Ｐゴシック" pitchFamily="34" charset="-128"/>
                <a:hlinkClick r:id="rId7"/>
              </a:rPr>
              <a:t>https://</a:t>
            </a:r>
            <a:r>
              <a:rPr lang="en-GB" altLang="en-US" sz="1600" dirty="0" smtClean="0">
                <a:ea typeface="ＭＳ Ｐゴシック" pitchFamily="34" charset="-128"/>
                <a:hlinkClick r:id="rId7"/>
              </a:rPr>
              <a:t>www.nfer.ac.uk/research/centre-for-information-and-reviews/inca/TP%20Values%20and%20Aims%20in%20Curriculum%20and%20Assessment%201997.pdf</a:t>
            </a:r>
            <a:r>
              <a:rPr lang="en-GB" altLang="en-US" sz="1600" dirty="0" smtClean="0">
                <a:ea typeface="ＭＳ Ｐゴシック" pitchFamily="34" charset="-128"/>
              </a:rPr>
              <a:t> [accessed 31/08/2016]</a:t>
            </a:r>
            <a:endParaRPr lang="en-US" altLang="en-US" sz="1600" dirty="0" smtClean="0">
              <a:ea typeface="ＭＳ Ｐゴシック" pitchFamily="34" charset="-128"/>
            </a:endParaRPr>
          </a:p>
          <a:p>
            <a:pPr marL="342900" indent="-342900">
              <a:buFont typeface="Arial" panose="020B0604020202020204" pitchFamily="34" charset="0"/>
              <a:buChar char="•"/>
            </a:pPr>
            <a:r>
              <a:rPr lang="en-GB" sz="1600" dirty="0"/>
              <a:t>Moore, A.  (</a:t>
            </a:r>
            <a:r>
              <a:rPr lang="en-GB" sz="1600" dirty="0" smtClean="0"/>
              <a:t>2012) </a:t>
            </a:r>
            <a:r>
              <a:rPr lang="en-GB" sz="1600" i="1" dirty="0"/>
              <a:t>Teaching and Learning: Pedagogy, Curriculum and Culture </a:t>
            </a:r>
            <a:r>
              <a:rPr lang="en-GB" sz="1600" dirty="0"/>
              <a:t>London:  </a:t>
            </a:r>
            <a:r>
              <a:rPr lang="en-GB" sz="1600" dirty="0" smtClean="0"/>
              <a:t>Routledge</a:t>
            </a:r>
          </a:p>
          <a:p>
            <a:pPr marL="342900" indent="-342900">
              <a:buFont typeface="Arial" panose="020B0604020202020204" pitchFamily="34" charset="0"/>
              <a:buChar char="•"/>
            </a:pPr>
            <a:endParaRPr lang="en-GB" sz="1600" dirty="0"/>
          </a:p>
        </p:txBody>
      </p:sp>
    </p:spTree>
    <p:extLst>
      <p:ext uri="{BB962C8B-B14F-4D97-AF65-F5344CB8AC3E}">
        <p14:creationId xmlns:p14="http://schemas.microsoft.com/office/powerpoint/2010/main" val="350872325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260648"/>
            <a:ext cx="6912768" cy="523220"/>
          </a:xfrm>
          <a:prstGeom prst="rect">
            <a:avLst/>
          </a:prstGeom>
          <a:noFill/>
        </p:spPr>
        <p:txBody>
          <a:bodyPr wrap="square" rtlCol="0">
            <a:spAutoFit/>
          </a:bodyPr>
          <a:lstStyle/>
          <a:p>
            <a:pPr algn="ctr"/>
            <a:r>
              <a:rPr lang="en-GB" sz="2800" dirty="0" smtClean="0"/>
              <a:t>References</a:t>
            </a:r>
            <a:endParaRPr lang="en-GB" sz="2800" dirty="0"/>
          </a:p>
        </p:txBody>
      </p:sp>
      <p:sp>
        <p:nvSpPr>
          <p:cNvPr id="3" name="TextBox 2"/>
          <p:cNvSpPr txBox="1"/>
          <p:nvPr/>
        </p:nvSpPr>
        <p:spPr>
          <a:xfrm>
            <a:off x="179512" y="908720"/>
            <a:ext cx="8784976" cy="4278094"/>
          </a:xfrm>
          <a:prstGeom prst="rect">
            <a:avLst/>
          </a:prstGeom>
          <a:noFill/>
        </p:spPr>
        <p:txBody>
          <a:bodyPr wrap="square" rtlCol="0">
            <a:spAutoFit/>
          </a:bodyPr>
          <a:lstStyle/>
          <a:p>
            <a:pPr marL="342900" indent="-342900">
              <a:buFont typeface="Arial" panose="020B0604020202020204" pitchFamily="34" charset="0"/>
              <a:buChar char="•"/>
            </a:pPr>
            <a:r>
              <a:rPr lang="en-GB" sz="1600" dirty="0"/>
              <a:t>Smith Myles, B., Simpson, R.L., (2001) Understanding the Hidden Curriculum: An Essential Social Skill for Children and Youth with Asperger Syndrome, </a:t>
            </a:r>
            <a:r>
              <a:rPr lang="en-GB" sz="1600" i="1" dirty="0"/>
              <a:t>Intervention in School and Clinic</a:t>
            </a:r>
            <a:r>
              <a:rPr lang="en-GB" sz="1600" dirty="0"/>
              <a:t>, Vol. 36 No. 5 Available at </a:t>
            </a:r>
            <a:r>
              <a:rPr lang="en-GB" sz="1600" dirty="0">
                <a:hlinkClick r:id="rId3"/>
              </a:rPr>
              <a:t>http://</a:t>
            </a:r>
            <a:r>
              <a:rPr lang="en-GB" sz="1600" dirty="0" smtClean="0">
                <a:hlinkClick r:id="rId3"/>
              </a:rPr>
              <a:t>journals.sagepub.com/doi/pdf/10.1177/105345120103600504</a:t>
            </a:r>
            <a:r>
              <a:rPr lang="en-GB" sz="1600" dirty="0" smtClean="0"/>
              <a:t> [accessed 12/09/2107]</a:t>
            </a:r>
          </a:p>
          <a:p>
            <a:pPr marL="342900" indent="-342900">
              <a:buFont typeface="Arial" panose="020B0604020202020204" pitchFamily="34" charset="0"/>
              <a:buChar char="•"/>
            </a:pPr>
            <a:r>
              <a:rPr lang="en-GB" sz="1600" dirty="0" smtClean="0"/>
              <a:t>Valentine, M. (2006) </a:t>
            </a:r>
            <a:r>
              <a:rPr lang="en-GB" sz="1600" i="1" dirty="0" smtClean="0"/>
              <a:t>The Reggio Emilia Approach to Early Years Education </a:t>
            </a:r>
            <a:r>
              <a:rPr lang="en-GB" sz="1600" dirty="0" smtClean="0"/>
              <a:t>Livingstone: Learning and Teaching Scotland. </a:t>
            </a:r>
            <a:r>
              <a:rPr lang="en-GB" sz="1600" dirty="0"/>
              <a:t>A</a:t>
            </a:r>
            <a:r>
              <a:rPr lang="en-GB" sz="1600" dirty="0" smtClean="0"/>
              <a:t>vailable </a:t>
            </a:r>
            <a:r>
              <a:rPr lang="en-GB" sz="1600" dirty="0"/>
              <a:t>at </a:t>
            </a:r>
            <a:r>
              <a:rPr lang="en-GB" sz="1600" dirty="0">
                <a:hlinkClick r:id="rId4"/>
              </a:rPr>
              <a:t>http://</a:t>
            </a:r>
            <a:r>
              <a:rPr lang="en-GB" sz="1600" dirty="0" smtClean="0">
                <a:hlinkClick r:id="rId4"/>
              </a:rPr>
              <a:t>www.educationscotland.gov.uk/Images/ReggioAug06_tcm4-393250.pdf</a:t>
            </a:r>
            <a:r>
              <a:rPr lang="en-GB" sz="1600" dirty="0" smtClean="0"/>
              <a:t> [accessed 31/08/2016]</a:t>
            </a:r>
          </a:p>
          <a:p>
            <a:pPr marL="342900" indent="-342900">
              <a:buFont typeface="Arial" panose="020B0604020202020204" pitchFamily="34" charset="0"/>
              <a:buChar char="•"/>
            </a:pPr>
            <a:r>
              <a:rPr lang="en-GB" sz="1600" dirty="0" smtClean="0"/>
              <a:t>Welsh Government </a:t>
            </a:r>
            <a:r>
              <a:rPr lang="en-GB" sz="1600" i="1" dirty="0" smtClean="0"/>
              <a:t>Children </a:t>
            </a:r>
            <a:r>
              <a:rPr lang="en-GB" sz="1600" i="1" dirty="0"/>
              <a:t>and Young People: Rights to </a:t>
            </a:r>
            <a:r>
              <a:rPr lang="en-GB" sz="1600" i="1" dirty="0" smtClean="0"/>
              <a:t>Action</a:t>
            </a:r>
            <a:r>
              <a:rPr lang="en-GB" sz="1600" dirty="0" smtClean="0"/>
              <a:t>. </a:t>
            </a:r>
            <a:r>
              <a:rPr lang="en-GB" sz="1600" dirty="0"/>
              <a:t>Available at </a:t>
            </a:r>
            <a:r>
              <a:rPr lang="en-GB" sz="1600" dirty="0">
                <a:hlinkClick r:id="rId5"/>
              </a:rPr>
              <a:t>http://gov.wales/docs/caecd/publications/090415rightstoactionen.pdf</a:t>
            </a:r>
            <a:r>
              <a:rPr lang="en-GB" sz="1600" dirty="0"/>
              <a:t> [accessed 31/08/2016</a:t>
            </a:r>
            <a:r>
              <a:rPr lang="en-GB" sz="1600" dirty="0" smtClean="0"/>
              <a:t>]</a:t>
            </a:r>
          </a:p>
          <a:p>
            <a:pPr marL="342900" indent="-342900">
              <a:buFont typeface="Arial" panose="020B0604020202020204" pitchFamily="34" charset="0"/>
              <a:buChar char="•"/>
            </a:pPr>
            <a:r>
              <a:rPr lang="en-GB" sz="1600" dirty="0" smtClean="0"/>
              <a:t>Welsh Government </a:t>
            </a:r>
            <a:r>
              <a:rPr lang="en-GB" sz="1600" i="1" dirty="0" smtClean="0"/>
              <a:t>Foundation Phase: Practitioner Guidance. </a:t>
            </a:r>
            <a:r>
              <a:rPr lang="en-GB" sz="1600" dirty="0"/>
              <a:t>Available at </a:t>
            </a:r>
            <a:r>
              <a:rPr lang="en-GB" sz="1600" dirty="0">
                <a:hlinkClick r:id="rId6"/>
              </a:rPr>
              <a:t>http://</a:t>
            </a:r>
            <a:r>
              <a:rPr lang="en-GB" sz="1600" dirty="0" smtClean="0">
                <a:hlinkClick r:id="rId6"/>
              </a:rPr>
              <a:t>learning.gov.wales/resources/collections/foundation-phase?lang=en</a:t>
            </a:r>
            <a:r>
              <a:rPr lang="en-GB" sz="1600" dirty="0" smtClean="0"/>
              <a:t> [accessed 31/08/2016]</a:t>
            </a:r>
          </a:p>
          <a:p>
            <a:pPr marL="342900" indent="-342900">
              <a:buFont typeface="Arial" panose="020B0604020202020204" pitchFamily="34" charset="0"/>
              <a:buChar char="•"/>
            </a:pPr>
            <a:r>
              <a:rPr lang="en-GB" sz="1600" dirty="0"/>
              <a:t>WREN, D.J., 1999. School culture: Exploring the hidden curriculum. </a:t>
            </a:r>
            <a:r>
              <a:rPr lang="en-GB" sz="1600" i="1" dirty="0"/>
              <a:t>Adolescence, </a:t>
            </a:r>
            <a:r>
              <a:rPr lang="en-GB" sz="1600" dirty="0" smtClean="0"/>
              <a:t>Vol.</a:t>
            </a:r>
            <a:r>
              <a:rPr lang="en-GB" sz="1600" i="1" dirty="0" smtClean="0"/>
              <a:t> </a:t>
            </a:r>
            <a:r>
              <a:rPr lang="en-GB" sz="1600" dirty="0" smtClean="0"/>
              <a:t>34 No.135, </a:t>
            </a:r>
            <a:r>
              <a:rPr lang="en-GB" sz="1600" dirty="0"/>
              <a:t>pp. 593-6</a:t>
            </a:r>
            <a:r>
              <a:rPr lang="en-GB" sz="1600" dirty="0" smtClean="0"/>
              <a:t>. </a:t>
            </a:r>
          </a:p>
          <a:p>
            <a:pPr marL="342900" indent="-342900">
              <a:buFont typeface="Arial" panose="020B0604020202020204" pitchFamily="34" charset="0"/>
              <a:buChar char="•"/>
            </a:pPr>
            <a:r>
              <a:rPr lang="en-GB" sz="1600" dirty="0" smtClean="0"/>
              <a:t>Available </a:t>
            </a:r>
            <a:r>
              <a:rPr lang="en-GB" sz="1600" dirty="0"/>
              <a:t>at </a:t>
            </a:r>
            <a:r>
              <a:rPr lang="en-GB" sz="1600" dirty="0">
                <a:hlinkClick r:id="rId7" action="ppaction://hlinkfile"/>
              </a:rPr>
              <a:t>file:///F:/</a:t>
            </a:r>
            <a:r>
              <a:rPr lang="en-GB" sz="1600" dirty="0" smtClean="0">
                <a:hlinkClick r:id="rId7" action="ppaction://hlinkfile"/>
              </a:rPr>
              <a:t>SJIE6001/Reading%20list/Wren%20%20Exploring%20the%20Hidden%20Curriculum.pdf</a:t>
            </a:r>
            <a:r>
              <a:rPr lang="en-GB" sz="1600" dirty="0" smtClean="0"/>
              <a:t>  [accessed 12/09/2017]</a:t>
            </a:r>
            <a:endParaRPr lang="en-GB" sz="1600" dirty="0"/>
          </a:p>
          <a:p>
            <a:pPr marL="342900" indent="-342900">
              <a:buFont typeface="Arial" panose="020B0604020202020204" pitchFamily="34" charset="0"/>
              <a:buChar char="•"/>
            </a:pPr>
            <a:endParaRPr lang="en-GB" sz="1600" dirty="0"/>
          </a:p>
        </p:txBody>
      </p:sp>
    </p:spTree>
    <p:extLst>
      <p:ext uri="{BB962C8B-B14F-4D97-AF65-F5344CB8AC3E}">
        <p14:creationId xmlns:p14="http://schemas.microsoft.com/office/powerpoint/2010/main" val="34482315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1760</TotalTime>
  <Words>2416</Words>
  <Application>Microsoft Office PowerPoint</Application>
  <PresentationFormat>On-screen Show (4:3)</PresentationFormat>
  <Paragraphs>260</Paragraphs>
  <Slides>41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ＭＳ Ｐゴシック</vt:lpstr>
      <vt:lpstr>Arial</vt:lpstr>
      <vt:lpstr>Calibri</vt:lpstr>
      <vt:lpstr>Wingdings 3</vt:lpstr>
      <vt:lpstr>Office Theme</vt:lpstr>
      <vt:lpstr>Exploring the ‘Hidden Curriculum’</vt:lpstr>
      <vt:lpstr>Module Aims</vt:lpstr>
      <vt:lpstr>Learning Outcomes</vt:lpstr>
      <vt:lpstr>PowerPoint Presentation</vt:lpstr>
      <vt:lpstr>PowerPoint Presentation</vt:lpstr>
      <vt:lpstr>Module Assessment</vt:lpstr>
      <vt:lpstr>Academic Posters – Where to get help</vt:lpstr>
      <vt:lpstr>PowerPoint Presentation</vt:lpstr>
      <vt:lpstr>What do we mean by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Heike Griffiths</cp:lastModifiedBy>
  <cp:revision>76</cp:revision>
  <dcterms:created xsi:type="dcterms:W3CDTF">2016-08-30T09:59:31Z</dcterms:created>
  <dcterms:modified xsi:type="dcterms:W3CDTF">2019-10-31T15:17:46Z</dcterms:modified>
</cp:coreProperties>
</file>