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57"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653D70A-4DC0-4D5A-8E25-0B1E46CBB029}" type="datetimeFigureOut">
              <a:rPr lang="en-GB" smtClean="0"/>
              <a:t>10/10/2016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BD875C-F210-43BE-9AAD-B370EB38111C}" type="slidenum">
              <a:rPr lang="en-GB" smtClean="0"/>
              <a:t>‹#›</a:t>
            </a:fld>
            <a:endParaRPr lang="en-GB"/>
          </a:p>
        </p:txBody>
      </p:sp>
    </p:spTree>
    <p:extLst>
      <p:ext uri="{BB962C8B-B14F-4D97-AF65-F5344CB8AC3E}">
        <p14:creationId xmlns:p14="http://schemas.microsoft.com/office/powerpoint/2010/main" val="1249129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53D70A-4DC0-4D5A-8E25-0B1E46CBB029}" type="datetimeFigureOut">
              <a:rPr lang="en-GB" smtClean="0"/>
              <a:t>10/10/2016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BD875C-F210-43BE-9AAD-B370EB38111C}" type="slidenum">
              <a:rPr lang="en-GB" smtClean="0"/>
              <a:t>‹#›</a:t>
            </a:fld>
            <a:endParaRPr lang="en-GB"/>
          </a:p>
        </p:txBody>
      </p:sp>
    </p:spTree>
    <p:extLst>
      <p:ext uri="{BB962C8B-B14F-4D97-AF65-F5344CB8AC3E}">
        <p14:creationId xmlns:p14="http://schemas.microsoft.com/office/powerpoint/2010/main" val="2170753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53D70A-4DC0-4D5A-8E25-0B1E46CBB029}" type="datetimeFigureOut">
              <a:rPr lang="en-GB" smtClean="0"/>
              <a:t>10/10/2016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BD875C-F210-43BE-9AAD-B370EB38111C}" type="slidenum">
              <a:rPr lang="en-GB" smtClean="0"/>
              <a:t>‹#›</a:t>
            </a:fld>
            <a:endParaRPr lang="en-GB"/>
          </a:p>
        </p:txBody>
      </p:sp>
    </p:spTree>
    <p:extLst>
      <p:ext uri="{BB962C8B-B14F-4D97-AF65-F5344CB8AC3E}">
        <p14:creationId xmlns:p14="http://schemas.microsoft.com/office/powerpoint/2010/main" val="26591184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53D70A-4DC0-4D5A-8E25-0B1E46CBB029}" type="datetimeFigureOut">
              <a:rPr lang="en-GB" smtClean="0"/>
              <a:t>10/10/2016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BD875C-F210-43BE-9AAD-B370EB38111C}" type="slidenum">
              <a:rPr lang="en-GB" smtClean="0"/>
              <a:t>‹#›</a:t>
            </a:fld>
            <a:endParaRPr lang="en-GB"/>
          </a:p>
        </p:txBody>
      </p:sp>
    </p:spTree>
    <p:extLst>
      <p:ext uri="{BB962C8B-B14F-4D97-AF65-F5344CB8AC3E}">
        <p14:creationId xmlns:p14="http://schemas.microsoft.com/office/powerpoint/2010/main" val="104791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53D70A-4DC0-4D5A-8E25-0B1E46CBB029}" type="datetimeFigureOut">
              <a:rPr lang="en-GB" smtClean="0"/>
              <a:t>10/10/2016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BD875C-F210-43BE-9AAD-B370EB38111C}" type="slidenum">
              <a:rPr lang="en-GB" smtClean="0"/>
              <a:t>‹#›</a:t>
            </a:fld>
            <a:endParaRPr lang="en-GB"/>
          </a:p>
        </p:txBody>
      </p:sp>
    </p:spTree>
    <p:extLst>
      <p:ext uri="{BB962C8B-B14F-4D97-AF65-F5344CB8AC3E}">
        <p14:creationId xmlns:p14="http://schemas.microsoft.com/office/powerpoint/2010/main" val="609283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53D70A-4DC0-4D5A-8E25-0B1E46CBB029}" type="datetimeFigureOut">
              <a:rPr lang="en-GB" smtClean="0"/>
              <a:t>10/10/2016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BD875C-F210-43BE-9AAD-B370EB38111C}" type="slidenum">
              <a:rPr lang="en-GB" smtClean="0"/>
              <a:t>‹#›</a:t>
            </a:fld>
            <a:endParaRPr lang="en-GB"/>
          </a:p>
        </p:txBody>
      </p:sp>
    </p:spTree>
    <p:extLst>
      <p:ext uri="{BB962C8B-B14F-4D97-AF65-F5344CB8AC3E}">
        <p14:creationId xmlns:p14="http://schemas.microsoft.com/office/powerpoint/2010/main" val="1950436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53D70A-4DC0-4D5A-8E25-0B1E46CBB029}" type="datetimeFigureOut">
              <a:rPr lang="en-GB" smtClean="0"/>
              <a:t>10/10/2016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BD875C-F210-43BE-9AAD-B370EB38111C}" type="slidenum">
              <a:rPr lang="en-GB" smtClean="0"/>
              <a:t>‹#›</a:t>
            </a:fld>
            <a:endParaRPr lang="en-GB"/>
          </a:p>
        </p:txBody>
      </p:sp>
    </p:spTree>
    <p:extLst>
      <p:ext uri="{BB962C8B-B14F-4D97-AF65-F5344CB8AC3E}">
        <p14:creationId xmlns:p14="http://schemas.microsoft.com/office/powerpoint/2010/main" val="30700945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53D70A-4DC0-4D5A-8E25-0B1E46CBB029}" type="datetimeFigureOut">
              <a:rPr lang="en-GB" smtClean="0"/>
              <a:t>10/10/2016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BD875C-F210-43BE-9AAD-B370EB38111C}" type="slidenum">
              <a:rPr lang="en-GB" smtClean="0"/>
              <a:t>‹#›</a:t>
            </a:fld>
            <a:endParaRPr lang="en-GB"/>
          </a:p>
        </p:txBody>
      </p:sp>
    </p:spTree>
    <p:extLst>
      <p:ext uri="{BB962C8B-B14F-4D97-AF65-F5344CB8AC3E}">
        <p14:creationId xmlns:p14="http://schemas.microsoft.com/office/powerpoint/2010/main" val="2418241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53D70A-4DC0-4D5A-8E25-0B1E46CBB029}" type="datetimeFigureOut">
              <a:rPr lang="en-GB" smtClean="0"/>
              <a:t>10/10/2016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BD875C-F210-43BE-9AAD-B370EB38111C}" type="slidenum">
              <a:rPr lang="en-GB" smtClean="0"/>
              <a:t>‹#›</a:t>
            </a:fld>
            <a:endParaRPr lang="en-GB"/>
          </a:p>
        </p:txBody>
      </p:sp>
    </p:spTree>
    <p:extLst>
      <p:ext uri="{BB962C8B-B14F-4D97-AF65-F5344CB8AC3E}">
        <p14:creationId xmlns:p14="http://schemas.microsoft.com/office/powerpoint/2010/main" val="2494389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53D70A-4DC0-4D5A-8E25-0B1E46CBB029}" type="datetimeFigureOut">
              <a:rPr lang="en-GB" smtClean="0"/>
              <a:t>10/10/2016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BD875C-F210-43BE-9AAD-B370EB38111C}" type="slidenum">
              <a:rPr lang="en-GB" smtClean="0"/>
              <a:t>‹#›</a:t>
            </a:fld>
            <a:endParaRPr lang="en-GB"/>
          </a:p>
        </p:txBody>
      </p:sp>
    </p:spTree>
    <p:extLst>
      <p:ext uri="{BB962C8B-B14F-4D97-AF65-F5344CB8AC3E}">
        <p14:creationId xmlns:p14="http://schemas.microsoft.com/office/powerpoint/2010/main" val="1397594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53D70A-4DC0-4D5A-8E25-0B1E46CBB029}" type="datetimeFigureOut">
              <a:rPr lang="en-GB" smtClean="0"/>
              <a:t>10/10/2016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BD875C-F210-43BE-9AAD-B370EB38111C}" type="slidenum">
              <a:rPr lang="en-GB" smtClean="0"/>
              <a:t>‹#›</a:t>
            </a:fld>
            <a:endParaRPr lang="en-GB"/>
          </a:p>
        </p:txBody>
      </p:sp>
    </p:spTree>
    <p:extLst>
      <p:ext uri="{BB962C8B-B14F-4D97-AF65-F5344CB8AC3E}">
        <p14:creationId xmlns:p14="http://schemas.microsoft.com/office/powerpoint/2010/main" val="2430298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53D70A-4DC0-4D5A-8E25-0B1E46CBB029}" type="datetimeFigureOut">
              <a:rPr lang="en-GB" smtClean="0"/>
              <a:t>10/10/2016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BD875C-F210-43BE-9AAD-B370EB38111C}" type="slidenum">
              <a:rPr lang="en-GB" smtClean="0"/>
              <a:t>‹#›</a:t>
            </a:fld>
            <a:endParaRPr lang="en-GB"/>
          </a:p>
        </p:txBody>
      </p:sp>
    </p:spTree>
    <p:extLst>
      <p:ext uri="{BB962C8B-B14F-4D97-AF65-F5344CB8AC3E}">
        <p14:creationId xmlns:p14="http://schemas.microsoft.com/office/powerpoint/2010/main" val="38953005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Level 4 – Introduction to Logistics</a:t>
            </a:r>
            <a:endParaRPr lang="en-GB" dirty="0"/>
          </a:p>
        </p:txBody>
      </p:sp>
      <p:sp>
        <p:nvSpPr>
          <p:cNvPr id="3" name="Subtitle 2"/>
          <p:cNvSpPr>
            <a:spLocks noGrp="1"/>
          </p:cNvSpPr>
          <p:nvPr>
            <p:ph type="subTitle" idx="1"/>
          </p:nvPr>
        </p:nvSpPr>
        <p:spPr/>
        <p:txBody>
          <a:bodyPr/>
          <a:lstStyle/>
          <a:p>
            <a:r>
              <a:rPr lang="en-GB" dirty="0" smtClean="0"/>
              <a:t>Introduction to Logistics and Distribution</a:t>
            </a:r>
            <a:endParaRPr lang="en-GB" dirty="0"/>
          </a:p>
        </p:txBody>
      </p:sp>
    </p:spTree>
    <p:extLst>
      <p:ext uri="{BB962C8B-B14F-4D97-AF65-F5344CB8AC3E}">
        <p14:creationId xmlns:p14="http://schemas.microsoft.com/office/powerpoint/2010/main" val="18890625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548680"/>
            <a:ext cx="8208912" cy="4524315"/>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Scope &amp; Definition</a:t>
            </a:r>
          </a:p>
          <a:p>
            <a:endParaRPr lang="en-GB" b="1"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There can be many names that sum up Logistics and are often inter changeable in literature and in business. The definition below is more widely respected and helps to describe one of the key relationships:</a:t>
            </a:r>
          </a:p>
          <a:p>
            <a:endParaRPr lang="en-GB" dirty="0">
              <a:latin typeface="Arial" panose="020B0604020202020204" pitchFamily="34" charset="0"/>
              <a:cs typeface="Arial" panose="020B0604020202020204" pitchFamily="34" charset="0"/>
            </a:endParaRPr>
          </a:p>
          <a:p>
            <a:r>
              <a:rPr lang="en-GB" b="1" u="sng" dirty="0" smtClean="0">
                <a:latin typeface="Arial" panose="020B0604020202020204" pitchFamily="34" charset="0"/>
                <a:cs typeface="Arial" panose="020B0604020202020204" pitchFamily="34" charset="0"/>
              </a:rPr>
              <a:t>Logistics =</a:t>
            </a:r>
            <a:r>
              <a:rPr lang="en-GB" dirty="0" smtClean="0">
                <a:latin typeface="Arial" panose="020B0604020202020204" pitchFamily="34" charset="0"/>
                <a:cs typeface="Arial" panose="020B0604020202020204" pitchFamily="34" charset="0"/>
              </a:rPr>
              <a:t> </a:t>
            </a:r>
            <a:r>
              <a:rPr lang="en-GB" i="1" dirty="0" smtClean="0">
                <a:latin typeface="Arial" panose="020B0604020202020204" pitchFamily="34" charset="0"/>
                <a:cs typeface="Arial" panose="020B0604020202020204" pitchFamily="34" charset="0"/>
              </a:rPr>
              <a:t>Materials Management + Distribution.</a:t>
            </a:r>
          </a:p>
          <a:p>
            <a:endParaRPr lang="en-GB" b="1" i="1" u="sng"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This should not however be confused with the term “Supply Chain” , which covers an even broader scope within the business area and includes the supply of raw materials &amp; components as well as the delivery of product to the final customer and can be best described as:</a:t>
            </a:r>
          </a:p>
          <a:p>
            <a:endParaRPr lang="en-GB" dirty="0">
              <a:latin typeface="Arial" panose="020B0604020202020204" pitchFamily="34" charset="0"/>
              <a:cs typeface="Arial" panose="020B0604020202020204" pitchFamily="34" charset="0"/>
            </a:endParaRPr>
          </a:p>
          <a:p>
            <a:r>
              <a:rPr lang="en-GB" b="1" u="sng" dirty="0" smtClean="0">
                <a:latin typeface="Arial" panose="020B0604020202020204" pitchFamily="34" charset="0"/>
                <a:cs typeface="Arial" panose="020B0604020202020204" pitchFamily="34" charset="0"/>
              </a:rPr>
              <a:t>Supply Chain = </a:t>
            </a:r>
            <a:r>
              <a:rPr lang="en-GB" i="1" dirty="0" smtClean="0">
                <a:latin typeface="Arial" panose="020B0604020202020204" pitchFamily="34" charset="0"/>
                <a:cs typeface="Arial" panose="020B0604020202020204" pitchFamily="34" charset="0"/>
              </a:rPr>
              <a:t>Suppliers + Logistics + Customers</a:t>
            </a:r>
            <a:endParaRPr lang="en-GB" b="1" u="sng" dirty="0" smtClean="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39433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548680"/>
            <a:ext cx="8064896" cy="54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2978174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268761"/>
            <a:ext cx="8352928" cy="2304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33376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620688"/>
            <a:ext cx="7776864" cy="53285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6165304"/>
            <a:ext cx="8496944" cy="369332"/>
          </a:xfrm>
          <a:prstGeom prst="rect">
            <a:avLst/>
          </a:prstGeom>
          <a:noFill/>
        </p:spPr>
        <p:txBody>
          <a:bodyPr wrap="square" rtlCol="0">
            <a:spAutoFit/>
          </a:bodyPr>
          <a:lstStyle/>
          <a:p>
            <a:pPr algn="ctr"/>
            <a:r>
              <a:rPr lang="en-GB" dirty="0" smtClean="0"/>
              <a:t>Key components of Logistics and Distribution</a:t>
            </a:r>
            <a:endParaRPr lang="en-GB" dirty="0"/>
          </a:p>
        </p:txBody>
      </p:sp>
    </p:spTree>
    <p:extLst>
      <p:ext uri="{BB962C8B-B14F-4D97-AF65-F5344CB8AC3E}">
        <p14:creationId xmlns:p14="http://schemas.microsoft.com/office/powerpoint/2010/main" val="21047818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568952" cy="52025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51520" y="5805264"/>
            <a:ext cx="8208912" cy="646331"/>
          </a:xfrm>
          <a:prstGeom prst="rect">
            <a:avLst/>
          </a:prstGeom>
          <a:noFill/>
        </p:spPr>
        <p:txBody>
          <a:bodyPr wrap="square" rtlCol="0">
            <a:spAutoFit/>
          </a:bodyPr>
          <a:lstStyle/>
          <a:p>
            <a:r>
              <a:rPr lang="en-GB" dirty="0" smtClean="0"/>
              <a:t>The Handbook of Logistics &amp; Distribution Management 5</a:t>
            </a:r>
            <a:r>
              <a:rPr lang="en-GB" baseline="30000" dirty="0" smtClean="0"/>
              <a:t>th</a:t>
            </a:r>
            <a:r>
              <a:rPr lang="en-GB" dirty="0" smtClean="0"/>
              <a:t> Edition ,</a:t>
            </a:r>
          </a:p>
          <a:p>
            <a:r>
              <a:rPr lang="en-GB" dirty="0" smtClean="0"/>
              <a:t>Rushton, Croucher &amp; Baker (2014), Kogan Page Limited</a:t>
            </a:r>
            <a:endParaRPr lang="en-GB" dirty="0"/>
          </a:p>
        </p:txBody>
      </p:sp>
    </p:spTree>
    <p:extLst>
      <p:ext uri="{BB962C8B-B14F-4D97-AF65-F5344CB8AC3E}">
        <p14:creationId xmlns:p14="http://schemas.microsoft.com/office/powerpoint/2010/main" val="65140460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620688"/>
            <a:ext cx="8064896" cy="5509200"/>
          </a:xfrm>
          <a:prstGeom prst="rect">
            <a:avLst/>
          </a:prstGeom>
          <a:noFill/>
        </p:spPr>
        <p:txBody>
          <a:bodyPr wrap="square" rtlCol="0">
            <a:spAutoFit/>
          </a:bodyPr>
          <a:lstStyle/>
          <a:p>
            <a:endParaRPr lang="en-GB" sz="2400" b="1" dirty="0" smtClean="0">
              <a:latin typeface="Arial" panose="020B0604020202020204" pitchFamily="34" charset="0"/>
              <a:cs typeface="Arial" panose="020B0604020202020204" pitchFamily="34" charset="0"/>
            </a:endParaRPr>
          </a:p>
          <a:p>
            <a:r>
              <a:rPr lang="en-GB" sz="2400" b="1" dirty="0" smtClean="0">
                <a:latin typeface="Arial" panose="020B0604020202020204" pitchFamily="34" charset="0"/>
                <a:cs typeface="Arial" panose="020B0604020202020204" pitchFamily="34" charset="0"/>
              </a:rPr>
              <a:t>Importance of Logistics and Distribution</a:t>
            </a:r>
            <a:endParaRPr lang="en-GB" sz="2400" dirty="0" smtClean="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Importance to the economy. Logistics is an important activity making extensive use of the human and material resources that affect the national economy. Due to the nature of Logistics and Distribution there are no studies which try and compare the extent the impact of logistics has on the UK economy. </a:t>
            </a: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But Armstrong &amp; Associates (2007) was able to present similar data at a country level which indicated that for major economies logistics represented between 8 and 21 percent of Gross National Product (GDP)</a:t>
            </a:r>
          </a:p>
          <a:p>
            <a:pPr algn="just"/>
            <a:endParaRPr lang="en-GB" sz="2000" dirty="0">
              <a:latin typeface="Arial" panose="020B0604020202020204" pitchFamily="34" charset="0"/>
              <a:cs typeface="Arial" panose="020B0604020202020204" pitchFamily="34" charset="0"/>
            </a:endParaRPr>
          </a:p>
          <a:p>
            <a:pPr algn="just"/>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6973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88640"/>
            <a:ext cx="7920880" cy="53453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611560" y="6021288"/>
            <a:ext cx="8136904" cy="369332"/>
          </a:xfrm>
          <a:prstGeom prst="rect">
            <a:avLst/>
          </a:prstGeom>
          <a:noFill/>
        </p:spPr>
        <p:txBody>
          <a:bodyPr wrap="square" rtlCol="0">
            <a:spAutoFit/>
          </a:bodyPr>
          <a:lstStyle/>
          <a:p>
            <a:r>
              <a:rPr lang="en-GB" dirty="0" smtClean="0"/>
              <a:t>Logistics costs as a percentage of Gross National Product (GDP) for selected countries</a:t>
            </a:r>
            <a:endParaRPr lang="en-GB" dirty="0"/>
          </a:p>
        </p:txBody>
      </p:sp>
    </p:spTree>
    <p:extLst>
      <p:ext uri="{BB962C8B-B14F-4D97-AF65-F5344CB8AC3E}">
        <p14:creationId xmlns:p14="http://schemas.microsoft.com/office/powerpoint/2010/main" val="42252429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836712"/>
            <a:ext cx="8352928" cy="3908762"/>
          </a:xfrm>
          <a:prstGeom prst="rect">
            <a:avLst/>
          </a:prstGeom>
          <a:noFill/>
        </p:spPr>
        <p:txBody>
          <a:bodyPr wrap="square" rtlCol="0">
            <a:spAutoFit/>
          </a:bodyPr>
          <a:lstStyle/>
          <a:p>
            <a:r>
              <a:rPr lang="en-GB" sz="2400" b="1" dirty="0" smtClean="0">
                <a:latin typeface="Arial" panose="020B0604020202020204" pitchFamily="34" charset="0"/>
                <a:cs typeface="Arial" panose="020B0604020202020204" pitchFamily="34" charset="0"/>
              </a:rPr>
              <a:t>Summary</a:t>
            </a:r>
            <a:endParaRPr lang="en-GB" sz="2400" dirty="0" smtClean="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The rather confusing number of associated names and different definitions have been identified. No true definitive definition has been explicitly identified because logistics and the supply chain can and do differ dramatically from one industry, company or product to another.</a:t>
            </a: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You have seen the basic structure of the supply chain and the concepts &amp; information flow and where the added value of logistics were introduced.</a:t>
            </a: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3295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27868" y="979998"/>
            <a:ext cx="6488264" cy="4898003"/>
          </a:xfrm>
          <a:prstGeom prst="rect">
            <a:avLst/>
          </a:prstGeom>
        </p:spPr>
      </p:pic>
      <p:sp>
        <p:nvSpPr>
          <p:cNvPr id="3" name="TextBox 2"/>
          <p:cNvSpPr txBox="1"/>
          <p:nvPr/>
        </p:nvSpPr>
        <p:spPr>
          <a:xfrm>
            <a:off x="971600" y="332656"/>
            <a:ext cx="7128792" cy="461665"/>
          </a:xfrm>
          <a:prstGeom prst="rect">
            <a:avLst/>
          </a:prstGeom>
          <a:noFill/>
        </p:spPr>
        <p:txBody>
          <a:bodyPr wrap="square" rtlCol="0">
            <a:spAutoFit/>
          </a:bodyPr>
          <a:lstStyle/>
          <a:p>
            <a:pPr algn="ctr"/>
            <a:r>
              <a:rPr lang="en-GB" sz="2400" b="1" dirty="0" smtClean="0">
                <a:latin typeface="Arial" panose="020B0604020202020204" pitchFamily="34" charset="0"/>
                <a:cs typeface="Arial" panose="020B0604020202020204" pitchFamily="34" charset="0"/>
              </a:rPr>
              <a:t>QUESTIONS</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05542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53</TotalTime>
  <Words>326</Words>
  <Application>Microsoft Office PowerPoint</Application>
  <PresentationFormat>On-screen Show (4:3)</PresentationFormat>
  <Paragraphs>31</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Level 4 – Introduction to Logistics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dc:creator>
  <cp:lastModifiedBy>Windows</cp:lastModifiedBy>
  <cp:revision>8</cp:revision>
  <dcterms:created xsi:type="dcterms:W3CDTF">2016-10-10T13:29:16Z</dcterms:created>
  <dcterms:modified xsi:type="dcterms:W3CDTF">2016-10-10T14:22:31Z</dcterms:modified>
</cp:coreProperties>
</file>