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81" r:id="rId3"/>
    <p:sldId id="258" r:id="rId4"/>
    <p:sldId id="260" r:id="rId5"/>
    <p:sldId id="287" r:id="rId6"/>
    <p:sldId id="284" r:id="rId7"/>
    <p:sldId id="285" r:id="rId8"/>
    <p:sldId id="286" r:id="rId9"/>
    <p:sldId id="279" r:id="rId10"/>
    <p:sldId id="276" r:id="rId11"/>
    <p:sldId id="262" r:id="rId12"/>
    <p:sldId id="280" r:id="rId13"/>
    <p:sldId id="264" r:id="rId14"/>
    <p:sldId id="283" r:id="rId15"/>
  </p:sldIdLst>
  <p:sldSz cx="18288000" cy="10287000"/>
  <p:notesSz cx="6858000" cy="9144000"/>
  <p:embeddedFontLst>
    <p:embeddedFont>
      <p:font typeface="Archivo Black"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50779D-7429-4A13-A17D-EF70E309BAAD}" v="270" dt="2026-02-14T18:14:46.9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5390" autoAdjust="0"/>
  </p:normalViewPr>
  <p:slideViewPr>
    <p:cSldViewPr>
      <p:cViewPr varScale="1">
        <p:scale>
          <a:sx n="49" d="100"/>
          <a:sy n="49" d="100"/>
        </p:scale>
        <p:origin x="1042"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27AF07-E8AE-489F-8A2C-8BB9AE588195}"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B83C8-9641-4D9D-ABB5-864B768B57F7}" type="slidenum">
              <a:rPr lang="en-US" smtClean="0"/>
              <a:t>‹#›</a:t>
            </a:fld>
            <a:endParaRPr lang="en-US"/>
          </a:p>
        </p:txBody>
      </p:sp>
    </p:spTree>
    <p:extLst>
      <p:ext uri="{BB962C8B-B14F-4D97-AF65-F5344CB8AC3E}">
        <p14:creationId xmlns:p14="http://schemas.microsoft.com/office/powerpoint/2010/main" val="297417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B83C8-9641-4D9D-ABB5-864B768B57F7}" type="slidenum">
              <a:rPr lang="en-US" smtClean="0"/>
              <a:t>1</a:t>
            </a:fld>
            <a:endParaRPr lang="en-US"/>
          </a:p>
        </p:txBody>
      </p:sp>
    </p:spTree>
    <p:extLst>
      <p:ext uri="{BB962C8B-B14F-4D97-AF65-F5344CB8AC3E}">
        <p14:creationId xmlns:p14="http://schemas.microsoft.com/office/powerpoint/2010/main" val="2486143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B83C8-9641-4D9D-ABB5-864B768B57F7}" type="slidenum">
              <a:rPr lang="en-US" smtClean="0"/>
              <a:t>2</a:t>
            </a:fld>
            <a:endParaRPr lang="en-US"/>
          </a:p>
        </p:txBody>
      </p:sp>
    </p:spTree>
    <p:extLst>
      <p:ext uri="{BB962C8B-B14F-4D97-AF65-F5344CB8AC3E}">
        <p14:creationId xmlns:p14="http://schemas.microsoft.com/office/powerpoint/2010/main" val="390549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US" sz="1800" b="1" i="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Wm Morrison Supermarkets PLC, also referred to as Morrisons, is the fourth largest conglomerate of supermarkets in the United Kingdom, having been founded in the year 1899 by William Morrison at Rawson market in Bradford (Fun, 2021). The company has its corporate offices in Bradford and is running more than 500 retail stores throughout the country, as well as employing about 110,000 people, including front-line, distribution, and corporate personnel (Morrisons Corporate, 2025). A vertically integrated supply chain allows Morrisons to specialise in the fresh produce sector as it allows the company to source products directly through the farm and suppliers, contributing to a higher quality and sustainability of the products (</a:t>
            </a:r>
            <a:r>
              <a:rPr lang="en-GB" sz="1800" dirty="0" err="1">
                <a:effectLst/>
                <a:latin typeface="Arial" panose="020B0604020202020204" pitchFamily="34" charset="0"/>
                <a:ea typeface="Calibri" panose="020F0502020204030204" pitchFamily="34" charset="0"/>
                <a:cs typeface="Arial" panose="020B0604020202020204" pitchFamily="34" charset="0"/>
              </a:rPr>
              <a:t>Viganò</a:t>
            </a:r>
            <a:r>
              <a:rPr lang="en-GB" sz="1800" dirty="0">
                <a:effectLst/>
                <a:latin typeface="Arial" panose="020B0604020202020204" pitchFamily="34" charset="0"/>
                <a:ea typeface="Calibri" panose="020F0502020204030204" pitchFamily="34" charset="0"/>
                <a:cs typeface="Arial" panose="020B0604020202020204" pitchFamily="34" charset="0"/>
              </a:rPr>
              <a:t> et al., 2022). The 2022–2023 fiscal year reported that the organisation had 2.7% increases in revenues which is £18.3 billion, reflecting more consistent expansion in an extremely competitive retail environment (Retail Insight Network, 2024). In Morrisons, human resource management is interested in the attraction of qualified staff, constant training, and the creation of career growth opportunities to increase the efficiency of operations and the quality of services to customers (Phillips et al., 2023). Therefore, the focus of Morrisons on the development of its employees and the usage of systematic HR practises makes the company a leader in the market of the UK retail industry.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3</a:t>
            </a:fld>
            <a:endParaRPr lang="en-US"/>
          </a:p>
        </p:txBody>
      </p:sp>
    </p:spTree>
    <p:extLst>
      <p:ext uri="{BB962C8B-B14F-4D97-AF65-F5344CB8AC3E}">
        <p14:creationId xmlns:p14="http://schemas.microsoft.com/office/powerpoint/2010/main" val="2109321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Job Role</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recruitment process in Wm Morrison Supermarkets PLC is designed to identify, evaluate and employ a successful candidate that resonates the strategic objectives and values of the organisation. The job of interest in this analysis is that of Customer Service Assistant, which is a vital operational position that involves ensuring customer interactions of high quality and smooth operations in the store (</a:t>
            </a:r>
            <a:r>
              <a:rPr lang="en-GB" sz="1800" dirty="0" err="1">
                <a:effectLst/>
                <a:latin typeface="Arial" panose="020B0604020202020204" pitchFamily="34" charset="0"/>
                <a:ea typeface="Calibri" panose="020F0502020204030204" pitchFamily="34" charset="0"/>
                <a:cs typeface="Arial" panose="020B0604020202020204" pitchFamily="34" charset="0"/>
              </a:rPr>
              <a:t>Uzoka</a:t>
            </a:r>
            <a:r>
              <a:rPr lang="en-GB" sz="1800" dirty="0">
                <a:effectLst/>
                <a:latin typeface="Arial" panose="020B0604020202020204" pitchFamily="34" charset="0"/>
                <a:ea typeface="Calibri" panose="020F0502020204030204" pitchFamily="34" charset="0"/>
                <a:cs typeface="Arial" panose="020B0604020202020204" pitchFamily="34" charset="0"/>
              </a:rPr>
              <a:t> et al., 2024). The process of recruitment begins with defining the vacancies by doing workforce planning, with factors like footfall, turnover, and operational need taken into account in the stores (CIPD,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thorough job analysis is conducted to define the work and the duties and necessary competencies. The next steps include coming up with a job description and a person specification, which are statements explaining the necessary qualifications and skills of the position and behaviour traits (</a:t>
            </a:r>
            <a:r>
              <a:rPr lang="en-GB" sz="1800" dirty="0" err="1">
                <a:effectLst/>
                <a:latin typeface="Arial" panose="020B0604020202020204" pitchFamily="34" charset="0"/>
                <a:ea typeface="Calibri" panose="020F0502020204030204" pitchFamily="34" charset="0"/>
                <a:cs typeface="Arial" panose="020B0604020202020204" pitchFamily="34" charset="0"/>
              </a:rPr>
              <a:t>Vernau</a:t>
            </a:r>
            <a:r>
              <a:rPr lang="en-GB" sz="1800" dirty="0">
                <a:effectLst/>
                <a:latin typeface="Arial" panose="020B0604020202020204" pitchFamily="34" charset="0"/>
                <a:ea typeface="Calibri" panose="020F0502020204030204" pitchFamily="34" charset="0"/>
                <a:cs typeface="Arial" panose="020B0604020202020204" pitchFamily="34" charset="0"/>
              </a:rPr>
              <a:t> et al., 2021). The attracting of candidates is done by means of internal promotions, online job portals, and through local advertisements thus making sure that there is a diversified pool of applicants (</a:t>
            </a:r>
            <a:r>
              <a:rPr lang="en-GB" sz="1800" dirty="0" err="1">
                <a:effectLst/>
                <a:latin typeface="Arial" panose="020B0604020202020204" pitchFamily="34" charset="0"/>
                <a:ea typeface="Calibri" panose="020F0502020204030204" pitchFamily="34" charset="0"/>
                <a:cs typeface="Arial" panose="020B0604020202020204" pitchFamily="34" charset="0"/>
              </a:rPr>
              <a:t>Mahelona</a:t>
            </a:r>
            <a:r>
              <a:rPr lang="en-GB" sz="1800" dirty="0">
                <a:effectLst/>
                <a:latin typeface="Arial" panose="020B0604020202020204" pitchFamily="34" charset="0"/>
                <a:ea typeface="Calibri" panose="020F0502020204030204" pitchFamily="34" charset="0"/>
                <a:cs typeface="Arial" panose="020B0604020202020204" pitchFamily="34" charset="0"/>
              </a:rPr>
              <a:t>, 2021). The process of screening and shortlisting is carried out based on defined criteria in order to objectively assess suitability. They use interviews, practical-based tests and reference-checking to ensure the hiring of a candidate who can provide operation efficiency and customer satisfaction (Abdalla Hamza et al., 2021). The last phase is onboarding, which involves the introduction of the new employee into the culture and working processes of Morrisons (Fun, 2021).</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4</a:t>
            </a:fld>
            <a:endParaRPr lang="en-US"/>
          </a:p>
        </p:txBody>
      </p:sp>
    </p:spTree>
    <p:extLst>
      <p:ext uri="{BB962C8B-B14F-4D97-AF65-F5344CB8AC3E}">
        <p14:creationId xmlns:p14="http://schemas.microsoft.com/office/powerpoint/2010/main" val="3916221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US" sz="1800" b="1" i="1" dirty="0">
                <a:effectLst/>
                <a:latin typeface="Arial" panose="020B0604020202020204" pitchFamily="34" charset="0"/>
                <a:ea typeface="Times New Roman" panose="02020603050405020304" pitchFamily="18" charset="0"/>
                <a:cs typeface="Times New Roman" panose="02020603050405020304" pitchFamily="18" charset="0"/>
              </a:rPr>
              <a:t>Interview Questions</a:t>
            </a:r>
          </a:p>
          <a:p>
            <a:pPr marL="0" marR="0">
              <a:lnSpc>
                <a:spcPct val="150000"/>
              </a:lnSpc>
              <a:spcBef>
                <a:spcPts val="0"/>
              </a:spcBef>
              <a:spcAft>
                <a:spcPts val="800"/>
              </a:spcAft>
            </a:pPr>
            <a:r>
              <a:rPr lang="en-US" sz="2800" b="0" dirty="0"/>
              <a:t>Once candidates are shortlisted for the Customer Service Assistant role at Morrisons, structured interviews play a crucial role in assessing their capabilities. The interviews are designed to evaluate both practical skills and personal attributes, ensuring that applicants can deliver high-quality customer service, follow operational procedures accurately, and collaborate effectively with team members. The process typically combines scenario-based questions, role-playing exercises, and discussions about previous work experiences, providing insights into candidates’ problem-solving abilities, time management, and adaptability during busy store periods. Interview questions also examine key interpersonal skills, including communication, teamwork, and handling challenging customer interactions. This consistent approach promotes fairness, transparency, and a clear understanding of each candidate’s potential strengths and development areas. By applying this method, Morrisons ensures that selected employees are capable of meeting performance expectations, contributing positively to store operations, and supporting ongoing customer satisfaction and operational efficiency across its nationwide network of over 500 stores.</a:t>
            </a:r>
            <a:r>
              <a:rPr lang="en-GB" sz="1800" b="0" dirty="0">
                <a:effectLst/>
                <a:latin typeface="Arial" panose="020B0604020202020204" pitchFamily="34" charset="0"/>
                <a:ea typeface="Calibri" panose="020F0502020204030204" pitchFamily="34" charset="0"/>
                <a:cs typeface="Arial" panose="020B0604020202020204" pitchFamily="34" charset="0"/>
              </a:rPr>
              <a:t>The thorough job analysis is conducted to define the work and the duties and necessary competencies. The next steps include coming up with a job description and a person specification, which are statements explaining the necessary qualifications and skills of the position and behaviour traits (</a:t>
            </a:r>
            <a:r>
              <a:rPr lang="en-GB" sz="1800" b="0" dirty="0" err="1">
                <a:effectLst/>
                <a:latin typeface="Arial" panose="020B0604020202020204" pitchFamily="34" charset="0"/>
                <a:ea typeface="Calibri" panose="020F0502020204030204" pitchFamily="34" charset="0"/>
                <a:cs typeface="Arial" panose="020B0604020202020204" pitchFamily="34" charset="0"/>
              </a:rPr>
              <a:t>Vernau</a:t>
            </a:r>
            <a:r>
              <a:rPr lang="en-GB" sz="1800" b="0" dirty="0">
                <a:effectLst/>
                <a:latin typeface="Arial" panose="020B0604020202020204" pitchFamily="34" charset="0"/>
                <a:ea typeface="Calibri" panose="020F0502020204030204" pitchFamily="34" charset="0"/>
                <a:cs typeface="Arial" panose="020B0604020202020204" pitchFamily="34" charset="0"/>
              </a:rPr>
              <a:t> et al., 2021). The attracting of candidates is done by means of internal promotions, online job portals, and through local advertisements thus making sure that there is a diversified pool of applicants (</a:t>
            </a:r>
            <a:r>
              <a:rPr lang="en-GB" sz="1800" b="0" dirty="0" err="1">
                <a:effectLst/>
                <a:latin typeface="Arial" panose="020B0604020202020204" pitchFamily="34" charset="0"/>
                <a:ea typeface="Calibri" panose="020F0502020204030204" pitchFamily="34" charset="0"/>
                <a:cs typeface="Arial" panose="020B0604020202020204" pitchFamily="34" charset="0"/>
              </a:rPr>
              <a:t>Mahelona</a:t>
            </a:r>
            <a:r>
              <a:rPr lang="en-GB" sz="1800" b="0" dirty="0">
                <a:effectLst/>
                <a:latin typeface="Arial" panose="020B0604020202020204" pitchFamily="34" charset="0"/>
                <a:ea typeface="Calibri" panose="020F0502020204030204" pitchFamily="34" charset="0"/>
                <a:cs typeface="Arial" panose="020B0604020202020204" pitchFamily="34" charset="0"/>
              </a:rPr>
              <a:t>, 2021). The process of screening and shortlisting is carried out based on defined criteria in order to objectively assess suitability. They use interviews, practical-based tests and reference-checking to ensure the hiring of a candidate who can provide operation efficiency and customer satisfaction (Abdalla Hamza et al., 2021). The last phase is onboarding, which involves the introduction of the new employee into the culture and working processes of Morrisons (Fun, 2021).</a:t>
            </a:r>
            <a:endParaRPr lang="en-US" sz="1800" b="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b="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5</a:t>
            </a:fld>
            <a:endParaRPr lang="en-US"/>
          </a:p>
        </p:txBody>
      </p:sp>
    </p:spTree>
    <p:extLst>
      <p:ext uri="{BB962C8B-B14F-4D97-AF65-F5344CB8AC3E}">
        <p14:creationId xmlns:p14="http://schemas.microsoft.com/office/powerpoint/2010/main" val="1397979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Job Analysis</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Job analysis is an essential part of the recruitment process at Wm Morrison Supermarkets PLC, which allows to get a clear view of roles, duties and skills required to be able to perform efficiently. The responsibilities of the Customer Service Assistant, in the present case, include customer service provision, cash register work, stock replenishment, returning, and store cleanliness (</a:t>
            </a:r>
            <a:r>
              <a:rPr lang="en-GB" sz="1800" dirty="0" err="1">
                <a:effectLst/>
                <a:latin typeface="Arial" panose="020B0604020202020204" pitchFamily="34" charset="0"/>
                <a:ea typeface="Calibri" panose="020F0502020204030204" pitchFamily="34" charset="0"/>
                <a:cs typeface="Arial" panose="020B0604020202020204" pitchFamily="34" charset="0"/>
              </a:rPr>
              <a:t>Meiryani</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Reyhan</a:t>
            </a:r>
            <a:r>
              <a:rPr lang="en-GB" sz="1800" dirty="0">
                <a:effectLst/>
                <a:latin typeface="Arial" panose="020B0604020202020204" pitchFamily="34" charset="0"/>
                <a:ea typeface="Calibri" panose="020F0502020204030204" pitchFamily="34" charset="0"/>
                <a:cs typeface="Arial" panose="020B0604020202020204" pitchFamily="34" charset="0"/>
              </a:rPr>
              <a:t>, 2021). It starts with the stage of data gathering with the help of structured techniques and methods, such as interviewing existing employees, direct observation of tasks, questionnaires, and examination of organisational documentation (Ahmad and </a:t>
            </a:r>
            <a:r>
              <a:rPr lang="en-GB" sz="1800" dirty="0" err="1">
                <a:effectLst/>
                <a:latin typeface="Arial" panose="020B0604020202020204" pitchFamily="34" charset="0"/>
                <a:ea typeface="Calibri" panose="020F0502020204030204" pitchFamily="34" charset="0"/>
                <a:cs typeface="Arial" panose="020B0604020202020204" pitchFamily="34" charset="0"/>
              </a:rPr>
              <a:t>Alqaarni</a:t>
            </a:r>
            <a:r>
              <a:rPr lang="en-GB" sz="1800" dirty="0">
                <a:effectLst/>
                <a:latin typeface="Arial" panose="020B0604020202020204" pitchFamily="34" charset="0"/>
                <a:ea typeface="Calibri" panose="020F0502020204030204" pitchFamily="34" charset="0"/>
                <a:cs typeface="Arial" panose="020B0604020202020204" pitchFamily="34" charset="0"/>
              </a:rPr>
              <a:t>, 2023). This is a systematic analysis that determines the precise knowledge, skills, abilities, and behaviours needed, which include communication, numeracy, teamwork, problem-solving, and adaptability (</a:t>
            </a:r>
            <a:r>
              <a:rPr lang="en-GB" sz="1800" dirty="0" err="1">
                <a:effectLst/>
                <a:latin typeface="Arial" panose="020B0604020202020204" pitchFamily="34" charset="0"/>
                <a:ea typeface="Calibri" panose="020F0502020204030204" pitchFamily="34" charset="0"/>
                <a:cs typeface="Arial" panose="020B0604020202020204" pitchFamily="34" charset="0"/>
              </a:rPr>
              <a:t>Vernau</a:t>
            </a:r>
            <a:r>
              <a:rPr lang="en-GB" sz="1800" dirty="0">
                <a:effectLst/>
                <a:latin typeface="Arial" panose="020B0604020202020204" pitchFamily="34" charset="0"/>
                <a:ea typeface="Calibri" panose="020F0502020204030204" pitchFamily="34" charset="0"/>
                <a:cs typeface="Arial" panose="020B0604020202020204" pitchFamily="34" charset="0"/>
              </a:rPr>
              <a:t> et al., 2021).</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rPr>
              <a:t>Job analysis also assesses the working conditions, reporting and physical requirements to make sure that candidates have an all-round knowledge of expectations (</a:t>
            </a:r>
            <a:r>
              <a:rPr lang="en-GB" sz="1800" dirty="0" err="1">
                <a:effectLst/>
                <a:latin typeface="Arial" panose="020B0604020202020204" pitchFamily="34" charset="0"/>
                <a:ea typeface="Calibri" panose="020F0502020204030204" pitchFamily="34" charset="0"/>
              </a:rPr>
              <a:t>Mahelona</a:t>
            </a:r>
            <a:r>
              <a:rPr lang="en-GB" sz="1800" dirty="0">
                <a:effectLst/>
                <a:latin typeface="Arial" panose="020B0604020202020204" pitchFamily="34" charset="0"/>
                <a:ea typeface="Calibri" panose="020F0502020204030204" pitchFamily="34" charset="0"/>
              </a:rPr>
              <a:t>, 2021). The acquired information is the basis of creating the right job descriptions and person specifications that determine how the advertisement, shortlisting, and assessment of the candidates will be conducted (</a:t>
            </a:r>
            <a:r>
              <a:rPr lang="en-GB" sz="1800" dirty="0" err="1">
                <a:effectLst/>
                <a:latin typeface="Arial" panose="020B0604020202020204" pitchFamily="34" charset="0"/>
                <a:ea typeface="Calibri" panose="020F0502020204030204" pitchFamily="34" charset="0"/>
              </a:rPr>
              <a:t>Uzoka</a:t>
            </a:r>
            <a:r>
              <a:rPr lang="en-GB" sz="1800" dirty="0">
                <a:effectLst/>
                <a:latin typeface="Arial" panose="020B0604020202020204" pitchFamily="34" charset="0"/>
                <a:ea typeface="Calibri" panose="020F0502020204030204" pitchFamily="34" charset="0"/>
              </a:rPr>
              <a:t> et al., 2024). A thorough job analysis helps reduce errors during the recruitment process, provides role clarity, boosts employee performance, and helps in long-term employee retention (Susanto et al., 2024). Operating efficiently and high-quality services coupled with a strong working capability of its more than 500 stores throughout the country, Morrisons maintains its efficiency, customer service quality, and supporting workforce strength by aligning the selection of candidates with the operational needs (Morrisons Corporate, 2025).</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6</a:t>
            </a:fld>
            <a:endParaRPr lang="en-US"/>
          </a:p>
        </p:txBody>
      </p:sp>
    </p:spTree>
    <p:extLst>
      <p:ext uri="{BB962C8B-B14F-4D97-AF65-F5344CB8AC3E}">
        <p14:creationId xmlns:p14="http://schemas.microsoft.com/office/powerpoint/2010/main" val="1991822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Job Description</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The Wm Morrison Supermarkets PLC is hiring worker for the position of the Customer Service Assistant which is an important job in this supermarket, and also it is a critical job in the operations of the store, as it involves providing an excellent service and facilitating the smooth running of the store operations. The main responsibilities of this hiring position involve helping customers with inquiries and checkouts, using tills correctly, filling shelves, keeping the store clean, handling returns and refunds, and maintaining health and safety (</a:t>
            </a:r>
            <a:r>
              <a:rPr lang="en-US" sz="1800" dirty="0" err="1">
                <a:effectLst/>
                <a:latin typeface="Arial" panose="020B0604020202020204" pitchFamily="34" charset="0"/>
                <a:ea typeface="Calibri" panose="020F0502020204030204" pitchFamily="34" charset="0"/>
                <a:cs typeface="Arial" panose="020B0604020202020204" pitchFamily="34" charset="0"/>
              </a:rPr>
              <a:t>Obajemu</a:t>
            </a:r>
            <a:r>
              <a:rPr lang="en-US" sz="1800" dirty="0">
                <a:effectLst/>
                <a:latin typeface="Arial" panose="020B0604020202020204" pitchFamily="34" charset="0"/>
                <a:ea typeface="Calibri" panose="020F0502020204030204" pitchFamily="34" charset="0"/>
                <a:cs typeface="Arial" panose="020B0604020202020204" pitchFamily="34" charset="0"/>
              </a:rPr>
              <a:t>, 2024). </a:t>
            </a:r>
            <a:r>
              <a:rPr lang="en-GB" sz="1800" dirty="0">
                <a:effectLst/>
                <a:latin typeface="Arial" panose="020B0604020202020204" pitchFamily="34" charset="0"/>
                <a:ea typeface="Calibri" panose="020F0502020204030204" pitchFamily="34" charset="0"/>
                <a:cs typeface="Arial" panose="020B0604020202020204" pitchFamily="34" charset="0"/>
              </a:rPr>
              <a:t>Workers are also required to possess good communication, problem solving and teamwork abilities in promoting initiatives in the stores. The position is directly accountable to the Store Manager and works closely with the Department Supervisors and other personnel to ensure that operations are operated efficiently (CIPD,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performance expectations are clearly set using quantifiable goals, including speed and accuracy at the tills, customer satisfaction levels, accuracy in the management of their stocks, and adherence to the company policies and procedures (</a:t>
            </a:r>
            <a:r>
              <a:rPr lang="en-GB" sz="1800" dirty="0" err="1">
                <a:effectLst/>
                <a:latin typeface="Arial" panose="020B0604020202020204" pitchFamily="34" charset="0"/>
                <a:ea typeface="Calibri" panose="020F0502020204030204" pitchFamily="34" charset="0"/>
                <a:cs typeface="Arial" panose="020B0604020202020204" pitchFamily="34" charset="0"/>
              </a:rPr>
              <a:t>Brahmbhatt</a:t>
            </a:r>
            <a:r>
              <a:rPr lang="en-GB" sz="1800" dirty="0">
                <a:effectLst/>
                <a:latin typeface="Arial" panose="020B0604020202020204" pitchFamily="34" charset="0"/>
                <a:ea typeface="Calibri" panose="020F0502020204030204" pitchFamily="34" charset="0"/>
                <a:cs typeface="Arial" panose="020B0604020202020204" pitchFamily="34" charset="0"/>
              </a:rPr>
              <a:t>, 2025). Scheduled performance reviews, coaching and feedback systems also help to ensure that employees are well within the standards of operations and also develop their careers (Ahmad and </a:t>
            </a:r>
            <a:r>
              <a:rPr lang="en-GB" sz="1800" dirty="0" err="1">
                <a:effectLst/>
                <a:latin typeface="Arial" panose="020B0604020202020204" pitchFamily="34" charset="0"/>
                <a:ea typeface="Calibri" panose="020F0502020204030204" pitchFamily="34" charset="0"/>
                <a:cs typeface="Arial" panose="020B0604020202020204" pitchFamily="34" charset="0"/>
              </a:rPr>
              <a:t>Alqaarni</a:t>
            </a:r>
            <a:r>
              <a:rPr lang="en-GB" sz="1800" dirty="0">
                <a:effectLst/>
                <a:latin typeface="Arial" panose="020B0604020202020204" pitchFamily="34" charset="0"/>
                <a:ea typeface="Calibri" panose="020F0502020204030204" pitchFamily="34" charset="0"/>
                <a:cs typeface="Arial" panose="020B0604020202020204" pitchFamily="34" charset="0"/>
              </a:rPr>
              <a:t>, 2023). The job description is used as a formal reference related to recruitment, onboarding and performance management and thus offers shared expectations between the organisation and its employees (</a:t>
            </a:r>
            <a:r>
              <a:rPr lang="en-GB" sz="1800" dirty="0" err="1">
                <a:effectLst/>
                <a:latin typeface="Arial" panose="020B0604020202020204" pitchFamily="34" charset="0"/>
                <a:ea typeface="Calibri" panose="020F0502020204030204" pitchFamily="34" charset="0"/>
                <a:cs typeface="Arial" panose="020B0604020202020204" pitchFamily="34" charset="0"/>
              </a:rPr>
              <a:t>Jeske</a:t>
            </a:r>
            <a:r>
              <a:rPr lang="en-GB" sz="1800" dirty="0">
                <a:effectLst/>
                <a:latin typeface="Arial" panose="020B0604020202020204" pitchFamily="34" charset="0"/>
                <a:ea typeface="Calibri" panose="020F0502020204030204" pitchFamily="34" charset="0"/>
                <a:cs typeface="Arial" panose="020B0604020202020204" pitchFamily="34" charset="0"/>
              </a:rPr>
              <a:t> and Olson, 2022). Morrisons encourages responsibility, uniformity, and quality services by giving specific responsibilities, lines of reporting and performance standards within its 500 plus stores throughout the country (Retail Insight Network, 2024).</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7</a:t>
            </a:fld>
            <a:endParaRPr lang="en-US"/>
          </a:p>
        </p:txBody>
      </p:sp>
    </p:spTree>
    <p:extLst>
      <p:ext uri="{BB962C8B-B14F-4D97-AF65-F5344CB8AC3E}">
        <p14:creationId xmlns:p14="http://schemas.microsoft.com/office/powerpoint/2010/main" val="2113011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Person Specification</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Person Specification of the Customer Service Assistant at Wm Morrison Supermarkets PLC outlines a set of requirements and desirable attributes that are necessary to ensure the selection of a skilled and qualified employee. The minimum requirements include GCSEs in Mathematics and English, good interpersonal and communication skills, basic numeracy to handle cash, and the ability to work in a team (CIPD, 2025). The applicants should also be able to show that they are reliable, flexible, customer-oriented to be able to satisfy the service standards of the company (Morrisons Corporate, 2025). The ideal requirements are previous experience in the retail sector, understanding of stock management systems, as well as, health and safety laws.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competencies include problem-solving, multitasking, time management, and conflict resolution skills, which would allow employees to cope with a busy store setting effectively (</a:t>
            </a:r>
            <a:r>
              <a:rPr lang="en-GB" sz="1800" dirty="0" err="1">
                <a:effectLst/>
                <a:latin typeface="Arial" panose="020B0604020202020204" pitchFamily="34" charset="0"/>
                <a:ea typeface="Calibri" panose="020F0502020204030204" pitchFamily="34" charset="0"/>
                <a:cs typeface="Arial" panose="020B0604020202020204" pitchFamily="34" charset="0"/>
              </a:rPr>
              <a:t>Vernau</a:t>
            </a:r>
            <a:r>
              <a:rPr lang="en-GB" sz="1800" dirty="0">
                <a:effectLst/>
                <a:latin typeface="Arial" panose="020B0604020202020204" pitchFamily="34" charset="0"/>
                <a:ea typeface="Calibri" panose="020F0502020204030204" pitchFamily="34" charset="0"/>
                <a:cs typeface="Arial" panose="020B0604020202020204" pitchFamily="34" charset="0"/>
              </a:rPr>
              <a:t> et al., 2021). Personal qualities including professionalism, self-initiative and readiness to learn are greatly appreciated. The Person Specification is a standard in recruitment, shortlisting and performance evaluation that makes sure that there are no mismatches between the capabilities of the candidate and the requirements of the organisation (</a:t>
            </a:r>
            <a:r>
              <a:rPr lang="en-GB" sz="1800" dirty="0" err="1">
                <a:effectLst/>
                <a:latin typeface="Arial" panose="020B0604020202020204" pitchFamily="34" charset="0"/>
                <a:ea typeface="Calibri" panose="020F0502020204030204" pitchFamily="34" charset="0"/>
                <a:cs typeface="Arial" panose="020B0604020202020204" pitchFamily="34" charset="0"/>
              </a:rPr>
              <a:t>Meiryani</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Reyhan</a:t>
            </a:r>
            <a:r>
              <a:rPr lang="en-GB" sz="1800" dirty="0">
                <a:effectLst/>
                <a:latin typeface="Arial" panose="020B0604020202020204" pitchFamily="34" charset="0"/>
                <a:ea typeface="Calibri" panose="020F0502020204030204" pitchFamily="34" charset="0"/>
                <a:cs typeface="Arial" panose="020B0604020202020204" pitchFamily="34" charset="0"/>
              </a:rPr>
              <a:t>, 2021). Morrisons has defined the necessary qualification, desirable capabilities as well as key competencies which makes it possible to ensure that hired employees are able to provide operational effectiveness, quality customer support and add value to team performance in its 500 or more stores around the country (Retail Insight Network, 2024).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8</a:t>
            </a:fld>
            <a:endParaRPr lang="en-US"/>
          </a:p>
        </p:txBody>
      </p:sp>
    </p:spTree>
    <p:extLst>
      <p:ext uri="{BB962C8B-B14F-4D97-AF65-F5344CB8AC3E}">
        <p14:creationId xmlns:p14="http://schemas.microsoft.com/office/powerpoint/2010/main" val="3884959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Skill Gaps</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hiring of a Customer Service Assistant in Wm Morrison Supermarkets PLC can reveal the lack of knowledge about the products, without which it is impossible to provide customers with the right information and consultations (Fun, 2021). Despite strong interpersonal skills, the employee might lack the knowledge about the vast variety of fresh products, branded products, and promotions, which, in its turn, negatively influences customer satisfaction (Morrisons Corporate, 2025). Another recognised shortcoming is digital literacy, specifically, the ability to use the workings of the companies point-of-sale services, inventory programmes, and internet order websites (</a:t>
            </a:r>
            <a:r>
              <a:rPr lang="en-GB" sz="1800" dirty="0" err="1">
                <a:effectLst/>
                <a:latin typeface="Arial" panose="020B0604020202020204" pitchFamily="34" charset="0"/>
                <a:ea typeface="Calibri" panose="020F0502020204030204" pitchFamily="34" charset="0"/>
                <a:cs typeface="Arial" panose="020B0604020202020204" pitchFamily="34" charset="0"/>
              </a:rPr>
              <a:t>Viganò</a:t>
            </a:r>
            <a:r>
              <a:rPr lang="en-GB" sz="1800" dirty="0">
                <a:effectLst/>
                <a:latin typeface="Arial" panose="020B0604020202020204" pitchFamily="34" charset="0"/>
                <a:ea typeface="Calibri" panose="020F0502020204030204" pitchFamily="34" charset="0"/>
                <a:cs typeface="Arial" panose="020B0604020202020204" pitchFamily="34" charset="0"/>
              </a:rPr>
              <a:t> et al., 2022). The lack of knowledge in these areas may reduce the efficiency of operations at the most active trading times (CIPD,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Moreover, health and safety awareness (including the proper treatment of perishable goods and adherence to hygiene standards) can also be a discrepancy that is essential in retail food settings (</a:t>
            </a:r>
            <a:r>
              <a:rPr lang="en-GB" sz="1800" dirty="0" err="1">
                <a:effectLst/>
                <a:latin typeface="Arial" panose="020B0604020202020204" pitchFamily="34" charset="0"/>
                <a:ea typeface="Calibri" panose="020F0502020204030204" pitchFamily="34" charset="0"/>
                <a:cs typeface="Arial" panose="020B0604020202020204" pitchFamily="34" charset="0"/>
              </a:rPr>
              <a:t>Madilo</a:t>
            </a:r>
            <a:r>
              <a:rPr lang="en-GB" sz="1800" dirty="0">
                <a:effectLst/>
                <a:latin typeface="Arial" panose="020B0604020202020204" pitchFamily="34" charset="0"/>
                <a:ea typeface="Calibri" panose="020F0502020204030204" pitchFamily="34" charset="0"/>
                <a:cs typeface="Arial" panose="020B0604020202020204" pitchFamily="34" charset="0"/>
              </a:rPr>
              <a:t> et al., 2024). The management of these skill gaps requires the introduction of a well-documented training and development strategy which includes product knowledge workshops, practical training on technology and health and safety briefings (Abdalla Hamza et al., 2021). Focusing on these particular shortcomings, Morrisons has an opportunity to improve the confidence of the employee, his/her operational competency, and the performance of the team. Ensuring that they are detected and filled proactively ensures that individual development is aligned with organisational performance and customer service excellence throughout the whole network of stores in the country (Susanto et al., 2024).</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9</a:t>
            </a:fld>
            <a:endParaRPr lang="en-US"/>
          </a:p>
        </p:txBody>
      </p:sp>
    </p:spTree>
    <p:extLst>
      <p:ext uri="{BB962C8B-B14F-4D97-AF65-F5344CB8AC3E}">
        <p14:creationId xmlns:p14="http://schemas.microsoft.com/office/powerpoint/2010/main" val="631212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Performance Challenges </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 Customer Service Assistant working at the Wm Morrison Supermarkets PLC can face some performance difficulties that hamper the efficiency and satisfaction of the customers. One of the most common obstacles is slow cashiering of checkout payments due to the lack of familiarity with the point-of-sale or difficulties in dealing with large numbers of customers during busy times (</a:t>
            </a:r>
            <a:r>
              <a:rPr lang="en-GB" sz="1800" dirty="0" err="1">
                <a:effectLst/>
                <a:latin typeface="Arial" panose="020B0604020202020204" pitchFamily="34" charset="0"/>
                <a:ea typeface="Calibri" panose="020F0502020204030204" pitchFamily="34" charset="0"/>
                <a:cs typeface="Arial" panose="020B0604020202020204" pitchFamily="34" charset="0"/>
              </a:rPr>
              <a:t>Mahelona</a:t>
            </a:r>
            <a:r>
              <a:rPr lang="en-GB" sz="1800" dirty="0">
                <a:effectLst/>
                <a:latin typeface="Arial" panose="020B0604020202020204" pitchFamily="34" charset="0"/>
                <a:ea typeface="Calibri" panose="020F0502020204030204" pitchFamily="34" charset="0"/>
                <a:cs typeface="Arial" panose="020B0604020202020204" pitchFamily="34" charset="0"/>
              </a:rPr>
              <a:t>, 2021). The second issue is unstable customer engagement, where the employees find it difficult to offer personalised service or clear up the queries effectively, which damages the overall service quality in stores (Morrisons Corporate, 2025). Furthermore, there are issues in terms of managing stock, such as incorrect resilience of shelves, miscounting unnecessary places, and incorrect compliance with inventory practises, all of which will decrease the availability of products.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 order to reduce these concerns, formal training programmes like on-the-job trainings, role-playing, and specific customer service, digital system, and stock control workshops are essential (Retail Insight Network, 2024). Performance reviews and coaching sessions should be performed regularly to identify the areas of improvement and track the progress (</a:t>
            </a:r>
            <a:r>
              <a:rPr lang="en-GB" sz="1800" dirty="0" err="1">
                <a:effectLst/>
                <a:latin typeface="Arial" panose="020B0604020202020204" pitchFamily="34" charset="0"/>
                <a:ea typeface="Calibri" panose="020F0502020204030204" pitchFamily="34" charset="0"/>
                <a:cs typeface="Arial" panose="020B0604020202020204" pitchFamily="34" charset="0"/>
              </a:rPr>
              <a:t>Brahmbhatt</a:t>
            </a:r>
            <a:r>
              <a:rPr lang="en-GB" sz="1800" dirty="0">
                <a:effectLst/>
                <a:latin typeface="Arial" panose="020B0604020202020204" pitchFamily="34" charset="0"/>
                <a:ea typeface="Calibri" panose="020F0502020204030204" pitchFamily="34" charset="0"/>
                <a:cs typeface="Arial" panose="020B0604020202020204" pitchFamily="34" charset="0"/>
              </a:rPr>
              <a:t>, 2025). Managing these performance issues, Morrisons is able to guarantee the efficiency of operations, enhance customer satisfaction, and foster ongoing professional growth (Morrisons Corporate, 2025). These interventions are aligned to the organisational objectives to ensure the sustainable service excellence within its network of more than 500 stores throughout the country.</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10</a:t>
            </a:fld>
            <a:endParaRPr lang="en-US"/>
          </a:p>
        </p:txBody>
      </p:sp>
    </p:spTree>
    <p:extLst>
      <p:ext uri="{BB962C8B-B14F-4D97-AF65-F5344CB8AC3E}">
        <p14:creationId xmlns:p14="http://schemas.microsoft.com/office/powerpoint/2010/main" val="2978834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Behaviourist Learning Theory</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Behaviourist learning theory was developed by B. </a:t>
            </a:r>
            <a:r>
              <a:rPr lang="en-GB" sz="1800" dirty="0" err="1">
                <a:effectLst/>
                <a:latin typeface="Arial" panose="020B0604020202020204" pitchFamily="34" charset="0"/>
                <a:ea typeface="Calibri" panose="020F0502020204030204" pitchFamily="34" charset="0"/>
                <a:cs typeface="Arial" panose="020B0604020202020204" pitchFamily="34" charset="0"/>
              </a:rPr>
              <a:t>francis</a:t>
            </a:r>
            <a:r>
              <a:rPr lang="en-GB" sz="1800" dirty="0">
                <a:effectLst/>
                <a:latin typeface="Arial" panose="020B0604020202020204" pitchFamily="34" charset="0"/>
                <a:ea typeface="Calibri" panose="020F0502020204030204" pitchFamily="34" charset="0"/>
                <a:cs typeface="Arial" panose="020B0604020202020204" pitchFamily="34" charset="0"/>
              </a:rPr>
              <a:t> Skinner and it focuses on the experience of learning in terms of reinforcement, repetition, and observable behaviour (</a:t>
            </a:r>
            <a:r>
              <a:rPr lang="en-GB" sz="1800" dirty="0" err="1">
                <a:effectLst/>
                <a:latin typeface="Arial" panose="020B0604020202020204" pitchFamily="34" charset="0"/>
                <a:ea typeface="Calibri" panose="020F0502020204030204" pitchFamily="34" charset="0"/>
                <a:cs typeface="Arial" panose="020B0604020202020204" pitchFamily="34" charset="0"/>
              </a:rPr>
              <a:t>Schlinger</a:t>
            </a:r>
            <a:r>
              <a:rPr lang="en-GB" sz="1800" dirty="0">
                <a:effectLst/>
                <a:latin typeface="Arial" panose="020B0604020202020204" pitchFamily="34" charset="0"/>
                <a:ea typeface="Calibri" panose="020F0502020204030204" pitchFamily="34" charset="0"/>
                <a:cs typeface="Arial" panose="020B0604020202020204" pitchFamily="34" charset="0"/>
              </a:rPr>
              <a:t>, 2021). The theory is the foundation of the training and development of Customer Service Assistants at Wm Morrison Supermarkets PLC especially in the development of regular practises in operations and customer service behaviours (</a:t>
            </a:r>
            <a:r>
              <a:rPr lang="en-GB" sz="1800" dirty="0" err="1">
                <a:effectLst/>
                <a:latin typeface="Arial" panose="020B0604020202020204" pitchFamily="34" charset="0"/>
                <a:ea typeface="Calibri" panose="020F0502020204030204" pitchFamily="34" charset="0"/>
                <a:cs typeface="Arial" panose="020B0604020202020204" pitchFamily="34" charset="0"/>
              </a:rPr>
              <a:t>Jeske</a:t>
            </a:r>
            <a:r>
              <a:rPr lang="en-GB" sz="1800" dirty="0">
                <a:effectLst/>
                <a:latin typeface="Arial" panose="020B0604020202020204" pitchFamily="34" charset="0"/>
                <a:ea typeface="Calibri" panose="020F0502020204030204" pitchFamily="34" charset="0"/>
                <a:cs typeface="Arial" panose="020B0604020202020204" pitchFamily="34" charset="0"/>
              </a:rPr>
              <a:t> and Olson, 2022). In the case of an example, employees are trained to count tills correctly and follow store procedures by using focused practise and prompted corrections, thus supporting positive behaviours and deterring incorrect behaviours (CIPD, 2025). Positive reinforcement, such as verbal praise, performance bonuses, or recognition schemes are utilised to motivate those employees who show high accuracy, efficiency, and perfect interactions with customers (Phillips et al., 2023).</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On the other hand, corrective feedbacks and retraining deal with errors in order to stop the occurrence of errors in the future. Behaviourist approaches are also apparent when training on health and safety and a demonstration of correct hygiene, handling of perishable goods and the use of equipment is repeated to maintain the compliance with the regulation (</a:t>
            </a:r>
            <a:r>
              <a:rPr lang="en-GB" sz="1800" dirty="0" err="1">
                <a:effectLst/>
                <a:latin typeface="Arial" panose="020B0604020202020204" pitchFamily="34" charset="0"/>
                <a:ea typeface="Calibri" panose="020F0502020204030204" pitchFamily="34" charset="0"/>
                <a:cs typeface="Arial" panose="020B0604020202020204" pitchFamily="34" charset="0"/>
              </a:rPr>
              <a:t>Borley</a:t>
            </a:r>
            <a:r>
              <a:rPr lang="en-GB" sz="1800" dirty="0">
                <a:effectLst/>
                <a:latin typeface="Arial" panose="020B0604020202020204" pitchFamily="34" charset="0"/>
                <a:ea typeface="Calibri" panose="020F0502020204030204" pitchFamily="34" charset="0"/>
                <a:cs typeface="Arial" panose="020B0604020202020204" pitchFamily="34" charset="0"/>
              </a:rPr>
              <a:t>, 2022). The focus on observable behaviours and measurable results allows Morrisons to internalise operational standards at a very rapid pace, which minimises the error, improves customer satisfaction, and guarantees consistency throughout its chain of stores operating in the country (Fun, 2021). The method will support long-term learning and also enable quick performance gains.</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11</a:t>
            </a:fld>
            <a:endParaRPr lang="en-US"/>
          </a:p>
        </p:txBody>
      </p:sp>
    </p:spTree>
    <p:extLst>
      <p:ext uri="{BB962C8B-B14F-4D97-AF65-F5344CB8AC3E}">
        <p14:creationId xmlns:p14="http://schemas.microsoft.com/office/powerpoint/2010/main" val="30752414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Cognitivist Learning Theory</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Cognitivist theory of learning was created by Jean Piaget and it is concerned with the process through which learners obtain, store, and recall information with special attention to mental processes and not just overt behaviour (</a:t>
            </a:r>
            <a:r>
              <a:rPr lang="en-GB" sz="1800" dirty="0" err="1">
                <a:effectLst/>
                <a:latin typeface="Arial" panose="020B0604020202020204" pitchFamily="34" charset="0"/>
                <a:ea typeface="Calibri" panose="020F0502020204030204" pitchFamily="34" charset="0"/>
                <a:cs typeface="Arial" panose="020B0604020202020204" pitchFamily="34" charset="0"/>
              </a:rPr>
              <a:t>Maringanti</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Sahu</a:t>
            </a:r>
            <a:r>
              <a:rPr lang="en-GB" sz="1800" dirty="0">
                <a:effectLst/>
                <a:latin typeface="Arial" panose="020B0604020202020204" pitchFamily="34" charset="0"/>
                <a:ea typeface="Calibri" panose="020F0502020204030204" pitchFamily="34" charset="0"/>
                <a:cs typeface="Arial" panose="020B0604020202020204" pitchFamily="34" charset="0"/>
              </a:rPr>
              <a:t>, 2024). The theory would guide strategies aimed at enhancing the learning and performance of Customer Service Assistants at Wm Morrison Supermarkets PLC through internalisation of the complex store procedures and a problem-solving strategy (Retail Insight Network, 2024). As an example, staff participates in interactive e-learning materials to understand stock-replenishment processes, point-of-sale procedures, and promotion rules and thus promoting understanding and pondering, rather than memorization (CIPD,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Role-playing scenarios also mimic customer interactions where employees are able to analyse customer problems, make decisions as well as implement solutions in a controlled setting (Sundararajan, 2021). Cognitive processing is also supported by feedback and discussion sessions, which induce an employee to have a connexion between the theoretical knowledge and practical application (</a:t>
            </a:r>
            <a:r>
              <a:rPr lang="en-GB" sz="1800" dirty="0" err="1">
                <a:effectLst/>
                <a:latin typeface="Arial" panose="020B0604020202020204" pitchFamily="34" charset="0"/>
                <a:ea typeface="Calibri" panose="020F0502020204030204" pitchFamily="34" charset="0"/>
                <a:cs typeface="Arial" panose="020B0604020202020204" pitchFamily="34" charset="0"/>
              </a:rPr>
              <a:t>Schlinger</a:t>
            </a:r>
            <a:r>
              <a:rPr lang="en-GB" sz="1800" dirty="0">
                <a:effectLst/>
                <a:latin typeface="Arial" panose="020B0604020202020204" pitchFamily="34" charset="0"/>
                <a:ea typeface="Calibri" panose="020F0502020204030204" pitchFamily="34" charset="0"/>
                <a:cs typeface="Arial" panose="020B0604020202020204" pitchFamily="34" charset="0"/>
              </a:rPr>
              <a:t>, 2021). Such a practise will not only make employees adhere to the protocol, but also understand the principles behind them, which will help them become more not only flexible in case of unforeseen circumstances, like peak-trading or supply-chain failures. Combining Cognitivist learning strategies, Morrisons increases the competency of employees, decision-making, and the overall quality of the customer service in the system of its more than 500 stores throughout the country (Morrisons Corporate,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12</a:t>
            </a:fld>
            <a:endParaRPr lang="en-US"/>
          </a:p>
        </p:txBody>
      </p:sp>
    </p:spTree>
    <p:extLst>
      <p:ext uri="{BB962C8B-B14F-4D97-AF65-F5344CB8AC3E}">
        <p14:creationId xmlns:p14="http://schemas.microsoft.com/office/powerpoint/2010/main" val="2905022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US" sz="1800" b="1" i="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 conclusion, operational success of Wm Morrison Supermarkets PLC depends on good recruitment and well-organised learning and development. Through a systematic recruitment procedure, such as job analysis, accurate job descriptions, and thorough person specifications, the organisation will be assured of recruiting the right individuals capable of fulfilling operational requirements and maintaining the standards of customer services. The consequences of the skill gap analysis, like the product knowledge, digital literacy, and health and safety awareness allow the development of specific training interventions to raise employee competence and confidence. Mentoring, coaching, and use of practical workshops will help to solve performance issues and maintain uniformity in service delivery and operational efficacy. Training effectiveness is enhanced by the use of learning theories, which include Behaviourist and Cognitivist theories, which facilitate the reinforcement of desirable behaviours and the development of appreciation of complex processes. As a result, strategic recruitment with the ongoing development and theory-based learning keeps the performance of the workforce intact, customer satisfaction high, and responsible to the sustainable development of Morrisons throughout the country network of retail locations.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13</a:t>
            </a:fld>
            <a:endParaRPr lang="en-US"/>
          </a:p>
        </p:txBody>
      </p:sp>
    </p:spTree>
    <p:extLst>
      <p:ext uri="{BB962C8B-B14F-4D97-AF65-F5344CB8AC3E}">
        <p14:creationId xmlns:p14="http://schemas.microsoft.com/office/powerpoint/2010/main" val="1318654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14</a:t>
            </a:fld>
            <a:endParaRPr lang="en-US"/>
          </a:p>
        </p:txBody>
      </p:sp>
    </p:spTree>
    <p:extLst>
      <p:ext uri="{BB962C8B-B14F-4D97-AF65-F5344CB8AC3E}">
        <p14:creationId xmlns:p14="http://schemas.microsoft.com/office/powerpoint/2010/main" val="299872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hdphoto" Target="../media/hdphoto3.wdp"/><Relationship Id="rId5" Type="http://schemas.openxmlformats.org/officeDocument/2006/relationships/image" Target="../media/image7.svg"/><Relationship Id="rId10" Type="http://schemas.openxmlformats.org/officeDocument/2006/relationships/image" Target="../media/image11.png"/><Relationship Id="rId4" Type="http://schemas.openxmlformats.org/officeDocument/2006/relationships/image" Target="../media/image6.png"/><Relationship Id="rId9"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microsoft.com/office/2007/relationships/hdphoto" Target="../media/hdphoto4.wdp"/><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23.pn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24.png"/><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jpeg"/><Relationship Id="rId7" Type="http://schemas.openxmlformats.org/officeDocument/2006/relationships/image" Target="../media/image27.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6.png"/><Relationship Id="rId11" Type="http://schemas.microsoft.com/office/2007/relationships/hdphoto" Target="../media/hdphoto7.wdp"/><Relationship Id="rId5" Type="http://schemas.openxmlformats.org/officeDocument/2006/relationships/image" Target="../media/image7.svg"/><Relationship Id="rId10" Type="http://schemas.openxmlformats.org/officeDocument/2006/relationships/image" Target="../media/image28.png"/><Relationship Id="rId4" Type="http://schemas.openxmlformats.org/officeDocument/2006/relationships/image" Target="../media/image6.png"/><Relationship Id="rId9" Type="http://schemas.openxmlformats.org/officeDocument/2006/relationships/image" Target="../media/image9.svg"/></Relationships>
</file>

<file path=ppt/slides/_rels/slide14.xml.rels><?xml version="1.0" encoding="UTF-8" standalone="yes"?>
<Relationships xmlns="http://schemas.openxmlformats.org/package/2006/relationships"><Relationship Id="rId8" Type="http://schemas.openxmlformats.org/officeDocument/2006/relationships/hyperlink" Target="https://www.retail-insight-network.com/news/morrisons-2022-23-result/" TargetMode="External"/><Relationship Id="rId3" Type="http://schemas.openxmlformats.org/officeDocument/2006/relationships/image" Target="../media/image1.jpeg"/><Relationship Id="rId7" Type="http://schemas.openxmlformats.org/officeDocument/2006/relationships/hyperlink" Target="https://www.morrisons-corporate.com/about-us/company-history/"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cipd.org/en/knowledge/factsheets/recruitment-factsheet/" TargetMode="External"/><Relationship Id="rId5" Type="http://schemas.openxmlformats.org/officeDocument/2006/relationships/image" Target="../media/image9.sv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6EA6AFF-ADC6-49DE-8814-FBC3F39BB4FD}"/>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Lst>
          </a:blip>
          <a:stretch>
            <a:fillRect/>
          </a:stretch>
        </p:blipFill>
        <p:spPr>
          <a:xfrm rot="16200000">
            <a:off x="13215542" y="4581032"/>
            <a:ext cx="6896225" cy="3401090"/>
          </a:xfrm>
          <a:prstGeom prst="rect">
            <a:avLst/>
          </a:prstGeom>
        </p:spPr>
      </p:pic>
      <p:sp>
        <p:nvSpPr>
          <p:cNvPr id="2" name="Freeform 2"/>
          <p:cNvSpPr/>
          <p:nvPr/>
        </p:nvSpPr>
        <p:spPr>
          <a:xfrm>
            <a:off x="3628191" y="0"/>
            <a:ext cx="11031618" cy="10385488"/>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6"/>
            <a:stretch>
              <a:fillRect/>
            </a:stretch>
          </a:blipFill>
        </p:spPr>
        <p:txBody>
          <a:bodyPr/>
          <a:lstStyle/>
          <a:p>
            <a:endParaRPr lang="en-US" dirty="0"/>
          </a:p>
        </p:txBody>
      </p:sp>
      <p:sp>
        <p:nvSpPr>
          <p:cNvPr id="7" name="AutoShape 7"/>
          <p:cNvSpPr/>
          <p:nvPr/>
        </p:nvSpPr>
        <p:spPr>
          <a:xfrm>
            <a:off x="152400" y="10172700"/>
            <a:ext cx="13343712" cy="0"/>
          </a:xfrm>
          <a:prstGeom prst="line">
            <a:avLst/>
          </a:prstGeom>
          <a:ln w="28575" cap="flat">
            <a:solidFill>
              <a:srgbClr val="FFFFFF"/>
            </a:solidFill>
            <a:prstDash val="solid"/>
            <a:headEnd type="oval" w="lg" len="lg"/>
            <a:tailEnd type="oval" w="lg" len="lg"/>
          </a:ln>
        </p:spPr>
      </p:sp>
      <p:sp>
        <p:nvSpPr>
          <p:cNvPr id="9" name="AutoShape 9"/>
          <p:cNvSpPr/>
          <p:nvPr/>
        </p:nvSpPr>
        <p:spPr>
          <a:xfrm>
            <a:off x="10585303" y="114300"/>
            <a:ext cx="7617217" cy="68414"/>
          </a:xfrm>
          <a:prstGeom prst="line">
            <a:avLst/>
          </a:prstGeom>
          <a:ln w="28575" cap="flat">
            <a:solidFill>
              <a:srgbClr val="FFFFFF"/>
            </a:solidFill>
            <a:prstDash val="solid"/>
            <a:headEnd type="oval" w="lg" len="lg"/>
            <a:tailEnd type="oval" w="lg" len="lg"/>
          </a:ln>
        </p:spPr>
      </p:sp>
      <p:sp>
        <p:nvSpPr>
          <p:cNvPr id="8" name="TextBox 5">
            <a:extLst>
              <a:ext uri="{FF2B5EF4-FFF2-40B4-BE49-F238E27FC236}">
                <a16:creationId xmlns:a16="http://schemas.microsoft.com/office/drawing/2014/main" id="{C1CE0D7C-9A0D-41D2-8D99-8FFD0E35C011}"/>
              </a:ext>
            </a:extLst>
          </p:cNvPr>
          <p:cNvSpPr txBox="1"/>
          <p:nvPr/>
        </p:nvSpPr>
        <p:spPr>
          <a:xfrm>
            <a:off x="148228" y="2319277"/>
            <a:ext cx="9004031" cy="6155531"/>
          </a:xfrm>
          <a:prstGeom prst="rect">
            <a:avLst/>
          </a:prstGeom>
          <a:solidFill>
            <a:schemeClr val="accent5">
              <a:lumMod val="60000"/>
              <a:lumOff val="40000"/>
            </a:schemeClr>
          </a:solidFill>
        </p:spPr>
        <p:style>
          <a:lnRef idx="3">
            <a:schemeClr val="lt1"/>
          </a:lnRef>
          <a:fillRef idx="1">
            <a:schemeClr val="accent2"/>
          </a:fillRef>
          <a:effectRef idx="1">
            <a:schemeClr val="accent2"/>
          </a:effectRef>
          <a:fontRef idx="minor">
            <a:schemeClr val="lt1"/>
          </a:fontRef>
        </p:style>
        <p:txBody>
          <a:bodyPr wrap="square" lIns="0" tIns="0" rIns="0" bIns="0" rtlCol="0" anchor="t">
            <a:spAutoFit/>
          </a:bodyPr>
          <a:lstStyle/>
          <a:p>
            <a:pPr algn="ctr"/>
            <a:r>
              <a:rPr lang="en-US" sz="5400" dirty="0">
                <a:latin typeface="Archivo Black"/>
                <a:ea typeface="Archivo Black"/>
                <a:cs typeface="Archivo Black"/>
              </a:rPr>
              <a:t>Student name: Shamim Younis</a:t>
            </a:r>
            <a:endParaRPr lang="en-US" sz="5400">
              <a:ea typeface="Calibri"/>
              <a:cs typeface="Calibri"/>
            </a:endParaRPr>
          </a:p>
          <a:p>
            <a:pPr algn="ctr"/>
            <a:r>
              <a:rPr lang="en-US" sz="5400" dirty="0">
                <a:latin typeface="Archivo Black"/>
              </a:rPr>
              <a:t>Module Code:</a:t>
            </a:r>
          </a:p>
          <a:p>
            <a:pPr algn="ctr"/>
            <a:r>
              <a:rPr lang="en-US" sz="5400" dirty="0">
                <a:latin typeface="Archivo Black"/>
                <a:ea typeface="Calibri"/>
                <a:cs typeface="Calibri"/>
              </a:rPr>
              <a:t>LCLM5002</a:t>
            </a:r>
          </a:p>
          <a:p>
            <a:pPr algn="ctr"/>
            <a:r>
              <a:rPr lang="en-US" sz="5400" dirty="0">
                <a:latin typeface="Archivo Black"/>
                <a:ea typeface="Calibri"/>
                <a:cs typeface="Calibri"/>
              </a:rPr>
              <a:t>Student Id: 2313915</a:t>
            </a:r>
          </a:p>
          <a:p>
            <a:pPr algn="ctr"/>
            <a:r>
              <a:rPr lang="en-US" sz="5400" dirty="0">
                <a:latin typeface="Archivo Black"/>
                <a:ea typeface="Calibri"/>
                <a:cs typeface="Calibri"/>
              </a:rPr>
              <a:t>Teacher Name: Doreen Nyaa </a:t>
            </a:r>
            <a:r>
              <a:rPr lang="en-US" sz="5400" err="1">
                <a:latin typeface="Archivo Black"/>
                <a:ea typeface="Calibri"/>
                <a:cs typeface="Calibri"/>
              </a:rPr>
              <a:t>Amundam</a:t>
            </a:r>
            <a:endParaRPr lang="en-US" sz="5400">
              <a:latin typeface="Archivo Black"/>
              <a:ea typeface="Calibri"/>
              <a:cs typeface="Calibri"/>
            </a:endParaRPr>
          </a:p>
          <a:p>
            <a:pPr algn="ctr"/>
            <a:endParaRPr lang="en-US" sz="1100" dirty="0">
              <a:ea typeface="Calibri"/>
              <a:cs typeface="Calibri"/>
            </a:endParaRPr>
          </a:p>
          <a:p>
            <a:pPr algn="ctr"/>
            <a:endParaRPr lang="en-US" sz="1100" dirty="0">
              <a:ea typeface="Calibri"/>
              <a:cs typeface="Calibri"/>
            </a:endParaRPr>
          </a:p>
        </p:txBody>
      </p:sp>
      <p:sp>
        <p:nvSpPr>
          <p:cNvPr id="11" name="TextBox 5">
            <a:extLst>
              <a:ext uri="{FF2B5EF4-FFF2-40B4-BE49-F238E27FC236}">
                <a16:creationId xmlns:a16="http://schemas.microsoft.com/office/drawing/2014/main" id="{B3BB08AD-9E2A-44F0-8023-182EA5EA2418}"/>
              </a:ext>
            </a:extLst>
          </p:cNvPr>
          <p:cNvSpPr txBox="1"/>
          <p:nvPr/>
        </p:nvSpPr>
        <p:spPr>
          <a:xfrm>
            <a:off x="0" y="266700"/>
            <a:ext cx="18278598" cy="1661993"/>
          </a:xfrm>
          <a:prstGeom prst="rect">
            <a:avLst/>
          </a:prstGeom>
          <a:solidFill>
            <a:schemeClr val="accent1">
              <a:lumMod val="75000"/>
            </a:schemeClr>
          </a:solidFill>
        </p:spPr>
        <p:style>
          <a:lnRef idx="3">
            <a:schemeClr val="lt1"/>
          </a:lnRef>
          <a:fillRef idx="1">
            <a:schemeClr val="accent2"/>
          </a:fillRef>
          <a:effectRef idx="1">
            <a:schemeClr val="accent2"/>
          </a:effectRef>
          <a:fontRef idx="minor">
            <a:schemeClr val="lt1"/>
          </a:fontRef>
        </p:style>
        <p:txBody>
          <a:bodyPr wrap="square" lIns="0" tIns="0" rIns="0" bIns="0" rtlCol="0" anchor="t">
            <a:spAutoFit/>
          </a:bodyPr>
          <a:lstStyle/>
          <a:p>
            <a:pPr algn="ctr"/>
            <a:r>
              <a:rPr lang="en-US" sz="5400" dirty="0">
                <a:latin typeface="Archivo Black"/>
                <a:ea typeface="Archivo Black"/>
                <a:cs typeface="Archivo Black"/>
                <a:sym typeface="Archivo Black"/>
              </a:rPr>
              <a:t>RECRUITMENT, LEARNING, AND DEVELOPMENT AT WM MORRISON SUPERMARKETS PLC:</a:t>
            </a:r>
          </a:p>
        </p:txBody>
      </p:sp>
      <p:pic>
        <p:nvPicPr>
          <p:cNvPr id="2050" name="Picture 2" descr="10+ Wm Morrison Supermarkets Stock Photos, Pictures &amp; Royalty-Free Images -  iStock">
            <a:extLst>
              <a:ext uri="{FF2B5EF4-FFF2-40B4-BE49-F238E27FC236}">
                <a16:creationId xmlns:a16="http://schemas.microsoft.com/office/drawing/2014/main" id="{03119774-F87B-4AAC-90CA-42A81C5A68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44000" y="2095500"/>
            <a:ext cx="7683333" cy="6954836"/>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BE742D2A-73FA-4F3B-BB6D-C50C5229A4DF}"/>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7" name="AutoShape 7"/>
          <p:cNvSpPr/>
          <p:nvPr/>
        </p:nvSpPr>
        <p:spPr>
          <a:xfrm>
            <a:off x="152400" y="10172700"/>
            <a:ext cx="13343712" cy="0"/>
          </a:xfrm>
          <a:prstGeom prst="line">
            <a:avLst/>
          </a:prstGeom>
          <a:ln w="28575" cap="flat">
            <a:solidFill>
              <a:srgbClr val="FFFFFF"/>
            </a:solidFill>
            <a:prstDash val="solid"/>
            <a:headEnd type="oval" w="lg" len="lg"/>
            <a:tailEnd type="oval" w="lg" len="lg"/>
          </a:ln>
        </p:spPr>
      </p:sp>
      <p:sp>
        <p:nvSpPr>
          <p:cNvPr id="9" name="AutoShape 9"/>
          <p:cNvSpPr/>
          <p:nvPr/>
        </p:nvSpPr>
        <p:spPr>
          <a:xfrm flipV="1">
            <a:off x="4114800" y="391768"/>
            <a:ext cx="11322269" cy="0"/>
          </a:xfrm>
          <a:prstGeom prst="line">
            <a:avLst/>
          </a:prstGeom>
          <a:ln w="28575" cap="flat">
            <a:solidFill>
              <a:srgbClr val="FFFFFF"/>
            </a:solidFill>
            <a:prstDash val="solid"/>
            <a:headEnd type="oval" w="lg" len="lg"/>
            <a:tailEnd type="oval" w="lg" len="lg"/>
          </a:ln>
        </p:spPr>
      </p:sp>
      <p:graphicFrame>
        <p:nvGraphicFramePr>
          <p:cNvPr id="3" name="Table 2">
            <a:extLst>
              <a:ext uri="{FF2B5EF4-FFF2-40B4-BE49-F238E27FC236}">
                <a16:creationId xmlns:a16="http://schemas.microsoft.com/office/drawing/2014/main" id="{EB70EEA4-FD07-434F-9F60-4FBA2FF0F268}"/>
              </a:ext>
            </a:extLst>
          </p:cNvPr>
          <p:cNvGraphicFramePr>
            <a:graphicFrameLocks noGrp="1"/>
          </p:cNvGraphicFramePr>
          <p:nvPr>
            <p:extLst>
              <p:ext uri="{D42A27DB-BD31-4B8C-83A1-F6EECF244321}">
                <p14:modId xmlns:p14="http://schemas.microsoft.com/office/powerpoint/2010/main" val="3471773962"/>
              </p:ext>
            </p:extLst>
          </p:nvPr>
        </p:nvGraphicFramePr>
        <p:xfrm>
          <a:off x="1524000" y="915056"/>
          <a:ext cx="14354977" cy="9193655"/>
        </p:xfrm>
        <a:graphic>
          <a:graphicData uri="http://schemas.openxmlformats.org/drawingml/2006/table">
            <a:tbl>
              <a:tblPr firstRow="1" firstCol="1" bandRow="1">
                <a:tableStyleId>{85BE263C-DBD7-4A20-BB59-AAB30ACAA65A}</a:tableStyleId>
              </a:tblPr>
              <a:tblGrid>
                <a:gridCol w="1905000">
                  <a:extLst>
                    <a:ext uri="{9D8B030D-6E8A-4147-A177-3AD203B41FA5}">
                      <a16:colId xmlns:a16="http://schemas.microsoft.com/office/drawing/2014/main" val="1191047318"/>
                    </a:ext>
                  </a:extLst>
                </a:gridCol>
                <a:gridCol w="12449977">
                  <a:extLst>
                    <a:ext uri="{9D8B030D-6E8A-4147-A177-3AD203B41FA5}">
                      <a16:colId xmlns:a16="http://schemas.microsoft.com/office/drawing/2014/main" val="1462238213"/>
                    </a:ext>
                  </a:extLst>
                </a:gridCol>
              </a:tblGrid>
              <a:tr h="702944">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Slide No.</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Slide Title</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0454227"/>
                  </a:ext>
                </a:extLst>
              </a:tr>
              <a:tr h="412563">
                <a:tc>
                  <a:txBody>
                    <a:bodyPr/>
                    <a:lstStyle/>
                    <a:p>
                      <a:pPr marL="0" marR="0" algn="ctr">
                        <a:lnSpc>
                          <a:spcPct val="150000"/>
                        </a:lnSpc>
                        <a:spcBef>
                          <a:spcPts val="0"/>
                        </a:spcBef>
                        <a:spcAft>
                          <a:spcPts val="800"/>
                        </a:spcAft>
                      </a:pPr>
                      <a:r>
                        <a:rPr lang="en-US" sz="3000">
                          <a:effectLst/>
                          <a:latin typeface="Arial" panose="020B0604020202020204" pitchFamily="34" charset="0"/>
                          <a:cs typeface="Arial" panose="020B0604020202020204" pitchFamily="34" charset="0"/>
                        </a:rPr>
                        <a:t>1</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a:effectLst/>
                          <a:latin typeface="Arial" panose="020B0604020202020204" pitchFamily="34" charset="0"/>
                          <a:cs typeface="Arial" panose="020B0604020202020204" pitchFamily="34" charset="0"/>
                        </a:rPr>
                        <a:t>Cover Page</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94674398"/>
                  </a:ext>
                </a:extLst>
              </a:tr>
              <a:tr h="412563">
                <a:tc>
                  <a:txBody>
                    <a:bodyPr/>
                    <a:lstStyle/>
                    <a:p>
                      <a:pPr marL="0" marR="0" algn="ctr">
                        <a:lnSpc>
                          <a:spcPct val="150000"/>
                        </a:lnSpc>
                        <a:spcBef>
                          <a:spcPts val="0"/>
                        </a:spcBef>
                        <a:spcAft>
                          <a:spcPts val="800"/>
                        </a:spcAft>
                      </a:pPr>
                      <a:r>
                        <a:rPr lang="en-US" sz="3000">
                          <a:effectLst/>
                          <a:latin typeface="Arial" panose="020B0604020202020204" pitchFamily="34" charset="0"/>
                          <a:cs typeface="Arial" panose="020B0604020202020204" pitchFamily="34" charset="0"/>
                        </a:rPr>
                        <a:t>2</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Table of Contents</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09272709"/>
                  </a:ext>
                </a:extLst>
              </a:tr>
              <a:tr h="412563">
                <a:tc>
                  <a:txBody>
                    <a:bodyPr/>
                    <a:lstStyle/>
                    <a:p>
                      <a:pPr marL="0" marR="0" algn="ctr">
                        <a:lnSpc>
                          <a:spcPct val="150000"/>
                        </a:lnSpc>
                        <a:spcBef>
                          <a:spcPts val="0"/>
                        </a:spcBef>
                        <a:spcAft>
                          <a:spcPts val="800"/>
                        </a:spcAft>
                      </a:pPr>
                      <a:r>
                        <a:rPr lang="en-US" sz="3000">
                          <a:effectLst/>
                          <a:latin typeface="Arial" panose="020B0604020202020204" pitchFamily="34" charset="0"/>
                          <a:cs typeface="Arial" panose="020B0604020202020204" pitchFamily="34" charset="0"/>
                        </a:rPr>
                        <a:t>3</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Introduction</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79824379"/>
                  </a:ext>
                </a:extLst>
              </a:tr>
              <a:tr h="412563">
                <a:tc>
                  <a:txBody>
                    <a:bodyPr/>
                    <a:lstStyle/>
                    <a:p>
                      <a:pPr marL="0" marR="0" algn="ctr">
                        <a:lnSpc>
                          <a:spcPct val="150000"/>
                        </a:lnSpc>
                        <a:spcBef>
                          <a:spcPts val="0"/>
                        </a:spcBef>
                        <a:spcAft>
                          <a:spcPts val="800"/>
                        </a:spcAft>
                      </a:pPr>
                      <a:r>
                        <a:rPr lang="en-US" sz="3000">
                          <a:effectLst/>
                          <a:latin typeface="Arial" panose="020B0604020202020204" pitchFamily="34" charset="0"/>
                          <a:cs typeface="Arial" panose="020B0604020202020204" pitchFamily="34" charset="0"/>
                        </a:rPr>
                        <a:t>4</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GB" sz="3000" dirty="0">
                          <a:effectLst/>
                          <a:latin typeface="Arial" panose="020B0604020202020204" pitchFamily="34" charset="0"/>
                          <a:cs typeface="Arial" panose="020B0604020202020204" pitchFamily="34" charset="0"/>
                        </a:rPr>
                        <a:t>Recruitment Process - </a:t>
                      </a:r>
                      <a:r>
                        <a:rPr lang="en-US" sz="3000" dirty="0">
                          <a:effectLst/>
                          <a:latin typeface="Arial" panose="020B0604020202020204" pitchFamily="34" charset="0"/>
                          <a:cs typeface="Arial" panose="020B0604020202020204" pitchFamily="34" charset="0"/>
                        </a:rPr>
                        <a:t>Job Role </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5598859"/>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5</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Interview Questions  </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23748086"/>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6</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lang="en-US" sz="3000" dirty="0">
                          <a:effectLst/>
                          <a:latin typeface="Arial" panose="020B0604020202020204" pitchFamily="34" charset="0"/>
                          <a:cs typeface="Arial" panose="020B0604020202020204" pitchFamily="34" charset="0"/>
                        </a:rPr>
                        <a:t>Job Analysis</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49214682"/>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ea typeface="Calibri" panose="020F0502020204030204" pitchFamily="34" charset="0"/>
                          <a:cs typeface="Arial" panose="020B0604020202020204" pitchFamily="34" charset="0"/>
                        </a:rPr>
                        <a:t>7</a:t>
                      </a: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Job Description</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91153986"/>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ea typeface="Calibri" panose="020F0502020204030204" pitchFamily="34" charset="0"/>
                          <a:cs typeface="Arial" panose="020B0604020202020204" pitchFamily="34" charset="0"/>
                        </a:rPr>
                        <a:t>8</a:t>
                      </a: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Person Specification</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77898779"/>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ea typeface="Calibri" panose="020F0502020204030204" pitchFamily="34" charset="0"/>
                          <a:cs typeface="Arial" panose="020B0604020202020204" pitchFamily="34" charset="0"/>
                        </a:rPr>
                        <a:t>9</a:t>
                      </a:r>
                    </a:p>
                  </a:txBody>
                  <a:tcPr marL="68580" marR="68580" marT="0" marB="0"/>
                </a:tc>
                <a:tc>
                  <a:txBody>
                    <a:bodyPr/>
                    <a:lstStyle/>
                    <a:p>
                      <a:pPr marL="0" marR="0">
                        <a:lnSpc>
                          <a:spcPct val="150000"/>
                        </a:lnSpc>
                        <a:spcBef>
                          <a:spcPts val="0"/>
                        </a:spcBef>
                        <a:spcAft>
                          <a:spcPts val="800"/>
                        </a:spcAft>
                      </a:pPr>
                      <a:r>
                        <a:rPr lang="en-US" sz="3000">
                          <a:effectLst/>
                          <a:latin typeface="Arial" panose="020B0604020202020204" pitchFamily="34" charset="0"/>
                          <a:cs typeface="Arial" panose="020B0604020202020204" pitchFamily="34" charset="0"/>
                        </a:rPr>
                        <a:t>Learning &amp; Development Needs - Skills Gaps</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17379923"/>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ea typeface="Calibri" panose="020F0502020204030204" pitchFamily="34" charset="0"/>
                          <a:cs typeface="Arial" panose="020B0604020202020204" pitchFamily="34" charset="0"/>
                        </a:rPr>
                        <a:t>10</a:t>
                      </a:r>
                    </a:p>
                  </a:txBody>
                  <a:tcPr marL="68580" marR="68580" marT="0" marB="0"/>
                </a:tc>
                <a:tc>
                  <a:txBody>
                    <a:bodyPr/>
                    <a:lstStyle/>
                    <a:p>
                      <a:pPr marL="0" marR="0">
                        <a:lnSpc>
                          <a:spcPct val="150000"/>
                        </a:lnSpc>
                        <a:spcBef>
                          <a:spcPts val="0"/>
                        </a:spcBef>
                        <a:spcAft>
                          <a:spcPts val="800"/>
                        </a:spcAft>
                      </a:pPr>
                      <a:r>
                        <a:rPr lang="en-US" sz="3000">
                          <a:effectLst/>
                          <a:latin typeface="Arial" panose="020B0604020202020204" pitchFamily="34" charset="0"/>
                          <a:cs typeface="Arial" panose="020B0604020202020204" pitchFamily="34" charset="0"/>
                        </a:rPr>
                        <a:t>Learning &amp; Development Needs - Performance Challenges</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140686129"/>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11</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a:effectLst/>
                          <a:latin typeface="Arial" panose="020B0604020202020204" pitchFamily="34" charset="0"/>
                          <a:cs typeface="Arial" panose="020B0604020202020204" pitchFamily="34" charset="0"/>
                        </a:rPr>
                        <a:t>Learning Theories Application - Behaviourist Theory</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85132089"/>
                  </a:ext>
                </a:extLst>
              </a:tr>
              <a:tr h="412563">
                <a:tc>
                  <a:txBody>
                    <a:bodyPr/>
                    <a:lstStyle/>
                    <a:p>
                      <a:pPr marL="0" marR="0" algn="ctr">
                        <a:lnSpc>
                          <a:spcPct val="150000"/>
                        </a:lnSpc>
                        <a:spcBef>
                          <a:spcPts val="0"/>
                        </a:spcBef>
                        <a:spcAft>
                          <a:spcPts val="0"/>
                        </a:spcAft>
                      </a:pPr>
                      <a:r>
                        <a:rPr lang="en-US" sz="3000" dirty="0">
                          <a:effectLst/>
                          <a:latin typeface="Arial" panose="020B0604020202020204" pitchFamily="34" charset="0"/>
                          <a:cs typeface="Arial" panose="020B0604020202020204" pitchFamily="34" charset="0"/>
                        </a:rPr>
                        <a:t>12</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0"/>
                        </a:spcAft>
                      </a:pPr>
                      <a:r>
                        <a:rPr lang="en-US" sz="3000">
                          <a:effectLst/>
                          <a:latin typeface="Arial" panose="020B0604020202020204" pitchFamily="34" charset="0"/>
                          <a:cs typeface="Arial" panose="020B0604020202020204" pitchFamily="34" charset="0"/>
                        </a:rPr>
                        <a:t>Learning Theories Application - Cognitivist Theory</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8416046"/>
                  </a:ext>
                </a:extLst>
              </a:tr>
              <a:tr h="412563">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13</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a:effectLst/>
                          <a:latin typeface="Arial" panose="020B0604020202020204" pitchFamily="34" charset="0"/>
                          <a:cs typeface="Arial" panose="020B0604020202020204" pitchFamily="34" charset="0"/>
                        </a:rPr>
                        <a:t>Conclusion</a:t>
                      </a:r>
                      <a:endParaRPr lang="en-US" sz="30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43372636"/>
                  </a:ext>
                </a:extLst>
              </a:tr>
              <a:tr h="677347">
                <a:tc>
                  <a:txBody>
                    <a:bodyPr/>
                    <a:lstStyle/>
                    <a:p>
                      <a:pPr marL="0" marR="0" algn="ctr">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14</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50000"/>
                        </a:lnSpc>
                        <a:spcBef>
                          <a:spcPts val="0"/>
                        </a:spcBef>
                        <a:spcAft>
                          <a:spcPts val="800"/>
                        </a:spcAft>
                      </a:pPr>
                      <a:r>
                        <a:rPr lang="en-US" sz="3000" dirty="0">
                          <a:effectLst/>
                          <a:latin typeface="Arial" panose="020B0604020202020204" pitchFamily="34" charset="0"/>
                          <a:cs typeface="Arial" panose="020B0604020202020204" pitchFamily="34" charset="0"/>
                        </a:rPr>
                        <a:t>References</a:t>
                      </a:r>
                      <a:endParaRPr lang="en-US" sz="30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33004202"/>
                  </a:ext>
                </a:extLst>
              </a:tr>
            </a:tbl>
          </a:graphicData>
        </a:graphic>
      </p:graphicFrame>
      <p:sp>
        <p:nvSpPr>
          <p:cNvPr id="11" name="TextBox 10">
            <a:extLst>
              <a:ext uri="{FF2B5EF4-FFF2-40B4-BE49-F238E27FC236}">
                <a16:creationId xmlns:a16="http://schemas.microsoft.com/office/drawing/2014/main" id="{8733D0E7-6395-40D9-A45C-D82DB7783F4E}"/>
              </a:ext>
            </a:extLst>
          </p:cNvPr>
          <p:cNvSpPr txBox="1"/>
          <p:nvPr/>
        </p:nvSpPr>
        <p:spPr>
          <a:xfrm>
            <a:off x="5410200" y="-114300"/>
            <a:ext cx="8408420" cy="1012137"/>
          </a:xfrm>
          <a:prstGeom prst="rect">
            <a:avLst/>
          </a:prstGeom>
        </p:spPr>
        <p:txBody>
          <a:bodyPr lIns="0" tIns="0" rIns="0" bIns="0" rtlCol="0" anchor="t">
            <a:spAutoFit/>
          </a:bodyPr>
          <a:lstStyle/>
          <a:p>
            <a:pPr algn="l">
              <a:lnSpc>
                <a:spcPts val="8316"/>
              </a:lnSpc>
            </a:pPr>
            <a:r>
              <a:rPr lang="en-US" sz="5400" dirty="0">
                <a:solidFill>
                  <a:srgbClr val="252525"/>
                </a:solidFill>
                <a:latin typeface="Archivo Black"/>
                <a:ea typeface="Archivo Black"/>
                <a:cs typeface="Archivo Black"/>
                <a:sym typeface="Archivo Black"/>
              </a:rPr>
              <a:t>TABLE OF CONTENT</a:t>
            </a:r>
          </a:p>
        </p:txBody>
      </p:sp>
      <p:sp>
        <p:nvSpPr>
          <p:cNvPr id="10" name="Rectangle 9">
            <a:extLst>
              <a:ext uri="{FF2B5EF4-FFF2-40B4-BE49-F238E27FC236}">
                <a16:creationId xmlns:a16="http://schemas.microsoft.com/office/drawing/2014/main" id="{C9F86571-E1C8-4FB2-A525-1CC5D4CE91DB}"/>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1644322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9" name="Freeform 9"/>
          <p:cNvSpPr/>
          <p:nvPr/>
        </p:nvSpPr>
        <p:spPr>
          <a:xfrm>
            <a:off x="-19050" y="9980250"/>
            <a:ext cx="18288000" cy="215868"/>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1391752" y="-212037"/>
            <a:ext cx="8408420" cy="1012137"/>
          </a:xfrm>
          <a:prstGeom prst="rect">
            <a:avLst/>
          </a:prstGeom>
        </p:spPr>
        <p:txBody>
          <a:bodyPr lIns="0" tIns="0" rIns="0" bIns="0" rtlCol="0" anchor="t">
            <a:spAutoFit/>
          </a:bodyPr>
          <a:lstStyle/>
          <a:p>
            <a:pPr algn="l">
              <a:lnSpc>
                <a:spcPts val="8316"/>
              </a:lnSpc>
            </a:pPr>
            <a:r>
              <a:rPr lang="en-US" sz="5400" dirty="0">
                <a:solidFill>
                  <a:srgbClr val="252525"/>
                </a:solidFill>
                <a:latin typeface="Archivo Black"/>
                <a:ea typeface="Archivo Black"/>
                <a:cs typeface="Arial" panose="020B0604020202020204" pitchFamily="34" charset="0"/>
                <a:sym typeface="Archivo Black"/>
              </a:rPr>
              <a:t>INTRODUCTION</a:t>
            </a:r>
          </a:p>
        </p:txBody>
      </p:sp>
      <p:sp>
        <p:nvSpPr>
          <p:cNvPr id="11" name="TextBox 11"/>
          <p:cNvSpPr txBox="1"/>
          <p:nvPr/>
        </p:nvSpPr>
        <p:spPr>
          <a:xfrm>
            <a:off x="244929" y="1203325"/>
            <a:ext cx="10727871"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Morrisons is the fourth largest UK supermarket, founded in 1899 by William Morrison (Fun,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The company operates over 500 stores nationwide and employs approximately 110,000 staff (Morrisons Corporate,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A vertically integrated supply chain allows fresh produce sourcing directly from farms and suppliers (</a:t>
            </a:r>
            <a:r>
              <a:rPr lang="en-US" sz="4000" dirty="0" err="1">
                <a:latin typeface="Times New Roman" panose="02020603050405020304" pitchFamily="18" charset="0"/>
                <a:ea typeface="Lato"/>
                <a:cs typeface="Times New Roman" panose="02020603050405020304" pitchFamily="18" charset="0"/>
                <a:sym typeface="Lato"/>
              </a:rPr>
              <a:t>Viganò</a:t>
            </a:r>
            <a:r>
              <a:rPr lang="en-US" sz="4000" dirty="0">
                <a:latin typeface="Times New Roman" panose="02020603050405020304" pitchFamily="18" charset="0"/>
                <a:ea typeface="Lato"/>
                <a:cs typeface="Times New Roman" panose="02020603050405020304" pitchFamily="18" charset="0"/>
                <a:sym typeface="Lato"/>
              </a:rPr>
              <a:t>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Human resource management focuses on recruitment, training, and career development to enhance operational efficiency (Phillips et al., 2023).</a:t>
            </a:r>
          </a:p>
        </p:txBody>
      </p:sp>
      <p:sp>
        <p:nvSpPr>
          <p:cNvPr id="12" name="AutoShape 12"/>
          <p:cNvSpPr/>
          <p:nvPr/>
        </p:nvSpPr>
        <p:spPr>
          <a:xfrm>
            <a:off x="7772400" y="266700"/>
            <a:ext cx="10387891" cy="0"/>
          </a:xfrm>
          <a:prstGeom prst="line">
            <a:avLst/>
          </a:prstGeom>
          <a:ln w="38100" cap="flat">
            <a:solidFill>
              <a:srgbClr val="252525"/>
            </a:solidFill>
            <a:prstDash val="solid"/>
            <a:headEnd type="oval" w="lg" len="lg"/>
            <a:tailEnd type="oval" w="lg" len="lg"/>
          </a:ln>
        </p:spPr>
      </p:sp>
      <p:sp>
        <p:nvSpPr>
          <p:cNvPr id="13" name="Freeform 13"/>
          <p:cNvSpPr/>
          <p:nvPr/>
        </p:nvSpPr>
        <p:spPr>
          <a:xfrm>
            <a:off x="228600" y="158766"/>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pic>
        <p:nvPicPr>
          <p:cNvPr id="3074" name="Picture 2" descr="500+ Supermarket Pictures [4K] | Download Free Images on Unsplash">
            <a:extLst>
              <a:ext uri="{FF2B5EF4-FFF2-40B4-BE49-F238E27FC236}">
                <a16:creationId xmlns:a16="http://schemas.microsoft.com/office/drawing/2014/main" id="{5661E513-8C39-4C99-BA5B-2C8B622CE4CD}"/>
              </a:ext>
            </a:extLst>
          </p:cNvPr>
          <p:cNvPicPr>
            <a:picLocks noChangeAspect="1" noChangeArrowheads="1"/>
          </p:cNvPicPr>
          <p:nvPr/>
        </p:nvPicPr>
        <p:blipFill>
          <a:blip r:embed="rId8" cstate="print">
            <a:extLst>
              <a:ext uri="{BEBA8EAE-BF5A-486C-A8C5-ECC9F3942E4B}">
                <a14:imgProps xmlns:a14="http://schemas.microsoft.com/office/drawing/2010/main">
                  <a14:imgLayer r:embed="rId9">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466083" y="800100"/>
            <a:ext cx="6669517" cy="47371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9+ Hundred Supermarket Morrison Royalty-Free Images, Stock Photos &amp;  Pictures | Shutterstock">
            <a:extLst>
              <a:ext uri="{FF2B5EF4-FFF2-40B4-BE49-F238E27FC236}">
                <a16:creationId xmlns:a16="http://schemas.microsoft.com/office/drawing/2014/main" id="{5764CCAF-8B27-4B95-BA04-6316FB347C69}"/>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sharpenSoften amount="25000"/>
                    </a14:imgEffect>
                    <a14:imgEffect>
                      <a14:saturation sat="200000"/>
                    </a14:imgEffect>
                  </a14:imgLayer>
                </a14:imgProps>
              </a:ext>
              <a:ext uri="{28A0092B-C50C-407E-A947-70E740481C1C}">
                <a14:useLocalDpi xmlns:a14="http://schemas.microsoft.com/office/drawing/2010/main" val="0"/>
              </a:ext>
            </a:extLst>
          </a:blip>
          <a:srcRect b="12414"/>
          <a:stretch/>
        </p:blipFill>
        <p:spPr bwMode="auto">
          <a:xfrm>
            <a:off x="11468711" y="5537231"/>
            <a:ext cx="6666889" cy="4352137"/>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6596E54D-6F75-4A1B-9755-61D54D4C475D}"/>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719573" y="-98443"/>
            <a:ext cx="3684686" cy="10511801"/>
            <a:chOff x="0" y="0"/>
            <a:chExt cx="970452" cy="2768540"/>
          </a:xfrm>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solidFill>
              <a:srgbClr val="252525"/>
            </a:solidFill>
          </p:spPr>
        </p:sp>
        <p:sp>
          <p:nvSpPr>
            <p:cNvPr id="5" name="TextBox 5"/>
            <p:cNvSpPr txBox="1"/>
            <p:nvPr/>
          </p:nvSpPr>
          <p:spPr>
            <a:xfrm>
              <a:off x="0" y="-38100"/>
              <a:ext cx="970452" cy="2806640"/>
            </a:xfrm>
            <a:prstGeom prst="rect">
              <a:avLst/>
            </a:prstGeom>
          </p:spPr>
          <p:txBody>
            <a:bodyPr lIns="50800" tIns="50800" rIns="50800" bIns="50800" rtlCol="0" anchor="ctr"/>
            <a:lstStyle/>
            <a:p>
              <a:pPr algn="ctr">
                <a:lnSpc>
                  <a:spcPts val="2659"/>
                </a:lnSpc>
              </a:pPr>
              <a:endParaRPr/>
            </a:p>
          </p:txBody>
        </p:sp>
      </p:gr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9050" y="-190500"/>
            <a:ext cx="14738623" cy="990784"/>
          </a:xfrm>
          <a:prstGeom prst="rect">
            <a:avLst/>
          </a:prstGeom>
        </p:spPr>
        <p:txBody>
          <a:bodyPr wrap="square" lIns="0" tIns="0" rIns="0" bIns="0" rtlCol="0" anchor="t">
            <a:spAutoFit/>
          </a:bodyPr>
          <a:lstStyle/>
          <a:p>
            <a:pPr algn="ctr">
              <a:lnSpc>
                <a:spcPts val="8316"/>
              </a:lnSpc>
            </a:pPr>
            <a:r>
              <a:rPr lang="en-US" sz="5400" u="sng" dirty="0">
                <a:solidFill>
                  <a:srgbClr val="252525"/>
                </a:solidFill>
                <a:latin typeface="Archivo Black"/>
                <a:ea typeface="Archivo Black"/>
                <a:cs typeface="Archivo Black"/>
                <a:sym typeface="Archivo Black"/>
              </a:rPr>
              <a:t>RECRUITMENT PROCESS </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27112" y="1559676"/>
            <a:ext cx="11356775"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Recruitment at Morrisons identifies, evaluates, and hires candidates aligned with strategic objectives and values, (</a:t>
            </a:r>
            <a:r>
              <a:rPr lang="en-US" sz="4000" dirty="0" err="1">
                <a:latin typeface="Times New Roman" panose="02020603050405020304" pitchFamily="18" charset="0"/>
                <a:ea typeface="Lato"/>
                <a:cs typeface="Times New Roman" panose="02020603050405020304" pitchFamily="18" charset="0"/>
                <a:sym typeface="Lato"/>
              </a:rPr>
              <a:t>Uzoka</a:t>
            </a:r>
            <a:r>
              <a:rPr lang="en-US" sz="4000" dirty="0">
                <a:latin typeface="Times New Roman" panose="02020603050405020304" pitchFamily="18" charset="0"/>
                <a:ea typeface="Lato"/>
                <a:cs typeface="Times New Roman" panose="02020603050405020304" pitchFamily="18" charset="0"/>
                <a:sym typeface="Lato"/>
              </a:rPr>
              <a:t> et al., 2024), and company is hiring Customer Service Assistant.</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Workforce planning considers footfall, turnover, and operational needs to define store vacancies effectively (CIPD,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Job analysis, description, and person specification define duties, skills, qualifications, and </a:t>
            </a:r>
            <a:r>
              <a:rPr lang="en-US" sz="4000" dirty="0" err="1">
                <a:latin typeface="Times New Roman" panose="02020603050405020304" pitchFamily="18" charset="0"/>
                <a:ea typeface="Lato"/>
                <a:cs typeface="Times New Roman" panose="02020603050405020304" pitchFamily="18" charset="0"/>
                <a:sym typeface="Lato"/>
              </a:rPr>
              <a:t>behavioural</a:t>
            </a:r>
            <a:r>
              <a:rPr lang="en-US" sz="4000" dirty="0">
                <a:latin typeface="Times New Roman" panose="02020603050405020304" pitchFamily="18" charset="0"/>
                <a:ea typeface="Lato"/>
                <a:cs typeface="Times New Roman" panose="02020603050405020304" pitchFamily="18" charset="0"/>
                <a:sym typeface="Lato"/>
              </a:rPr>
              <a:t> traits (</a:t>
            </a:r>
            <a:r>
              <a:rPr lang="en-US" sz="4000" dirty="0" err="1">
                <a:latin typeface="Times New Roman" panose="02020603050405020304" pitchFamily="18" charset="0"/>
                <a:ea typeface="Lato"/>
                <a:cs typeface="Times New Roman" panose="02020603050405020304" pitchFamily="18" charset="0"/>
                <a:sym typeface="Lato"/>
              </a:rPr>
              <a:t>Vernau</a:t>
            </a:r>
            <a:r>
              <a:rPr lang="en-US" sz="4000" dirty="0">
                <a:latin typeface="Times New Roman" panose="02020603050405020304" pitchFamily="18" charset="0"/>
                <a:ea typeface="Lato"/>
                <a:cs typeface="Times New Roman" panose="02020603050405020304" pitchFamily="18" charset="0"/>
                <a:sym typeface="Lato"/>
              </a:rPr>
              <a:t> et al.,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Candidates are attracted, shortlisted, interviewed, and onboarded to ensure efficiency and customer satisfaction (Abdalla Hamza et al., 2021).</a:t>
            </a:r>
          </a:p>
        </p:txBody>
      </p:sp>
      <p:sp>
        <p:nvSpPr>
          <p:cNvPr id="12" name="TextBox 10">
            <a:extLst>
              <a:ext uri="{FF2B5EF4-FFF2-40B4-BE49-F238E27FC236}">
                <a16:creationId xmlns:a16="http://schemas.microsoft.com/office/drawing/2014/main" id="{C7212409-1C55-4C0F-8FD5-165F4E10618A}"/>
              </a:ext>
            </a:extLst>
          </p:cNvPr>
          <p:cNvSpPr txBox="1"/>
          <p:nvPr/>
        </p:nvSpPr>
        <p:spPr>
          <a:xfrm>
            <a:off x="-140764" y="520334"/>
            <a:ext cx="14738623" cy="940899"/>
          </a:xfrm>
          <a:prstGeom prst="rect">
            <a:avLst/>
          </a:prstGeom>
        </p:spPr>
        <p:txBody>
          <a:bodyPr wrap="square" lIns="0" tIns="0" rIns="0" bIns="0" rtlCol="0" anchor="t">
            <a:spAutoFit/>
          </a:bodyPr>
          <a:lstStyle/>
          <a:p>
            <a:pPr algn="ctr">
              <a:lnSpc>
                <a:spcPts val="8316"/>
              </a:lnSpc>
            </a:pPr>
            <a:r>
              <a:rPr lang="en-US" sz="4000" i="1" u="sng" dirty="0">
                <a:solidFill>
                  <a:srgbClr val="00B050"/>
                </a:solidFill>
                <a:latin typeface="Archivo Black"/>
                <a:ea typeface="Archivo Black"/>
                <a:cs typeface="Archivo Black"/>
                <a:sym typeface="Archivo Black"/>
              </a:rPr>
              <a:t>JOB ROLE </a:t>
            </a:r>
          </a:p>
        </p:txBody>
      </p:sp>
      <p:pic>
        <p:nvPicPr>
          <p:cNvPr id="4098" name="Picture 2" descr="Morrisons closing final of 17 stores today in major blow for shoppers - see  full list - The Mirror">
            <a:extLst>
              <a:ext uri="{FF2B5EF4-FFF2-40B4-BE49-F238E27FC236}">
                <a16:creationId xmlns:a16="http://schemas.microsoft.com/office/drawing/2014/main" id="{E2A4D246-43C4-4EA0-BE53-85373E86FD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11000" y="990784"/>
            <a:ext cx="6477000" cy="461664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rrisons pay to break £10 an hour barrier">
            <a:extLst>
              <a:ext uri="{FF2B5EF4-FFF2-40B4-BE49-F238E27FC236}">
                <a16:creationId xmlns:a16="http://schemas.microsoft.com/office/drawing/2014/main" id="{62103BA5-841C-4228-8E99-37A88CDB266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810999" y="5556448"/>
            <a:ext cx="6477000" cy="4616648"/>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14CE334C-F6B1-4293-B8FF-7853F2EE1FE2}"/>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719573" y="642211"/>
            <a:ext cx="3492227" cy="9617199"/>
            <a:chOff x="0" y="0"/>
            <a:chExt cx="970452" cy="2768540"/>
          </a:xfrm>
          <a:solidFill>
            <a:schemeClr val="accent3"/>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9050" y="-190500"/>
            <a:ext cx="14738623" cy="990784"/>
          </a:xfrm>
          <a:prstGeom prst="rect">
            <a:avLst/>
          </a:prstGeom>
        </p:spPr>
        <p:txBody>
          <a:bodyPr wrap="square" lIns="0" tIns="0" rIns="0" bIns="0" rtlCol="0" anchor="t">
            <a:spAutoFit/>
          </a:bodyPr>
          <a:lstStyle/>
          <a:p>
            <a:pPr algn="ctr">
              <a:lnSpc>
                <a:spcPts val="8316"/>
              </a:lnSpc>
            </a:pPr>
            <a:r>
              <a:rPr lang="en-US" sz="5400" u="sng" dirty="0">
                <a:solidFill>
                  <a:srgbClr val="252525"/>
                </a:solidFill>
                <a:latin typeface="Archivo Black"/>
                <a:ea typeface="Archivo Black"/>
                <a:cs typeface="Archivo Black"/>
                <a:sym typeface="Archivo Black"/>
              </a:rPr>
              <a:t>INTERVIEW QUESTIONS</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81152" y="1537428"/>
            <a:ext cx="8878614"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How do you handle difficult customers while maintaining excellent service standards?</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Can you explain your experience using point-of-sale systems and cash handling?</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How do you </a:t>
            </a:r>
            <a:r>
              <a:rPr lang="en-US" sz="4000" dirty="0" err="1">
                <a:latin typeface="Times New Roman" panose="02020603050405020304" pitchFamily="18" charset="0"/>
                <a:ea typeface="Lato"/>
                <a:cs typeface="Times New Roman" panose="02020603050405020304" pitchFamily="18" charset="0"/>
                <a:sym typeface="Lato"/>
              </a:rPr>
              <a:t>prioritise</a:t>
            </a:r>
            <a:r>
              <a:rPr lang="en-US" sz="4000" dirty="0">
                <a:latin typeface="Times New Roman" panose="02020603050405020304" pitchFamily="18" charset="0"/>
                <a:ea typeface="Lato"/>
                <a:cs typeface="Times New Roman" panose="02020603050405020304" pitchFamily="18" charset="0"/>
                <a:sym typeface="Lato"/>
              </a:rPr>
              <a:t> tasks during busy store periods?</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Describe a time you worked effectively within a team to achieve goals.</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What steps do you take to ensure health, safety, and hygiene compliance?</a:t>
            </a:r>
          </a:p>
        </p:txBody>
      </p:sp>
      <p:pic>
        <p:nvPicPr>
          <p:cNvPr id="1026" name="Picture 2" descr="18 Customer Service Interview Questions and Answers">
            <a:extLst>
              <a:ext uri="{FF2B5EF4-FFF2-40B4-BE49-F238E27FC236}">
                <a16:creationId xmlns:a16="http://schemas.microsoft.com/office/drawing/2014/main" id="{ED076633-068A-4B27-AF53-8DA6EE4AA4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545"/>
          <a:stretch/>
        </p:blipFill>
        <p:spPr bwMode="auto">
          <a:xfrm>
            <a:off x="9773290" y="1438288"/>
            <a:ext cx="8249324" cy="8025044"/>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2708316E-30BB-4589-BF4D-67E5E8DC11C5}"/>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5</a:t>
            </a:r>
          </a:p>
        </p:txBody>
      </p:sp>
    </p:spTree>
    <p:extLst>
      <p:ext uri="{BB962C8B-B14F-4D97-AF65-F5344CB8AC3E}">
        <p14:creationId xmlns:p14="http://schemas.microsoft.com/office/powerpoint/2010/main" val="1194779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719573" y="145852"/>
            <a:ext cx="3684686" cy="10141148"/>
            <a:chOff x="0" y="0"/>
            <a:chExt cx="970452" cy="2768540"/>
          </a:xfrm>
          <a:solidFill>
            <a:schemeClr val="accent6"/>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9050" y="-190500"/>
            <a:ext cx="14738623" cy="990784"/>
          </a:xfrm>
          <a:prstGeom prst="rect">
            <a:avLst/>
          </a:prstGeom>
        </p:spPr>
        <p:txBody>
          <a:bodyPr wrap="square" lIns="0" tIns="0" rIns="0" bIns="0" rtlCol="0" anchor="t">
            <a:spAutoFit/>
          </a:bodyPr>
          <a:lstStyle/>
          <a:p>
            <a:pPr algn="ctr">
              <a:lnSpc>
                <a:spcPts val="8316"/>
              </a:lnSpc>
            </a:pPr>
            <a:r>
              <a:rPr lang="en-US" sz="5400" u="sng" dirty="0">
                <a:solidFill>
                  <a:srgbClr val="252525"/>
                </a:solidFill>
                <a:latin typeface="Archivo Black"/>
                <a:ea typeface="Archivo Black"/>
                <a:cs typeface="Archivo Black"/>
                <a:sym typeface="Archivo Black"/>
              </a:rPr>
              <a:t>RECRUITMENT PROCESS </a:t>
            </a:r>
          </a:p>
        </p:txBody>
      </p:sp>
      <p:sp>
        <p:nvSpPr>
          <p:cNvPr id="17" name="TextBox 11">
            <a:extLst>
              <a:ext uri="{FF2B5EF4-FFF2-40B4-BE49-F238E27FC236}">
                <a16:creationId xmlns:a16="http://schemas.microsoft.com/office/drawing/2014/main" id="{7511A32D-DAD6-4A76-A7CD-150FD92F8AD0}"/>
              </a:ext>
            </a:extLst>
          </p:cNvPr>
          <p:cNvSpPr txBox="1"/>
          <p:nvPr/>
        </p:nvSpPr>
        <p:spPr>
          <a:xfrm>
            <a:off x="283119" y="1943466"/>
            <a:ext cx="12235363"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Job analysis clarifies roles, duties, and skills required for efficient performance in Morrisons stores (</a:t>
            </a:r>
            <a:r>
              <a:rPr lang="en-US" sz="4000" dirty="0" err="1">
                <a:latin typeface="Times New Roman" panose="02020603050405020304" pitchFamily="18" charset="0"/>
                <a:ea typeface="Lato"/>
                <a:cs typeface="Times New Roman" panose="02020603050405020304" pitchFamily="18" charset="0"/>
                <a:sym typeface="Lato"/>
              </a:rPr>
              <a:t>Meiryani</a:t>
            </a:r>
            <a:r>
              <a:rPr lang="en-US" sz="4000" dirty="0">
                <a:latin typeface="Times New Roman" panose="02020603050405020304" pitchFamily="18" charset="0"/>
                <a:ea typeface="Lato"/>
                <a:cs typeface="Times New Roman" panose="02020603050405020304" pitchFamily="18" charset="0"/>
                <a:sym typeface="Lato"/>
              </a:rPr>
              <a:t> and </a:t>
            </a:r>
            <a:r>
              <a:rPr lang="en-US" sz="4000" dirty="0" err="1">
                <a:latin typeface="Times New Roman" panose="02020603050405020304" pitchFamily="18" charset="0"/>
                <a:ea typeface="Lato"/>
                <a:cs typeface="Times New Roman" panose="02020603050405020304" pitchFamily="18" charset="0"/>
                <a:sym typeface="Lato"/>
              </a:rPr>
              <a:t>Reyhan</a:t>
            </a:r>
            <a:r>
              <a:rPr lang="en-US" sz="4000" dirty="0">
                <a:latin typeface="Times New Roman" panose="02020603050405020304" pitchFamily="18" charset="0"/>
                <a:ea typeface="Lato"/>
                <a:cs typeface="Times New Roman" panose="02020603050405020304" pitchFamily="18" charset="0"/>
                <a:sym typeface="Lato"/>
              </a:rPr>
              <a:t>,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Data gathering uses interviews, observation, questionnaires, and </a:t>
            </a:r>
            <a:r>
              <a:rPr lang="en-US" sz="4000" dirty="0" err="1">
                <a:latin typeface="Times New Roman" panose="02020603050405020304" pitchFamily="18" charset="0"/>
                <a:ea typeface="Lato"/>
                <a:cs typeface="Times New Roman" panose="02020603050405020304" pitchFamily="18" charset="0"/>
                <a:sym typeface="Lato"/>
              </a:rPr>
              <a:t>organisational</a:t>
            </a:r>
            <a:r>
              <a:rPr lang="en-US" sz="4000" dirty="0">
                <a:latin typeface="Times New Roman" panose="02020603050405020304" pitchFamily="18" charset="0"/>
                <a:ea typeface="Lato"/>
                <a:cs typeface="Times New Roman" panose="02020603050405020304" pitchFamily="18" charset="0"/>
                <a:sym typeface="Lato"/>
              </a:rPr>
              <a:t> documentation to collect accurate information.</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Essential knowledge, skills, abilities, and </a:t>
            </a:r>
            <a:r>
              <a:rPr lang="en-US" sz="4000" dirty="0" err="1">
                <a:latin typeface="Times New Roman" panose="02020603050405020304" pitchFamily="18" charset="0"/>
                <a:ea typeface="Lato"/>
                <a:cs typeface="Times New Roman" panose="02020603050405020304" pitchFamily="18" charset="0"/>
                <a:sym typeface="Lato"/>
              </a:rPr>
              <a:t>behaviours</a:t>
            </a:r>
            <a:r>
              <a:rPr lang="en-US" sz="4000" dirty="0">
                <a:latin typeface="Times New Roman" panose="02020603050405020304" pitchFamily="18" charset="0"/>
                <a:ea typeface="Lato"/>
                <a:cs typeface="Times New Roman" panose="02020603050405020304" pitchFamily="18" charset="0"/>
                <a:sym typeface="Lato"/>
              </a:rPr>
              <a:t> include communication, numeracy, teamwork, problem-solving, and adaptability (</a:t>
            </a:r>
            <a:r>
              <a:rPr lang="en-US" sz="4000" dirty="0" err="1">
                <a:latin typeface="Times New Roman" panose="02020603050405020304" pitchFamily="18" charset="0"/>
                <a:ea typeface="Lato"/>
                <a:cs typeface="Times New Roman" panose="02020603050405020304" pitchFamily="18" charset="0"/>
                <a:sym typeface="Lato"/>
              </a:rPr>
              <a:t>Vernau</a:t>
            </a:r>
            <a:r>
              <a:rPr lang="en-US" sz="4000" dirty="0">
                <a:latin typeface="Times New Roman" panose="02020603050405020304" pitchFamily="18" charset="0"/>
                <a:ea typeface="Lato"/>
                <a:cs typeface="Times New Roman" panose="02020603050405020304" pitchFamily="18" charset="0"/>
                <a:sym typeface="Lato"/>
              </a:rPr>
              <a:t> et al.,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Job analysis informs job descriptions, person specifications, shortlisting, and recruitment to improve employee performance and retention (</a:t>
            </a:r>
            <a:r>
              <a:rPr lang="en-US" sz="4000" dirty="0" err="1">
                <a:latin typeface="Times New Roman" panose="02020603050405020304" pitchFamily="18" charset="0"/>
                <a:ea typeface="Lato"/>
                <a:cs typeface="Times New Roman" panose="02020603050405020304" pitchFamily="18" charset="0"/>
                <a:sym typeface="Lato"/>
              </a:rPr>
              <a:t>Uzoka</a:t>
            </a:r>
            <a:r>
              <a:rPr lang="en-US" sz="4000" dirty="0">
                <a:latin typeface="Times New Roman" panose="02020603050405020304" pitchFamily="18" charset="0"/>
                <a:ea typeface="Lato"/>
                <a:cs typeface="Times New Roman" panose="02020603050405020304" pitchFamily="18" charset="0"/>
                <a:sym typeface="Lato"/>
              </a:rPr>
              <a:t> et al., 2024).</a:t>
            </a:r>
          </a:p>
        </p:txBody>
      </p:sp>
      <p:sp>
        <p:nvSpPr>
          <p:cNvPr id="12" name="TextBox 10">
            <a:extLst>
              <a:ext uri="{FF2B5EF4-FFF2-40B4-BE49-F238E27FC236}">
                <a16:creationId xmlns:a16="http://schemas.microsoft.com/office/drawing/2014/main" id="{C7212409-1C55-4C0F-8FD5-165F4E10618A}"/>
              </a:ext>
            </a:extLst>
          </p:cNvPr>
          <p:cNvSpPr txBox="1"/>
          <p:nvPr/>
        </p:nvSpPr>
        <p:spPr>
          <a:xfrm>
            <a:off x="-140764" y="520334"/>
            <a:ext cx="14738623" cy="940899"/>
          </a:xfrm>
          <a:prstGeom prst="rect">
            <a:avLst/>
          </a:prstGeom>
        </p:spPr>
        <p:txBody>
          <a:bodyPr wrap="square" lIns="0" tIns="0" rIns="0" bIns="0" rtlCol="0" anchor="t">
            <a:spAutoFit/>
          </a:bodyPr>
          <a:lstStyle/>
          <a:p>
            <a:pPr algn="ctr">
              <a:lnSpc>
                <a:spcPts val="8316"/>
              </a:lnSpc>
            </a:pPr>
            <a:r>
              <a:rPr lang="en-US" sz="4000" i="1" u="sng" dirty="0">
                <a:solidFill>
                  <a:srgbClr val="00B050"/>
                </a:solidFill>
                <a:latin typeface="Archivo Black"/>
                <a:ea typeface="Archivo Black"/>
                <a:cs typeface="Archivo Black"/>
                <a:sym typeface="Archivo Black"/>
              </a:rPr>
              <a:t>JOB ANALYSIS </a:t>
            </a:r>
          </a:p>
        </p:txBody>
      </p:sp>
      <p:pic>
        <p:nvPicPr>
          <p:cNvPr id="5122" name="Picture 2" descr="Morrisons beats rivals with Christmas sales surge | Morrisons | The Guardian">
            <a:extLst>
              <a:ext uri="{FF2B5EF4-FFF2-40B4-BE49-F238E27FC236}">
                <a16:creationId xmlns:a16="http://schemas.microsoft.com/office/drawing/2014/main" id="{BABA683D-7D90-453D-AB77-90F42D9653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01600" y="1104900"/>
            <a:ext cx="5362610" cy="445200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2EDB23D8-13A2-4A01-8F67-0F1043A86F13}"/>
              </a:ext>
            </a:extLst>
          </p:cNvPr>
          <p:cNvPicPr>
            <a:picLocks noChangeAspect="1"/>
          </p:cNvPicPr>
          <p:nvPr/>
        </p:nvPicPr>
        <p:blipFill>
          <a:blip r:embed="rId5"/>
          <a:stretch>
            <a:fillRect/>
          </a:stretch>
        </p:blipFill>
        <p:spPr>
          <a:xfrm>
            <a:off x="12801600" y="5524500"/>
            <a:ext cx="5362610" cy="4616648"/>
          </a:xfrm>
          <a:prstGeom prst="rect">
            <a:avLst/>
          </a:prstGeom>
        </p:spPr>
      </p:pic>
      <p:sp>
        <p:nvSpPr>
          <p:cNvPr id="14" name="Rectangle 13">
            <a:extLst>
              <a:ext uri="{FF2B5EF4-FFF2-40B4-BE49-F238E27FC236}">
                <a16:creationId xmlns:a16="http://schemas.microsoft.com/office/drawing/2014/main" id="{D78E917A-A4C5-4FDB-9D9F-19008FC420F2}"/>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6</a:t>
            </a:r>
          </a:p>
        </p:txBody>
      </p:sp>
    </p:spTree>
    <p:extLst>
      <p:ext uri="{BB962C8B-B14F-4D97-AF65-F5344CB8AC3E}">
        <p14:creationId xmlns:p14="http://schemas.microsoft.com/office/powerpoint/2010/main" val="1815553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9050" y="-190500"/>
            <a:ext cx="14738623" cy="990784"/>
          </a:xfrm>
          <a:prstGeom prst="rect">
            <a:avLst/>
          </a:prstGeom>
        </p:spPr>
        <p:txBody>
          <a:bodyPr wrap="square" lIns="0" tIns="0" rIns="0" bIns="0" rtlCol="0" anchor="t">
            <a:spAutoFit/>
          </a:bodyPr>
          <a:lstStyle/>
          <a:p>
            <a:pPr algn="ctr">
              <a:lnSpc>
                <a:spcPts val="8316"/>
              </a:lnSpc>
            </a:pPr>
            <a:r>
              <a:rPr lang="en-US" sz="5400" u="sng" dirty="0">
                <a:solidFill>
                  <a:srgbClr val="252525"/>
                </a:solidFill>
                <a:latin typeface="Archivo Black"/>
                <a:ea typeface="Archivo Black"/>
                <a:cs typeface="Archivo Black"/>
                <a:sym typeface="Archivo Black"/>
              </a:rPr>
              <a:t>RECRUITMENT PROCESS </a:t>
            </a:r>
          </a:p>
        </p:txBody>
      </p:sp>
      <p:sp>
        <p:nvSpPr>
          <p:cNvPr id="17" name="TextBox 11">
            <a:extLst>
              <a:ext uri="{FF2B5EF4-FFF2-40B4-BE49-F238E27FC236}">
                <a16:creationId xmlns:a16="http://schemas.microsoft.com/office/drawing/2014/main" id="{7511A32D-DAD6-4A76-A7CD-150FD92F8AD0}"/>
              </a:ext>
            </a:extLst>
          </p:cNvPr>
          <p:cNvSpPr txBox="1"/>
          <p:nvPr/>
        </p:nvSpPr>
        <p:spPr>
          <a:xfrm>
            <a:off x="304799" y="1770429"/>
            <a:ext cx="11570141"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Customer Service Assistants provide excellent service and facilitate smooth store operations across Morrisons stores (</a:t>
            </a:r>
            <a:r>
              <a:rPr lang="en-US" sz="4000" dirty="0" err="1">
                <a:latin typeface="Times New Roman" panose="02020603050405020304" pitchFamily="18" charset="0"/>
                <a:ea typeface="Lato"/>
                <a:cs typeface="Times New Roman" panose="02020603050405020304" pitchFamily="18" charset="0"/>
                <a:sym typeface="Lato"/>
              </a:rPr>
              <a:t>Obajemu</a:t>
            </a:r>
            <a:r>
              <a:rPr lang="en-US" sz="4000" dirty="0">
                <a:latin typeface="Times New Roman" panose="02020603050405020304" pitchFamily="18" charset="0"/>
                <a:ea typeface="Lato"/>
                <a:cs typeface="Times New Roman" panose="02020603050405020304" pitchFamily="18" charset="0"/>
                <a:sym typeface="Lato"/>
              </a:rPr>
              <a:t>,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Responsibilities include assisting customers, operating tills, replenishing shelves, maintaining cleanliness, and handling returns and refunds (CIPD,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Performance expectations focus on speed and accuracy, customer satisfaction, stock management, and adherence to policies (</a:t>
            </a:r>
            <a:r>
              <a:rPr lang="en-US" sz="4000" dirty="0" err="1">
                <a:latin typeface="Times New Roman" panose="02020603050405020304" pitchFamily="18" charset="0"/>
                <a:ea typeface="Lato"/>
                <a:cs typeface="Times New Roman" panose="02020603050405020304" pitchFamily="18" charset="0"/>
                <a:sym typeface="Lato"/>
              </a:rPr>
              <a:t>Brahmbhatt</a:t>
            </a:r>
            <a:r>
              <a:rPr lang="en-US" sz="4000" dirty="0">
                <a:latin typeface="Times New Roman" panose="02020603050405020304" pitchFamily="18" charset="0"/>
                <a:ea typeface="Lato"/>
                <a:cs typeface="Times New Roman" panose="02020603050405020304" pitchFamily="18" charset="0"/>
                <a:sym typeface="Lato"/>
              </a:rPr>
              <a:t>,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The role reports to the Store Manager and Department Supervisors and ensures consistent operational standards (Ahmad and </a:t>
            </a:r>
            <a:r>
              <a:rPr lang="en-US" sz="4000" dirty="0" err="1">
                <a:latin typeface="Times New Roman" panose="02020603050405020304" pitchFamily="18" charset="0"/>
                <a:ea typeface="Lato"/>
                <a:cs typeface="Times New Roman" panose="02020603050405020304" pitchFamily="18" charset="0"/>
                <a:sym typeface="Lato"/>
              </a:rPr>
              <a:t>Alqaarni</a:t>
            </a:r>
            <a:r>
              <a:rPr lang="en-US" sz="4000" dirty="0">
                <a:latin typeface="Times New Roman" panose="02020603050405020304" pitchFamily="18" charset="0"/>
                <a:ea typeface="Lato"/>
                <a:cs typeface="Times New Roman" panose="02020603050405020304" pitchFamily="18" charset="0"/>
                <a:sym typeface="Lato"/>
              </a:rPr>
              <a:t>, 2023).</a:t>
            </a:r>
          </a:p>
        </p:txBody>
      </p:sp>
      <p:sp>
        <p:nvSpPr>
          <p:cNvPr id="12" name="TextBox 10">
            <a:extLst>
              <a:ext uri="{FF2B5EF4-FFF2-40B4-BE49-F238E27FC236}">
                <a16:creationId xmlns:a16="http://schemas.microsoft.com/office/drawing/2014/main" id="{C7212409-1C55-4C0F-8FD5-165F4E10618A}"/>
              </a:ext>
            </a:extLst>
          </p:cNvPr>
          <p:cNvSpPr txBox="1"/>
          <p:nvPr/>
        </p:nvSpPr>
        <p:spPr>
          <a:xfrm>
            <a:off x="-140764" y="520334"/>
            <a:ext cx="14738623" cy="940899"/>
          </a:xfrm>
          <a:prstGeom prst="rect">
            <a:avLst/>
          </a:prstGeom>
        </p:spPr>
        <p:txBody>
          <a:bodyPr wrap="square" lIns="0" tIns="0" rIns="0" bIns="0" rtlCol="0" anchor="t">
            <a:spAutoFit/>
          </a:bodyPr>
          <a:lstStyle/>
          <a:p>
            <a:pPr algn="ctr">
              <a:lnSpc>
                <a:spcPts val="8316"/>
              </a:lnSpc>
            </a:pPr>
            <a:r>
              <a:rPr lang="en-US" sz="4000" i="1" u="sng" dirty="0">
                <a:solidFill>
                  <a:srgbClr val="00B050"/>
                </a:solidFill>
                <a:latin typeface="Archivo Black"/>
                <a:ea typeface="Archivo Black"/>
                <a:cs typeface="Archivo Black"/>
                <a:sym typeface="Archivo Black"/>
              </a:rPr>
              <a:t>JOB DESCRIPTION </a:t>
            </a:r>
          </a:p>
        </p:txBody>
      </p:sp>
      <p:grpSp>
        <p:nvGrpSpPr>
          <p:cNvPr id="11" name="Group 3">
            <a:extLst>
              <a:ext uri="{FF2B5EF4-FFF2-40B4-BE49-F238E27FC236}">
                <a16:creationId xmlns:a16="http://schemas.microsoft.com/office/drawing/2014/main" id="{C96AEA22-4A19-48F2-B1BB-171C566136C9}"/>
              </a:ext>
            </a:extLst>
          </p:cNvPr>
          <p:cNvGrpSpPr/>
          <p:nvPr/>
        </p:nvGrpSpPr>
        <p:grpSpPr>
          <a:xfrm>
            <a:off x="14719573" y="145852"/>
            <a:ext cx="3684686" cy="10141148"/>
            <a:chOff x="0" y="0"/>
            <a:chExt cx="970452" cy="2768540"/>
          </a:xfrm>
          <a:solidFill>
            <a:schemeClr val="accent2"/>
          </a:solidFill>
        </p:grpSpPr>
        <p:sp>
          <p:nvSpPr>
            <p:cNvPr id="14" name="Freeform 4">
              <a:extLst>
                <a:ext uri="{FF2B5EF4-FFF2-40B4-BE49-F238E27FC236}">
                  <a16:creationId xmlns:a16="http://schemas.microsoft.com/office/drawing/2014/main" id="{EF2B8F93-F19D-4F74-A648-EC90E17711E0}"/>
                </a:ext>
              </a:extLst>
            </p:cNvPr>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16" name="TextBox 5">
              <a:extLst>
                <a:ext uri="{FF2B5EF4-FFF2-40B4-BE49-F238E27FC236}">
                  <a16:creationId xmlns:a16="http://schemas.microsoft.com/office/drawing/2014/main" id="{037489E0-49A6-447E-8B74-F33114E4B418}"/>
                </a:ext>
              </a:extLst>
            </p:cNvPr>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pic>
        <p:nvPicPr>
          <p:cNvPr id="7" name="Picture 6">
            <a:extLst>
              <a:ext uri="{FF2B5EF4-FFF2-40B4-BE49-F238E27FC236}">
                <a16:creationId xmlns:a16="http://schemas.microsoft.com/office/drawing/2014/main" id="{8554B929-442E-4BE2-A7B7-AE29719EBEB6}"/>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Lst>
          </a:blip>
          <a:stretch>
            <a:fillRect/>
          </a:stretch>
        </p:blipFill>
        <p:spPr>
          <a:xfrm>
            <a:off x="12420600" y="1517686"/>
            <a:ext cx="5791200" cy="8261099"/>
          </a:xfrm>
          <a:prstGeom prst="rect">
            <a:avLst/>
          </a:prstGeom>
        </p:spPr>
      </p:pic>
      <p:sp>
        <p:nvSpPr>
          <p:cNvPr id="18" name="Rectangle 17">
            <a:extLst>
              <a:ext uri="{FF2B5EF4-FFF2-40B4-BE49-F238E27FC236}">
                <a16:creationId xmlns:a16="http://schemas.microsoft.com/office/drawing/2014/main" id="{3C33D51A-79AF-4D38-924B-862B73663EA4}"/>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7</a:t>
            </a:r>
          </a:p>
        </p:txBody>
      </p:sp>
    </p:spTree>
    <p:extLst>
      <p:ext uri="{BB962C8B-B14F-4D97-AF65-F5344CB8AC3E}">
        <p14:creationId xmlns:p14="http://schemas.microsoft.com/office/powerpoint/2010/main" val="669980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9050" y="-190500"/>
            <a:ext cx="14738623" cy="990784"/>
          </a:xfrm>
          <a:prstGeom prst="rect">
            <a:avLst/>
          </a:prstGeom>
        </p:spPr>
        <p:txBody>
          <a:bodyPr wrap="square" lIns="0" tIns="0" rIns="0" bIns="0" rtlCol="0" anchor="t">
            <a:spAutoFit/>
          </a:bodyPr>
          <a:lstStyle/>
          <a:p>
            <a:pPr algn="ctr">
              <a:lnSpc>
                <a:spcPts val="8316"/>
              </a:lnSpc>
            </a:pPr>
            <a:r>
              <a:rPr lang="en-US" sz="5400" u="sng" dirty="0">
                <a:solidFill>
                  <a:srgbClr val="252525"/>
                </a:solidFill>
                <a:latin typeface="Archivo Black"/>
                <a:ea typeface="Archivo Black"/>
                <a:cs typeface="Archivo Black"/>
                <a:sym typeface="Archivo Black"/>
              </a:rPr>
              <a:t>RECRUITMENT PROCESS </a:t>
            </a:r>
          </a:p>
        </p:txBody>
      </p:sp>
      <p:sp>
        <p:nvSpPr>
          <p:cNvPr id="17" name="TextBox 11">
            <a:extLst>
              <a:ext uri="{FF2B5EF4-FFF2-40B4-BE49-F238E27FC236}">
                <a16:creationId xmlns:a16="http://schemas.microsoft.com/office/drawing/2014/main" id="{7511A32D-DAD6-4A76-A7CD-150FD92F8AD0}"/>
              </a:ext>
            </a:extLst>
          </p:cNvPr>
          <p:cNvSpPr txBox="1"/>
          <p:nvPr/>
        </p:nvSpPr>
        <p:spPr>
          <a:xfrm>
            <a:off x="152400" y="1868686"/>
            <a:ext cx="11506200"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Minimum requirements include GCSEs in Mathematics and English, interpersonal skills, numeracy, and teamwork ability (CIPD,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Applicants must demonstrate reliability, flexibility, customer focus, and professionalism to meet service standards (Morrisons Corporate,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Competencies required include problem-solving, multitasking, time management, conflict resolution, and adaptability in busy stores (</a:t>
            </a:r>
            <a:r>
              <a:rPr lang="en-US" sz="4000" dirty="0" err="1">
                <a:latin typeface="Times New Roman" panose="02020603050405020304" pitchFamily="18" charset="0"/>
                <a:ea typeface="Lato"/>
                <a:cs typeface="Times New Roman" panose="02020603050405020304" pitchFamily="18" charset="0"/>
                <a:sym typeface="Lato"/>
              </a:rPr>
              <a:t>Vernau</a:t>
            </a:r>
            <a:r>
              <a:rPr lang="en-US" sz="4000" dirty="0">
                <a:latin typeface="Times New Roman" panose="02020603050405020304" pitchFamily="18" charset="0"/>
                <a:ea typeface="Lato"/>
                <a:cs typeface="Times New Roman" panose="02020603050405020304" pitchFamily="18" charset="0"/>
                <a:sym typeface="Lato"/>
              </a:rPr>
              <a:t> et al.,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Desirable attributes include retail experience, stock management knowledge, health and safety awareness, and willingness to learn (</a:t>
            </a:r>
            <a:r>
              <a:rPr lang="en-US" sz="4000" dirty="0" err="1">
                <a:latin typeface="Times New Roman" panose="02020603050405020304" pitchFamily="18" charset="0"/>
                <a:ea typeface="Lato"/>
                <a:cs typeface="Times New Roman" panose="02020603050405020304" pitchFamily="18" charset="0"/>
                <a:sym typeface="Lato"/>
              </a:rPr>
              <a:t>Meiryani</a:t>
            </a:r>
            <a:r>
              <a:rPr lang="en-US" sz="4000" dirty="0">
                <a:latin typeface="Times New Roman" panose="02020603050405020304" pitchFamily="18" charset="0"/>
                <a:ea typeface="Lato"/>
                <a:cs typeface="Times New Roman" panose="02020603050405020304" pitchFamily="18" charset="0"/>
                <a:sym typeface="Lato"/>
              </a:rPr>
              <a:t> and </a:t>
            </a:r>
            <a:r>
              <a:rPr lang="en-US" sz="4000" dirty="0" err="1">
                <a:latin typeface="Times New Roman" panose="02020603050405020304" pitchFamily="18" charset="0"/>
                <a:ea typeface="Lato"/>
                <a:cs typeface="Times New Roman" panose="02020603050405020304" pitchFamily="18" charset="0"/>
                <a:sym typeface="Lato"/>
              </a:rPr>
              <a:t>Reyhan</a:t>
            </a:r>
            <a:r>
              <a:rPr lang="en-US" sz="4000" dirty="0">
                <a:latin typeface="Times New Roman" panose="02020603050405020304" pitchFamily="18" charset="0"/>
                <a:ea typeface="Lato"/>
                <a:cs typeface="Times New Roman" panose="02020603050405020304" pitchFamily="18" charset="0"/>
                <a:sym typeface="Lato"/>
              </a:rPr>
              <a:t>, 2021).</a:t>
            </a:r>
          </a:p>
        </p:txBody>
      </p:sp>
      <p:sp>
        <p:nvSpPr>
          <p:cNvPr id="12" name="TextBox 10">
            <a:extLst>
              <a:ext uri="{FF2B5EF4-FFF2-40B4-BE49-F238E27FC236}">
                <a16:creationId xmlns:a16="http://schemas.microsoft.com/office/drawing/2014/main" id="{C7212409-1C55-4C0F-8FD5-165F4E10618A}"/>
              </a:ext>
            </a:extLst>
          </p:cNvPr>
          <p:cNvSpPr txBox="1"/>
          <p:nvPr/>
        </p:nvSpPr>
        <p:spPr>
          <a:xfrm>
            <a:off x="-140764" y="520334"/>
            <a:ext cx="14738623" cy="940899"/>
          </a:xfrm>
          <a:prstGeom prst="rect">
            <a:avLst/>
          </a:prstGeom>
        </p:spPr>
        <p:txBody>
          <a:bodyPr wrap="square" lIns="0" tIns="0" rIns="0" bIns="0" rtlCol="0" anchor="t">
            <a:spAutoFit/>
          </a:bodyPr>
          <a:lstStyle/>
          <a:p>
            <a:pPr algn="ctr">
              <a:lnSpc>
                <a:spcPts val="8316"/>
              </a:lnSpc>
            </a:pPr>
            <a:r>
              <a:rPr lang="en-US" sz="4000" i="1" u="sng" dirty="0">
                <a:solidFill>
                  <a:srgbClr val="00B050"/>
                </a:solidFill>
                <a:latin typeface="Archivo Black"/>
                <a:ea typeface="Archivo Black"/>
                <a:cs typeface="Archivo Black"/>
                <a:sym typeface="Archivo Black"/>
              </a:rPr>
              <a:t>PERSON SPECIFICATION</a:t>
            </a:r>
          </a:p>
        </p:txBody>
      </p:sp>
      <p:grpSp>
        <p:nvGrpSpPr>
          <p:cNvPr id="11" name="Group 3">
            <a:extLst>
              <a:ext uri="{FF2B5EF4-FFF2-40B4-BE49-F238E27FC236}">
                <a16:creationId xmlns:a16="http://schemas.microsoft.com/office/drawing/2014/main" id="{B1B17441-EC77-4CB3-93E6-AEFB7E5F9BD0}"/>
              </a:ext>
            </a:extLst>
          </p:cNvPr>
          <p:cNvGrpSpPr/>
          <p:nvPr/>
        </p:nvGrpSpPr>
        <p:grpSpPr>
          <a:xfrm>
            <a:off x="14719573" y="145852"/>
            <a:ext cx="3684686" cy="10141148"/>
            <a:chOff x="0" y="0"/>
            <a:chExt cx="970452" cy="2768540"/>
          </a:xfrm>
          <a:solidFill>
            <a:schemeClr val="accent5">
              <a:lumMod val="75000"/>
            </a:schemeClr>
          </a:solidFill>
        </p:grpSpPr>
        <p:sp>
          <p:nvSpPr>
            <p:cNvPr id="14" name="Freeform 4">
              <a:extLst>
                <a:ext uri="{FF2B5EF4-FFF2-40B4-BE49-F238E27FC236}">
                  <a16:creationId xmlns:a16="http://schemas.microsoft.com/office/drawing/2014/main" id="{3D2E3A50-56BE-467F-A7C4-738481C575FF}"/>
                </a:ext>
              </a:extLst>
            </p:cNvPr>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16" name="TextBox 5">
              <a:extLst>
                <a:ext uri="{FF2B5EF4-FFF2-40B4-BE49-F238E27FC236}">
                  <a16:creationId xmlns:a16="http://schemas.microsoft.com/office/drawing/2014/main" id="{50481B53-3AB6-4081-A554-C073A36A815B}"/>
                </a:ext>
              </a:extLst>
            </p:cNvPr>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pic>
        <p:nvPicPr>
          <p:cNvPr id="7170" name="Picture 2" descr="Supermarket staff are proving to be real heroes by ensuring we can still  buy essential supplies - Daily Record">
            <a:extLst>
              <a:ext uri="{FF2B5EF4-FFF2-40B4-BE49-F238E27FC236}">
                <a16:creationId xmlns:a16="http://schemas.microsoft.com/office/drawing/2014/main" id="{96AC0ECE-66FD-45A1-AD99-568EB5A83C6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707" b="7857"/>
          <a:stretch/>
        </p:blipFill>
        <p:spPr bwMode="auto">
          <a:xfrm>
            <a:off x="12141771" y="1880334"/>
            <a:ext cx="6146229" cy="7530366"/>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4229EF11-3D7B-4E2B-98E4-E9D675A97EC8}"/>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a:t>
            </a:r>
          </a:p>
        </p:txBody>
      </p:sp>
    </p:spTree>
    <p:extLst>
      <p:ext uri="{BB962C8B-B14F-4D97-AF65-F5344CB8AC3E}">
        <p14:creationId xmlns:p14="http://schemas.microsoft.com/office/powerpoint/2010/main" val="2671533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4" name="TextBox 4"/>
          <p:cNvSpPr txBox="1"/>
          <p:nvPr/>
        </p:nvSpPr>
        <p:spPr>
          <a:xfrm>
            <a:off x="419100" y="38100"/>
            <a:ext cx="17449800" cy="875368"/>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LEARNING AND DEVELOPMENT SKILLS GAPS</a:t>
            </a:r>
          </a:p>
        </p:txBody>
      </p:sp>
      <p:sp>
        <p:nvSpPr>
          <p:cNvPr id="15" name="TextBox 11">
            <a:extLst>
              <a:ext uri="{FF2B5EF4-FFF2-40B4-BE49-F238E27FC236}">
                <a16:creationId xmlns:a16="http://schemas.microsoft.com/office/drawing/2014/main" id="{6FBD027A-1876-48FB-A429-AD2F287CDACE}"/>
              </a:ext>
            </a:extLst>
          </p:cNvPr>
          <p:cNvSpPr txBox="1"/>
          <p:nvPr/>
        </p:nvSpPr>
        <p:spPr>
          <a:xfrm>
            <a:off x="152400" y="1333500"/>
            <a:ext cx="11574517"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Customer Service Assistants may lack product knowledge, affecting correct information provision and customer consultations (Fun,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Employees might have insufficient digital literacy, reducing efficiency in point-of-sale, inventory, and online order systems (</a:t>
            </a:r>
            <a:r>
              <a:rPr lang="en-US" sz="4000" dirty="0" err="1">
                <a:latin typeface="Times New Roman" panose="02020603050405020304" pitchFamily="18" charset="0"/>
                <a:ea typeface="Lato"/>
                <a:cs typeface="Times New Roman" panose="02020603050405020304" pitchFamily="18" charset="0"/>
                <a:sym typeface="Lato"/>
              </a:rPr>
              <a:t>Viganò</a:t>
            </a:r>
            <a:r>
              <a:rPr lang="en-US" sz="4000" dirty="0">
                <a:latin typeface="Times New Roman" panose="02020603050405020304" pitchFamily="18" charset="0"/>
                <a:ea typeface="Lato"/>
                <a:cs typeface="Times New Roman" panose="02020603050405020304" pitchFamily="18" charset="0"/>
                <a:sym typeface="Lato"/>
              </a:rPr>
              <a:t>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Gaps in understanding fresh produce, branded products, and promotions negatively influence customer satisfaction and loyalty (Morrisons Corporate,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Health and safety awareness, including proper handling of perishable goods and hygiene adherence, is often insufficient (</a:t>
            </a:r>
            <a:r>
              <a:rPr lang="en-US" sz="4000" dirty="0" err="1">
                <a:latin typeface="Times New Roman" panose="02020603050405020304" pitchFamily="18" charset="0"/>
                <a:ea typeface="Lato"/>
                <a:cs typeface="Times New Roman" panose="02020603050405020304" pitchFamily="18" charset="0"/>
                <a:sym typeface="Lato"/>
              </a:rPr>
              <a:t>Madilo</a:t>
            </a:r>
            <a:r>
              <a:rPr lang="en-US" sz="4000" dirty="0">
                <a:latin typeface="Times New Roman" panose="02020603050405020304" pitchFamily="18" charset="0"/>
                <a:ea typeface="Lato"/>
                <a:cs typeface="Times New Roman" panose="02020603050405020304" pitchFamily="18" charset="0"/>
                <a:sym typeface="Lato"/>
              </a:rPr>
              <a:t> et al., 2024).</a:t>
            </a:r>
          </a:p>
        </p:txBody>
      </p:sp>
      <p:grpSp>
        <p:nvGrpSpPr>
          <p:cNvPr id="17" name="Group 4">
            <a:extLst>
              <a:ext uri="{FF2B5EF4-FFF2-40B4-BE49-F238E27FC236}">
                <a16:creationId xmlns:a16="http://schemas.microsoft.com/office/drawing/2014/main" id="{4C38AD53-3288-4810-A127-091850A0819C}"/>
              </a:ext>
            </a:extLst>
          </p:cNvPr>
          <p:cNvGrpSpPr/>
          <p:nvPr/>
        </p:nvGrpSpPr>
        <p:grpSpPr>
          <a:xfrm>
            <a:off x="14689380" y="1028700"/>
            <a:ext cx="3598620" cy="9258300"/>
            <a:chOff x="0" y="0"/>
            <a:chExt cx="970452" cy="2066069"/>
          </a:xfrm>
          <a:solidFill>
            <a:schemeClr val="accent3"/>
          </a:solidFill>
        </p:grpSpPr>
        <p:sp>
          <p:nvSpPr>
            <p:cNvPr id="18" name="Freeform 5">
              <a:extLst>
                <a:ext uri="{FF2B5EF4-FFF2-40B4-BE49-F238E27FC236}">
                  <a16:creationId xmlns:a16="http://schemas.microsoft.com/office/drawing/2014/main" id="{A88E1F61-F3FA-4F43-BD55-4023216713AE}"/>
                </a:ext>
              </a:extLst>
            </p:cNvPr>
            <p:cNvSpPr/>
            <p:nvPr/>
          </p:nvSpPr>
          <p:spPr>
            <a:xfrm>
              <a:off x="0" y="0"/>
              <a:ext cx="970452" cy="2066069"/>
            </a:xfrm>
            <a:custGeom>
              <a:avLst/>
              <a:gdLst/>
              <a:ahLst/>
              <a:cxnLst/>
              <a:rect l="l" t="t" r="r" b="b"/>
              <a:pathLst>
                <a:path w="970452" h="2066069">
                  <a:moveTo>
                    <a:pt x="0" y="0"/>
                  </a:moveTo>
                  <a:lnTo>
                    <a:pt x="970452" y="0"/>
                  </a:lnTo>
                  <a:lnTo>
                    <a:pt x="970452" y="2066069"/>
                  </a:lnTo>
                  <a:lnTo>
                    <a:pt x="0" y="2066069"/>
                  </a:lnTo>
                  <a:close/>
                </a:path>
              </a:pathLst>
            </a:custGeom>
            <a:grpFill/>
          </p:spPr>
        </p:sp>
        <p:sp>
          <p:nvSpPr>
            <p:cNvPr id="19" name="TextBox 6">
              <a:extLst>
                <a:ext uri="{FF2B5EF4-FFF2-40B4-BE49-F238E27FC236}">
                  <a16:creationId xmlns:a16="http://schemas.microsoft.com/office/drawing/2014/main" id="{0497A07A-23F9-43ED-B425-FB972BB59493}"/>
                </a:ext>
              </a:extLst>
            </p:cNvPr>
            <p:cNvSpPr txBox="1"/>
            <p:nvPr/>
          </p:nvSpPr>
          <p:spPr>
            <a:xfrm>
              <a:off x="0" y="-38100"/>
              <a:ext cx="970452" cy="2104169"/>
            </a:xfrm>
            <a:prstGeom prst="rect">
              <a:avLst/>
            </a:prstGeom>
            <a:grpFill/>
          </p:spPr>
          <p:txBody>
            <a:bodyPr lIns="50800" tIns="50800" rIns="50800" bIns="50800" rtlCol="0" anchor="ctr"/>
            <a:lstStyle/>
            <a:p>
              <a:pPr algn="ctr">
                <a:lnSpc>
                  <a:spcPts val="2659"/>
                </a:lnSpc>
              </a:pPr>
              <a:endParaRPr/>
            </a:p>
          </p:txBody>
        </p:sp>
      </p:grpSp>
      <p:pic>
        <p:nvPicPr>
          <p:cNvPr id="8194" name="Picture 2" descr="Morrisons axes hundreds of staff in major cost-cutting exercise | News |  The Grocer">
            <a:extLst>
              <a:ext uri="{FF2B5EF4-FFF2-40B4-BE49-F238E27FC236}">
                <a16:creationId xmlns:a16="http://schemas.microsoft.com/office/drawing/2014/main" id="{3583FE76-B0D7-4989-97BD-072EA174D7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39600" y="1104900"/>
            <a:ext cx="6172200" cy="460435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orrisons to cut 1,500 management roles | Morrisons | The Guardian">
            <a:extLst>
              <a:ext uri="{FF2B5EF4-FFF2-40B4-BE49-F238E27FC236}">
                <a16:creationId xmlns:a16="http://schemas.microsoft.com/office/drawing/2014/main" id="{0432F316-C573-4E8C-98E4-AD87653B46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39600" y="5709254"/>
            <a:ext cx="6172200" cy="438056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C010ABBD-EDCF-43CC-96DB-F221724842B6}"/>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a:t>
            </a:r>
          </a:p>
        </p:txBody>
      </p:sp>
    </p:spTree>
    <p:extLst>
      <p:ext uri="{BB962C8B-B14F-4D97-AF65-F5344CB8AC3E}">
        <p14:creationId xmlns:p14="http://schemas.microsoft.com/office/powerpoint/2010/main" val="3077740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554200" y="876300"/>
            <a:ext cx="3684686" cy="9374243"/>
            <a:chOff x="0" y="0"/>
            <a:chExt cx="970452" cy="2768540"/>
          </a:xfrm>
          <a:solidFill>
            <a:schemeClr val="accent4"/>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0" name="TextBox 4">
            <a:extLst>
              <a:ext uri="{FF2B5EF4-FFF2-40B4-BE49-F238E27FC236}">
                <a16:creationId xmlns:a16="http://schemas.microsoft.com/office/drawing/2014/main" id="{75895FF4-A341-4A4A-800D-BC3A58CB4D8D}"/>
              </a:ext>
            </a:extLst>
          </p:cNvPr>
          <p:cNvSpPr txBox="1"/>
          <p:nvPr/>
        </p:nvSpPr>
        <p:spPr>
          <a:xfrm>
            <a:off x="-152400" y="-38100"/>
            <a:ext cx="18592800" cy="1785874"/>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LEARNING AND DEVELOPMENT PERFORMANCE CHALLENGES</a:t>
            </a:r>
          </a:p>
        </p:txBody>
      </p:sp>
      <p:pic>
        <p:nvPicPr>
          <p:cNvPr id="9218" name="Picture 2" descr="Wm Morrison Supermarkets Plc Store of the Future - R N Wooler - UK building  contractor, construction industry, infrastructure, building design and  engineering">
            <a:extLst>
              <a:ext uri="{FF2B5EF4-FFF2-40B4-BE49-F238E27FC236}">
                <a16:creationId xmlns:a16="http://schemas.microsoft.com/office/drawing/2014/main" id="{E6529793-BF28-4916-9E3D-D8C57A0383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30200" y="1798937"/>
            <a:ext cx="5119556" cy="425896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D8D91DA6-D341-4979-92B5-7E38C5C5D71A}"/>
              </a:ext>
            </a:extLst>
          </p:cNvPr>
          <p:cNvPicPr>
            <a:picLocks noChangeAspect="1"/>
          </p:cNvPicPr>
          <p:nvPr/>
        </p:nvPicPr>
        <p:blipFill>
          <a:blip r:embed="rId5"/>
          <a:stretch>
            <a:fillRect/>
          </a:stretch>
        </p:blipFill>
        <p:spPr>
          <a:xfrm>
            <a:off x="13030200" y="6057900"/>
            <a:ext cx="5105400" cy="4000500"/>
          </a:xfrm>
          <a:prstGeom prst="rect">
            <a:avLst/>
          </a:prstGeom>
        </p:spPr>
      </p:pic>
      <p:sp>
        <p:nvSpPr>
          <p:cNvPr id="14" name="TextBox 11">
            <a:extLst>
              <a:ext uri="{FF2B5EF4-FFF2-40B4-BE49-F238E27FC236}">
                <a16:creationId xmlns:a16="http://schemas.microsoft.com/office/drawing/2014/main" id="{E3122D78-44DC-4A22-9D57-529FFE95FD41}"/>
              </a:ext>
            </a:extLst>
          </p:cNvPr>
          <p:cNvSpPr txBox="1"/>
          <p:nvPr/>
        </p:nvSpPr>
        <p:spPr>
          <a:xfrm>
            <a:off x="42308" y="1780619"/>
            <a:ext cx="12835491"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Slow checkout processing occurs due to unfamiliarity with point-of-sale systems and handling high customer volumes (</a:t>
            </a:r>
            <a:r>
              <a:rPr lang="en-US" sz="4000" dirty="0" err="1">
                <a:latin typeface="Times New Roman" panose="02020603050405020304" pitchFamily="18" charset="0"/>
                <a:ea typeface="Lato"/>
                <a:cs typeface="Times New Roman" panose="02020603050405020304" pitchFamily="18" charset="0"/>
                <a:sym typeface="Lato"/>
              </a:rPr>
              <a:t>Mahelona</a:t>
            </a:r>
            <a:r>
              <a:rPr lang="en-US" sz="4000" dirty="0">
                <a:latin typeface="Times New Roman" panose="02020603050405020304" pitchFamily="18" charset="0"/>
                <a:ea typeface="Lato"/>
                <a:cs typeface="Times New Roman" panose="02020603050405020304" pitchFamily="18" charset="0"/>
                <a:sym typeface="Lato"/>
              </a:rPr>
              <a:t>,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Employees may struggle with inconsistent customer engagement and resolving queries efficiently, reducing overall service quality (Morrisons Corporate,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Stock management issues, including shelf replenishment errors and inventory miscounts, decrease product availability and operational efficiency (Retail Insight Network,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Regular performance reviews, coaching, and structured training workshops improve skills, productivity, and customer satisfaction consistently (</a:t>
            </a:r>
            <a:r>
              <a:rPr lang="en-US" sz="4000" dirty="0" err="1">
                <a:latin typeface="Times New Roman" panose="02020603050405020304" pitchFamily="18" charset="0"/>
                <a:ea typeface="Lato"/>
                <a:cs typeface="Times New Roman" panose="02020603050405020304" pitchFamily="18" charset="0"/>
                <a:sym typeface="Lato"/>
              </a:rPr>
              <a:t>Brahmbhatt</a:t>
            </a:r>
            <a:r>
              <a:rPr lang="en-US" sz="4000" dirty="0">
                <a:latin typeface="Times New Roman" panose="02020603050405020304" pitchFamily="18" charset="0"/>
                <a:ea typeface="Lato"/>
                <a:cs typeface="Times New Roman" panose="02020603050405020304" pitchFamily="18" charset="0"/>
                <a:sym typeface="Lato"/>
              </a:rPr>
              <a:t>, 2025).</a:t>
            </a:r>
          </a:p>
        </p:txBody>
      </p:sp>
      <p:sp>
        <p:nvSpPr>
          <p:cNvPr id="11" name="Rectangle 10">
            <a:extLst>
              <a:ext uri="{FF2B5EF4-FFF2-40B4-BE49-F238E27FC236}">
                <a16:creationId xmlns:a16="http://schemas.microsoft.com/office/drawing/2014/main" id="{2DE06C54-275C-4C5C-9A16-4C8A8874F045}"/>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2736741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90600" y="41994"/>
            <a:ext cx="17114983" cy="875368"/>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BEHAVIOURIST LEARNING THEORY</a:t>
            </a:r>
          </a:p>
        </p:txBody>
      </p:sp>
      <p:sp>
        <p:nvSpPr>
          <p:cNvPr id="14" name="Freeform 14"/>
          <p:cNvSpPr/>
          <p:nvPr/>
        </p:nvSpPr>
        <p:spPr>
          <a:xfrm>
            <a:off x="283029" y="31829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TextBox 11">
            <a:extLst>
              <a:ext uri="{FF2B5EF4-FFF2-40B4-BE49-F238E27FC236}">
                <a16:creationId xmlns:a16="http://schemas.microsoft.com/office/drawing/2014/main" id="{6FBD027A-1876-48FB-A429-AD2F287CDACE}"/>
              </a:ext>
            </a:extLst>
          </p:cNvPr>
          <p:cNvSpPr txBox="1"/>
          <p:nvPr/>
        </p:nvSpPr>
        <p:spPr>
          <a:xfrm>
            <a:off x="152400" y="1259582"/>
            <a:ext cx="12039600"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err="1">
                <a:latin typeface="Times New Roman" panose="02020603050405020304" pitchFamily="18" charset="0"/>
                <a:ea typeface="Lato"/>
                <a:cs typeface="Times New Roman" panose="02020603050405020304" pitchFamily="18" charset="0"/>
                <a:sym typeface="Lato"/>
              </a:rPr>
              <a:t>Behaviourist</a:t>
            </a:r>
            <a:r>
              <a:rPr lang="en-US" sz="4000" dirty="0">
                <a:latin typeface="Times New Roman" panose="02020603050405020304" pitchFamily="18" charset="0"/>
                <a:ea typeface="Lato"/>
                <a:cs typeface="Times New Roman" panose="02020603050405020304" pitchFamily="18" charset="0"/>
                <a:sym typeface="Lato"/>
              </a:rPr>
              <a:t> theory focuses on learning through reinforcement, repetition, and observable </a:t>
            </a:r>
            <a:r>
              <a:rPr lang="en-US" sz="4000" dirty="0" err="1">
                <a:latin typeface="Times New Roman" panose="02020603050405020304" pitchFamily="18" charset="0"/>
                <a:ea typeface="Lato"/>
                <a:cs typeface="Times New Roman" panose="02020603050405020304" pitchFamily="18" charset="0"/>
                <a:sym typeface="Lato"/>
              </a:rPr>
              <a:t>behaviours</a:t>
            </a:r>
            <a:r>
              <a:rPr lang="en-US" sz="4000" dirty="0">
                <a:latin typeface="Times New Roman" panose="02020603050405020304" pitchFamily="18" charset="0"/>
                <a:ea typeface="Lato"/>
                <a:cs typeface="Times New Roman" panose="02020603050405020304" pitchFamily="18" charset="0"/>
                <a:sym typeface="Lato"/>
              </a:rPr>
              <a:t> in Morrisons training (</a:t>
            </a:r>
            <a:r>
              <a:rPr lang="en-US" sz="4000" dirty="0" err="1">
                <a:latin typeface="Times New Roman" panose="02020603050405020304" pitchFamily="18" charset="0"/>
                <a:ea typeface="Lato"/>
                <a:cs typeface="Times New Roman" panose="02020603050405020304" pitchFamily="18" charset="0"/>
                <a:sym typeface="Lato"/>
              </a:rPr>
              <a:t>Schlinger</a:t>
            </a:r>
            <a:r>
              <a:rPr lang="en-US" sz="4000" dirty="0">
                <a:latin typeface="Times New Roman" panose="02020603050405020304" pitchFamily="18" charset="0"/>
                <a:ea typeface="Lato"/>
                <a:cs typeface="Times New Roman" panose="02020603050405020304" pitchFamily="18" charset="0"/>
                <a:sym typeface="Lato"/>
              </a:rPr>
              <a:t>,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Customer Service Assistants are trained with practice, prompted corrections, and positive reinforcement to encourage correct behaviour (CIPD,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Verbal praise, performance bonuses, and recognition schemes motivate employees to improve efficiency, accuracy, and customer interactions (Phillips et al.,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Health and safety training, hygiene, and equipment use are repeated to ensure compliance and consistency (</a:t>
            </a:r>
            <a:r>
              <a:rPr lang="en-US" sz="4000" dirty="0" err="1">
                <a:latin typeface="Times New Roman" panose="02020603050405020304" pitchFamily="18" charset="0"/>
                <a:ea typeface="Lato"/>
                <a:cs typeface="Times New Roman" panose="02020603050405020304" pitchFamily="18" charset="0"/>
                <a:sym typeface="Lato"/>
              </a:rPr>
              <a:t>Borley</a:t>
            </a:r>
            <a:r>
              <a:rPr lang="en-US" sz="4000" dirty="0">
                <a:latin typeface="Times New Roman" panose="02020603050405020304" pitchFamily="18" charset="0"/>
                <a:ea typeface="Lato"/>
                <a:cs typeface="Times New Roman" panose="02020603050405020304" pitchFamily="18" charset="0"/>
                <a:sym typeface="Lato"/>
              </a:rPr>
              <a:t>, 2022).</a:t>
            </a:r>
          </a:p>
        </p:txBody>
      </p:sp>
      <p:grpSp>
        <p:nvGrpSpPr>
          <p:cNvPr id="17" name="Group 4">
            <a:extLst>
              <a:ext uri="{FF2B5EF4-FFF2-40B4-BE49-F238E27FC236}">
                <a16:creationId xmlns:a16="http://schemas.microsoft.com/office/drawing/2014/main" id="{4C38AD53-3288-4810-A127-091850A0819C}"/>
              </a:ext>
            </a:extLst>
          </p:cNvPr>
          <p:cNvGrpSpPr/>
          <p:nvPr/>
        </p:nvGrpSpPr>
        <p:grpSpPr>
          <a:xfrm>
            <a:off x="14554200" y="1028700"/>
            <a:ext cx="3598620" cy="9182100"/>
            <a:chOff x="0" y="0"/>
            <a:chExt cx="970452" cy="2066069"/>
          </a:xfrm>
          <a:solidFill>
            <a:schemeClr val="accent5">
              <a:lumMod val="75000"/>
            </a:schemeClr>
          </a:solidFill>
        </p:grpSpPr>
        <p:sp>
          <p:nvSpPr>
            <p:cNvPr id="18" name="Freeform 5">
              <a:extLst>
                <a:ext uri="{FF2B5EF4-FFF2-40B4-BE49-F238E27FC236}">
                  <a16:creationId xmlns:a16="http://schemas.microsoft.com/office/drawing/2014/main" id="{A88E1F61-F3FA-4F43-BD55-4023216713AE}"/>
                </a:ext>
              </a:extLst>
            </p:cNvPr>
            <p:cNvSpPr/>
            <p:nvPr/>
          </p:nvSpPr>
          <p:spPr>
            <a:xfrm>
              <a:off x="0" y="0"/>
              <a:ext cx="970452" cy="2066069"/>
            </a:xfrm>
            <a:custGeom>
              <a:avLst/>
              <a:gdLst/>
              <a:ahLst/>
              <a:cxnLst/>
              <a:rect l="l" t="t" r="r" b="b"/>
              <a:pathLst>
                <a:path w="970452" h="2066069">
                  <a:moveTo>
                    <a:pt x="0" y="0"/>
                  </a:moveTo>
                  <a:lnTo>
                    <a:pt x="970452" y="0"/>
                  </a:lnTo>
                  <a:lnTo>
                    <a:pt x="970452" y="2066069"/>
                  </a:lnTo>
                  <a:lnTo>
                    <a:pt x="0" y="2066069"/>
                  </a:lnTo>
                  <a:close/>
                </a:path>
              </a:pathLst>
            </a:custGeom>
            <a:grpFill/>
          </p:spPr>
        </p:sp>
        <p:sp>
          <p:nvSpPr>
            <p:cNvPr id="19" name="TextBox 6">
              <a:extLst>
                <a:ext uri="{FF2B5EF4-FFF2-40B4-BE49-F238E27FC236}">
                  <a16:creationId xmlns:a16="http://schemas.microsoft.com/office/drawing/2014/main" id="{0497A07A-23F9-43ED-B425-FB972BB59493}"/>
                </a:ext>
              </a:extLst>
            </p:cNvPr>
            <p:cNvSpPr txBox="1"/>
            <p:nvPr/>
          </p:nvSpPr>
          <p:spPr>
            <a:xfrm>
              <a:off x="0" y="-38100"/>
              <a:ext cx="970452" cy="2104169"/>
            </a:xfrm>
            <a:prstGeom prst="rect">
              <a:avLst/>
            </a:prstGeom>
            <a:grpFill/>
          </p:spPr>
          <p:txBody>
            <a:bodyPr lIns="50800" tIns="50800" rIns="50800" bIns="50800" rtlCol="0" anchor="ctr"/>
            <a:lstStyle/>
            <a:p>
              <a:pPr algn="ctr">
                <a:lnSpc>
                  <a:spcPts val="2659"/>
                </a:lnSpc>
              </a:pPr>
              <a:endParaRPr/>
            </a:p>
          </p:txBody>
        </p:sp>
      </p:grpSp>
      <p:pic>
        <p:nvPicPr>
          <p:cNvPr id="10242" name="Picture 2" descr="Behavioral Learning PowerPoint and Google Slides Template - PPT Slides">
            <a:extLst>
              <a:ext uri="{FF2B5EF4-FFF2-40B4-BE49-F238E27FC236}">
                <a16:creationId xmlns:a16="http://schemas.microsoft.com/office/drawing/2014/main" id="{1802BE76-44A4-47D5-94A6-8C5C68EC9761}"/>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25000"/>
                    </a14:imgEffect>
                    <a14:imgEffect>
                      <a14:saturation sat="200000"/>
                    </a14:imgEffect>
                  </a14:imgLayer>
                </a14:imgProps>
              </a:ext>
              <a:ext uri="{28A0092B-C50C-407E-A947-70E740481C1C}">
                <a14:useLocalDpi xmlns:a14="http://schemas.microsoft.com/office/drawing/2010/main" val="0"/>
              </a:ext>
            </a:extLst>
          </a:blip>
          <a:srcRect l="3334" r="21667"/>
          <a:stretch/>
        </p:blipFill>
        <p:spPr bwMode="auto">
          <a:xfrm>
            <a:off x="12344400" y="1714500"/>
            <a:ext cx="5808420" cy="75438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5EA7229A-C0AB-4D7F-887B-1D0F5D16F501}"/>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90600" y="-38100"/>
            <a:ext cx="17114983" cy="875368"/>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COGNITIVIST LEARNING THEORY</a:t>
            </a:r>
          </a:p>
        </p:txBody>
      </p:sp>
      <p:sp>
        <p:nvSpPr>
          <p:cNvPr id="14" name="Freeform 14"/>
          <p:cNvSpPr/>
          <p:nvPr/>
        </p:nvSpPr>
        <p:spPr>
          <a:xfrm>
            <a:off x="283029" y="31829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5" name="TextBox 11">
            <a:extLst>
              <a:ext uri="{FF2B5EF4-FFF2-40B4-BE49-F238E27FC236}">
                <a16:creationId xmlns:a16="http://schemas.microsoft.com/office/drawing/2014/main" id="{6FBD027A-1876-48FB-A429-AD2F287CDACE}"/>
              </a:ext>
            </a:extLst>
          </p:cNvPr>
          <p:cNvSpPr txBox="1"/>
          <p:nvPr/>
        </p:nvSpPr>
        <p:spPr>
          <a:xfrm>
            <a:off x="338632" y="1266713"/>
            <a:ext cx="11243768"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Cognitivist theory focuses on how learners acquire, store, recall information, and process mental understanding (</a:t>
            </a:r>
            <a:r>
              <a:rPr lang="en-US" sz="4000" dirty="0" err="1">
                <a:latin typeface="Times New Roman" panose="02020603050405020304" pitchFamily="18" charset="0"/>
                <a:ea typeface="Lato"/>
                <a:cs typeface="Times New Roman" panose="02020603050405020304" pitchFamily="18" charset="0"/>
                <a:sym typeface="Lato"/>
              </a:rPr>
              <a:t>Maringanti</a:t>
            </a:r>
            <a:r>
              <a:rPr lang="en-US" sz="4000" dirty="0">
                <a:latin typeface="Times New Roman" panose="02020603050405020304" pitchFamily="18" charset="0"/>
                <a:ea typeface="Lato"/>
                <a:cs typeface="Times New Roman" panose="02020603050405020304" pitchFamily="18" charset="0"/>
                <a:sym typeface="Lato"/>
              </a:rPr>
              <a:t> and </a:t>
            </a:r>
            <a:r>
              <a:rPr lang="en-US" sz="4000" dirty="0" err="1">
                <a:latin typeface="Times New Roman" panose="02020603050405020304" pitchFamily="18" charset="0"/>
                <a:ea typeface="Lato"/>
                <a:cs typeface="Times New Roman" panose="02020603050405020304" pitchFamily="18" charset="0"/>
                <a:sym typeface="Lato"/>
              </a:rPr>
              <a:t>Sahu</a:t>
            </a:r>
            <a:r>
              <a:rPr lang="en-US" sz="4000" dirty="0">
                <a:latin typeface="Times New Roman" panose="02020603050405020304" pitchFamily="18" charset="0"/>
                <a:ea typeface="Lato"/>
                <a:cs typeface="Times New Roman" panose="02020603050405020304" pitchFamily="18" charset="0"/>
                <a:sym typeface="Lato"/>
              </a:rPr>
              <a:t>,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Interactive e-learning materials, role-playing, and problem-solving exercises enhance understanding, reflection, and practical application (CIPD,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Feedback, discussion sessions, and guided reflection connect theoretical knowledge to real-world operational procedures (</a:t>
            </a:r>
            <a:r>
              <a:rPr lang="en-US" sz="4000" dirty="0" err="1">
                <a:latin typeface="Times New Roman" panose="02020603050405020304" pitchFamily="18" charset="0"/>
                <a:ea typeface="Lato"/>
                <a:cs typeface="Times New Roman" panose="02020603050405020304" pitchFamily="18" charset="0"/>
                <a:sym typeface="Lato"/>
              </a:rPr>
              <a:t>Schlinger</a:t>
            </a:r>
            <a:r>
              <a:rPr lang="en-US" sz="4000" dirty="0">
                <a:latin typeface="Times New Roman" panose="02020603050405020304" pitchFamily="18" charset="0"/>
                <a:ea typeface="Lato"/>
                <a:cs typeface="Times New Roman" panose="02020603050405020304" pitchFamily="18" charset="0"/>
                <a:sym typeface="Lato"/>
              </a:rPr>
              <a:t>, 2021).</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Understanding principles behind tasks improves employee flexibility, decision-making, and customer service quality across stores (Morrisons Corporate, 2025).</a:t>
            </a:r>
          </a:p>
        </p:txBody>
      </p:sp>
      <p:grpSp>
        <p:nvGrpSpPr>
          <p:cNvPr id="17" name="Group 4">
            <a:extLst>
              <a:ext uri="{FF2B5EF4-FFF2-40B4-BE49-F238E27FC236}">
                <a16:creationId xmlns:a16="http://schemas.microsoft.com/office/drawing/2014/main" id="{4C38AD53-3288-4810-A127-091850A0819C}"/>
              </a:ext>
            </a:extLst>
          </p:cNvPr>
          <p:cNvGrpSpPr/>
          <p:nvPr/>
        </p:nvGrpSpPr>
        <p:grpSpPr>
          <a:xfrm>
            <a:off x="14384579" y="1050517"/>
            <a:ext cx="3721003" cy="9198383"/>
            <a:chOff x="0" y="0"/>
            <a:chExt cx="970452" cy="2066069"/>
          </a:xfrm>
          <a:solidFill>
            <a:schemeClr val="accent3">
              <a:lumMod val="60000"/>
              <a:lumOff val="40000"/>
            </a:schemeClr>
          </a:solidFill>
        </p:grpSpPr>
        <p:sp>
          <p:nvSpPr>
            <p:cNvPr id="18" name="Freeform 5">
              <a:extLst>
                <a:ext uri="{FF2B5EF4-FFF2-40B4-BE49-F238E27FC236}">
                  <a16:creationId xmlns:a16="http://schemas.microsoft.com/office/drawing/2014/main" id="{A88E1F61-F3FA-4F43-BD55-4023216713AE}"/>
                </a:ext>
              </a:extLst>
            </p:cNvPr>
            <p:cNvSpPr/>
            <p:nvPr/>
          </p:nvSpPr>
          <p:spPr>
            <a:xfrm>
              <a:off x="0" y="0"/>
              <a:ext cx="970452" cy="2066069"/>
            </a:xfrm>
            <a:custGeom>
              <a:avLst/>
              <a:gdLst/>
              <a:ahLst/>
              <a:cxnLst/>
              <a:rect l="l" t="t" r="r" b="b"/>
              <a:pathLst>
                <a:path w="970452" h="2066069">
                  <a:moveTo>
                    <a:pt x="0" y="0"/>
                  </a:moveTo>
                  <a:lnTo>
                    <a:pt x="970452" y="0"/>
                  </a:lnTo>
                  <a:lnTo>
                    <a:pt x="970452" y="2066069"/>
                  </a:lnTo>
                  <a:lnTo>
                    <a:pt x="0" y="2066069"/>
                  </a:lnTo>
                  <a:close/>
                </a:path>
              </a:pathLst>
            </a:custGeom>
            <a:grpFill/>
          </p:spPr>
        </p:sp>
        <p:sp>
          <p:nvSpPr>
            <p:cNvPr id="19" name="TextBox 6">
              <a:extLst>
                <a:ext uri="{FF2B5EF4-FFF2-40B4-BE49-F238E27FC236}">
                  <a16:creationId xmlns:a16="http://schemas.microsoft.com/office/drawing/2014/main" id="{0497A07A-23F9-43ED-B425-FB972BB59493}"/>
                </a:ext>
              </a:extLst>
            </p:cNvPr>
            <p:cNvSpPr txBox="1"/>
            <p:nvPr/>
          </p:nvSpPr>
          <p:spPr>
            <a:xfrm>
              <a:off x="0" y="-38100"/>
              <a:ext cx="970452" cy="2104169"/>
            </a:xfrm>
            <a:prstGeom prst="rect">
              <a:avLst/>
            </a:prstGeom>
            <a:grpFill/>
          </p:spPr>
          <p:txBody>
            <a:bodyPr lIns="50800" tIns="50800" rIns="50800" bIns="50800" rtlCol="0" anchor="ctr"/>
            <a:lstStyle/>
            <a:p>
              <a:pPr algn="ctr">
                <a:lnSpc>
                  <a:spcPts val="2659"/>
                </a:lnSpc>
              </a:pPr>
              <a:endParaRPr/>
            </a:p>
          </p:txBody>
        </p:sp>
      </p:grpSp>
      <p:pic>
        <p:nvPicPr>
          <p:cNvPr id="11266" name="Picture 2" descr="2.4 Cognitivism – Teaching in a Digital Age">
            <a:extLst>
              <a:ext uri="{FF2B5EF4-FFF2-40B4-BE49-F238E27FC236}">
                <a16:creationId xmlns:a16="http://schemas.microsoft.com/office/drawing/2014/main" id="{7DA7C640-A063-470B-8A27-A8FAD26B2BAC}"/>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l="13983" r="13108" b="22620"/>
          <a:stretch/>
        </p:blipFill>
        <p:spPr bwMode="auto">
          <a:xfrm>
            <a:off x="11887200" y="1485900"/>
            <a:ext cx="6062168" cy="4358751"/>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gnitive Learning Theories Cognitivism In Education Cognitivism Learning  Theories: A Teachers Guide We'll Send It">
            <a:extLst>
              <a:ext uri="{FF2B5EF4-FFF2-40B4-BE49-F238E27FC236}">
                <a16:creationId xmlns:a16="http://schemas.microsoft.com/office/drawing/2014/main" id="{0A3A886A-860D-4D84-B894-ADDDD839948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3926" b="2593"/>
          <a:stretch/>
        </p:blipFill>
        <p:spPr bwMode="auto">
          <a:xfrm>
            <a:off x="11887200" y="5844651"/>
            <a:ext cx="6062168" cy="4175649"/>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BB625AD9-7AA0-49CF-A5A8-4392358D8EBD}"/>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468488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29300" y="9863407"/>
            <a:ext cx="18258700" cy="537893"/>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3212628">
            <a:off x="9480016" y="3337217"/>
            <a:ext cx="8925137" cy="4462569"/>
          </a:xfrm>
          <a:custGeom>
            <a:avLst/>
            <a:gdLst/>
            <a:ahLst/>
            <a:cxnLst/>
            <a:rect l="l" t="t" r="r" b="b"/>
            <a:pathLst>
              <a:path w="8925137" h="4462569">
                <a:moveTo>
                  <a:pt x="0" y="0"/>
                </a:moveTo>
                <a:lnTo>
                  <a:pt x="8925137" y="0"/>
                </a:lnTo>
                <a:lnTo>
                  <a:pt x="8925137" y="4462569"/>
                </a:lnTo>
                <a:lnTo>
                  <a:pt x="0" y="4462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3886200" y="0"/>
            <a:ext cx="8801100" cy="913840"/>
          </a:xfrm>
          <a:prstGeom prst="rect">
            <a:avLst/>
          </a:prstGeom>
        </p:spPr>
        <p:txBody>
          <a:bodyPr wrap="square" lIns="0" tIns="0" rIns="0" bIns="0" rtlCol="0" anchor="t">
            <a:spAutoFit/>
          </a:bodyPr>
          <a:lstStyle/>
          <a:p>
            <a:pPr algn="l">
              <a:lnSpc>
                <a:spcPts val="7476"/>
              </a:lnSpc>
            </a:pPr>
            <a:r>
              <a:rPr lang="en-US" sz="5400" dirty="0">
                <a:solidFill>
                  <a:srgbClr val="252525"/>
                </a:solidFill>
                <a:latin typeface="Archivo Black"/>
                <a:ea typeface="Archivo Black"/>
                <a:cs typeface="Archivo Black"/>
                <a:sym typeface="Archivo Black"/>
              </a:rPr>
              <a:t>CONCLUSION</a:t>
            </a:r>
          </a:p>
        </p:txBody>
      </p:sp>
      <p:sp>
        <p:nvSpPr>
          <p:cNvPr id="9" name="Freeform 9"/>
          <p:cNvSpPr/>
          <p:nvPr/>
        </p:nvSpPr>
        <p:spPr>
          <a:xfrm>
            <a:off x="2590800" y="444516"/>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TextBox 11">
            <a:extLst>
              <a:ext uri="{FF2B5EF4-FFF2-40B4-BE49-F238E27FC236}">
                <a16:creationId xmlns:a16="http://schemas.microsoft.com/office/drawing/2014/main" id="{7142E4FF-A3BB-4DF8-A3E2-590B3F2A98D8}"/>
              </a:ext>
            </a:extLst>
          </p:cNvPr>
          <p:cNvSpPr txBox="1"/>
          <p:nvPr/>
        </p:nvSpPr>
        <p:spPr>
          <a:xfrm>
            <a:off x="228600" y="1181100"/>
            <a:ext cx="10439400" cy="8207375"/>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Operational success depends on strategic recruitment, training, and learning and development practices across Morrisons stores.</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Systematic recruitment including job analysis, job descriptions, and person specifications ensures competent employee selection.</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Targeted interventions addressing skill gaps, mentoring, coaching, and practical workshops enhance competence and confidence.</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err="1">
                <a:latin typeface="Times New Roman" panose="02020603050405020304" pitchFamily="18" charset="0"/>
                <a:ea typeface="Lato"/>
                <a:cs typeface="Times New Roman" panose="02020603050405020304" pitchFamily="18" charset="0"/>
                <a:sym typeface="Lato"/>
              </a:rPr>
              <a:t>Behaviourist</a:t>
            </a:r>
            <a:r>
              <a:rPr lang="en-US" sz="4000" dirty="0">
                <a:latin typeface="Times New Roman" panose="02020603050405020304" pitchFamily="18" charset="0"/>
                <a:ea typeface="Lato"/>
                <a:cs typeface="Times New Roman" panose="02020603050405020304" pitchFamily="18" charset="0"/>
                <a:sym typeface="Lato"/>
              </a:rPr>
              <a:t> and Cognitivist learning approaches reinforce </a:t>
            </a:r>
            <a:r>
              <a:rPr lang="en-US" sz="4000" dirty="0" err="1">
                <a:latin typeface="Times New Roman" panose="02020603050405020304" pitchFamily="18" charset="0"/>
                <a:ea typeface="Lato"/>
                <a:cs typeface="Times New Roman" panose="02020603050405020304" pitchFamily="18" charset="0"/>
                <a:sym typeface="Lato"/>
              </a:rPr>
              <a:t>behaviours</a:t>
            </a:r>
            <a:r>
              <a:rPr lang="en-US" sz="4000" dirty="0">
                <a:latin typeface="Times New Roman" panose="02020603050405020304" pitchFamily="18" charset="0"/>
                <a:ea typeface="Lato"/>
                <a:cs typeface="Times New Roman" panose="02020603050405020304" pitchFamily="18" charset="0"/>
                <a:sym typeface="Lato"/>
              </a:rPr>
              <a:t>, understanding, and performance consistency throughout the retail network.</a:t>
            </a:r>
          </a:p>
        </p:txBody>
      </p:sp>
      <p:pic>
        <p:nvPicPr>
          <p:cNvPr id="12290" name="Picture 2" descr="Morrisons Marketing Mix (4Ps) &amp; Marketing Strategy | MBA Skool">
            <a:extLst>
              <a:ext uri="{FF2B5EF4-FFF2-40B4-BE49-F238E27FC236}">
                <a16:creationId xmlns:a16="http://schemas.microsoft.com/office/drawing/2014/main" id="{10F1C036-5028-4CFB-BECD-01ECE20773BD}"/>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1598008" y="653359"/>
            <a:ext cx="7451992" cy="761434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290B4B8-BCA6-4214-B67D-D2AD0D6B51A4}"/>
              </a:ext>
            </a:extLst>
          </p:cNvPr>
          <p:cNvSpPr/>
          <p:nvPr/>
        </p:nvSpPr>
        <p:spPr>
          <a:xfrm>
            <a:off x="76200" y="9867900"/>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4"/>
          <p:cNvSpPr txBox="1"/>
          <p:nvPr/>
        </p:nvSpPr>
        <p:spPr>
          <a:xfrm>
            <a:off x="990600" y="-114300"/>
            <a:ext cx="17114983" cy="875368"/>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REFERENCES</a:t>
            </a:r>
          </a:p>
        </p:txBody>
      </p:sp>
      <p:sp>
        <p:nvSpPr>
          <p:cNvPr id="14" name="Freeform 14"/>
          <p:cNvSpPr/>
          <p:nvPr/>
        </p:nvSpPr>
        <p:spPr>
          <a:xfrm>
            <a:off x="283029" y="31829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TextBox 10">
            <a:extLst>
              <a:ext uri="{FF2B5EF4-FFF2-40B4-BE49-F238E27FC236}">
                <a16:creationId xmlns:a16="http://schemas.microsoft.com/office/drawing/2014/main" id="{BA9BE81C-14DE-4E49-9ADE-5867CDE5EC28}"/>
              </a:ext>
            </a:extLst>
          </p:cNvPr>
          <p:cNvSpPr txBox="1"/>
          <p:nvPr/>
        </p:nvSpPr>
        <p:spPr>
          <a:xfrm>
            <a:off x="0" y="647700"/>
            <a:ext cx="18288000" cy="9299982"/>
          </a:xfrm>
          <a:prstGeom prst="rect">
            <a:avLst/>
          </a:prstGeom>
          <a:solidFill>
            <a:schemeClr val="bg2">
              <a:lumMod val="90000"/>
            </a:schemeClr>
          </a:solidFill>
        </p:spPr>
        <p:txBody>
          <a:bodyPr wrap="square">
            <a:spAutoFit/>
          </a:bodyPr>
          <a:lstStyle/>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Abdalla Hamza, P., Jabbar Othman, B., </a:t>
            </a:r>
            <a:r>
              <a:rPr lang="en-GB" sz="1500" dirty="0" err="1">
                <a:effectLst/>
                <a:latin typeface="Arial" panose="020B0604020202020204" pitchFamily="34" charset="0"/>
                <a:ea typeface="Calibri" panose="020F0502020204030204" pitchFamily="34" charset="0"/>
                <a:cs typeface="Arial" panose="020B0604020202020204" pitchFamily="34" charset="0"/>
              </a:rPr>
              <a:t>Gardi</a:t>
            </a:r>
            <a:r>
              <a:rPr lang="en-GB" sz="1500" dirty="0">
                <a:effectLst/>
                <a:latin typeface="Arial" panose="020B0604020202020204" pitchFamily="34" charset="0"/>
                <a:ea typeface="Calibri" panose="020F0502020204030204" pitchFamily="34" charset="0"/>
                <a:cs typeface="Arial" panose="020B0604020202020204" pitchFamily="34" charset="0"/>
              </a:rPr>
              <a:t>, B., </a:t>
            </a:r>
            <a:r>
              <a:rPr lang="en-GB" sz="1500" dirty="0" err="1">
                <a:effectLst/>
                <a:latin typeface="Arial" panose="020B0604020202020204" pitchFamily="34" charset="0"/>
                <a:ea typeface="Calibri" panose="020F0502020204030204" pitchFamily="34" charset="0"/>
                <a:cs typeface="Arial" panose="020B0604020202020204" pitchFamily="34" charset="0"/>
              </a:rPr>
              <a:t>Sorguli</a:t>
            </a:r>
            <a:r>
              <a:rPr lang="en-GB" sz="1500" dirty="0">
                <a:effectLst/>
                <a:latin typeface="Arial" panose="020B0604020202020204" pitchFamily="34" charset="0"/>
                <a:ea typeface="Calibri" panose="020F0502020204030204" pitchFamily="34" charset="0"/>
                <a:cs typeface="Arial" panose="020B0604020202020204" pitchFamily="34" charset="0"/>
              </a:rPr>
              <a:t>, S., Mahmood Aziz, H., Ali Ahmed, S., ... and Anwar, G. (2021). Recruitment and selection: The relationship between recruitment and selection with organizational </a:t>
            </a:r>
            <a:r>
              <a:rPr lang="en-GB" sz="1500" dirty="0" err="1">
                <a:effectLst/>
                <a:latin typeface="Arial" panose="020B0604020202020204" pitchFamily="34" charset="0"/>
                <a:ea typeface="Calibri" panose="020F0502020204030204" pitchFamily="34" charset="0"/>
                <a:cs typeface="Arial" panose="020B0604020202020204" pitchFamily="34" charset="0"/>
              </a:rPr>
              <a:t>performance.Hamza</a:t>
            </a:r>
            <a:r>
              <a:rPr lang="en-GB" sz="1500" dirty="0">
                <a:effectLst/>
                <a:latin typeface="Arial" panose="020B0604020202020204" pitchFamily="34" charset="0"/>
                <a:ea typeface="Calibri" panose="020F0502020204030204" pitchFamily="34" charset="0"/>
                <a:cs typeface="Arial" panose="020B0604020202020204" pitchFamily="34" charset="0"/>
              </a:rPr>
              <a:t>, pa, </a:t>
            </a:r>
            <a:r>
              <a:rPr lang="en-GB" sz="1500" dirty="0" err="1">
                <a:effectLst/>
                <a:latin typeface="Arial" panose="020B0604020202020204" pitchFamily="34" charset="0"/>
                <a:ea typeface="Calibri" panose="020F0502020204030204" pitchFamily="34" charset="0"/>
                <a:cs typeface="Arial" panose="020B0604020202020204" pitchFamily="34" charset="0"/>
              </a:rPr>
              <a:t>othman</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bj</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gardi</a:t>
            </a:r>
            <a:r>
              <a:rPr lang="en-GB" sz="1500" dirty="0">
                <a:effectLst/>
                <a:latin typeface="Arial" panose="020B0604020202020204" pitchFamily="34" charset="0"/>
                <a:ea typeface="Calibri" panose="020F0502020204030204" pitchFamily="34" charset="0"/>
                <a:cs typeface="Arial" panose="020B0604020202020204" pitchFamily="34" charset="0"/>
              </a:rPr>
              <a:t>, b., </a:t>
            </a:r>
            <a:r>
              <a:rPr lang="en-GB" sz="1500" dirty="0" err="1">
                <a:effectLst/>
                <a:latin typeface="Arial" panose="020B0604020202020204" pitchFamily="34" charset="0"/>
                <a:ea typeface="Calibri" panose="020F0502020204030204" pitchFamily="34" charset="0"/>
                <a:cs typeface="Arial" panose="020B0604020202020204" pitchFamily="34" charset="0"/>
              </a:rPr>
              <a:t>sorguli</a:t>
            </a:r>
            <a:r>
              <a:rPr lang="en-GB" sz="1500" dirty="0">
                <a:effectLst/>
                <a:latin typeface="Arial" panose="020B0604020202020204" pitchFamily="34" charset="0"/>
                <a:ea typeface="Calibri" panose="020F0502020204030204" pitchFamily="34" charset="0"/>
                <a:cs typeface="Arial" panose="020B0604020202020204" pitchFamily="34" charset="0"/>
              </a:rPr>
              <a:t>, s., </a:t>
            </a:r>
            <a:r>
              <a:rPr lang="en-GB" sz="1500" dirty="0" err="1">
                <a:effectLst/>
                <a:latin typeface="Arial" panose="020B0604020202020204" pitchFamily="34" charset="0"/>
                <a:ea typeface="Calibri" panose="020F0502020204030204" pitchFamily="34" charset="0"/>
                <a:cs typeface="Arial" panose="020B0604020202020204" pitchFamily="34" charset="0"/>
              </a:rPr>
              <a:t>aziz</a:t>
            </a:r>
            <a:r>
              <a:rPr lang="en-GB" sz="1500" dirty="0">
                <a:effectLst/>
                <a:latin typeface="Arial" panose="020B0604020202020204" pitchFamily="34" charset="0"/>
                <a:ea typeface="Calibri" panose="020F0502020204030204" pitchFamily="34" charset="0"/>
                <a:cs typeface="Arial" panose="020B0604020202020204" pitchFamily="34" charset="0"/>
              </a:rPr>
              <a:t>, hm, </a:t>
            </a:r>
            <a:r>
              <a:rPr lang="en-GB" sz="1500" dirty="0" err="1">
                <a:effectLst/>
                <a:latin typeface="Arial" panose="020B0604020202020204" pitchFamily="34" charset="0"/>
                <a:ea typeface="Calibri" panose="020F0502020204030204" pitchFamily="34" charset="0"/>
                <a:cs typeface="Arial" panose="020B0604020202020204" pitchFamily="34" charset="0"/>
              </a:rPr>
              <a:t>ahmed</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sa</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sabir</a:t>
            </a:r>
            <a:r>
              <a:rPr lang="en-GB" sz="1500" dirty="0">
                <a:effectLst/>
                <a:latin typeface="Arial" panose="020B0604020202020204" pitchFamily="34" charset="0"/>
                <a:ea typeface="Calibri" panose="020F0502020204030204" pitchFamily="34" charset="0"/>
                <a:cs typeface="Arial" panose="020B0604020202020204" pitchFamily="34" charset="0"/>
              </a:rPr>
              <a:t>, by, </a:t>
            </a:r>
            <a:r>
              <a:rPr lang="en-GB" sz="1500" dirty="0" err="1">
                <a:effectLst/>
                <a:latin typeface="Arial" panose="020B0604020202020204" pitchFamily="34" charset="0"/>
                <a:ea typeface="Calibri" panose="020F0502020204030204" pitchFamily="34" charset="0"/>
                <a:cs typeface="Arial" panose="020B0604020202020204" pitchFamily="34" charset="0"/>
              </a:rPr>
              <a:t>ismael</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nb</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ali</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bj</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anwar</a:t>
            </a:r>
            <a:r>
              <a:rPr lang="en-GB" sz="1500" dirty="0">
                <a:effectLst/>
                <a:latin typeface="Arial" panose="020B0604020202020204" pitchFamily="34" charset="0"/>
                <a:ea typeface="Calibri" panose="020F0502020204030204" pitchFamily="34" charset="0"/>
                <a:cs typeface="Arial" panose="020B0604020202020204" pitchFamily="34" charset="0"/>
              </a:rPr>
              <a:t>, g.(2021). Recruitment and Selection: The Relationship between Recruitment and Selection with Organizational Performance.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Ahmad, S., and </a:t>
            </a:r>
            <a:r>
              <a:rPr lang="en-GB" sz="1500" dirty="0" err="1">
                <a:effectLst/>
                <a:latin typeface="Arial" panose="020B0604020202020204" pitchFamily="34" charset="0"/>
                <a:ea typeface="Calibri" panose="020F0502020204030204" pitchFamily="34" charset="0"/>
                <a:cs typeface="Arial" panose="020B0604020202020204" pitchFamily="34" charset="0"/>
              </a:rPr>
              <a:t>Alqaarni</a:t>
            </a:r>
            <a:r>
              <a:rPr lang="en-GB" sz="1500" dirty="0">
                <a:effectLst/>
                <a:latin typeface="Arial" panose="020B0604020202020204" pitchFamily="34" charset="0"/>
                <a:ea typeface="Calibri" panose="020F0502020204030204" pitchFamily="34" charset="0"/>
                <a:cs typeface="Arial" panose="020B0604020202020204" pitchFamily="34" charset="0"/>
              </a:rPr>
              <a:t>, S. (2023). Job analysis in organizations: transition from traditional to strategic. International Journal of Professional Business Review: Int. J. Prof. Bus. Rev., 8(5), 6.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Borley</a:t>
            </a:r>
            <a:r>
              <a:rPr lang="en-GB" sz="1500" dirty="0">
                <a:effectLst/>
                <a:latin typeface="Arial" panose="020B0604020202020204" pitchFamily="34" charset="0"/>
                <a:ea typeface="Calibri" panose="020F0502020204030204" pitchFamily="34" charset="0"/>
                <a:cs typeface="Arial" panose="020B0604020202020204" pitchFamily="34" charset="0"/>
              </a:rPr>
              <a:t>, L. (2022). Regulation as an opportunity for learning and small business development: The case of Environmental Health inspections and good learning behaviours (Doctoral dissertation, 88wwz).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Brahmbhatt</a:t>
            </a:r>
            <a:r>
              <a:rPr lang="en-GB" sz="1500" dirty="0">
                <a:effectLst/>
                <a:latin typeface="Arial" panose="020B0604020202020204" pitchFamily="34" charset="0"/>
                <a:ea typeface="Calibri" panose="020F0502020204030204" pitchFamily="34" charset="0"/>
                <a:cs typeface="Arial" panose="020B0604020202020204" pitchFamily="34" charset="0"/>
              </a:rPr>
              <a:t>, U. (2025). Developing an Action Plan to Increase Employee Efficiency and Improve Operational Streamlining: Adjustments after changing to a new digital performance monitoring system in Company X.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CIPD (2025). CIPD | Recruitment Process Overview | Factsheets. [online] CIPD. Available at: </a:t>
            </a:r>
            <a:r>
              <a:rPr lang="en-GB" sz="1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https://www.cipd.org/en/knowledge/factsheets/recruitment-factsheet/</a:t>
            </a:r>
            <a:r>
              <a:rPr lang="en-GB" sz="1500" dirty="0">
                <a:effectLst/>
                <a:latin typeface="Arial" panose="020B0604020202020204" pitchFamily="34" charset="0"/>
                <a:ea typeface="Calibri" panose="020F0502020204030204" pitchFamily="34" charset="0"/>
                <a:cs typeface="Arial" panose="020B0604020202020204" pitchFamily="34" charset="0"/>
              </a:rPr>
              <a:t>.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Fun, W. X. J. (2021). Case and Legislation Notes: The EBB and Flow of Vicarious Liability in Tort Law—Barclays Bank plc v Various Claimants; WM Morrison Supermarkets plc v Various Claimants. Singapore Journal of Legal Studies, 206-219.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Jeske</a:t>
            </a:r>
            <a:r>
              <a:rPr lang="en-GB" sz="1500" dirty="0">
                <a:effectLst/>
                <a:latin typeface="Arial" panose="020B0604020202020204" pitchFamily="34" charset="0"/>
                <a:ea typeface="Calibri" panose="020F0502020204030204" pitchFamily="34" charset="0"/>
                <a:cs typeface="Arial" panose="020B0604020202020204" pitchFamily="34" charset="0"/>
              </a:rPr>
              <a:t>, D., and Olson, D. (2022). Onboarding new hires: recognising mutual learning opportunities. Journal of Work-Applied Management, 14(1), 63-76.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Madilo</a:t>
            </a:r>
            <a:r>
              <a:rPr lang="en-GB" sz="1500" dirty="0">
                <a:effectLst/>
                <a:latin typeface="Arial" panose="020B0604020202020204" pitchFamily="34" charset="0"/>
                <a:ea typeface="Calibri" panose="020F0502020204030204" pitchFamily="34" charset="0"/>
                <a:cs typeface="Arial" panose="020B0604020202020204" pitchFamily="34" charset="0"/>
              </a:rPr>
              <a:t>, F. K., </a:t>
            </a:r>
            <a:r>
              <a:rPr lang="en-GB" sz="1500" dirty="0" err="1">
                <a:effectLst/>
                <a:latin typeface="Arial" panose="020B0604020202020204" pitchFamily="34" charset="0"/>
                <a:ea typeface="Calibri" panose="020F0502020204030204" pitchFamily="34" charset="0"/>
                <a:cs typeface="Arial" panose="020B0604020202020204" pitchFamily="34" charset="0"/>
              </a:rPr>
              <a:t>Kunadu</a:t>
            </a:r>
            <a:r>
              <a:rPr lang="en-GB" sz="1500" dirty="0">
                <a:effectLst/>
                <a:latin typeface="Arial" panose="020B0604020202020204" pitchFamily="34" charset="0"/>
                <a:ea typeface="Calibri" panose="020F0502020204030204" pitchFamily="34" charset="0"/>
                <a:cs typeface="Arial" panose="020B0604020202020204" pitchFamily="34" charset="0"/>
              </a:rPr>
              <a:t>, A. P. H., and Tano‐</a:t>
            </a:r>
            <a:r>
              <a:rPr lang="en-GB" sz="1500" dirty="0" err="1">
                <a:effectLst/>
                <a:latin typeface="Arial" panose="020B0604020202020204" pitchFamily="34" charset="0"/>
                <a:ea typeface="Calibri" panose="020F0502020204030204" pitchFamily="34" charset="0"/>
                <a:cs typeface="Arial" panose="020B0604020202020204" pitchFamily="34" charset="0"/>
              </a:rPr>
              <a:t>Debrah</a:t>
            </a:r>
            <a:r>
              <a:rPr lang="en-GB" sz="1500" dirty="0">
                <a:effectLst/>
                <a:latin typeface="Arial" panose="020B0604020202020204" pitchFamily="34" charset="0"/>
                <a:ea typeface="Calibri" panose="020F0502020204030204" pitchFamily="34" charset="0"/>
                <a:cs typeface="Arial" panose="020B0604020202020204" pitchFamily="34" charset="0"/>
              </a:rPr>
              <a:t>, K. (2024). Challenges with food safety adoption: A review. Journal of Food Safety, 44(1), e13099.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Mahelona</a:t>
            </a:r>
            <a:r>
              <a:rPr lang="en-GB" sz="1500" dirty="0">
                <a:effectLst/>
                <a:latin typeface="Arial" panose="020B0604020202020204" pitchFamily="34" charset="0"/>
                <a:ea typeface="Calibri" panose="020F0502020204030204" pitchFamily="34" charset="0"/>
                <a:cs typeface="Arial" panose="020B0604020202020204" pitchFamily="34" charset="0"/>
              </a:rPr>
              <a:t>, K. (2021). Examining How Local Organizations Recruit Qualified Job Candidates (Master's thesis, University of Hawai'i at Manoa).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Maringanti</a:t>
            </a:r>
            <a:r>
              <a:rPr lang="en-GB" sz="1500" dirty="0">
                <a:effectLst/>
                <a:latin typeface="Arial" panose="020B0604020202020204" pitchFamily="34" charset="0"/>
                <a:ea typeface="Calibri" panose="020F0502020204030204" pitchFamily="34" charset="0"/>
                <a:cs typeface="Arial" panose="020B0604020202020204" pitchFamily="34" charset="0"/>
              </a:rPr>
              <a:t>, H. B., and </a:t>
            </a:r>
            <a:r>
              <a:rPr lang="en-GB" sz="1500" dirty="0" err="1">
                <a:effectLst/>
                <a:latin typeface="Arial" panose="020B0604020202020204" pitchFamily="34" charset="0"/>
                <a:ea typeface="Calibri" panose="020F0502020204030204" pitchFamily="34" charset="0"/>
                <a:cs typeface="Arial" panose="020B0604020202020204" pitchFamily="34" charset="0"/>
              </a:rPr>
              <a:t>Sahu</a:t>
            </a:r>
            <a:r>
              <a:rPr lang="en-GB" sz="1500" dirty="0">
                <a:effectLst/>
                <a:latin typeface="Arial" panose="020B0604020202020204" pitchFamily="34" charset="0"/>
                <a:ea typeface="Calibri" panose="020F0502020204030204" pitchFamily="34" charset="0"/>
                <a:cs typeface="Arial" panose="020B0604020202020204" pitchFamily="34" charset="0"/>
              </a:rPr>
              <a:t>, M. (2024). Cognitive Learning. In Digital Skill Development for Industry 4.0 (pp. 15-32). Auerbach Publications.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Meiryani</a:t>
            </a:r>
            <a:r>
              <a:rPr lang="en-GB" sz="1500" dirty="0">
                <a:effectLst/>
                <a:latin typeface="Arial" panose="020B0604020202020204" pitchFamily="34" charset="0"/>
                <a:ea typeface="Calibri" panose="020F0502020204030204" pitchFamily="34" charset="0"/>
                <a:cs typeface="Arial" panose="020B0604020202020204" pitchFamily="34" charset="0"/>
              </a:rPr>
              <a:t>, M., and </a:t>
            </a:r>
            <a:r>
              <a:rPr lang="en-GB" sz="1500" dirty="0" err="1">
                <a:effectLst/>
                <a:latin typeface="Arial" panose="020B0604020202020204" pitchFamily="34" charset="0"/>
                <a:ea typeface="Calibri" panose="020F0502020204030204" pitchFamily="34" charset="0"/>
                <a:cs typeface="Arial" panose="020B0604020202020204" pitchFamily="34" charset="0"/>
              </a:rPr>
              <a:t>Reyhan</a:t>
            </a:r>
            <a:r>
              <a:rPr lang="en-GB" sz="1500" dirty="0">
                <a:effectLst/>
                <a:latin typeface="Arial" panose="020B0604020202020204" pitchFamily="34" charset="0"/>
                <a:ea typeface="Calibri" panose="020F0502020204030204" pitchFamily="34" charset="0"/>
                <a:cs typeface="Arial" panose="020B0604020202020204" pitchFamily="34" charset="0"/>
              </a:rPr>
              <a:t>, R. (2021). Analysis of Accounting Information Systems Sales and Cash Receipts To Improve Internal Control. Journal of Applied Finance and Accounting, 8(2).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Morrisons Corporate (2025). Company History - Morrisons Corporate. [online] Morrisons. Available at: </a:t>
            </a:r>
            <a:r>
              <a:rPr lang="en-GB" sz="1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https://www.morrisons-corporate.com/about-us/company-history/</a:t>
            </a:r>
            <a:r>
              <a:rPr lang="en-GB" sz="1500" dirty="0">
                <a:effectLst/>
                <a:latin typeface="Arial" panose="020B0604020202020204" pitchFamily="34" charset="0"/>
                <a:ea typeface="Calibri" panose="020F0502020204030204" pitchFamily="34" charset="0"/>
                <a:cs typeface="Arial" panose="020B0604020202020204" pitchFamily="34" charset="0"/>
              </a:rPr>
              <a:t>.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Obajemu</a:t>
            </a:r>
            <a:r>
              <a:rPr lang="en-GB" sz="1500" dirty="0">
                <a:effectLst/>
                <a:latin typeface="Arial" panose="020B0604020202020204" pitchFamily="34" charset="0"/>
                <a:ea typeface="Calibri" panose="020F0502020204030204" pitchFamily="34" charset="0"/>
                <a:cs typeface="Arial" panose="020B0604020202020204" pitchFamily="34" charset="0"/>
              </a:rPr>
              <a:t>, D. (2024). Ergonomics and workplace design: Enhancing workers productivity and well-being in a retail/grocery store.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Phillips, J. M., </a:t>
            </a:r>
            <a:r>
              <a:rPr lang="en-GB" sz="1500" dirty="0" err="1">
                <a:effectLst/>
                <a:latin typeface="Arial" panose="020B0604020202020204" pitchFamily="34" charset="0"/>
                <a:ea typeface="Calibri" panose="020F0502020204030204" pitchFamily="34" charset="0"/>
                <a:cs typeface="Arial" panose="020B0604020202020204" pitchFamily="34" charset="0"/>
              </a:rPr>
              <a:t>Dlugos</a:t>
            </a:r>
            <a:r>
              <a:rPr lang="en-GB" sz="1500" dirty="0">
                <a:effectLst/>
                <a:latin typeface="Arial" panose="020B0604020202020204" pitchFamily="34" charset="0"/>
                <a:ea typeface="Calibri" panose="020F0502020204030204" pitchFamily="34" charset="0"/>
                <a:cs typeface="Arial" panose="020B0604020202020204" pitchFamily="34" charset="0"/>
              </a:rPr>
              <a:t>, K. E., Park, H. M., CARTER, AND, K. M., and ROUMPI, D. (2023). Recognizing employees. Principles of Organizational </a:t>
            </a:r>
            <a:r>
              <a:rPr lang="en-GB" sz="1500" dirty="0" err="1">
                <a:effectLst/>
                <a:latin typeface="Arial" panose="020B0604020202020204" pitchFamily="34" charset="0"/>
                <a:ea typeface="Calibri" panose="020F0502020204030204" pitchFamily="34" charset="0"/>
                <a:cs typeface="Arial" panose="020B0604020202020204" pitchFamily="34" charset="0"/>
              </a:rPr>
              <a:t>Behavior</a:t>
            </a:r>
            <a:r>
              <a:rPr lang="en-GB" sz="1500" dirty="0">
                <a:effectLst/>
                <a:latin typeface="Arial" panose="020B0604020202020204" pitchFamily="34" charset="0"/>
                <a:ea typeface="Calibri" panose="020F0502020204030204" pitchFamily="34" charset="0"/>
                <a:cs typeface="Arial" panose="020B0604020202020204" pitchFamily="34" charset="0"/>
              </a:rPr>
              <a:t>: The Handbook of Evidence‐Based Management 3rd Edition, 255-270.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Retail Insight Network (2024). Morrisons reports 2.7% increase in revenue for fiscal year 2022/23. [online] Retail Insight Network. Available at: </a:t>
            </a:r>
            <a:r>
              <a:rPr lang="en-GB" sz="15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https://www.retail-insight-network.com/news/morrisons-2022-23-result/</a:t>
            </a:r>
            <a:r>
              <a:rPr lang="en-GB" sz="1500" dirty="0">
                <a:effectLst/>
                <a:latin typeface="Arial" panose="020B0604020202020204" pitchFamily="34" charset="0"/>
                <a:ea typeface="Calibri" panose="020F0502020204030204" pitchFamily="34" charset="0"/>
                <a:cs typeface="Arial" panose="020B0604020202020204" pitchFamily="34" charset="0"/>
              </a:rPr>
              <a:t>.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Schlinger</a:t>
            </a:r>
            <a:r>
              <a:rPr lang="en-GB" sz="1500" dirty="0">
                <a:effectLst/>
                <a:latin typeface="Arial" panose="020B0604020202020204" pitchFamily="34" charset="0"/>
                <a:ea typeface="Calibri" panose="020F0502020204030204" pitchFamily="34" charset="0"/>
                <a:cs typeface="Arial" panose="020B0604020202020204" pitchFamily="34" charset="0"/>
              </a:rPr>
              <a:t>, H. D. (2021). The impact of BF Skinner’s science of operant learning on early childhood research, theory, treatment, and care. Early Child Development and Care, 191(7-8), 1089-1106.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Sundararajan, B. I. N. O. D. (2021). Role-play simulation: Using cases to teach business concepts. Simulations and student learning.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a:effectLst/>
                <a:latin typeface="Arial" panose="020B0604020202020204" pitchFamily="34" charset="0"/>
                <a:ea typeface="Calibri" panose="020F0502020204030204" pitchFamily="34" charset="0"/>
                <a:cs typeface="Arial" panose="020B0604020202020204" pitchFamily="34" charset="0"/>
              </a:rPr>
              <a:t>Susanto, P. C., </a:t>
            </a:r>
            <a:r>
              <a:rPr lang="en-GB" sz="1500" dirty="0" err="1">
                <a:effectLst/>
                <a:latin typeface="Arial" panose="020B0604020202020204" pitchFamily="34" charset="0"/>
                <a:ea typeface="Calibri" panose="020F0502020204030204" pitchFamily="34" charset="0"/>
                <a:cs typeface="Arial" panose="020B0604020202020204" pitchFamily="34" charset="0"/>
              </a:rPr>
              <a:t>Sugiyanto</a:t>
            </a:r>
            <a:r>
              <a:rPr lang="en-GB" sz="1500" dirty="0">
                <a:effectLst/>
                <a:latin typeface="Arial" panose="020B0604020202020204" pitchFamily="34" charset="0"/>
                <a:ea typeface="Calibri" panose="020F0502020204030204" pitchFamily="34" charset="0"/>
                <a:cs typeface="Arial" panose="020B0604020202020204" pitchFamily="34" charset="0"/>
              </a:rPr>
              <a:t>, S., </a:t>
            </a:r>
            <a:r>
              <a:rPr lang="en-GB" sz="1500" dirty="0" err="1">
                <a:effectLst/>
                <a:latin typeface="Arial" panose="020B0604020202020204" pitchFamily="34" charset="0"/>
                <a:ea typeface="Calibri" panose="020F0502020204030204" pitchFamily="34" charset="0"/>
                <a:cs typeface="Arial" panose="020B0604020202020204" pitchFamily="34" charset="0"/>
              </a:rPr>
              <a:t>Rachman</a:t>
            </a:r>
            <a:r>
              <a:rPr lang="en-GB" sz="1500" dirty="0">
                <a:effectLst/>
                <a:latin typeface="Arial" panose="020B0604020202020204" pitchFamily="34" charset="0"/>
                <a:ea typeface="Calibri" panose="020F0502020204030204" pitchFamily="34" charset="0"/>
                <a:cs typeface="Arial" panose="020B0604020202020204" pitchFamily="34" charset="0"/>
              </a:rPr>
              <a:t>, S., </a:t>
            </a:r>
            <a:r>
              <a:rPr lang="en-GB" sz="1500" dirty="0" err="1">
                <a:effectLst/>
                <a:latin typeface="Arial" panose="020B0604020202020204" pitchFamily="34" charset="0"/>
                <a:ea typeface="Calibri" panose="020F0502020204030204" pitchFamily="34" charset="0"/>
                <a:cs typeface="Arial" panose="020B0604020202020204" pitchFamily="34" charset="0"/>
              </a:rPr>
              <a:t>Saepudin</a:t>
            </a:r>
            <a:r>
              <a:rPr lang="en-GB" sz="1500" dirty="0">
                <a:effectLst/>
                <a:latin typeface="Arial" panose="020B0604020202020204" pitchFamily="34" charset="0"/>
                <a:ea typeface="Calibri" panose="020F0502020204030204" pitchFamily="34" charset="0"/>
                <a:cs typeface="Arial" panose="020B0604020202020204" pitchFamily="34" charset="0"/>
              </a:rPr>
              <a:t>, T. H., and Ismail, D. H. (2024). Human Resource Management Concepts: Recruitment, Job Analysis, Job Evaluation, Remuneration and Organizational Development. </a:t>
            </a:r>
            <a:r>
              <a:rPr lang="en-GB" sz="1500" dirty="0" err="1">
                <a:effectLst/>
                <a:latin typeface="Arial" panose="020B0604020202020204" pitchFamily="34" charset="0"/>
                <a:ea typeface="Calibri" panose="020F0502020204030204" pitchFamily="34" charset="0"/>
                <a:cs typeface="Arial" panose="020B0604020202020204" pitchFamily="34" charset="0"/>
              </a:rPr>
              <a:t>Greenation</a:t>
            </a:r>
            <a:r>
              <a:rPr lang="en-GB" sz="1500" dirty="0">
                <a:effectLst/>
                <a:latin typeface="Arial" panose="020B0604020202020204" pitchFamily="34" charset="0"/>
                <a:ea typeface="Calibri" panose="020F0502020204030204" pitchFamily="34" charset="0"/>
                <a:cs typeface="Arial" panose="020B0604020202020204" pitchFamily="34" charset="0"/>
              </a:rPr>
              <a:t> International Journal of Law and Social Sciences, 2(3), 88-104.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Uzoka</a:t>
            </a:r>
            <a:r>
              <a:rPr lang="en-GB" sz="1500" dirty="0">
                <a:effectLst/>
                <a:latin typeface="Arial" panose="020B0604020202020204" pitchFamily="34" charset="0"/>
                <a:ea typeface="Calibri" panose="020F0502020204030204" pitchFamily="34" charset="0"/>
                <a:cs typeface="Arial" panose="020B0604020202020204" pitchFamily="34" charset="0"/>
              </a:rPr>
              <a:t>, A., Cadet, E., and Ojukwu, P. U. (2024). Leveraging AI-Powered chatbots to enhance customer service efficiency and future opportunities in automated support. Computer Science &amp; IT Research Journal, 5(10), 2485-2510.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Vernau</a:t>
            </a:r>
            <a:r>
              <a:rPr lang="en-GB" sz="1500" dirty="0">
                <a:effectLst/>
                <a:latin typeface="Arial" panose="020B0604020202020204" pitchFamily="34" charset="0"/>
                <a:ea typeface="Calibri" panose="020F0502020204030204" pitchFamily="34" charset="0"/>
                <a:cs typeface="Arial" panose="020B0604020202020204" pitchFamily="34" charset="0"/>
              </a:rPr>
              <a:t>, J., Bishop, C., </a:t>
            </a:r>
            <a:r>
              <a:rPr lang="en-GB" sz="1500" dirty="0" err="1">
                <a:effectLst/>
                <a:latin typeface="Arial" panose="020B0604020202020204" pitchFamily="34" charset="0"/>
                <a:ea typeface="Calibri" panose="020F0502020204030204" pitchFamily="34" charset="0"/>
                <a:cs typeface="Arial" panose="020B0604020202020204" pitchFamily="34" charset="0"/>
              </a:rPr>
              <a:t>Chavda</a:t>
            </a:r>
            <a:r>
              <a:rPr lang="en-GB" sz="1500" dirty="0">
                <a:effectLst/>
                <a:latin typeface="Arial" panose="020B0604020202020204" pitchFamily="34" charset="0"/>
                <a:ea typeface="Calibri" panose="020F0502020204030204" pitchFamily="34" charset="0"/>
                <a:cs typeface="Arial" panose="020B0604020202020204" pitchFamily="34" charset="0"/>
              </a:rPr>
              <a:t>, S., Weldon, A., Maloney, S., Pacey, R., and Turner, A. N. (2021). An analysis of job description and person specifications to define the requirements for obtaining employment within strength &amp; conditioning. Professional Strength and Conditioning, 07. </a:t>
            </a:r>
            <a:endParaRPr lang="en-US" sz="15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0"/>
              </a:spcBef>
              <a:spcAft>
                <a:spcPts val="800"/>
              </a:spcAft>
              <a:buFont typeface="Wingdings" panose="05000000000000000000" pitchFamily="2" charset="2"/>
              <a:buChar char="q"/>
            </a:pPr>
            <a:r>
              <a:rPr lang="en-GB" sz="1500" dirty="0" err="1">
                <a:effectLst/>
                <a:latin typeface="Arial" panose="020B0604020202020204" pitchFamily="34" charset="0"/>
                <a:ea typeface="Calibri" panose="020F0502020204030204" pitchFamily="34" charset="0"/>
                <a:cs typeface="Arial" panose="020B0604020202020204" pitchFamily="34" charset="0"/>
              </a:rPr>
              <a:t>Viganò</a:t>
            </a:r>
            <a:r>
              <a:rPr lang="en-GB" sz="1500" dirty="0">
                <a:effectLst/>
                <a:latin typeface="Arial" panose="020B0604020202020204" pitchFamily="34" charset="0"/>
                <a:ea typeface="Calibri" panose="020F0502020204030204" pitchFamily="34" charset="0"/>
                <a:cs typeface="Arial" panose="020B0604020202020204" pitchFamily="34" charset="0"/>
              </a:rPr>
              <a:t>, E., </a:t>
            </a:r>
            <a:r>
              <a:rPr lang="en-GB" sz="1500" dirty="0" err="1">
                <a:effectLst/>
                <a:latin typeface="Arial" panose="020B0604020202020204" pitchFamily="34" charset="0"/>
                <a:ea typeface="Calibri" panose="020F0502020204030204" pitchFamily="34" charset="0"/>
                <a:cs typeface="Arial" panose="020B0604020202020204" pitchFamily="34" charset="0"/>
              </a:rPr>
              <a:t>Maccaroni</a:t>
            </a:r>
            <a:r>
              <a:rPr lang="en-GB" sz="1500" dirty="0">
                <a:effectLst/>
                <a:latin typeface="Arial" panose="020B0604020202020204" pitchFamily="34" charset="0"/>
                <a:ea typeface="Calibri" panose="020F0502020204030204" pitchFamily="34" charset="0"/>
                <a:cs typeface="Arial" panose="020B0604020202020204" pitchFamily="34" charset="0"/>
              </a:rPr>
              <a:t>, M., and </a:t>
            </a:r>
            <a:r>
              <a:rPr lang="en-GB" sz="1500" dirty="0" err="1">
                <a:effectLst/>
                <a:latin typeface="Arial" panose="020B0604020202020204" pitchFamily="34" charset="0"/>
                <a:ea typeface="Calibri" panose="020F0502020204030204" pitchFamily="34" charset="0"/>
                <a:cs typeface="Arial" panose="020B0604020202020204" pitchFamily="34" charset="0"/>
              </a:rPr>
              <a:t>Righi</a:t>
            </a:r>
            <a:r>
              <a:rPr lang="en-GB" sz="1500" dirty="0">
                <a:effectLst/>
                <a:latin typeface="Arial" panose="020B0604020202020204" pitchFamily="34" charset="0"/>
                <a:ea typeface="Calibri" panose="020F0502020204030204" pitchFamily="34" charset="0"/>
                <a:cs typeface="Arial" panose="020B0604020202020204" pitchFamily="34" charset="0"/>
              </a:rPr>
              <a:t>, S. (2022). Finding the right price: supply chain contracts as a tool to guarantee sustainable economic viability of organic farms. International Food and Agribusiness Management Review, 25(3), 411-426.  </a:t>
            </a:r>
            <a:endParaRPr lang="en-US" sz="1500"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EAA870C-11D3-452E-B014-F96550FEE9BF}"/>
              </a:ext>
            </a:extLst>
          </p:cNvPr>
          <p:cNvSpPr/>
          <p:nvPr/>
        </p:nvSpPr>
        <p:spPr>
          <a:xfrm>
            <a:off x="76200" y="9926019"/>
            <a:ext cx="570186" cy="399081"/>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14</a:t>
            </a:r>
          </a:p>
        </p:txBody>
      </p:sp>
    </p:spTree>
    <p:extLst>
      <p:ext uri="{BB962C8B-B14F-4D97-AF65-F5344CB8AC3E}">
        <p14:creationId xmlns:p14="http://schemas.microsoft.com/office/powerpoint/2010/main" val="629267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822</TotalTime>
  <Words>5054</Words>
  <Application>Microsoft Office PowerPoint</Application>
  <PresentationFormat>Custom</PresentationFormat>
  <Paragraphs>209</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34</cp:revision>
  <dcterms:created xsi:type="dcterms:W3CDTF">2006-08-16T00:00:00Z</dcterms:created>
  <dcterms:modified xsi:type="dcterms:W3CDTF">2026-02-14T18:17:29Z</dcterms:modified>
  <dc:identifier>DAG4Tf4fVdc</dc:identifier>
</cp:coreProperties>
</file>