
<file path=[Content_Types].xml><?xml version="1.0" encoding="utf-8"?>
<Types xmlns="http://schemas.openxmlformats.org/package/2006/content-types">
  <Default Extension="emf" ContentType="image/x-emf"/>
  <Default Extension="jpe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257" r:id="rId3"/>
    <p:sldId id="258" r:id="rId4"/>
    <p:sldId id="287" r:id="rId5"/>
    <p:sldId id="307" r:id="rId6"/>
    <p:sldId id="308" r:id="rId7"/>
    <p:sldId id="309" r:id="rId8"/>
    <p:sldId id="310" r:id="rId9"/>
    <p:sldId id="311" r:id="rId10"/>
    <p:sldId id="312" r:id="rId11"/>
    <p:sldId id="313" r:id="rId12"/>
    <p:sldId id="314" r:id="rId13"/>
    <p:sldId id="315" r:id="rId14"/>
    <p:sldId id="291" r:id="rId15"/>
    <p:sldId id="293" r:id="rId16"/>
    <p:sldId id="316" r:id="rId17"/>
    <p:sldId id="317" r:id="rId18"/>
    <p:sldId id="292" r:id="rId19"/>
    <p:sldId id="319" r:id="rId20"/>
    <p:sldId id="318" r:id="rId21"/>
    <p:sldId id="320" r:id="rId22"/>
    <p:sldId id="321" r:id="rId23"/>
    <p:sldId id="322" r:id="rId24"/>
    <p:sldId id="323"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55" autoAdjust="0"/>
    <p:restoredTop sz="93433" autoAdjust="0"/>
  </p:normalViewPr>
  <p:slideViewPr>
    <p:cSldViewPr>
      <p:cViewPr varScale="1">
        <p:scale>
          <a:sx n="103" d="100"/>
          <a:sy n="103" d="100"/>
        </p:scale>
        <p:origin x="1134"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454275" y="717550"/>
            <a:ext cx="1658938" cy="1244600"/>
          </a:xfrm>
        </p:spPr>
      </p:sp>
      <p:sp>
        <p:nvSpPr>
          <p:cNvPr id="3" name="Notes Placeholder 2"/>
          <p:cNvSpPr>
            <a:spLocks noGrp="1"/>
          </p:cNvSpPr>
          <p:nvPr>
            <p:ph type="body" idx="1"/>
          </p:nvPr>
        </p:nvSpPr>
        <p:spPr/>
        <p:txBody>
          <a:bodyPr/>
          <a:lstStyle/>
          <a:p>
            <a:r>
              <a:rPr lang="en-US" dirty="0"/>
              <a:t>About</a:t>
            </a:r>
            <a:r>
              <a:rPr lang="en-US" baseline="0" dirty="0"/>
              <a:t> 50 million people play guitar, 3 of them are in Iron maiden, so the first statement is true, only 3/50 million people play guitar in iron maiden.</a:t>
            </a:r>
          </a:p>
          <a:p>
            <a:endParaRPr lang="en-US" baseline="0" dirty="0"/>
          </a:p>
          <a:p>
            <a:r>
              <a:rPr lang="en-US" baseline="0" dirty="0"/>
              <a:t>If the man plays in Iron Maiden then there is a 3/6 chance that he plays guitar, so about 50%, which is a fairly high probability.</a:t>
            </a:r>
            <a:endParaRPr lang="en-US" dirty="0"/>
          </a:p>
        </p:txBody>
      </p:sp>
      <p:sp>
        <p:nvSpPr>
          <p:cNvPr id="4" name="Slide Number Placeholder 3"/>
          <p:cNvSpPr>
            <a:spLocks noGrp="1"/>
          </p:cNvSpPr>
          <p:nvPr>
            <p:ph type="sldNum" sz="quarter" idx="10"/>
          </p:nvPr>
        </p:nvSpPr>
        <p:spPr/>
        <p:txBody>
          <a:bodyPr/>
          <a:lstStyle/>
          <a:p>
            <a:fld id="{97E611E6-D8AA-8B47-A7DB-58ED12CA277D}" type="slidenum">
              <a:rPr lang="en-GB" smtClean="0"/>
              <a:t>5</a:t>
            </a:fld>
            <a:endParaRPr lang="en-GB"/>
          </a:p>
        </p:txBody>
      </p:sp>
    </p:spTree>
    <p:extLst>
      <p:ext uri="{BB962C8B-B14F-4D97-AF65-F5344CB8AC3E}">
        <p14:creationId xmlns:p14="http://schemas.microsoft.com/office/powerpoint/2010/main" val="9383829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20/02/2021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20/02/2021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20/02/2021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20/02/2021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20/02/2021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20/02/2021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20/02/2021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20/02/2021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20/02/2021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6.xml"/><Relationship Id="rId4" Type="http://schemas.openxmlformats.org/officeDocument/2006/relationships/image" Target="../media/image14.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LCB7004</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Quantitative Research Methods</a:t>
            </a:r>
          </a:p>
          <a:p>
            <a:pPr eaLnBrk="1" hangingPunct="1"/>
            <a:r>
              <a:rPr lang="en-GB" altLang="en-US" dirty="0">
                <a:solidFill>
                  <a:schemeClr val="accent2"/>
                </a:solidFill>
              </a:rPr>
              <a:t>Week 3</a:t>
            </a:r>
          </a:p>
          <a:p>
            <a:pPr eaLnBrk="1" hangingPunct="1"/>
            <a:endParaRPr lang="en-GB" altLang="en-US" dirty="0">
              <a:solidFill>
                <a:schemeClr val="accent2"/>
              </a:solidFill>
            </a:endParaRPr>
          </a:p>
          <a:p>
            <a:pPr eaLnBrk="1" hangingPunct="1"/>
            <a:r>
              <a:rPr lang="en-GB" altLang="en-US" sz="4800" b="1" dirty="0">
                <a:solidFill>
                  <a:schemeClr val="accent2"/>
                </a:solidFill>
              </a:rPr>
              <a:t>The phoenix of statistics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The phoenix of statistics</a:t>
            </a:r>
          </a:p>
        </p:txBody>
      </p:sp>
      <p:sp>
        <p:nvSpPr>
          <p:cNvPr id="3" name="Subtitle 2"/>
          <p:cNvSpPr>
            <a:spLocks noGrp="1"/>
          </p:cNvSpPr>
          <p:nvPr>
            <p:ph type="subTitle" idx="1"/>
          </p:nvPr>
        </p:nvSpPr>
        <p:spPr/>
        <p:txBody>
          <a:bodyPr/>
          <a:lstStyle/>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t>Aims and Objectives</a:t>
            </a:r>
            <a:endParaRPr lang="en-US"/>
          </a:p>
        </p:txBody>
      </p:sp>
      <p:sp>
        <p:nvSpPr>
          <p:cNvPr id="4099" name="Rectangle 3"/>
          <p:cNvSpPr>
            <a:spLocks noGrp="1" noChangeArrowheads="1"/>
          </p:cNvSpPr>
          <p:nvPr>
            <p:ph idx="1"/>
          </p:nvPr>
        </p:nvSpPr>
        <p:spPr/>
        <p:txBody>
          <a:bodyPr>
            <a:normAutofit fontScale="85000" lnSpcReduction="20000"/>
          </a:bodyPr>
          <a:lstStyle/>
          <a:p>
            <a:r>
              <a:rPr lang="en-GB" dirty="0"/>
              <a:t>Problems with NHST</a:t>
            </a:r>
            <a:endParaRPr lang="en-US" dirty="0"/>
          </a:p>
          <a:p>
            <a:pPr lvl="1"/>
            <a:r>
              <a:rPr lang="en-GB" dirty="0"/>
              <a:t>Misconceptions</a:t>
            </a:r>
          </a:p>
          <a:p>
            <a:pPr lvl="1"/>
            <a:r>
              <a:rPr lang="en-GB" dirty="0"/>
              <a:t>All-or-nothing thinking</a:t>
            </a:r>
          </a:p>
          <a:p>
            <a:pPr lvl="1"/>
            <a:r>
              <a:rPr lang="en-GB" dirty="0"/>
              <a:t>NHST and wider issues in science</a:t>
            </a:r>
            <a:endParaRPr lang="en-US" dirty="0"/>
          </a:p>
          <a:p>
            <a:r>
              <a:rPr lang="en-GB" dirty="0"/>
              <a:t>A phoenix from the EMBERS</a:t>
            </a:r>
          </a:p>
          <a:p>
            <a:pPr lvl="1"/>
            <a:r>
              <a:rPr lang="en-GB" dirty="0">
                <a:solidFill>
                  <a:srgbClr val="FF0000"/>
                </a:solidFill>
              </a:rPr>
              <a:t>E</a:t>
            </a:r>
            <a:r>
              <a:rPr lang="en-GB" dirty="0"/>
              <a:t>ffect sizes</a:t>
            </a:r>
          </a:p>
          <a:p>
            <a:pPr lvl="1"/>
            <a:r>
              <a:rPr lang="en-GB" dirty="0">
                <a:solidFill>
                  <a:srgbClr val="FF0000"/>
                </a:solidFill>
              </a:rPr>
              <a:t>M</a:t>
            </a:r>
            <a:r>
              <a:rPr lang="en-GB" dirty="0"/>
              <a:t>eta-analysis</a:t>
            </a:r>
          </a:p>
          <a:p>
            <a:pPr lvl="1"/>
            <a:r>
              <a:rPr lang="en-GB" dirty="0">
                <a:solidFill>
                  <a:srgbClr val="FF0000"/>
                </a:solidFill>
              </a:rPr>
              <a:t>B</a:t>
            </a:r>
            <a:r>
              <a:rPr lang="en-GB" dirty="0"/>
              <a:t>ayesian </a:t>
            </a:r>
            <a:r>
              <a:rPr lang="en-GB" dirty="0">
                <a:solidFill>
                  <a:srgbClr val="FF0000"/>
                </a:solidFill>
              </a:rPr>
              <a:t>E</a:t>
            </a:r>
            <a:r>
              <a:rPr lang="en-GB" dirty="0"/>
              <a:t>stimation</a:t>
            </a:r>
          </a:p>
          <a:p>
            <a:pPr lvl="1"/>
            <a:r>
              <a:rPr lang="en-GB" dirty="0">
                <a:solidFill>
                  <a:srgbClr val="FF0000"/>
                </a:solidFill>
              </a:rPr>
              <a:t>R</a:t>
            </a:r>
            <a:r>
              <a:rPr lang="en-GB" dirty="0"/>
              <a:t>egistration</a:t>
            </a:r>
          </a:p>
          <a:p>
            <a:pPr lvl="1"/>
            <a:r>
              <a:rPr lang="en-GB" dirty="0">
                <a:solidFill>
                  <a:srgbClr val="FF0000"/>
                </a:solidFill>
              </a:rPr>
              <a:t>S</a:t>
            </a:r>
            <a:r>
              <a:rPr lang="en-GB" dirty="0"/>
              <a:t>ense</a:t>
            </a:r>
          </a:p>
          <a:p>
            <a:pPr lvl="1"/>
            <a:endParaRPr lang="en-US" sz="15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4099">
                                            <p:txEl>
                                              <p:pRg st="0" end="0"/>
                                            </p:txEl>
                                          </p:spTgt>
                                        </p:tgtEl>
                                        <p:attrNameLst>
                                          <p:attrName>style.visibility</p:attrName>
                                        </p:attrNameLst>
                                      </p:cBhvr>
                                      <p:to>
                                        <p:strVal val="visible"/>
                                      </p:to>
                                    </p:set>
                                    <p:animEffect transition="in" filter="dissolve">
                                      <p:cBhvr>
                                        <p:cTn id="7" dur="500"/>
                                        <p:tgtEl>
                                          <p:spTgt spid="4099">
                                            <p:txEl>
                                              <p:pRg st="0" end="0"/>
                                            </p:txEl>
                                          </p:spTgt>
                                        </p:tgtEl>
                                      </p:cBhvr>
                                    </p:animEffect>
                                  </p:childTnLst>
                                </p:cTn>
                              </p:par>
                            </p:childTnLst>
                          </p:cTn>
                        </p:par>
                        <p:par>
                          <p:cTn id="8" fill="hold">
                            <p:stCondLst>
                              <p:cond delay="500"/>
                            </p:stCondLst>
                            <p:childTnLst>
                              <p:par>
                                <p:cTn id="9" presetID="9" presetClass="entr" presetSubtype="0" fill="hold" grpId="0" nodeType="afterEffect">
                                  <p:stCondLst>
                                    <p:cond delay="0"/>
                                  </p:stCondLst>
                                  <p:childTnLst>
                                    <p:set>
                                      <p:cBhvr>
                                        <p:cTn id="10" dur="1" fill="hold">
                                          <p:stCondLst>
                                            <p:cond delay="0"/>
                                          </p:stCondLst>
                                        </p:cTn>
                                        <p:tgtEl>
                                          <p:spTgt spid="4099">
                                            <p:txEl>
                                              <p:pRg st="1" end="1"/>
                                            </p:txEl>
                                          </p:spTgt>
                                        </p:tgtEl>
                                        <p:attrNameLst>
                                          <p:attrName>style.visibility</p:attrName>
                                        </p:attrNameLst>
                                      </p:cBhvr>
                                      <p:to>
                                        <p:strVal val="visible"/>
                                      </p:to>
                                    </p:set>
                                    <p:animEffect transition="in" filter="dissolve">
                                      <p:cBhvr>
                                        <p:cTn id="11" dur="500"/>
                                        <p:tgtEl>
                                          <p:spTgt spid="4099">
                                            <p:txEl>
                                              <p:pRg st="1" end="1"/>
                                            </p:txEl>
                                          </p:spTgt>
                                        </p:tgtEl>
                                      </p:cBhvr>
                                    </p:animEffect>
                                  </p:childTnLst>
                                </p:cTn>
                              </p:par>
                              <p:par>
                                <p:cTn id="12" presetID="9" presetClass="entr" presetSubtype="0" fill="hold" grpId="0" nodeType="withEffect">
                                  <p:stCondLst>
                                    <p:cond delay="0"/>
                                  </p:stCondLst>
                                  <p:childTnLst>
                                    <p:set>
                                      <p:cBhvr>
                                        <p:cTn id="13" dur="1" fill="hold">
                                          <p:stCondLst>
                                            <p:cond delay="0"/>
                                          </p:stCondLst>
                                        </p:cTn>
                                        <p:tgtEl>
                                          <p:spTgt spid="4099">
                                            <p:txEl>
                                              <p:pRg st="2" end="2"/>
                                            </p:txEl>
                                          </p:spTgt>
                                        </p:tgtEl>
                                        <p:attrNameLst>
                                          <p:attrName>style.visibility</p:attrName>
                                        </p:attrNameLst>
                                      </p:cBhvr>
                                      <p:to>
                                        <p:strVal val="visible"/>
                                      </p:to>
                                    </p:set>
                                    <p:animEffect transition="in" filter="dissolve">
                                      <p:cBhvr>
                                        <p:cTn id="14" dur="500"/>
                                        <p:tgtEl>
                                          <p:spTgt spid="4099">
                                            <p:txEl>
                                              <p:pRg st="2" end="2"/>
                                            </p:txEl>
                                          </p:spTgt>
                                        </p:tgtEl>
                                      </p:cBhvr>
                                    </p:animEffect>
                                  </p:childTnLst>
                                </p:cTn>
                              </p:par>
                              <p:par>
                                <p:cTn id="15" presetID="9" presetClass="entr" presetSubtype="0" fill="hold" grpId="0" nodeType="withEffect">
                                  <p:stCondLst>
                                    <p:cond delay="0"/>
                                  </p:stCondLst>
                                  <p:childTnLst>
                                    <p:set>
                                      <p:cBhvr>
                                        <p:cTn id="16" dur="1" fill="hold">
                                          <p:stCondLst>
                                            <p:cond delay="0"/>
                                          </p:stCondLst>
                                        </p:cTn>
                                        <p:tgtEl>
                                          <p:spTgt spid="4099">
                                            <p:txEl>
                                              <p:pRg st="3" end="3"/>
                                            </p:txEl>
                                          </p:spTgt>
                                        </p:tgtEl>
                                        <p:attrNameLst>
                                          <p:attrName>style.visibility</p:attrName>
                                        </p:attrNameLst>
                                      </p:cBhvr>
                                      <p:to>
                                        <p:strVal val="visible"/>
                                      </p:to>
                                    </p:set>
                                    <p:animEffect transition="in" filter="dissolve">
                                      <p:cBhvr>
                                        <p:cTn id="17" dur="500"/>
                                        <p:tgtEl>
                                          <p:spTgt spid="4099">
                                            <p:txEl>
                                              <p:pRg st="3" end="3"/>
                                            </p:txEl>
                                          </p:spTgt>
                                        </p:tgtEl>
                                      </p:cBhvr>
                                    </p:animEffect>
                                  </p:childTnLst>
                                </p:cTn>
                              </p:par>
                              <p:par>
                                <p:cTn id="18" presetID="9" presetClass="entr" presetSubtype="0" fill="hold" grpId="0" nodeType="withEffect">
                                  <p:stCondLst>
                                    <p:cond delay="0"/>
                                  </p:stCondLst>
                                  <p:childTnLst>
                                    <p:set>
                                      <p:cBhvr>
                                        <p:cTn id="19" dur="1" fill="hold">
                                          <p:stCondLst>
                                            <p:cond delay="0"/>
                                          </p:stCondLst>
                                        </p:cTn>
                                        <p:tgtEl>
                                          <p:spTgt spid="4099">
                                            <p:txEl>
                                              <p:pRg st="4" end="4"/>
                                            </p:txEl>
                                          </p:spTgt>
                                        </p:tgtEl>
                                        <p:attrNameLst>
                                          <p:attrName>style.visibility</p:attrName>
                                        </p:attrNameLst>
                                      </p:cBhvr>
                                      <p:to>
                                        <p:strVal val="visible"/>
                                      </p:to>
                                    </p:set>
                                    <p:animEffect transition="in" filter="dissolve">
                                      <p:cBhvr>
                                        <p:cTn id="20" dur="500"/>
                                        <p:tgtEl>
                                          <p:spTgt spid="4099">
                                            <p:txEl>
                                              <p:pRg st="4" end="4"/>
                                            </p:txEl>
                                          </p:spTgt>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4099">
                                            <p:txEl>
                                              <p:pRg st="5" end="5"/>
                                            </p:txEl>
                                          </p:spTgt>
                                        </p:tgtEl>
                                        <p:attrNameLst>
                                          <p:attrName>style.visibility</p:attrName>
                                        </p:attrNameLst>
                                      </p:cBhvr>
                                      <p:to>
                                        <p:strVal val="visible"/>
                                      </p:to>
                                    </p:set>
                                    <p:animEffect transition="in" filter="dissolve">
                                      <p:cBhvr>
                                        <p:cTn id="23" dur="500"/>
                                        <p:tgtEl>
                                          <p:spTgt spid="4099">
                                            <p:txEl>
                                              <p:pRg st="5" end="5"/>
                                            </p:txEl>
                                          </p:spTgt>
                                        </p:tgtEl>
                                      </p:cBhvr>
                                    </p:animEffect>
                                  </p:childTnLst>
                                </p:cTn>
                              </p:par>
                              <p:par>
                                <p:cTn id="24" presetID="9" presetClass="entr" presetSubtype="0" fill="hold" grpId="0" nodeType="withEffect">
                                  <p:stCondLst>
                                    <p:cond delay="0"/>
                                  </p:stCondLst>
                                  <p:childTnLst>
                                    <p:set>
                                      <p:cBhvr>
                                        <p:cTn id="25" dur="1" fill="hold">
                                          <p:stCondLst>
                                            <p:cond delay="0"/>
                                          </p:stCondLst>
                                        </p:cTn>
                                        <p:tgtEl>
                                          <p:spTgt spid="4099">
                                            <p:txEl>
                                              <p:pRg st="6" end="6"/>
                                            </p:txEl>
                                          </p:spTgt>
                                        </p:tgtEl>
                                        <p:attrNameLst>
                                          <p:attrName>style.visibility</p:attrName>
                                        </p:attrNameLst>
                                      </p:cBhvr>
                                      <p:to>
                                        <p:strVal val="visible"/>
                                      </p:to>
                                    </p:set>
                                    <p:animEffect transition="in" filter="dissolve">
                                      <p:cBhvr>
                                        <p:cTn id="26" dur="500"/>
                                        <p:tgtEl>
                                          <p:spTgt spid="4099">
                                            <p:txEl>
                                              <p:pRg st="6" end="6"/>
                                            </p:txEl>
                                          </p:spTgt>
                                        </p:tgtEl>
                                      </p:cBhvr>
                                    </p:animEffect>
                                  </p:childTnLst>
                                </p:cTn>
                              </p:par>
                              <p:par>
                                <p:cTn id="27" presetID="9" presetClass="entr" presetSubtype="0" fill="hold" grpId="0" nodeType="withEffect">
                                  <p:stCondLst>
                                    <p:cond delay="0"/>
                                  </p:stCondLst>
                                  <p:childTnLst>
                                    <p:set>
                                      <p:cBhvr>
                                        <p:cTn id="28" dur="1" fill="hold">
                                          <p:stCondLst>
                                            <p:cond delay="0"/>
                                          </p:stCondLst>
                                        </p:cTn>
                                        <p:tgtEl>
                                          <p:spTgt spid="4099">
                                            <p:txEl>
                                              <p:pRg st="7" end="7"/>
                                            </p:txEl>
                                          </p:spTgt>
                                        </p:tgtEl>
                                        <p:attrNameLst>
                                          <p:attrName>style.visibility</p:attrName>
                                        </p:attrNameLst>
                                      </p:cBhvr>
                                      <p:to>
                                        <p:strVal val="visible"/>
                                      </p:to>
                                    </p:set>
                                    <p:animEffect transition="in" filter="dissolve">
                                      <p:cBhvr>
                                        <p:cTn id="29" dur="500"/>
                                        <p:tgtEl>
                                          <p:spTgt spid="4099">
                                            <p:txEl>
                                              <p:pRg st="7" end="7"/>
                                            </p:txEl>
                                          </p:spTgt>
                                        </p:tgtEl>
                                      </p:cBhvr>
                                    </p:animEffect>
                                  </p:childTnLst>
                                </p:cTn>
                              </p:par>
                              <p:par>
                                <p:cTn id="30" presetID="9" presetClass="entr" presetSubtype="0" fill="hold" grpId="0" nodeType="withEffect">
                                  <p:stCondLst>
                                    <p:cond delay="0"/>
                                  </p:stCondLst>
                                  <p:childTnLst>
                                    <p:set>
                                      <p:cBhvr>
                                        <p:cTn id="31" dur="1" fill="hold">
                                          <p:stCondLst>
                                            <p:cond delay="0"/>
                                          </p:stCondLst>
                                        </p:cTn>
                                        <p:tgtEl>
                                          <p:spTgt spid="4099">
                                            <p:txEl>
                                              <p:pRg st="8" end="8"/>
                                            </p:txEl>
                                          </p:spTgt>
                                        </p:tgtEl>
                                        <p:attrNameLst>
                                          <p:attrName>style.visibility</p:attrName>
                                        </p:attrNameLst>
                                      </p:cBhvr>
                                      <p:to>
                                        <p:strVal val="visible"/>
                                      </p:to>
                                    </p:set>
                                    <p:animEffect transition="in" filter="dissolve">
                                      <p:cBhvr>
                                        <p:cTn id="32" dur="500"/>
                                        <p:tgtEl>
                                          <p:spTgt spid="4099">
                                            <p:txEl>
                                              <p:pRg st="8" end="8"/>
                                            </p:txEl>
                                          </p:spTgt>
                                        </p:tgtEl>
                                      </p:cBhvr>
                                    </p:animEffect>
                                  </p:childTnLst>
                                </p:cTn>
                              </p:par>
                              <p:par>
                                <p:cTn id="33" presetID="9" presetClass="entr" presetSubtype="0" fill="hold" grpId="0" nodeType="withEffect">
                                  <p:stCondLst>
                                    <p:cond delay="0"/>
                                  </p:stCondLst>
                                  <p:childTnLst>
                                    <p:set>
                                      <p:cBhvr>
                                        <p:cTn id="34" dur="1" fill="hold">
                                          <p:stCondLst>
                                            <p:cond delay="0"/>
                                          </p:stCondLst>
                                        </p:cTn>
                                        <p:tgtEl>
                                          <p:spTgt spid="4099">
                                            <p:txEl>
                                              <p:pRg st="9" end="9"/>
                                            </p:txEl>
                                          </p:spTgt>
                                        </p:tgtEl>
                                        <p:attrNameLst>
                                          <p:attrName>style.visibility</p:attrName>
                                        </p:attrNameLst>
                                      </p:cBhvr>
                                      <p:to>
                                        <p:strVal val="visible"/>
                                      </p:to>
                                    </p:set>
                                    <p:animEffect transition="in" filter="dissolve">
                                      <p:cBhvr>
                                        <p:cTn id="35" dur="500"/>
                                        <p:tgtEl>
                                          <p:spTgt spid="409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Misconceptions around </a:t>
            </a:r>
            <a:r>
              <a:rPr lang="en-GB" i="1" dirty="0"/>
              <a:t>p</a:t>
            </a:r>
            <a:r>
              <a:rPr lang="en-GB" dirty="0"/>
              <a:t>-values</a:t>
            </a:r>
          </a:p>
        </p:txBody>
      </p:sp>
      <p:sp>
        <p:nvSpPr>
          <p:cNvPr id="3" name="Content Placeholder 2"/>
          <p:cNvSpPr>
            <a:spLocks noGrp="1"/>
          </p:cNvSpPr>
          <p:nvPr>
            <p:ph idx="1"/>
          </p:nvPr>
        </p:nvSpPr>
        <p:spPr/>
        <p:txBody>
          <a:bodyPr>
            <a:normAutofit fontScale="85000" lnSpcReduction="20000"/>
          </a:bodyPr>
          <a:lstStyle/>
          <a:p>
            <a:r>
              <a:rPr lang="en-GB" b="1" dirty="0"/>
              <a:t>Misconception 1: A significant result means that the effect is important</a:t>
            </a:r>
            <a:endParaRPr lang="en-GB" dirty="0"/>
          </a:p>
          <a:p>
            <a:pPr lvl="1"/>
            <a:r>
              <a:rPr lang="en-GB" dirty="0"/>
              <a:t>No, because significance depends on sample size.</a:t>
            </a:r>
          </a:p>
          <a:p>
            <a:r>
              <a:rPr lang="en-GB" b="1" dirty="0"/>
              <a:t>Misconception 2: A non-significant result means that the null hypothesis is true</a:t>
            </a:r>
            <a:r>
              <a:rPr lang="en-GB" dirty="0"/>
              <a:t> </a:t>
            </a:r>
          </a:p>
          <a:p>
            <a:pPr lvl="1"/>
            <a:r>
              <a:rPr lang="en-GB" dirty="0"/>
              <a:t>No, a non-significant result tells us only that the effect is not big enough to be found (given our sample size), it doesn’t tell us that the effect size is zero.</a:t>
            </a:r>
          </a:p>
          <a:p>
            <a:r>
              <a:rPr lang="en-GB" b="1" dirty="0"/>
              <a:t>Misconception 3: A significant result means that the null hypothesis is false?</a:t>
            </a:r>
            <a:r>
              <a:rPr lang="en-GB" dirty="0"/>
              <a:t> </a:t>
            </a:r>
          </a:p>
          <a:p>
            <a:pPr lvl="1"/>
            <a:r>
              <a:rPr lang="en-GB" dirty="0"/>
              <a:t>No, it is logically not possible to conclude this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5"/>
          <a:srcRect t="3755" b="12381"/>
          <a:stretch/>
        </p:blipFill>
        <p:spPr>
          <a:xfrm>
            <a:off x="7424712" y="3678690"/>
            <a:ext cx="1719289" cy="1773184"/>
          </a:xfrm>
          <a:prstGeom prst="ellipse">
            <a:avLst/>
          </a:prstGeom>
          <a:ln>
            <a:noFill/>
          </a:ln>
          <a:effectLst>
            <a:softEdge rad="112500"/>
          </a:effectLst>
        </p:spPr>
      </p:pic>
      <p:sp>
        <p:nvSpPr>
          <p:cNvPr id="2" name="Title 1"/>
          <p:cNvSpPr>
            <a:spLocks noGrp="1"/>
          </p:cNvSpPr>
          <p:nvPr>
            <p:ph type="title"/>
          </p:nvPr>
        </p:nvSpPr>
        <p:spPr/>
        <p:txBody>
          <a:bodyPr/>
          <a:lstStyle/>
          <a:p>
            <a:r>
              <a:rPr lang="en-US" dirty="0"/>
              <a:t>Logical flaw</a:t>
            </a:r>
          </a:p>
        </p:txBody>
      </p:sp>
      <p:sp>
        <p:nvSpPr>
          <p:cNvPr id="3" name="Content Placeholder 2"/>
          <p:cNvSpPr>
            <a:spLocks noGrp="1"/>
          </p:cNvSpPr>
          <p:nvPr>
            <p:ph idx="1"/>
          </p:nvPr>
        </p:nvSpPr>
        <p:spPr>
          <a:xfrm>
            <a:off x="104275" y="1268760"/>
            <a:ext cx="8229600" cy="3917032"/>
          </a:xfrm>
        </p:spPr>
        <p:txBody>
          <a:bodyPr>
            <a:normAutofit fontScale="92500"/>
          </a:bodyPr>
          <a:lstStyle/>
          <a:p>
            <a:pPr lvl="0"/>
            <a:r>
              <a:rPr lang="en-GB" dirty="0"/>
              <a:t>If ‘null hypothesis’ is true, then it is highly unlikely to get this test statistic:</a:t>
            </a:r>
          </a:p>
          <a:p>
            <a:pPr lvl="1"/>
            <a:r>
              <a:rPr lang="en-GB" dirty="0"/>
              <a:t>This test statistic has occurred.</a:t>
            </a:r>
          </a:p>
          <a:p>
            <a:pPr lvl="1"/>
            <a:r>
              <a:rPr lang="en-GB" dirty="0"/>
              <a:t>Therefore, the null hypothesis is highly unlikely.’</a:t>
            </a:r>
          </a:p>
          <a:p>
            <a:r>
              <a:rPr lang="en-US" dirty="0"/>
              <a:t>If ‘person plays guitar’ is true, then it is highly unlikely that he plays in Iron Maiden</a:t>
            </a:r>
          </a:p>
          <a:p>
            <a:pPr lvl="1"/>
            <a:r>
              <a:rPr lang="en-US" dirty="0"/>
              <a:t>This person plays in Iron Maiden</a:t>
            </a:r>
          </a:p>
          <a:p>
            <a:pPr lvl="1"/>
            <a:r>
              <a:rPr lang="en-US" dirty="0"/>
              <a:t>Therefore, ‘person plays guitar’ is highly unlikely.</a:t>
            </a:r>
          </a:p>
        </p:txBody>
      </p:sp>
      <p:pic>
        <p:nvPicPr>
          <p:cNvPr id="5" name="05 The Trooper.mp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4275" y="857250"/>
            <a:ext cx="609600" cy="609600"/>
          </a:xfrm>
          <a:prstGeom prst="rect">
            <a:avLst/>
          </a:prstGeom>
        </p:spPr>
      </p:pic>
    </p:spTree>
    <p:extLst>
      <p:ext uri="{BB962C8B-B14F-4D97-AF65-F5344CB8AC3E}">
        <p14:creationId xmlns:p14="http://schemas.microsoft.com/office/powerpoint/2010/main" val="3239364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2159"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9"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dissolve">
                                      <p:cBhvr>
                                        <p:cTn id="11" dur="500"/>
                                        <p:tgtEl>
                                          <p:spTgt spid="3">
                                            <p:txEl>
                                              <p:pRg st="0" end="0"/>
                                            </p:txEl>
                                          </p:spTgt>
                                        </p:tgtEl>
                                      </p:cBhvr>
                                    </p:animEffect>
                                  </p:childTnLst>
                                </p:cTn>
                              </p:par>
                              <p:par>
                                <p:cTn id="12" presetID="9" presetClass="entr" presetSubtype="0" fill="hold" grpId="0" nodeType="with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dissolve">
                                      <p:cBhvr>
                                        <p:cTn id="14" dur="500"/>
                                        <p:tgtEl>
                                          <p:spTgt spid="3">
                                            <p:txEl>
                                              <p:pRg st="1" end="1"/>
                                            </p:txEl>
                                          </p:spTgt>
                                        </p:tgtEl>
                                      </p:cBhvr>
                                    </p:animEffect>
                                  </p:childTnLst>
                                </p:cTn>
                              </p:par>
                              <p:par>
                                <p:cTn id="15" presetID="9"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par>
                                <p:cTn id="23" presetID="9" presetClass="entr" presetSubtype="0"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dissolve">
                                      <p:cBhvr>
                                        <p:cTn id="25" dur="500"/>
                                        <p:tgtEl>
                                          <p:spTgt spid="3">
                                            <p:txEl>
                                              <p:pRg st="4" end="4"/>
                                            </p:txEl>
                                          </p:spTgt>
                                        </p:tgtEl>
                                      </p:cBhvr>
                                    </p:animEffect>
                                  </p:childTnLst>
                                </p:cTn>
                              </p:par>
                              <p:par>
                                <p:cTn id="26" presetID="9" presetClass="entr" presetSubtype="0" fill="hold" grpId="0"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dissolve">
                                      <p:cBhvr>
                                        <p:cTn id="2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29"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All-or-nothing thinking</a:t>
            </a:r>
          </a:p>
        </p:txBody>
      </p:sp>
      <p:pic>
        <p:nvPicPr>
          <p:cNvPr id="3" name="Picture 2"/>
          <p:cNvPicPr/>
          <p:nvPr/>
        </p:nvPicPr>
        <p:blipFill>
          <a:blip r:embed="rId2">
            <a:extLst>
              <a:ext uri="{28A0092B-C50C-407E-A947-70E740481C1C}">
                <a14:useLocalDpi xmlns:a14="http://schemas.microsoft.com/office/drawing/2010/main" val="0"/>
              </a:ext>
            </a:extLst>
          </a:blip>
          <a:stretch>
            <a:fillRect/>
          </a:stretch>
        </p:blipFill>
        <p:spPr>
          <a:xfrm>
            <a:off x="2130090" y="1815703"/>
            <a:ext cx="5569621" cy="3692008"/>
          </a:xfrm>
          <a:prstGeom prst="rect">
            <a:avLst/>
          </a:prstGeom>
        </p:spPr>
      </p:pic>
    </p:spTree>
    <p:extLst>
      <p:ext uri="{BB962C8B-B14F-4D97-AF65-F5344CB8AC3E}">
        <p14:creationId xmlns:p14="http://schemas.microsoft.com/office/powerpoint/2010/main" val="162917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NHST and wider problems in science</a:t>
            </a:r>
          </a:p>
        </p:txBody>
      </p:sp>
      <p:sp>
        <p:nvSpPr>
          <p:cNvPr id="3" name="Content Placeholder 2"/>
          <p:cNvSpPr>
            <a:spLocks noGrp="1"/>
          </p:cNvSpPr>
          <p:nvPr>
            <p:ph idx="1"/>
          </p:nvPr>
        </p:nvSpPr>
        <p:spPr/>
        <p:txBody>
          <a:bodyPr/>
          <a:lstStyle/>
          <a:p>
            <a:r>
              <a:rPr lang="en-US" dirty="0"/>
              <a:t>Incentive structures and publication bias</a:t>
            </a:r>
          </a:p>
          <a:p>
            <a:r>
              <a:rPr lang="en-US" dirty="0"/>
              <a:t>Researcher degrees of freedom</a:t>
            </a:r>
          </a:p>
          <a:p>
            <a:r>
              <a:rPr lang="en-GB" i="1" dirty="0"/>
              <a:t>p</a:t>
            </a:r>
            <a:r>
              <a:rPr lang="en-GB" dirty="0"/>
              <a:t>-hacking and </a:t>
            </a:r>
            <a:r>
              <a:rPr lang="en-GB" dirty="0" err="1"/>
              <a:t>HARKing</a:t>
            </a:r>
            <a:endParaRPr lang="en-US" dirty="0"/>
          </a:p>
        </p:txBody>
      </p:sp>
    </p:spTree>
    <p:extLst>
      <p:ext uri="{BB962C8B-B14F-4D97-AF65-F5344CB8AC3E}">
        <p14:creationId xmlns:p14="http://schemas.microsoft.com/office/powerpoint/2010/main" val="1875690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Incentive structures</a:t>
            </a:r>
          </a:p>
        </p:txBody>
      </p:sp>
      <p:sp>
        <p:nvSpPr>
          <p:cNvPr id="3" name="Content Placeholder 2"/>
          <p:cNvSpPr>
            <a:spLocks noGrp="1"/>
          </p:cNvSpPr>
          <p:nvPr>
            <p:ph idx="1"/>
          </p:nvPr>
        </p:nvSpPr>
        <p:spPr/>
        <p:txBody>
          <a:bodyPr>
            <a:normAutofit fontScale="47500" lnSpcReduction="20000"/>
          </a:bodyPr>
          <a:lstStyle/>
          <a:p>
            <a:r>
              <a:rPr lang="en-US" dirty="0"/>
              <a:t>Beth and Danielle</a:t>
            </a:r>
          </a:p>
          <a:p>
            <a:pPr lvl="1"/>
            <a:r>
              <a:rPr lang="en-GB" dirty="0"/>
              <a:t>Can people with extreme views literally not see grey areas?</a:t>
            </a:r>
          </a:p>
          <a:p>
            <a:pPr lvl="1"/>
            <a:r>
              <a:rPr lang="en-GB" dirty="0"/>
              <a:t>Participants see words displayed in various shades of grey and for each word they try to match its colour by clicking along a gradient of greys from near white to near black.</a:t>
            </a:r>
          </a:p>
          <a:p>
            <a:r>
              <a:rPr lang="en-GB" dirty="0"/>
              <a:t>Danielle:</a:t>
            </a:r>
          </a:p>
          <a:p>
            <a:pPr lvl="1"/>
            <a:r>
              <a:rPr lang="en-GB" dirty="0"/>
              <a:t>finds that politically moderate participants are significantly more accurate (the shades of grey they chose more closely matched the colour of the word) than participants with extreme political views to the left or right.</a:t>
            </a:r>
          </a:p>
          <a:p>
            <a:r>
              <a:rPr lang="en-GB" dirty="0"/>
              <a:t>Beth</a:t>
            </a:r>
          </a:p>
          <a:p>
            <a:pPr lvl="1"/>
            <a:r>
              <a:rPr lang="en-GB" dirty="0"/>
              <a:t>Found no significant differences in accuracy between groups.</a:t>
            </a:r>
          </a:p>
          <a:p>
            <a:r>
              <a:rPr lang="en-GB" dirty="0"/>
              <a:t>Danielle’s study was no different than Beth’s (except for the results) but:</a:t>
            </a:r>
          </a:p>
          <a:p>
            <a:pPr lvl="1"/>
            <a:r>
              <a:rPr lang="en-GB" dirty="0"/>
              <a:t>Danielle’s interesting, surprising and media-friendly result is more likely to be published than Beth’s null finding.</a:t>
            </a:r>
          </a:p>
          <a:p>
            <a:pPr lvl="1"/>
            <a:r>
              <a:rPr lang="en-GB" dirty="0"/>
              <a:t>Danielle now has a better-looking CV than Beth: she will be a stronger candidate for jobs, research funding, and internal promotion.</a:t>
            </a:r>
            <a:endParaRPr lang="en-US" dirty="0"/>
          </a:p>
          <a:p>
            <a:r>
              <a:rPr lang="en-GB" dirty="0" err="1"/>
              <a:t>Fanelli</a:t>
            </a:r>
            <a:r>
              <a:rPr lang="en-GB" dirty="0"/>
              <a:t>, 2010</a:t>
            </a:r>
          </a:p>
          <a:p>
            <a:pPr lvl="1"/>
            <a:r>
              <a:rPr lang="en-GB" dirty="0"/>
              <a:t>In the USA, scientists from institutions that publish a large amount, are more likely to publish results supporting their hypothesis.</a:t>
            </a:r>
          </a:p>
          <a:p>
            <a:pPr lvl="1"/>
            <a:r>
              <a:rPr lang="en-GB" dirty="0"/>
              <a:t>Given that a good proportion of hypotheses ought to be wrong, do those working in high-stress ‘publish or perish’ environments less often have wrong hypotheses, or do they cheat more?</a:t>
            </a:r>
            <a:endParaRPr lang="en-US" dirty="0"/>
          </a:p>
        </p:txBody>
      </p:sp>
    </p:spTree>
    <p:extLst>
      <p:ext uri="{BB962C8B-B14F-4D97-AF65-F5344CB8AC3E}">
        <p14:creationId xmlns:p14="http://schemas.microsoft.com/office/powerpoint/2010/main" val="304154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Researcher degrees of freedom</a:t>
            </a:r>
            <a:endParaRPr lang="en-US" dirty="0"/>
          </a:p>
        </p:txBody>
      </p:sp>
      <p:sp>
        <p:nvSpPr>
          <p:cNvPr id="3" name="Content Placeholder 2"/>
          <p:cNvSpPr>
            <a:spLocks noGrp="1"/>
          </p:cNvSpPr>
          <p:nvPr>
            <p:ph idx="1"/>
          </p:nvPr>
        </p:nvSpPr>
        <p:spPr/>
        <p:txBody>
          <a:bodyPr>
            <a:normAutofit fontScale="62500" lnSpcReduction="20000"/>
          </a:bodyPr>
          <a:lstStyle/>
          <a:p>
            <a:r>
              <a:rPr lang="en-GB" dirty="0"/>
              <a:t>A scientist has many decisions to make when designing and analysing a study.</a:t>
            </a:r>
          </a:p>
          <a:p>
            <a:pPr lvl="1"/>
            <a:r>
              <a:rPr lang="en-GB" dirty="0"/>
              <a:t>The alpha level, the level of power, how many participants should be collected, which statistical model to fit, how to deal with extreme scores, which control variables to consider, which measures to use, and so on</a:t>
            </a:r>
          </a:p>
          <a:p>
            <a:r>
              <a:rPr lang="en-GB" dirty="0"/>
              <a:t>Researchers might use these researcher degrees of freedom to shed their results in the most favourable light (Simmons, Nelson, &amp; </a:t>
            </a:r>
            <a:r>
              <a:rPr lang="en-GB" dirty="0" err="1"/>
              <a:t>Simonsohn</a:t>
            </a:r>
            <a:r>
              <a:rPr lang="en-GB" dirty="0"/>
              <a:t>, 2011)</a:t>
            </a:r>
          </a:p>
          <a:p>
            <a:r>
              <a:rPr lang="en-GB" dirty="0" err="1"/>
              <a:t>Fanelli</a:t>
            </a:r>
            <a:r>
              <a:rPr lang="en-GB" dirty="0"/>
              <a:t> (2009) assimilated data from studies in which scientists reported on other scientists’ behaviour.</a:t>
            </a:r>
          </a:p>
          <a:p>
            <a:pPr lvl="1"/>
            <a:r>
              <a:rPr lang="en-GB" dirty="0"/>
              <a:t>On average, 14.12% had observed fabricating or falsifying data, or altering results to improve the outcome</a:t>
            </a:r>
          </a:p>
          <a:p>
            <a:pPr lvl="1"/>
            <a:r>
              <a:rPr lang="en-GB" dirty="0"/>
              <a:t>A disturbingly high 28.53% reported other questionable practices</a:t>
            </a:r>
            <a:endParaRPr lang="en-US" dirty="0"/>
          </a:p>
        </p:txBody>
      </p:sp>
    </p:spTree>
    <p:extLst>
      <p:ext uri="{BB962C8B-B14F-4D97-AF65-F5344CB8AC3E}">
        <p14:creationId xmlns:p14="http://schemas.microsoft.com/office/powerpoint/2010/main" val="1840344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p</a:t>
            </a:r>
            <a:r>
              <a:rPr lang="en-GB" dirty="0"/>
              <a:t>-hacking and </a:t>
            </a:r>
            <a:r>
              <a:rPr lang="en-GB" dirty="0" err="1"/>
              <a:t>HARKing</a:t>
            </a:r>
            <a:endParaRPr lang="en-US" dirty="0"/>
          </a:p>
        </p:txBody>
      </p:sp>
      <p:sp>
        <p:nvSpPr>
          <p:cNvPr id="3" name="Content Placeholder 2"/>
          <p:cNvSpPr>
            <a:spLocks noGrp="1"/>
          </p:cNvSpPr>
          <p:nvPr>
            <p:ph idx="1"/>
          </p:nvPr>
        </p:nvSpPr>
        <p:spPr/>
        <p:txBody>
          <a:bodyPr>
            <a:normAutofit fontScale="62500" lnSpcReduction="20000"/>
          </a:bodyPr>
          <a:lstStyle/>
          <a:p>
            <a:r>
              <a:rPr lang="en-GB" i="1" dirty="0"/>
              <a:t>p</a:t>
            </a:r>
            <a:r>
              <a:rPr lang="en-GB" dirty="0"/>
              <a:t>-hacking</a:t>
            </a:r>
          </a:p>
          <a:p>
            <a:pPr lvl="1"/>
            <a:r>
              <a:rPr lang="en-GB" dirty="0"/>
              <a:t>Researcher degrees of freedoms that lead to the selective reporting of significant </a:t>
            </a:r>
            <a:r>
              <a:rPr lang="en-GB" i="1" dirty="0"/>
              <a:t>p</a:t>
            </a:r>
            <a:r>
              <a:rPr lang="en-GB" dirty="0"/>
              <a:t>-values</a:t>
            </a:r>
          </a:p>
          <a:p>
            <a:pPr lvl="2"/>
            <a:r>
              <a:rPr lang="en-GB" dirty="0"/>
              <a:t>Trying multiple analyses/ measuring multiple </a:t>
            </a:r>
            <a:r>
              <a:rPr lang="en-GB" i="1" dirty="0"/>
              <a:t>outcomes</a:t>
            </a:r>
            <a:r>
              <a:rPr lang="en-GB" dirty="0"/>
              <a:t> but reporting only the significant results</a:t>
            </a:r>
          </a:p>
          <a:p>
            <a:pPr lvl="2"/>
            <a:r>
              <a:rPr lang="en-GB" dirty="0"/>
              <a:t>Stopping data collection at a point other than when the pre-determined sample size is reached</a:t>
            </a:r>
          </a:p>
          <a:p>
            <a:pPr lvl="2"/>
            <a:r>
              <a:rPr lang="en-GB" dirty="0"/>
              <a:t>Including (or not) data based on the effect they have on the </a:t>
            </a:r>
            <a:r>
              <a:rPr lang="en-GB" i="1" dirty="0"/>
              <a:t>p</a:t>
            </a:r>
            <a:r>
              <a:rPr lang="en-GB" dirty="0"/>
              <a:t>-value.</a:t>
            </a:r>
          </a:p>
          <a:p>
            <a:pPr lvl="2"/>
            <a:r>
              <a:rPr lang="en-GB" dirty="0"/>
              <a:t>Including (or excluding) variables in an analysis based on how those variables affect the </a:t>
            </a:r>
            <a:r>
              <a:rPr lang="en-GB" i="1" dirty="0"/>
              <a:t>p</a:t>
            </a:r>
            <a:r>
              <a:rPr lang="en-GB" dirty="0"/>
              <a:t>-value</a:t>
            </a:r>
          </a:p>
          <a:p>
            <a:pPr lvl="2"/>
            <a:r>
              <a:rPr lang="en-GB" dirty="0"/>
              <a:t>Merging groups of variables or scores to yield significant results</a:t>
            </a:r>
          </a:p>
          <a:p>
            <a:pPr lvl="2"/>
            <a:r>
              <a:rPr lang="en-GB" dirty="0"/>
              <a:t>Transforming, or otherwise manipulating scores to yield significant </a:t>
            </a:r>
            <a:r>
              <a:rPr lang="en-GB" i="1" dirty="0"/>
              <a:t>p</a:t>
            </a:r>
            <a:r>
              <a:rPr lang="en-GB" dirty="0"/>
              <a:t>-values</a:t>
            </a:r>
          </a:p>
          <a:p>
            <a:r>
              <a:rPr lang="en-GB" dirty="0" err="1"/>
              <a:t>HARKing</a:t>
            </a:r>
            <a:endParaRPr lang="en-GB" dirty="0"/>
          </a:p>
          <a:p>
            <a:pPr lvl="1"/>
            <a:r>
              <a:rPr lang="en-GB" dirty="0"/>
              <a:t>The practice in research articles of presenting a hypothesis that was made </a:t>
            </a:r>
            <a:r>
              <a:rPr lang="en-GB" i="1" dirty="0"/>
              <a:t>after</a:t>
            </a:r>
            <a:r>
              <a:rPr lang="en-GB" dirty="0"/>
              <a:t> data collection as though it were made </a:t>
            </a:r>
            <a:r>
              <a:rPr lang="en-GB" i="1" dirty="0"/>
              <a:t>before</a:t>
            </a:r>
            <a:r>
              <a:rPr lang="en-GB" dirty="0"/>
              <a:t> data collection</a:t>
            </a:r>
          </a:p>
          <a:p>
            <a:endParaRPr lang="en-US" dirty="0"/>
          </a:p>
        </p:txBody>
      </p:sp>
    </p:spTree>
    <p:extLst>
      <p:ext uri="{BB962C8B-B14F-4D97-AF65-F5344CB8AC3E}">
        <p14:creationId xmlns:p14="http://schemas.microsoft.com/office/powerpoint/2010/main" val="2571190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Evidence for </a:t>
            </a:r>
            <a:r>
              <a:rPr lang="en-US" i="1" dirty="0"/>
              <a:t>p</a:t>
            </a:r>
            <a:r>
              <a:rPr lang="en-US" dirty="0"/>
              <a:t>-hacking?</a:t>
            </a:r>
          </a:p>
        </p:txBody>
      </p:sp>
      <p:pic>
        <p:nvPicPr>
          <p:cNvPr id="3" name="Picture 2"/>
          <p:cNvPicPr/>
          <p:nvPr/>
        </p:nvPicPr>
        <p:blipFill>
          <a:blip r:embed="rId2">
            <a:extLst>
              <a:ext uri="{28A0092B-C50C-407E-A947-70E740481C1C}">
                <a14:useLocalDpi xmlns:a14="http://schemas.microsoft.com/office/drawing/2010/main" val="0"/>
              </a:ext>
            </a:extLst>
          </a:blip>
          <a:stretch>
            <a:fillRect/>
          </a:stretch>
        </p:blipFill>
        <p:spPr>
          <a:xfrm>
            <a:off x="2064544" y="1920478"/>
            <a:ext cx="5700713" cy="3420428"/>
          </a:xfrm>
          <a:prstGeom prst="rect">
            <a:avLst/>
          </a:prstGeom>
        </p:spPr>
      </p:pic>
    </p:spTree>
    <p:extLst>
      <p:ext uri="{BB962C8B-B14F-4D97-AF65-F5344CB8AC3E}">
        <p14:creationId xmlns:p14="http://schemas.microsoft.com/office/powerpoint/2010/main" val="1336537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Sense</a:t>
            </a:r>
          </a:p>
        </p:txBody>
      </p:sp>
      <p:sp>
        <p:nvSpPr>
          <p:cNvPr id="3" name="Content Placeholder 2"/>
          <p:cNvSpPr>
            <a:spLocks noGrp="1"/>
          </p:cNvSpPr>
          <p:nvPr>
            <p:ph idx="1"/>
          </p:nvPr>
        </p:nvSpPr>
        <p:spPr/>
        <p:txBody>
          <a:bodyPr>
            <a:normAutofit fontScale="55000" lnSpcReduction="20000"/>
          </a:bodyPr>
          <a:lstStyle/>
          <a:p>
            <a:r>
              <a:rPr lang="en-GB" dirty="0"/>
              <a:t>The ASA statement on </a:t>
            </a:r>
            <a:r>
              <a:rPr lang="en-GB" i="1" dirty="0"/>
              <a:t>p</a:t>
            </a:r>
            <a:r>
              <a:rPr lang="en-GB" dirty="0"/>
              <a:t>-values (Wasserstein &amp; American Statistical Association, 2016).</a:t>
            </a:r>
          </a:p>
          <a:p>
            <a:pPr lvl="1"/>
            <a:r>
              <a:rPr lang="en-GB" dirty="0"/>
              <a:t>The ASA points out that </a:t>
            </a:r>
            <a:r>
              <a:rPr lang="en-GB" i="1" dirty="0"/>
              <a:t>p</a:t>
            </a:r>
            <a:r>
              <a:rPr lang="en-GB" dirty="0"/>
              <a:t>-values </a:t>
            </a:r>
            <a:r>
              <a:rPr lang="en-GB" i="1" dirty="0"/>
              <a:t>can</a:t>
            </a:r>
            <a:r>
              <a:rPr lang="en-GB" dirty="0"/>
              <a:t> indicate how incompatible the data are with a specified statistical model (e.g., how incompatible the data are with the null hypothesis. You are at liberty to use the degree of incompatibility to inform your own beliefs about the relative plausibility of the null and alternative hypotheses, as long as you don’t interpret</a:t>
            </a:r>
            <a:r>
              <a:rPr lang="en-GB" i="1" dirty="0"/>
              <a:t> p</a:t>
            </a:r>
            <a:r>
              <a:rPr lang="en-GB" dirty="0"/>
              <a:t>-values as a measure of the probability that the hypothesis in question is true. They are also not the probability that the data were produced by random chance alone.</a:t>
            </a:r>
          </a:p>
          <a:p>
            <a:pPr lvl="1"/>
            <a:r>
              <a:rPr lang="en-GB" dirty="0"/>
              <a:t>Scientific conclusions and policy decisions </a:t>
            </a:r>
            <a:r>
              <a:rPr lang="en-GB" i="1" dirty="0"/>
              <a:t>should not</a:t>
            </a:r>
            <a:r>
              <a:rPr lang="en-GB" dirty="0"/>
              <a:t> be based only on whether a </a:t>
            </a:r>
            <a:r>
              <a:rPr lang="en-GB" i="1" dirty="0"/>
              <a:t>p</a:t>
            </a:r>
            <a:r>
              <a:rPr lang="en-GB" dirty="0"/>
              <a:t>-value passes a specific threshold.</a:t>
            </a:r>
          </a:p>
          <a:p>
            <a:pPr lvl="1"/>
            <a:r>
              <a:rPr lang="en-GB" dirty="0"/>
              <a:t>Don’t </a:t>
            </a:r>
            <a:r>
              <a:rPr lang="en-GB" i="1" dirty="0"/>
              <a:t>p</a:t>
            </a:r>
            <a:r>
              <a:rPr lang="en-GB" dirty="0"/>
              <a:t>-hack. Be fully transparent about the number of hypotheses explored during the study, and all data collection decisions and statistical analyses.</a:t>
            </a:r>
          </a:p>
          <a:p>
            <a:pPr lvl="1"/>
            <a:r>
              <a:rPr lang="en-GB" dirty="0"/>
              <a:t>Don’t confuse statistical significance with practical importance. A </a:t>
            </a:r>
            <a:r>
              <a:rPr lang="en-GB" i="1" dirty="0"/>
              <a:t>p</a:t>
            </a:r>
            <a:r>
              <a:rPr lang="en-GB" dirty="0"/>
              <a:t>-value does not measure the size of an effect and is influenced by the sample size, so you should never interpret a </a:t>
            </a:r>
            <a:r>
              <a:rPr lang="en-GB" i="1" dirty="0"/>
              <a:t>p</a:t>
            </a:r>
            <a:r>
              <a:rPr lang="en-GB" dirty="0"/>
              <a:t>-value in any way that implies that it quantifies the size or importance of an effect.</a:t>
            </a:r>
          </a:p>
          <a:p>
            <a:pPr lvl="1"/>
            <a:r>
              <a:rPr lang="en-GB" dirty="0"/>
              <a:t>‘By itself, a </a:t>
            </a:r>
            <a:r>
              <a:rPr lang="en-GB" i="1" dirty="0"/>
              <a:t>p</a:t>
            </a:r>
            <a:r>
              <a:rPr lang="en-GB" dirty="0"/>
              <a:t>-value does not provide a good measure of evidence regarding a model or hypothesis.’</a:t>
            </a:r>
          </a:p>
        </p:txBody>
      </p:sp>
    </p:spTree>
    <p:extLst>
      <p:ext uri="{BB962C8B-B14F-4D97-AF65-F5344CB8AC3E}">
        <p14:creationId xmlns:p14="http://schemas.microsoft.com/office/powerpoint/2010/main" val="1795281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Preregistration</a:t>
            </a:r>
          </a:p>
        </p:txBody>
      </p:sp>
      <p:sp>
        <p:nvSpPr>
          <p:cNvPr id="3" name="Content Placeholder 2"/>
          <p:cNvSpPr>
            <a:spLocks noGrp="1"/>
          </p:cNvSpPr>
          <p:nvPr>
            <p:ph idx="1"/>
          </p:nvPr>
        </p:nvSpPr>
        <p:spPr/>
        <p:txBody>
          <a:bodyPr>
            <a:normAutofit fontScale="70000" lnSpcReduction="20000"/>
          </a:bodyPr>
          <a:lstStyle/>
          <a:p>
            <a:r>
              <a:rPr lang="en-GB" dirty="0"/>
              <a:t>Open science</a:t>
            </a:r>
          </a:p>
          <a:p>
            <a:pPr lvl="1"/>
            <a:r>
              <a:rPr lang="en-GB" dirty="0"/>
              <a:t>A movement to make the process, data and outcomes of research freely available to everyone.</a:t>
            </a:r>
          </a:p>
          <a:p>
            <a:r>
              <a:rPr lang="en-GB" dirty="0"/>
              <a:t>Pre-registration of research</a:t>
            </a:r>
          </a:p>
          <a:p>
            <a:pPr lvl="1"/>
            <a:r>
              <a:rPr lang="en-GB" dirty="0"/>
              <a:t>The practice of making all aspects of your research process (rationale, hypotheses, design, data processing strategy, data analysis strategy) publicly available before data collection begins.</a:t>
            </a:r>
          </a:p>
          <a:p>
            <a:pPr lvl="1"/>
            <a:r>
              <a:rPr lang="en-GB" dirty="0"/>
              <a:t>Registered reports in an academic journal</a:t>
            </a:r>
          </a:p>
          <a:p>
            <a:pPr lvl="2"/>
            <a:r>
              <a:rPr lang="en-GB" dirty="0"/>
              <a:t>If the protocol is deemed to be rigorous enough and the research question novel enough, the protocol is accepted by the journal typically with a guarantee to publish the findings no matter what they are</a:t>
            </a:r>
            <a:endParaRPr lang="en-US" dirty="0"/>
          </a:p>
          <a:p>
            <a:pPr lvl="1"/>
            <a:r>
              <a:rPr lang="en-GB" dirty="0"/>
              <a:t>Public websites (e.g., the Open Science Framework).</a:t>
            </a:r>
          </a:p>
        </p:txBody>
      </p:sp>
    </p:spTree>
    <p:extLst>
      <p:ext uri="{BB962C8B-B14F-4D97-AF65-F5344CB8AC3E}">
        <p14:creationId xmlns:p14="http://schemas.microsoft.com/office/powerpoint/2010/main" val="559686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986" name="Rectangle 2"/>
          <p:cNvSpPr>
            <a:spLocks noGrp="1" noChangeArrowheads="1"/>
          </p:cNvSpPr>
          <p:nvPr>
            <p:ph type="title"/>
          </p:nvPr>
        </p:nvSpPr>
        <p:spPr/>
        <p:txBody>
          <a:bodyPr/>
          <a:lstStyle/>
          <a:p>
            <a:r>
              <a:rPr lang="en-GB" sz="2400" dirty="0"/>
              <a:t>Effect sizes</a:t>
            </a:r>
            <a:endParaRPr lang="en-US" sz="2400" dirty="0"/>
          </a:p>
        </p:txBody>
      </p:sp>
      <p:sp>
        <p:nvSpPr>
          <p:cNvPr id="297987" name="Rectangle 3"/>
          <p:cNvSpPr>
            <a:spLocks noGrp="1" noChangeArrowheads="1"/>
          </p:cNvSpPr>
          <p:nvPr>
            <p:ph idx="1"/>
          </p:nvPr>
        </p:nvSpPr>
        <p:spPr/>
        <p:txBody>
          <a:bodyPr/>
          <a:lstStyle/>
          <a:p>
            <a:r>
              <a:rPr lang="en-GB" dirty="0"/>
              <a:t>An effect size is a standardized measure of the size of an effect:</a:t>
            </a:r>
          </a:p>
          <a:p>
            <a:pPr lvl="1"/>
            <a:r>
              <a:rPr lang="en-GB" dirty="0"/>
              <a:t>Standardized = comparable across studies</a:t>
            </a:r>
          </a:p>
          <a:p>
            <a:pPr lvl="1"/>
            <a:r>
              <a:rPr lang="en-GB" dirty="0"/>
              <a:t>Not (as) reliant on the sample size</a:t>
            </a:r>
          </a:p>
          <a:p>
            <a:pPr lvl="1"/>
            <a:r>
              <a:rPr lang="en-GB" dirty="0"/>
              <a:t>Allows people to objectively evaluate the size of observed effect.</a:t>
            </a:r>
          </a:p>
          <a:p>
            <a:pPr lvl="1"/>
            <a:endParaRPr lang="en-GB"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97986"/>
                                        </p:tgtEl>
                                        <p:attrNameLst>
                                          <p:attrName>style.visibility</p:attrName>
                                        </p:attrNameLst>
                                      </p:cBhvr>
                                      <p:to>
                                        <p:strVal val="visible"/>
                                      </p:to>
                                    </p:set>
                                    <p:animEffect transition="in" filter="dissolve">
                                      <p:cBhvr>
                                        <p:cTn id="7" dur="500"/>
                                        <p:tgtEl>
                                          <p:spTgt spid="29798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97987">
                                            <p:txEl>
                                              <p:pRg st="0" end="0"/>
                                            </p:txEl>
                                          </p:spTgt>
                                        </p:tgtEl>
                                        <p:attrNameLst>
                                          <p:attrName>style.visibility</p:attrName>
                                        </p:attrNameLst>
                                      </p:cBhvr>
                                      <p:to>
                                        <p:strVal val="visible"/>
                                      </p:to>
                                    </p:set>
                                    <p:animEffect transition="in" filter="dissolve">
                                      <p:cBhvr>
                                        <p:cTn id="12" dur="500"/>
                                        <p:tgtEl>
                                          <p:spTgt spid="297987">
                                            <p:txEl>
                                              <p:pRg st="0" end="0"/>
                                            </p:txEl>
                                          </p:spTgt>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297987">
                                            <p:txEl>
                                              <p:pRg st="1" end="1"/>
                                            </p:txEl>
                                          </p:spTgt>
                                        </p:tgtEl>
                                        <p:attrNameLst>
                                          <p:attrName>style.visibility</p:attrName>
                                        </p:attrNameLst>
                                      </p:cBhvr>
                                      <p:to>
                                        <p:strVal val="visible"/>
                                      </p:to>
                                    </p:set>
                                    <p:animEffect transition="in" filter="dissolve">
                                      <p:cBhvr>
                                        <p:cTn id="15" dur="500"/>
                                        <p:tgtEl>
                                          <p:spTgt spid="297987">
                                            <p:txEl>
                                              <p:pRg st="1" end="1"/>
                                            </p:txEl>
                                          </p:spTgt>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297987">
                                            <p:txEl>
                                              <p:pRg st="2" end="2"/>
                                            </p:txEl>
                                          </p:spTgt>
                                        </p:tgtEl>
                                        <p:attrNameLst>
                                          <p:attrName>style.visibility</p:attrName>
                                        </p:attrNameLst>
                                      </p:cBhvr>
                                      <p:to>
                                        <p:strVal val="visible"/>
                                      </p:to>
                                    </p:set>
                                    <p:animEffect transition="in" filter="dissolve">
                                      <p:cBhvr>
                                        <p:cTn id="18" dur="500"/>
                                        <p:tgtEl>
                                          <p:spTgt spid="297987">
                                            <p:txEl>
                                              <p:pRg st="2" end="2"/>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297987">
                                            <p:txEl>
                                              <p:pRg st="3" end="3"/>
                                            </p:txEl>
                                          </p:spTgt>
                                        </p:tgtEl>
                                        <p:attrNameLst>
                                          <p:attrName>style.visibility</p:attrName>
                                        </p:attrNameLst>
                                      </p:cBhvr>
                                      <p:to>
                                        <p:strVal val="visible"/>
                                      </p:to>
                                    </p:set>
                                    <p:animEffect transition="in" filter="dissolve">
                                      <p:cBhvr>
                                        <p:cTn id="21" dur="500"/>
                                        <p:tgtEl>
                                          <p:spTgt spid="29798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986" grpId="0"/>
      <p:bldP spid="29798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010" name="Rectangle 2"/>
          <p:cNvSpPr>
            <a:spLocks noGrp="1" noChangeArrowheads="1"/>
          </p:cNvSpPr>
          <p:nvPr>
            <p:ph type="title"/>
          </p:nvPr>
        </p:nvSpPr>
        <p:spPr/>
        <p:txBody>
          <a:bodyPr/>
          <a:lstStyle/>
          <a:p>
            <a:r>
              <a:rPr lang="en-GB" sz="2400" dirty="0"/>
              <a:t>Effect size measures</a:t>
            </a:r>
            <a:endParaRPr lang="en-US" sz="2400" dirty="0"/>
          </a:p>
        </p:txBody>
      </p:sp>
      <p:sp>
        <p:nvSpPr>
          <p:cNvPr id="299011" name="Rectangle 3"/>
          <p:cNvSpPr>
            <a:spLocks noGrp="1" noChangeArrowheads="1"/>
          </p:cNvSpPr>
          <p:nvPr>
            <p:ph idx="1"/>
          </p:nvPr>
        </p:nvSpPr>
        <p:spPr/>
        <p:txBody>
          <a:bodyPr>
            <a:normAutofit lnSpcReduction="10000"/>
          </a:bodyPr>
          <a:lstStyle/>
          <a:p>
            <a:r>
              <a:rPr lang="en-GB" dirty="0"/>
              <a:t>There are several effect size measures that can be used:</a:t>
            </a:r>
          </a:p>
          <a:p>
            <a:pPr lvl="1"/>
            <a:r>
              <a:rPr lang="en-GB" dirty="0"/>
              <a:t>Cohen’s </a:t>
            </a:r>
            <a:r>
              <a:rPr lang="en-GB" i="1" dirty="0"/>
              <a:t>d</a:t>
            </a:r>
          </a:p>
          <a:p>
            <a:pPr lvl="1"/>
            <a:r>
              <a:rPr lang="en-GB" dirty="0"/>
              <a:t>Pearson’s </a:t>
            </a:r>
            <a:r>
              <a:rPr lang="en-GB" i="1" dirty="0"/>
              <a:t>r</a:t>
            </a:r>
          </a:p>
          <a:p>
            <a:pPr lvl="1"/>
            <a:r>
              <a:rPr lang="en-GB" dirty="0"/>
              <a:t>Odds Ratio/Risk rates</a:t>
            </a:r>
          </a:p>
          <a:p>
            <a:r>
              <a:rPr lang="en-GB" dirty="0"/>
              <a:t>Pearson’s </a:t>
            </a:r>
            <a:r>
              <a:rPr lang="en-GB" i="1" dirty="0"/>
              <a:t>r </a:t>
            </a:r>
            <a:r>
              <a:rPr lang="en-GB" dirty="0"/>
              <a:t>is a good intuitive measure</a:t>
            </a:r>
            <a:endParaRPr lang="en-GB" i="1" dirty="0"/>
          </a:p>
          <a:p>
            <a:pPr lvl="1"/>
            <a:r>
              <a:rPr lang="en-GB" dirty="0"/>
              <a:t>Oh, apart from when group sizes are different … </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299010"/>
                                        </p:tgtEl>
                                        <p:attrNameLst>
                                          <p:attrName>style.visibility</p:attrName>
                                        </p:attrNameLst>
                                      </p:cBhvr>
                                      <p:to>
                                        <p:strVal val="visible"/>
                                      </p:to>
                                    </p:set>
                                    <p:animEffect transition="in" filter="dissolve">
                                      <p:cBhvr>
                                        <p:cTn id="7" dur="500"/>
                                        <p:tgtEl>
                                          <p:spTgt spid="299010"/>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99011">
                                            <p:txEl>
                                              <p:pRg st="0" end="0"/>
                                            </p:txEl>
                                          </p:spTgt>
                                        </p:tgtEl>
                                        <p:attrNameLst>
                                          <p:attrName>style.visibility</p:attrName>
                                        </p:attrNameLst>
                                      </p:cBhvr>
                                      <p:to>
                                        <p:strVal val="visible"/>
                                      </p:to>
                                    </p:set>
                                    <p:animEffect transition="in" filter="dissolve">
                                      <p:cBhvr>
                                        <p:cTn id="12" dur="500"/>
                                        <p:tgtEl>
                                          <p:spTgt spid="299011">
                                            <p:txEl>
                                              <p:pRg st="0" end="0"/>
                                            </p:txEl>
                                          </p:spTgt>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299011">
                                            <p:txEl>
                                              <p:pRg st="1" end="1"/>
                                            </p:txEl>
                                          </p:spTgt>
                                        </p:tgtEl>
                                        <p:attrNameLst>
                                          <p:attrName>style.visibility</p:attrName>
                                        </p:attrNameLst>
                                      </p:cBhvr>
                                      <p:to>
                                        <p:strVal val="visible"/>
                                      </p:to>
                                    </p:set>
                                    <p:animEffect transition="in" filter="dissolve">
                                      <p:cBhvr>
                                        <p:cTn id="15" dur="500"/>
                                        <p:tgtEl>
                                          <p:spTgt spid="299011">
                                            <p:txEl>
                                              <p:pRg st="1" end="1"/>
                                            </p:txEl>
                                          </p:spTgt>
                                        </p:tgtEl>
                                      </p:cBhvr>
                                    </p:animEffect>
                                  </p:childTnLst>
                                </p:cTn>
                              </p:par>
                              <p:par>
                                <p:cTn id="16" presetID="9" presetClass="entr" presetSubtype="0" fill="hold" grpId="0" nodeType="withEffect">
                                  <p:stCondLst>
                                    <p:cond delay="0"/>
                                  </p:stCondLst>
                                  <p:childTnLst>
                                    <p:set>
                                      <p:cBhvr>
                                        <p:cTn id="17" dur="1" fill="hold">
                                          <p:stCondLst>
                                            <p:cond delay="0"/>
                                          </p:stCondLst>
                                        </p:cTn>
                                        <p:tgtEl>
                                          <p:spTgt spid="299011">
                                            <p:txEl>
                                              <p:pRg st="2" end="2"/>
                                            </p:txEl>
                                          </p:spTgt>
                                        </p:tgtEl>
                                        <p:attrNameLst>
                                          <p:attrName>style.visibility</p:attrName>
                                        </p:attrNameLst>
                                      </p:cBhvr>
                                      <p:to>
                                        <p:strVal val="visible"/>
                                      </p:to>
                                    </p:set>
                                    <p:animEffect transition="in" filter="dissolve">
                                      <p:cBhvr>
                                        <p:cTn id="18" dur="500"/>
                                        <p:tgtEl>
                                          <p:spTgt spid="299011">
                                            <p:txEl>
                                              <p:pRg st="2" end="2"/>
                                            </p:txEl>
                                          </p:spTgt>
                                        </p:tgtEl>
                                      </p:cBhvr>
                                    </p:animEffect>
                                  </p:childTnLst>
                                </p:cTn>
                              </p:par>
                              <p:par>
                                <p:cTn id="19" presetID="9" presetClass="entr" presetSubtype="0" fill="hold" grpId="0" nodeType="withEffect">
                                  <p:stCondLst>
                                    <p:cond delay="0"/>
                                  </p:stCondLst>
                                  <p:childTnLst>
                                    <p:set>
                                      <p:cBhvr>
                                        <p:cTn id="20" dur="1" fill="hold">
                                          <p:stCondLst>
                                            <p:cond delay="0"/>
                                          </p:stCondLst>
                                        </p:cTn>
                                        <p:tgtEl>
                                          <p:spTgt spid="299011">
                                            <p:txEl>
                                              <p:pRg st="3" end="3"/>
                                            </p:txEl>
                                          </p:spTgt>
                                        </p:tgtEl>
                                        <p:attrNameLst>
                                          <p:attrName>style.visibility</p:attrName>
                                        </p:attrNameLst>
                                      </p:cBhvr>
                                      <p:to>
                                        <p:strVal val="visible"/>
                                      </p:to>
                                    </p:set>
                                    <p:animEffect transition="in" filter="dissolve">
                                      <p:cBhvr>
                                        <p:cTn id="21" dur="500"/>
                                        <p:tgtEl>
                                          <p:spTgt spid="299011">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9" presetClass="entr" presetSubtype="0" fill="hold" grpId="0" nodeType="clickEffect">
                                  <p:stCondLst>
                                    <p:cond delay="0"/>
                                  </p:stCondLst>
                                  <p:childTnLst>
                                    <p:set>
                                      <p:cBhvr>
                                        <p:cTn id="25" dur="1" fill="hold">
                                          <p:stCondLst>
                                            <p:cond delay="0"/>
                                          </p:stCondLst>
                                        </p:cTn>
                                        <p:tgtEl>
                                          <p:spTgt spid="299011">
                                            <p:txEl>
                                              <p:pRg st="4" end="4"/>
                                            </p:txEl>
                                          </p:spTgt>
                                        </p:tgtEl>
                                        <p:attrNameLst>
                                          <p:attrName>style.visibility</p:attrName>
                                        </p:attrNameLst>
                                      </p:cBhvr>
                                      <p:to>
                                        <p:strVal val="visible"/>
                                      </p:to>
                                    </p:set>
                                    <p:animEffect transition="in" filter="dissolve">
                                      <p:cBhvr>
                                        <p:cTn id="26" dur="500"/>
                                        <p:tgtEl>
                                          <p:spTgt spid="299011">
                                            <p:txEl>
                                              <p:pRg st="4" end="4"/>
                                            </p:txEl>
                                          </p:spTgt>
                                        </p:tgtEl>
                                      </p:cBhvr>
                                    </p:animEffect>
                                  </p:childTnLst>
                                </p:cTn>
                              </p:par>
                              <p:par>
                                <p:cTn id="27" presetID="9" presetClass="entr" presetSubtype="0" fill="hold" grpId="0" nodeType="withEffect">
                                  <p:stCondLst>
                                    <p:cond delay="0"/>
                                  </p:stCondLst>
                                  <p:childTnLst>
                                    <p:set>
                                      <p:cBhvr>
                                        <p:cTn id="28" dur="1" fill="hold">
                                          <p:stCondLst>
                                            <p:cond delay="0"/>
                                          </p:stCondLst>
                                        </p:cTn>
                                        <p:tgtEl>
                                          <p:spTgt spid="299011">
                                            <p:txEl>
                                              <p:pRg st="5" end="5"/>
                                            </p:txEl>
                                          </p:spTgt>
                                        </p:tgtEl>
                                        <p:attrNameLst>
                                          <p:attrName>style.visibility</p:attrName>
                                        </p:attrNameLst>
                                      </p:cBhvr>
                                      <p:to>
                                        <p:strVal val="visible"/>
                                      </p:to>
                                    </p:set>
                                    <p:animEffect transition="in" filter="dissolve">
                                      <p:cBhvr>
                                        <p:cTn id="29" dur="500"/>
                                        <p:tgtEl>
                                          <p:spTgt spid="29901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9010" grpId="0"/>
      <p:bldP spid="299011"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correlation coefficient, </a:t>
            </a:r>
            <a:r>
              <a:rPr lang="en-US" i="1" dirty="0"/>
              <a:t>r</a:t>
            </a:r>
            <a:endParaRPr lang="en-US" dirty="0"/>
          </a:p>
        </p:txBody>
      </p:sp>
      <p:sp>
        <p:nvSpPr>
          <p:cNvPr id="3" name="Content Placeholder 2"/>
          <p:cNvSpPr>
            <a:spLocks noGrp="1"/>
          </p:cNvSpPr>
          <p:nvPr>
            <p:ph idx="1"/>
          </p:nvPr>
        </p:nvSpPr>
        <p:spPr>
          <a:xfrm>
            <a:off x="1043608" y="1227280"/>
            <a:ext cx="7531100" cy="523874"/>
          </a:xfrm>
        </p:spPr>
        <p:txBody>
          <a:bodyPr/>
          <a:lstStyle/>
          <a:p>
            <a:r>
              <a:rPr lang="en-US" dirty="0"/>
              <a:t>We’ll cover this measure later in detail </a:t>
            </a:r>
            <a:r>
              <a:rPr lang="mr-IN" dirty="0"/>
              <a:t>…</a:t>
            </a:r>
            <a:endParaRPr lang="en-US" dirty="0"/>
          </a:p>
        </p:txBody>
      </p:sp>
      <p:pic>
        <p:nvPicPr>
          <p:cNvPr id="4" name="Picture 3"/>
          <p:cNvPicPr/>
          <p:nvPr/>
        </p:nvPicPr>
        <p:blipFill>
          <a:blip r:embed="rId2">
            <a:extLst>
              <a:ext uri="{28A0092B-C50C-407E-A947-70E740481C1C}">
                <a14:useLocalDpi xmlns:a14="http://schemas.microsoft.com/office/drawing/2010/main" val="0"/>
              </a:ext>
            </a:extLst>
          </a:blip>
          <a:stretch>
            <a:fillRect/>
          </a:stretch>
        </p:blipFill>
        <p:spPr>
          <a:xfrm>
            <a:off x="2123728" y="1844824"/>
            <a:ext cx="5711824" cy="3427094"/>
          </a:xfrm>
          <a:prstGeom prst="rect">
            <a:avLst/>
          </a:prstGeom>
        </p:spPr>
      </p:pic>
    </p:spTree>
    <p:extLst>
      <p:ext uri="{BB962C8B-B14F-4D97-AF65-F5344CB8AC3E}">
        <p14:creationId xmlns:p14="http://schemas.microsoft.com/office/powerpoint/2010/main" val="3787380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Cohen’s </a:t>
            </a:r>
            <a:r>
              <a:rPr lang="en-US" i="1" dirty="0"/>
              <a:t>d</a:t>
            </a:r>
            <a:endParaRPr lang="en-US" dirty="0"/>
          </a:p>
        </p:txBody>
      </p:sp>
      <mc:AlternateContent xmlns:mc="http://schemas.openxmlformats.org/markup-compatibility/2006">
        <mc:Choice xmlns:a14="http://schemas.microsoft.com/office/drawing/2010/main" Requires="a14">
          <p:sp>
            <p:nvSpPr>
              <p:cNvPr id="4" name="Rectangle 3"/>
              <p:cNvSpPr/>
              <p:nvPr/>
            </p:nvSpPr>
            <p:spPr>
              <a:xfrm>
                <a:off x="4001671" y="2081198"/>
                <a:ext cx="1872116" cy="833049"/>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acc>
                        <m:accPr>
                          <m:chr m:val="̂"/>
                          <m:ctrlPr>
                            <a:rPr lang="en-US" sz="2400" i="1">
                              <a:latin typeface="Cambria Math" panose="02040503050406030204" pitchFamily="18" charset="0"/>
                            </a:rPr>
                          </m:ctrlPr>
                        </m:accPr>
                        <m:e>
                          <m:r>
                            <a:rPr lang="en-US" sz="2400" i="1">
                              <a:latin typeface="Cambria Math" charset="0"/>
                            </a:rPr>
                            <m:t>𝑑</m:t>
                          </m:r>
                        </m:e>
                      </m:acc>
                      <m:r>
                        <a:rPr lang="en-US" sz="2400">
                          <a:latin typeface="Cambria Math" charset="0"/>
                        </a:rPr>
                        <m:t>=</m:t>
                      </m:r>
                      <m:f>
                        <m:fPr>
                          <m:ctrlPr>
                            <a:rPr lang="en-US" sz="2400" i="1">
                              <a:latin typeface="Cambria Math" panose="02040503050406030204" pitchFamily="18" charset="0"/>
                            </a:rPr>
                          </m:ctrlPr>
                        </m:fPr>
                        <m:num>
                          <m:sSub>
                            <m:sSubPr>
                              <m:ctrlPr>
                                <a:rPr lang="en-US" sz="2400" i="1">
                                  <a:latin typeface="Cambria Math" panose="02040503050406030204" pitchFamily="18" charset="0"/>
                                </a:rPr>
                              </m:ctrlPr>
                            </m:sSubPr>
                            <m:e>
                              <m:acc>
                                <m:accPr>
                                  <m:chr m:val="̅"/>
                                  <m:ctrlPr>
                                    <a:rPr lang="en-US" sz="2400" i="1">
                                      <a:latin typeface="Cambria Math" panose="02040503050406030204" pitchFamily="18" charset="0"/>
                                    </a:rPr>
                                  </m:ctrlPr>
                                </m:accPr>
                                <m:e>
                                  <m:r>
                                    <a:rPr lang="en-US" sz="2400" i="1">
                                      <a:latin typeface="Cambria Math" charset="0"/>
                                    </a:rPr>
                                    <m:t>𝑋</m:t>
                                  </m:r>
                                </m:e>
                              </m:acc>
                            </m:e>
                            <m:sub>
                              <m:r>
                                <a:rPr lang="en-US" sz="2400">
                                  <a:latin typeface="Cambria Math" charset="0"/>
                                </a:rPr>
                                <m:t>1</m:t>
                              </m:r>
                            </m:sub>
                          </m:sSub>
                          <m:r>
                            <a:rPr lang="en-US" sz="2400">
                              <a:latin typeface="Cambria Math" charset="0"/>
                            </a:rPr>
                            <m:t>−</m:t>
                          </m:r>
                          <m:sSub>
                            <m:sSubPr>
                              <m:ctrlPr>
                                <a:rPr lang="en-US" sz="2400" i="1">
                                  <a:latin typeface="Cambria Math" panose="02040503050406030204" pitchFamily="18" charset="0"/>
                                </a:rPr>
                              </m:ctrlPr>
                            </m:sSubPr>
                            <m:e>
                              <m:acc>
                                <m:accPr>
                                  <m:chr m:val="̅"/>
                                  <m:ctrlPr>
                                    <a:rPr lang="en-US" sz="2400" i="1">
                                      <a:latin typeface="Cambria Math" panose="02040503050406030204" pitchFamily="18" charset="0"/>
                                    </a:rPr>
                                  </m:ctrlPr>
                                </m:accPr>
                                <m:e>
                                  <m:r>
                                    <a:rPr lang="en-US" sz="2400" i="1">
                                      <a:latin typeface="Cambria Math" charset="0"/>
                                    </a:rPr>
                                    <m:t>𝑋</m:t>
                                  </m:r>
                                </m:e>
                              </m:acc>
                            </m:e>
                            <m:sub>
                              <m:r>
                                <a:rPr lang="en-US" sz="2400">
                                  <a:latin typeface="Cambria Math" charset="0"/>
                                </a:rPr>
                                <m:t>2</m:t>
                              </m:r>
                            </m:sub>
                          </m:sSub>
                        </m:num>
                        <m:den>
                          <m:r>
                            <a:rPr lang="en-US" sz="2400" i="1">
                              <a:latin typeface="Cambria Math" charset="0"/>
                            </a:rPr>
                            <m:t>𝑠</m:t>
                          </m:r>
                        </m:den>
                      </m:f>
                    </m:oMath>
                  </m:oMathPara>
                </a14:m>
                <a:endParaRPr lang="en-US" sz="2400" dirty="0"/>
              </a:p>
            </p:txBody>
          </p:sp>
        </mc:Choice>
        <mc:Fallback>
          <p:sp>
            <p:nvSpPr>
              <p:cNvPr id="4" name="Rectangle 3"/>
              <p:cNvSpPr>
                <a:spLocks noRot="1" noChangeAspect="1" noMove="1" noResize="1" noEditPoints="1" noAdjustHandles="1" noChangeArrowheads="1" noChangeShapeType="1" noTextEdit="1"/>
              </p:cNvSpPr>
              <p:nvPr/>
            </p:nvSpPr>
            <p:spPr>
              <a:xfrm>
                <a:off x="4001671" y="2081198"/>
                <a:ext cx="1872116" cy="833049"/>
              </a:xfrm>
              <a:prstGeom prst="rect">
                <a:avLst/>
              </a:prstGeom>
              <a:blipFill>
                <a:blip r:embed="rId2"/>
                <a:stretch>
                  <a:fillRect/>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5" name="Rectangle 4"/>
              <p:cNvSpPr/>
              <p:nvPr/>
            </p:nvSpPr>
            <p:spPr>
              <a:xfrm>
                <a:off x="2727691" y="3782814"/>
                <a:ext cx="4418517" cy="1183529"/>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US" sz="2400" i="1">
                              <a:latin typeface="Cambria Math" panose="02040503050406030204" pitchFamily="18" charset="0"/>
                            </a:rPr>
                          </m:ctrlPr>
                        </m:sSubPr>
                        <m:e>
                          <m:r>
                            <a:rPr lang="en-US" sz="2400" i="1">
                              <a:latin typeface="Cambria Math" charset="0"/>
                            </a:rPr>
                            <m:t>𝑠</m:t>
                          </m:r>
                        </m:e>
                        <m:sub>
                          <m:r>
                            <a:rPr lang="en-US" sz="2400" i="1">
                              <a:latin typeface="Cambria Math" charset="0"/>
                            </a:rPr>
                            <m:t>𝑝</m:t>
                          </m:r>
                        </m:sub>
                      </m:sSub>
                      <m:r>
                        <a:rPr lang="en-US" sz="2400">
                          <a:latin typeface="Cambria Math" charset="0"/>
                        </a:rPr>
                        <m:t>=</m:t>
                      </m:r>
                      <m:rad>
                        <m:radPr>
                          <m:degHide m:val="on"/>
                          <m:ctrlPr>
                            <a:rPr lang="en-US" sz="2400" i="1">
                              <a:latin typeface="Cambria Math" panose="02040503050406030204" pitchFamily="18" charset="0"/>
                            </a:rPr>
                          </m:ctrlPr>
                        </m:radPr>
                        <m:deg/>
                        <m:e>
                          <m:f>
                            <m:fPr>
                              <m:ctrlPr>
                                <a:rPr lang="en-US" sz="2400" i="1">
                                  <a:latin typeface="Cambria Math" panose="02040503050406030204" pitchFamily="18" charset="0"/>
                                </a:rPr>
                              </m:ctrlPr>
                            </m:fPr>
                            <m:num>
                              <m:d>
                                <m:dPr>
                                  <m:ctrlPr>
                                    <a:rPr lang="en-US" sz="2400" i="1">
                                      <a:latin typeface="Cambria Math" panose="02040503050406030204" pitchFamily="18" charset="0"/>
                                    </a:rPr>
                                  </m:ctrlPr>
                                </m:dPr>
                                <m:e>
                                  <m:sSub>
                                    <m:sSubPr>
                                      <m:ctrlPr>
                                        <a:rPr lang="en-US" sz="2400" i="1">
                                          <a:latin typeface="Cambria Math" panose="02040503050406030204" pitchFamily="18" charset="0"/>
                                        </a:rPr>
                                      </m:ctrlPr>
                                    </m:sSubPr>
                                    <m:e>
                                      <m:r>
                                        <a:rPr lang="en-US" sz="2400" i="1">
                                          <a:latin typeface="Cambria Math" charset="0"/>
                                        </a:rPr>
                                        <m:t>𝑁</m:t>
                                      </m:r>
                                    </m:e>
                                    <m:sub>
                                      <m:r>
                                        <a:rPr lang="en-US" sz="2400">
                                          <a:latin typeface="Cambria Math" charset="0"/>
                                        </a:rPr>
                                        <m:t>1</m:t>
                                      </m:r>
                                    </m:sub>
                                  </m:sSub>
                                  <m:r>
                                    <a:rPr lang="en-US" sz="2400">
                                      <a:latin typeface="Cambria Math" charset="0"/>
                                    </a:rPr>
                                    <m:t>−1</m:t>
                                  </m:r>
                                </m:e>
                              </m:d>
                              <m:sSubSup>
                                <m:sSubSupPr>
                                  <m:ctrlPr>
                                    <a:rPr lang="en-US" sz="2400" i="1">
                                      <a:latin typeface="Cambria Math" panose="02040503050406030204" pitchFamily="18" charset="0"/>
                                    </a:rPr>
                                  </m:ctrlPr>
                                </m:sSubSupPr>
                                <m:e>
                                  <m:r>
                                    <a:rPr lang="en-US" sz="2400" i="1">
                                      <a:latin typeface="Cambria Math" charset="0"/>
                                    </a:rPr>
                                    <m:t>𝑠</m:t>
                                  </m:r>
                                </m:e>
                                <m:sub>
                                  <m:r>
                                    <a:rPr lang="en-US" sz="2400">
                                      <a:latin typeface="Cambria Math" charset="0"/>
                                    </a:rPr>
                                    <m:t>1</m:t>
                                  </m:r>
                                </m:sub>
                                <m:sup>
                                  <m:r>
                                    <a:rPr lang="en-US" sz="2400">
                                      <a:latin typeface="Cambria Math" charset="0"/>
                                    </a:rPr>
                                    <m:t>2</m:t>
                                  </m:r>
                                </m:sup>
                              </m:sSubSup>
                              <m:r>
                                <a:rPr lang="en-US" sz="2400">
                                  <a:latin typeface="Cambria Math" charset="0"/>
                                </a:rPr>
                                <m:t>+</m:t>
                              </m:r>
                              <m:d>
                                <m:dPr>
                                  <m:ctrlPr>
                                    <a:rPr lang="en-US" sz="2400" i="1">
                                      <a:latin typeface="Cambria Math" panose="02040503050406030204" pitchFamily="18" charset="0"/>
                                    </a:rPr>
                                  </m:ctrlPr>
                                </m:dPr>
                                <m:e>
                                  <m:sSub>
                                    <m:sSubPr>
                                      <m:ctrlPr>
                                        <a:rPr lang="en-US" sz="2400" i="1">
                                          <a:latin typeface="Cambria Math" panose="02040503050406030204" pitchFamily="18" charset="0"/>
                                        </a:rPr>
                                      </m:ctrlPr>
                                    </m:sSubPr>
                                    <m:e>
                                      <m:r>
                                        <a:rPr lang="en-US" sz="2400" i="1">
                                          <a:latin typeface="Cambria Math" charset="0"/>
                                        </a:rPr>
                                        <m:t>𝑁</m:t>
                                      </m:r>
                                    </m:e>
                                    <m:sub>
                                      <m:r>
                                        <a:rPr lang="en-US" sz="2400">
                                          <a:latin typeface="Cambria Math" charset="0"/>
                                        </a:rPr>
                                        <m:t>2</m:t>
                                      </m:r>
                                    </m:sub>
                                  </m:sSub>
                                  <m:r>
                                    <a:rPr lang="en-US" sz="2400">
                                      <a:latin typeface="Cambria Math" charset="0"/>
                                    </a:rPr>
                                    <m:t>−1</m:t>
                                  </m:r>
                                </m:e>
                              </m:d>
                              <m:sSubSup>
                                <m:sSubSupPr>
                                  <m:ctrlPr>
                                    <a:rPr lang="en-US" sz="2400" i="1">
                                      <a:latin typeface="Cambria Math" panose="02040503050406030204" pitchFamily="18" charset="0"/>
                                    </a:rPr>
                                  </m:ctrlPr>
                                </m:sSubSupPr>
                                <m:e>
                                  <m:r>
                                    <a:rPr lang="en-US" sz="2400" i="1">
                                      <a:latin typeface="Cambria Math" charset="0"/>
                                    </a:rPr>
                                    <m:t>𝑠</m:t>
                                  </m:r>
                                </m:e>
                                <m:sub>
                                  <m:r>
                                    <a:rPr lang="en-US" sz="2400">
                                      <a:latin typeface="Cambria Math" charset="0"/>
                                    </a:rPr>
                                    <m:t>2</m:t>
                                  </m:r>
                                </m:sub>
                                <m:sup>
                                  <m:r>
                                    <a:rPr lang="en-US" sz="2400">
                                      <a:latin typeface="Cambria Math" charset="0"/>
                                    </a:rPr>
                                    <m:t>2</m:t>
                                  </m:r>
                                </m:sup>
                              </m:sSubSup>
                            </m:num>
                            <m:den>
                              <m:sSub>
                                <m:sSubPr>
                                  <m:ctrlPr>
                                    <a:rPr lang="en-US" sz="2400" i="1">
                                      <a:latin typeface="Cambria Math" panose="02040503050406030204" pitchFamily="18" charset="0"/>
                                    </a:rPr>
                                  </m:ctrlPr>
                                </m:sSubPr>
                                <m:e>
                                  <m:r>
                                    <a:rPr lang="en-US" sz="2400" i="1">
                                      <a:latin typeface="Cambria Math" charset="0"/>
                                    </a:rPr>
                                    <m:t>𝑁</m:t>
                                  </m:r>
                                </m:e>
                                <m:sub>
                                  <m:r>
                                    <a:rPr lang="en-US" sz="2400">
                                      <a:latin typeface="Cambria Math" charset="0"/>
                                    </a:rPr>
                                    <m:t>1</m:t>
                                  </m:r>
                                </m:sub>
                              </m:sSub>
                              <m:r>
                                <a:rPr lang="en-US" sz="2400">
                                  <a:latin typeface="Cambria Math" charset="0"/>
                                </a:rPr>
                                <m:t>+</m:t>
                              </m:r>
                              <m:sSub>
                                <m:sSubPr>
                                  <m:ctrlPr>
                                    <a:rPr lang="en-US" sz="2400" i="1">
                                      <a:latin typeface="Cambria Math" panose="02040503050406030204" pitchFamily="18" charset="0"/>
                                    </a:rPr>
                                  </m:ctrlPr>
                                </m:sSubPr>
                                <m:e>
                                  <m:r>
                                    <a:rPr lang="en-US" sz="2400" i="1">
                                      <a:latin typeface="Cambria Math" charset="0"/>
                                    </a:rPr>
                                    <m:t>𝑁</m:t>
                                  </m:r>
                                </m:e>
                                <m:sub>
                                  <m:r>
                                    <a:rPr lang="en-US" sz="2400">
                                      <a:latin typeface="Cambria Math" charset="0"/>
                                    </a:rPr>
                                    <m:t>2</m:t>
                                  </m:r>
                                </m:sub>
                              </m:sSub>
                              <m:r>
                                <a:rPr lang="en-US" sz="2400">
                                  <a:latin typeface="Cambria Math" charset="0"/>
                                </a:rPr>
                                <m:t>−2</m:t>
                              </m:r>
                            </m:den>
                          </m:f>
                        </m:e>
                      </m:rad>
                    </m:oMath>
                  </m:oMathPara>
                </a14:m>
                <a:endParaRPr lang="en-US" sz="2400" dirty="0"/>
              </a:p>
            </p:txBody>
          </p:sp>
        </mc:Choice>
        <mc:Fallback>
          <p:sp>
            <p:nvSpPr>
              <p:cNvPr id="5" name="Rectangle 4"/>
              <p:cNvSpPr>
                <a:spLocks noRot="1" noChangeAspect="1" noMove="1" noResize="1" noEditPoints="1" noAdjustHandles="1" noChangeArrowheads="1" noChangeShapeType="1" noTextEdit="1"/>
              </p:cNvSpPr>
              <p:nvPr/>
            </p:nvSpPr>
            <p:spPr>
              <a:xfrm>
                <a:off x="2727691" y="3782814"/>
                <a:ext cx="4418517" cy="1183529"/>
              </a:xfrm>
              <a:prstGeom prst="rect">
                <a:avLst/>
              </a:prstGeom>
              <a:blipFill>
                <a:blip r:embed="rId3"/>
                <a:stretch>
                  <a:fillRect/>
                </a:stretch>
              </a:blipFill>
            </p:spPr>
            <p:txBody>
              <a:bodyPr/>
              <a:lstStyle/>
              <a:p>
                <a:r>
                  <a:rPr lang="en-US">
                    <a:noFill/>
                  </a:rPr>
                  <a:t> </a:t>
                </a:r>
              </a:p>
            </p:txBody>
          </p:sp>
        </mc:Fallback>
      </mc:AlternateContent>
    </p:spTree>
    <p:extLst>
      <p:ext uri="{BB962C8B-B14F-4D97-AF65-F5344CB8AC3E}">
        <p14:creationId xmlns:p14="http://schemas.microsoft.com/office/powerpoint/2010/main" val="5533409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ChangeArrowheads="1"/>
          </p:cNvSpPr>
          <p:nvPr>
            <p:ph type="title"/>
          </p:nvPr>
        </p:nvSpPr>
        <p:spPr/>
        <p:txBody>
          <a:bodyPr/>
          <a:lstStyle/>
          <a:p>
            <a:r>
              <a:rPr lang="en-GB" sz="2400" dirty="0"/>
              <a:t>Effect size measures</a:t>
            </a:r>
            <a:endParaRPr lang="en-US" sz="2400" dirty="0"/>
          </a:p>
        </p:txBody>
      </p:sp>
      <p:sp>
        <p:nvSpPr>
          <p:cNvPr id="305155" name="Rectangle 3"/>
          <p:cNvSpPr>
            <a:spLocks noGrp="1" noChangeArrowheads="1"/>
          </p:cNvSpPr>
          <p:nvPr>
            <p:ph idx="1"/>
          </p:nvPr>
        </p:nvSpPr>
        <p:spPr/>
        <p:txBody>
          <a:bodyPr>
            <a:normAutofit fontScale="92500" lnSpcReduction="10000"/>
          </a:bodyPr>
          <a:lstStyle/>
          <a:p>
            <a:pPr>
              <a:lnSpc>
                <a:spcPct val="90000"/>
              </a:lnSpc>
            </a:pPr>
            <a:r>
              <a:rPr lang="en-GB" i="1" dirty="0"/>
              <a:t>r</a:t>
            </a:r>
            <a:r>
              <a:rPr lang="en-GB" dirty="0"/>
              <a:t> = .1, </a:t>
            </a:r>
            <a:r>
              <a:rPr lang="en-GB" i="1" dirty="0"/>
              <a:t>d</a:t>
            </a:r>
            <a:r>
              <a:rPr lang="en-GB" dirty="0"/>
              <a:t> = .2 (small effect):</a:t>
            </a:r>
          </a:p>
          <a:p>
            <a:pPr lvl="1">
              <a:lnSpc>
                <a:spcPct val="90000"/>
              </a:lnSpc>
            </a:pPr>
            <a:r>
              <a:rPr lang="en-GB" dirty="0"/>
              <a:t>the effect explains 1% of the total variance.</a:t>
            </a:r>
          </a:p>
          <a:p>
            <a:pPr>
              <a:lnSpc>
                <a:spcPct val="90000"/>
              </a:lnSpc>
            </a:pPr>
            <a:r>
              <a:rPr lang="en-GB" i="1" dirty="0"/>
              <a:t>r </a:t>
            </a:r>
            <a:r>
              <a:rPr lang="en-GB" dirty="0"/>
              <a:t>= .3, </a:t>
            </a:r>
            <a:r>
              <a:rPr lang="en-GB" i="1" dirty="0"/>
              <a:t>d</a:t>
            </a:r>
            <a:r>
              <a:rPr lang="en-GB" dirty="0"/>
              <a:t> = .5 (medium effect):</a:t>
            </a:r>
          </a:p>
          <a:p>
            <a:pPr lvl="1">
              <a:lnSpc>
                <a:spcPct val="90000"/>
              </a:lnSpc>
            </a:pPr>
            <a:r>
              <a:rPr lang="en-GB" dirty="0"/>
              <a:t>the effect accounts for 9% of the total variance.</a:t>
            </a:r>
          </a:p>
          <a:p>
            <a:pPr>
              <a:lnSpc>
                <a:spcPct val="90000"/>
              </a:lnSpc>
            </a:pPr>
            <a:r>
              <a:rPr lang="en-GB" i="1" dirty="0"/>
              <a:t>r</a:t>
            </a:r>
            <a:r>
              <a:rPr lang="en-GB" dirty="0"/>
              <a:t> = .5, </a:t>
            </a:r>
            <a:r>
              <a:rPr lang="en-GB" i="1" dirty="0"/>
              <a:t>d</a:t>
            </a:r>
            <a:r>
              <a:rPr lang="en-GB" dirty="0"/>
              <a:t> = .8 (large effect):</a:t>
            </a:r>
          </a:p>
          <a:p>
            <a:pPr lvl="1">
              <a:lnSpc>
                <a:spcPct val="90000"/>
              </a:lnSpc>
            </a:pPr>
            <a:r>
              <a:rPr lang="en-GB" dirty="0"/>
              <a:t>the effect accounts for 25% of the variance.</a:t>
            </a:r>
          </a:p>
          <a:p>
            <a:pPr>
              <a:lnSpc>
                <a:spcPct val="90000"/>
              </a:lnSpc>
            </a:pPr>
            <a:r>
              <a:rPr lang="en-GB" dirty="0"/>
              <a:t>Beware of these ‘canned’ effect sizes though:</a:t>
            </a:r>
          </a:p>
          <a:p>
            <a:pPr lvl="1">
              <a:lnSpc>
                <a:spcPct val="90000"/>
              </a:lnSpc>
            </a:pPr>
            <a:r>
              <a:rPr lang="en-GB" dirty="0"/>
              <a:t>The size of effect should be placed within the research context.</a:t>
            </a: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305154"/>
                                        </p:tgtEl>
                                        <p:attrNameLst>
                                          <p:attrName>style.visibility</p:attrName>
                                        </p:attrNameLst>
                                      </p:cBhvr>
                                      <p:to>
                                        <p:strVal val="visible"/>
                                      </p:to>
                                    </p:set>
                                    <p:animEffect transition="in" filter="dissolve">
                                      <p:cBhvr>
                                        <p:cTn id="7" dur="500"/>
                                        <p:tgtEl>
                                          <p:spTgt spid="30515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05155">
                                            <p:txEl>
                                              <p:pRg st="0" end="0"/>
                                            </p:txEl>
                                          </p:spTgt>
                                        </p:tgtEl>
                                        <p:attrNameLst>
                                          <p:attrName>style.visibility</p:attrName>
                                        </p:attrNameLst>
                                      </p:cBhvr>
                                      <p:to>
                                        <p:strVal val="visible"/>
                                      </p:to>
                                    </p:set>
                                    <p:animEffect transition="in" filter="dissolve">
                                      <p:cBhvr>
                                        <p:cTn id="12" dur="500"/>
                                        <p:tgtEl>
                                          <p:spTgt spid="305155">
                                            <p:txEl>
                                              <p:pRg st="0" end="0"/>
                                            </p:txEl>
                                          </p:spTgt>
                                        </p:tgtEl>
                                      </p:cBhvr>
                                    </p:animEffect>
                                  </p:childTnLst>
                                </p:cTn>
                              </p:par>
                              <p:par>
                                <p:cTn id="13" presetID="9" presetClass="entr" presetSubtype="0" fill="hold" grpId="0" nodeType="withEffect">
                                  <p:stCondLst>
                                    <p:cond delay="0"/>
                                  </p:stCondLst>
                                  <p:childTnLst>
                                    <p:set>
                                      <p:cBhvr>
                                        <p:cTn id="14" dur="1" fill="hold">
                                          <p:stCondLst>
                                            <p:cond delay="0"/>
                                          </p:stCondLst>
                                        </p:cTn>
                                        <p:tgtEl>
                                          <p:spTgt spid="305155">
                                            <p:txEl>
                                              <p:pRg st="1" end="1"/>
                                            </p:txEl>
                                          </p:spTgt>
                                        </p:tgtEl>
                                        <p:attrNameLst>
                                          <p:attrName>style.visibility</p:attrName>
                                        </p:attrNameLst>
                                      </p:cBhvr>
                                      <p:to>
                                        <p:strVal val="visible"/>
                                      </p:to>
                                    </p:set>
                                    <p:animEffect transition="in" filter="dissolve">
                                      <p:cBhvr>
                                        <p:cTn id="15" dur="500"/>
                                        <p:tgtEl>
                                          <p:spTgt spid="305155">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305155">
                                            <p:txEl>
                                              <p:pRg st="2" end="2"/>
                                            </p:txEl>
                                          </p:spTgt>
                                        </p:tgtEl>
                                        <p:attrNameLst>
                                          <p:attrName>style.visibility</p:attrName>
                                        </p:attrNameLst>
                                      </p:cBhvr>
                                      <p:to>
                                        <p:strVal val="visible"/>
                                      </p:to>
                                    </p:set>
                                    <p:animEffect transition="in" filter="dissolve">
                                      <p:cBhvr>
                                        <p:cTn id="20" dur="500"/>
                                        <p:tgtEl>
                                          <p:spTgt spid="305155">
                                            <p:txEl>
                                              <p:pRg st="2" end="2"/>
                                            </p:txEl>
                                          </p:spTgt>
                                        </p:tgtEl>
                                      </p:cBhvr>
                                    </p:animEffect>
                                  </p:childTnLst>
                                </p:cTn>
                              </p:par>
                              <p:par>
                                <p:cTn id="21" presetID="9" presetClass="entr" presetSubtype="0" fill="hold" grpId="0" nodeType="withEffect">
                                  <p:stCondLst>
                                    <p:cond delay="0"/>
                                  </p:stCondLst>
                                  <p:childTnLst>
                                    <p:set>
                                      <p:cBhvr>
                                        <p:cTn id="22" dur="1" fill="hold">
                                          <p:stCondLst>
                                            <p:cond delay="0"/>
                                          </p:stCondLst>
                                        </p:cTn>
                                        <p:tgtEl>
                                          <p:spTgt spid="305155">
                                            <p:txEl>
                                              <p:pRg st="3" end="3"/>
                                            </p:txEl>
                                          </p:spTgt>
                                        </p:tgtEl>
                                        <p:attrNameLst>
                                          <p:attrName>style.visibility</p:attrName>
                                        </p:attrNameLst>
                                      </p:cBhvr>
                                      <p:to>
                                        <p:strVal val="visible"/>
                                      </p:to>
                                    </p:set>
                                    <p:animEffect transition="in" filter="dissolve">
                                      <p:cBhvr>
                                        <p:cTn id="23" dur="500"/>
                                        <p:tgtEl>
                                          <p:spTgt spid="305155">
                                            <p:txEl>
                                              <p:pRg st="3" end="3"/>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305155">
                                            <p:txEl>
                                              <p:pRg st="4" end="4"/>
                                            </p:txEl>
                                          </p:spTgt>
                                        </p:tgtEl>
                                        <p:attrNameLst>
                                          <p:attrName>style.visibility</p:attrName>
                                        </p:attrNameLst>
                                      </p:cBhvr>
                                      <p:to>
                                        <p:strVal val="visible"/>
                                      </p:to>
                                    </p:set>
                                    <p:animEffect transition="in" filter="dissolve">
                                      <p:cBhvr>
                                        <p:cTn id="28" dur="500"/>
                                        <p:tgtEl>
                                          <p:spTgt spid="305155">
                                            <p:txEl>
                                              <p:pRg st="4" end="4"/>
                                            </p:txEl>
                                          </p:spTgt>
                                        </p:tgtEl>
                                      </p:cBhvr>
                                    </p:animEffect>
                                  </p:childTnLst>
                                </p:cTn>
                              </p:par>
                              <p:par>
                                <p:cTn id="29" presetID="9" presetClass="entr" presetSubtype="0" fill="hold" grpId="0" nodeType="withEffect">
                                  <p:stCondLst>
                                    <p:cond delay="0"/>
                                  </p:stCondLst>
                                  <p:childTnLst>
                                    <p:set>
                                      <p:cBhvr>
                                        <p:cTn id="30" dur="1" fill="hold">
                                          <p:stCondLst>
                                            <p:cond delay="0"/>
                                          </p:stCondLst>
                                        </p:cTn>
                                        <p:tgtEl>
                                          <p:spTgt spid="305155">
                                            <p:txEl>
                                              <p:pRg st="5" end="5"/>
                                            </p:txEl>
                                          </p:spTgt>
                                        </p:tgtEl>
                                        <p:attrNameLst>
                                          <p:attrName>style.visibility</p:attrName>
                                        </p:attrNameLst>
                                      </p:cBhvr>
                                      <p:to>
                                        <p:strVal val="visible"/>
                                      </p:to>
                                    </p:set>
                                    <p:animEffect transition="in" filter="dissolve">
                                      <p:cBhvr>
                                        <p:cTn id="31" dur="500"/>
                                        <p:tgtEl>
                                          <p:spTgt spid="305155">
                                            <p:txEl>
                                              <p:pRg st="5" end="5"/>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9" presetClass="entr" presetSubtype="0" fill="hold" grpId="0" nodeType="clickEffect">
                                  <p:stCondLst>
                                    <p:cond delay="0"/>
                                  </p:stCondLst>
                                  <p:childTnLst>
                                    <p:set>
                                      <p:cBhvr>
                                        <p:cTn id="35" dur="1" fill="hold">
                                          <p:stCondLst>
                                            <p:cond delay="0"/>
                                          </p:stCondLst>
                                        </p:cTn>
                                        <p:tgtEl>
                                          <p:spTgt spid="305155">
                                            <p:txEl>
                                              <p:pRg st="6" end="6"/>
                                            </p:txEl>
                                          </p:spTgt>
                                        </p:tgtEl>
                                        <p:attrNameLst>
                                          <p:attrName>style.visibility</p:attrName>
                                        </p:attrNameLst>
                                      </p:cBhvr>
                                      <p:to>
                                        <p:strVal val="visible"/>
                                      </p:to>
                                    </p:set>
                                    <p:animEffect transition="in" filter="dissolve">
                                      <p:cBhvr>
                                        <p:cTn id="36" dur="500"/>
                                        <p:tgtEl>
                                          <p:spTgt spid="305155">
                                            <p:txEl>
                                              <p:pRg st="6" end="6"/>
                                            </p:txEl>
                                          </p:spTgt>
                                        </p:tgtEl>
                                      </p:cBhvr>
                                    </p:animEffect>
                                  </p:childTnLst>
                                </p:cTn>
                              </p:par>
                              <p:par>
                                <p:cTn id="37" presetID="9" presetClass="entr" presetSubtype="0" fill="hold" grpId="0" nodeType="withEffect">
                                  <p:stCondLst>
                                    <p:cond delay="0"/>
                                  </p:stCondLst>
                                  <p:childTnLst>
                                    <p:set>
                                      <p:cBhvr>
                                        <p:cTn id="38" dur="1" fill="hold">
                                          <p:stCondLst>
                                            <p:cond delay="0"/>
                                          </p:stCondLst>
                                        </p:cTn>
                                        <p:tgtEl>
                                          <p:spTgt spid="305155">
                                            <p:txEl>
                                              <p:pRg st="7" end="7"/>
                                            </p:txEl>
                                          </p:spTgt>
                                        </p:tgtEl>
                                        <p:attrNameLst>
                                          <p:attrName>style.visibility</p:attrName>
                                        </p:attrNameLst>
                                      </p:cBhvr>
                                      <p:to>
                                        <p:strVal val="visible"/>
                                      </p:to>
                                    </p:set>
                                    <p:animEffect transition="in" filter="dissolve">
                                      <p:cBhvr>
                                        <p:cTn id="39" dur="500"/>
                                        <p:tgtEl>
                                          <p:spTgt spid="30515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5154" grpId="0"/>
      <p:bldP spid="30515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Advantages of effect sizes</a:t>
            </a:r>
          </a:p>
        </p:txBody>
      </p:sp>
      <p:sp>
        <p:nvSpPr>
          <p:cNvPr id="3" name="Content Placeholder 2"/>
          <p:cNvSpPr>
            <a:spLocks noGrp="1"/>
          </p:cNvSpPr>
          <p:nvPr>
            <p:ph idx="1"/>
          </p:nvPr>
        </p:nvSpPr>
        <p:spPr/>
        <p:txBody>
          <a:bodyPr>
            <a:normAutofit fontScale="62500" lnSpcReduction="20000"/>
          </a:bodyPr>
          <a:lstStyle/>
          <a:p>
            <a:pPr lvl="0"/>
            <a:r>
              <a:rPr lang="en-GB" dirty="0"/>
              <a:t>They encourage interpreting effects on a continuum and not applying a categorical decision rule such as ‘significant’ or ‘not significant’.</a:t>
            </a:r>
          </a:p>
          <a:p>
            <a:pPr lvl="0"/>
            <a:r>
              <a:rPr lang="en-GB" dirty="0"/>
              <a:t>Effect sizes  and sample size</a:t>
            </a:r>
          </a:p>
          <a:p>
            <a:pPr lvl="1"/>
            <a:r>
              <a:rPr lang="en-GB" dirty="0"/>
              <a:t>Effect sizes are affected by sample size (larger samples yield better estimates of the population effect size), but, unlike </a:t>
            </a:r>
            <a:r>
              <a:rPr lang="en-GB" i="1" dirty="0"/>
              <a:t>p</a:t>
            </a:r>
            <a:r>
              <a:rPr lang="en-GB" dirty="0"/>
              <a:t>-values, there is no decision rule attached to effect sizes so the interpretation of effect sizes is not confounded by sample size.</a:t>
            </a:r>
          </a:p>
          <a:p>
            <a:r>
              <a:rPr lang="en-GB" dirty="0"/>
              <a:t>Effect sizes and researcher degrees of freedom</a:t>
            </a:r>
          </a:p>
          <a:p>
            <a:pPr lvl="1"/>
            <a:r>
              <a:rPr lang="en-GB" dirty="0"/>
              <a:t>Although there are researcher degrees of freedom (not related to sample size) that researchers could use to maximize (or minimize) effect sizes, there is less incentive to do so because effect sizes are not tied to a decision rule in which effects either side of a certain threshold have qualitatively opposite interpretations. </a:t>
            </a:r>
            <a:endParaRPr lang="en-US" dirty="0"/>
          </a:p>
        </p:txBody>
      </p:sp>
    </p:spTree>
    <p:extLst>
      <p:ext uri="{BB962C8B-B14F-4D97-AF65-F5344CB8AC3E}">
        <p14:creationId xmlns:p14="http://schemas.microsoft.com/office/powerpoint/2010/main" val="19893454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Meta-analysis</a:t>
            </a:r>
          </a:p>
        </p:txBody>
      </p:sp>
      <p:sp>
        <p:nvSpPr>
          <p:cNvPr id="3" name="Content Placeholder 2"/>
          <p:cNvSpPr>
            <a:spLocks noGrp="1"/>
          </p:cNvSpPr>
          <p:nvPr>
            <p:ph idx="1"/>
          </p:nvPr>
        </p:nvSpPr>
        <p:spPr/>
        <p:txBody>
          <a:bodyPr>
            <a:normAutofit fontScale="62500" lnSpcReduction="20000"/>
          </a:bodyPr>
          <a:lstStyle/>
          <a:p>
            <a:r>
              <a:rPr lang="en-GB" dirty="0"/>
              <a:t>Meta-analysis involves computing effect sizes for a series of studies that investigated the same research question, and taking a weighted average of those effect sizes.</a:t>
            </a:r>
          </a:p>
          <a:p>
            <a:r>
              <a:rPr lang="en-GB" dirty="0"/>
              <a:t>Each effect size is weighted by its precision (i.e., how good an estimate of the population it is) before the average is computed.</a:t>
            </a:r>
          </a:p>
          <a:p>
            <a:r>
              <a:rPr lang="en-GB" dirty="0"/>
              <a:t>Large studies, which will yield effect sizes that are more likely to closely approximate the population, are given more ‘weight’ than smaller studies, which should have yielded imprecise effect size estimates.</a:t>
            </a:r>
          </a:p>
          <a:p>
            <a:r>
              <a:rPr lang="en-GB" dirty="0"/>
              <a:t>The aim of meta-analysis is not to look at </a:t>
            </a:r>
            <a:r>
              <a:rPr lang="en-GB" i="1" dirty="0"/>
              <a:t>p</a:t>
            </a:r>
            <a:r>
              <a:rPr lang="en-GB" dirty="0"/>
              <a:t>-values and assess ‘significance’, but to estimate the population effect.</a:t>
            </a:r>
          </a:p>
          <a:p>
            <a:pPr lvl="1"/>
            <a:r>
              <a:rPr lang="en-GB" dirty="0"/>
              <a:t>Therefore, it overcomes the same problems of NHST that we discussed for effect sizes </a:t>
            </a:r>
            <a:endParaRPr lang="en-US" dirty="0"/>
          </a:p>
        </p:txBody>
      </p:sp>
    </p:spTree>
    <p:extLst>
      <p:ext uri="{BB962C8B-B14F-4D97-AF65-F5344CB8AC3E}">
        <p14:creationId xmlns:p14="http://schemas.microsoft.com/office/powerpoint/2010/main" val="14048882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Bayesian estimation</a:t>
            </a:r>
          </a:p>
        </p:txBody>
      </p:sp>
      <p:pic>
        <p:nvPicPr>
          <p:cNvPr id="3" name="Picture 2"/>
          <p:cNvPicPr/>
          <p:nvPr/>
        </p:nvPicPr>
        <p:blipFill>
          <a:blip r:embed="rId2" cstate="print">
            <a:extLst>
              <a:ext uri="{28A0092B-C50C-407E-A947-70E740481C1C}">
                <a14:useLocalDpi xmlns:a14="http://schemas.microsoft.com/office/drawing/2010/main" val="0"/>
              </a:ext>
            </a:extLst>
          </a:blip>
          <a:stretch>
            <a:fillRect/>
          </a:stretch>
        </p:blipFill>
        <p:spPr>
          <a:xfrm>
            <a:off x="1636038" y="1920479"/>
            <a:ext cx="6557725" cy="3624599"/>
          </a:xfrm>
          <a:prstGeom prst="rect">
            <a:avLst/>
          </a:prstGeom>
        </p:spPr>
      </p:pic>
    </p:spTree>
    <p:extLst>
      <p:ext uri="{BB962C8B-B14F-4D97-AF65-F5344CB8AC3E}">
        <p14:creationId xmlns:p14="http://schemas.microsoft.com/office/powerpoint/2010/main" val="7624227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Bayes’ theorem</a:t>
            </a:r>
          </a:p>
        </p:txBody>
      </p:sp>
      <mc:AlternateContent xmlns:mc="http://schemas.openxmlformats.org/markup-compatibility/2006">
        <mc:Choice xmlns:a14="http://schemas.microsoft.com/office/drawing/2010/main" Requires="a14">
          <p:sp>
            <p:nvSpPr>
              <p:cNvPr id="3" name="Rectangle 2"/>
              <p:cNvSpPr/>
              <p:nvPr/>
            </p:nvSpPr>
            <p:spPr>
              <a:xfrm>
                <a:off x="-190500" y="2422826"/>
                <a:ext cx="8352030" cy="2128531"/>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m:rPr>
                          <m:nor/>
                        </m:rPr>
                        <a:rPr lang="en-US" sz="2100"/>
                        <m:t>Bayes</m:t>
                      </m:r>
                      <m:r>
                        <m:rPr>
                          <m:nor/>
                        </m:rPr>
                        <a:rPr lang="en-US" sz="2100"/>
                        <m:t>′ </m:t>
                      </m:r>
                      <m:r>
                        <m:rPr>
                          <m:nor/>
                        </m:rPr>
                        <a:rPr lang="en-US" sz="2100"/>
                        <m:t>Theorem</m:t>
                      </m:r>
                      <m:r>
                        <m:rPr>
                          <m:aln/>
                        </m:rPr>
                        <a:rPr lang="en-US" sz="2100">
                          <a:latin typeface="Cambria Math" charset="0"/>
                        </a:rPr>
                        <m:t>=</m:t>
                      </m:r>
                      <m:r>
                        <a:rPr lang="en-US" sz="2100" i="1">
                          <a:latin typeface="Cambria Math" charset="0"/>
                        </a:rPr>
                        <m:t>𝑝</m:t>
                      </m:r>
                      <m:d>
                        <m:dPr>
                          <m:ctrlPr>
                            <a:rPr lang="en-US" sz="2100" i="1">
                              <a:latin typeface="Cambria Math" panose="02040503050406030204" pitchFamily="18" charset="0"/>
                            </a:rPr>
                          </m:ctrlPr>
                        </m:dPr>
                        <m:e>
                          <m:r>
                            <a:rPr lang="en-US" sz="2100" i="1">
                              <a:latin typeface="Cambria Math" charset="0"/>
                            </a:rPr>
                            <m:t>𝐴</m:t>
                          </m:r>
                        </m:e>
                        <m:e>
                          <m:r>
                            <a:rPr lang="en-US" sz="2100" i="1">
                              <a:latin typeface="Cambria Math" charset="0"/>
                            </a:rPr>
                            <m:t>𝐵</m:t>
                          </m:r>
                        </m:e>
                      </m:d>
                      <m:r>
                        <m:rPr>
                          <m:nor/>
                        </m:rPr>
                        <a:rPr lang="en-US" sz="2100" i="1">
                          <a:latin typeface="Cambria Math" charset="0"/>
                        </a:rPr>
                        <m:t>=</m:t>
                      </m:r>
                      <m:f>
                        <m:fPr>
                          <m:ctrlPr>
                            <a:rPr lang="en-US" sz="2100" i="1">
                              <a:latin typeface="Cambria Math" panose="02040503050406030204" pitchFamily="18" charset="0"/>
                            </a:rPr>
                          </m:ctrlPr>
                        </m:fPr>
                        <m:num>
                          <m:r>
                            <a:rPr lang="en-US" sz="2100" i="1">
                              <a:latin typeface="Cambria Math" charset="0"/>
                            </a:rPr>
                            <m:t>𝑝</m:t>
                          </m:r>
                          <m:d>
                            <m:dPr>
                              <m:ctrlPr>
                                <a:rPr lang="en-US" sz="2100" i="1">
                                  <a:latin typeface="Cambria Math" panose="02040503050406030204" pitchFamily="18" charset="0"/>
                                </a:rPr>
                              </m:ctrlPr>
                            </m:dPr>
                            <m:e>
                              <m:r>
                                <a:rPr lang="en-US" sz="2100" i="1">
                                  <a:latin typeface="Cambria Math" charset="0"/>
                                </a:rPr>
                                <m:t>𝐵</m:t>
                              </m:r>
                            </m:e>
                            <m:e>
                              <m:r>
                                <a:rPr lang="en-US" sz="2100" i="1">
                                  <a:latin typeface="Cambria Math" charset="0"/>
                                </a:rPr>
                                <m:t>𝐴</m:t>
                              </m:r>
                            </m:e>
                          </m:d>
                          <m:r>
                            <a:rPr lang="en-US" sz="2100">
                              <a:latin typeface="Cambria Math" charset="0"/>
                            </a:rPr>
                            <m:t>×</m:t>
                          </m:r>
                          <m:r>
                            <a:rPr lang="en-US" sz="2100" i="1">
                              <a:latin typeface="Cambria Math" charset="0"/>
                            </a:rPr>
                            <m:t>𝑝</m:t>
                          </m:r>
                          <m:d>
                            <m:dPr>
                              <m:ctrlPr>
                                <a:rPr lang="en-US" sz="2100" i="1">
                                  <a:latin typeface="Cambria Math" panose="02040503050406030204" pitchFamily="18" charset="0"/>
                                </a:rPr>
                              </m:ctrlPr>
                            </m:dPr>
                            <m:e>
                              <m:r>
                                <a:rPr lang="en-US" sz="2100" i="1">
                                  <a:latin typeface="Cambria Math" charset="0"/>
                                </a:rPr>
                                <m:t>𝐴</m:t>
                              </m:r>
                            </m:e>
                          </m:d>
                        </m:num>
                        <m:den>
                          <m:r>
                            <a:rPr lang="en-US" sz="2100" i="1">
                              <a:latin typeface="Cambria Math" charset="0"/>
                            </a:rPr>
                            <m:t>𝑝</m:t>
                          </m:r>
                          <m:d>
                            <m:dPr>
                              <m:ctrlPr>
                                <a:rPr lang="en-US" sz="2100" i="1">
                                  <a:latin typeface="Cambria Math" panose="02040503050406030204" pitchFamily="18" charset="0"/>
                                </a:rPr>
                              </m:ctrlPr>
                            </m:dPr>
                            <m:e>
                              <m:r>
                                <a:rPr lang="en-US" sz="2100" i="1">
                                  <a:latin typeface="Cambria Math" charset="0"/>
                                </a:rPr>
                                <m:t>𝐵</m:t>
                              </m:r>
                            </m:e>
                          </m:d>
                        </m:den>
                      </m:f>
                    </m:oMath>
                    <m:oMath xmlns:m="http://schemas.openxmlformats.org/officeDocument/2006/math">
                      <m:r>
                        <m:rPr>
                          <m:nor/>
                          <m:aln/>
                        </m:rPr>
                        <a:rPr lang="en-GB" sz="2100"/>
                        <m:t>=</m:t>
                      </m:r>
                      <m:r>
                        <m:rPr>
                          <m:nor/>
                        </m:rPr>
                        <a:rPr lang="en-GB" sz="2100"/>
                        <m:t> </m:t>
                      </m:r>
                      <m:r>
                        <a:rPr lang="en-GB" sz="2100" i="1">
                          <a:latin typeface="Cambria Math" panose="02040503050406030204" pitchFamily="18" charset="0"/>
                        </a:rPr>
                        <m:t>𝑝</m:t>
                      </m:r>
                      <m:d>
                        <m:dPr>
                          <m:ctrlPr>
                            <a:rPr lang="en-GB" sz="2100" i="1">
                              <a:latin typeface="Cambria Math" panose="02040503050406030204" pitchFamily="18" charset="0"/>
                            </a:rPr>
                          </m:ctrlPr>
                        </m:dPr>
                        <m:e>
                          <m:r>
                            <m:rPr>
                              <m:nor/>
                            </m:rPr>
                            <a:rPr lang="en-GB" sz="2100"/>
                            <m:t>Model</m:t>
                          </m:r>
                        </m:e>
                        <m:e>
                          <m:r>
                            <m:rPr>
                              <m:nor/>
                            </m:rPr>
                            <a:rPr lang="en-GB" sz="2100"/>
                            <m:t>Data</m:t>
                          </m:r>
                        </m:e>
                      </m:d>
                      <m:r>
                        <m:rPr>
                          <m:nor/>
                        </m:rPr>
                        <a:rPr lang="en-GB" sz="2100"/>
                        <m:t>=</m:t>
                      </m:r>
                      <m:f>
                        <m:fPr>
                          <m:ctrlPr>
                            <a:rPr lang="en-GB" sz="2100" i="1">
                              <a:latin typeface="Cambria Math" panose="02040503050406030204" pitchFamily="18" charset="0"/>
                            </a:rPr>
                          </m:ctrlPr>
                        </m:fPr>
                        <m:num>
                          <m:r>
                            <a:rPr lang="en-GB" sz="2100" i="1">
                              <a:latin typeface="Cambria Math" panose="02040503050406030204" pitchFamily="18" charset="0"/>
                            </a:rPr>
                            <m:t>𝑝</m:t>
                          </m:r>
                          <m:d>
                            <m:dPr>
                              <m:ctrlPr>
                                <a:rPr lang="en-GB" sz="2100" i="1">
                                  <a:latin typeface="Cambria Math" panose="02040503050406030204" pitchFamily="18" charset="0"/>
                                </a:rPr>
                              </m:ctrlPr>
                            </m:dPr>
                            <m:e>
                              <m:r>
                                <m:rPr>
                                  <m:nor/>
                                </m:rPr>
                                <a:rPr lang="en-GB" sz="2100"/>
                                <m:t>Data</m:t>
                              </m:r>
                            </m:e>
                            <m:e>
                              <m:r>
                                <m:rPr>
                                  <m:nor/>
                                </m:rPr>
                                <a:rPr lang="en-GB" sz="2100"/>
                                <m:t>Model</m:t>
                              </m:r>
                            </m:e>
                          </m:d>
                          <m:r>
                            <a:rPr lang="en-GB" sz="2100">
                              <a:latin typeface="Cambria Math" panose="02040503050406030204" pitchFamily="18" charset="0"/>
                            </a:rPr>
                            <m:t>×</m:t>
                          </m:r>
                          <m:r>
                            <a:rPr lang="en-GB" sz="2100" i="1">
                              <a:latin typeface="Cambria Math" panose="02040503050406030204" pitchFamily="18" charset="0"/>
                            </a:rPr>
                            <m:t>𝑝</m:t>
                          </m:r>
                          <m:d>
                            <m:dPr>
                              <m:ctrlPr>
                                <a:rPr lang="en-GB" sz="2100" i="1">
                                  <a:latin typeface="Cambria Math" panose="02040503050406030204" pitchFamily="18" charset="0"/>
                                </a:rPr>
                              </m:ctrlPr>
                            </m:dPr>
                            <m:e>
                              <m:r>
                                <m:rPr>
                                  <m:nor/>
                                </m:rPr>
                                <a:rPr lang="en-GB" sz="2100"/>
                                <m:t>Model</m:t>
                              </m:r>
                            </m:e>
                          </m:d>
                        </m:num>
                        <m:den>
                          <m:r>
                            <a:rPr lang="en-GB" sz="2100" i="1">
                              <a:latin typeface="Cambria Math" panose="02040503050406030204" pitchFamily="18" charset="0"/>
                            </a:rPr>
                            <m:t>𝑝</m:t>
                          </m:r>
                          <m:d>
                            <m:dPr>
                              <m:ctrlPr>
                                <a:rPr lang="en-GB" sz="2100" i="1">
                                  <a:latin typeface="Cambria Math" panose="02040503050406030204" pitchFamily="18" charset="0"/>
                                </a:rPr>
                              </m:ctrlPr>
                            </m:dPr>
                            <m:e>
                              <m:r>
                                <m:rPr>
                                  <m:nor/>
                                </m:rPr>
                                <a:rPr lang="en-GB" sz="2100"/>
                                <m:t>Data</m:t>
                              </m:r>
                            </m:e>
                          </m:d>
                        </m:den>
                      </m:f>
                    </m:oMath>
                    <m:oMath xmlns:m="http://schemas.openxmlformats.org/officeDocument/2006/math">
                      <m:r>
                        <m:rPr>
                          <m:nor/>
                          <m:aln/>
                        </m:rPr>
                        <a:rPr lang="en-GB" sz="2100"/>
                        <m:t>=</m:t>
                      </m:r>
                      <m:r>
                        <m:rPr>
                          <m:nor/>
                        </m:rPr>
                        <a:rPr lang="en-GB" sz="2100"/>
                        <m:t> </m:t>
                      </m:r>
                      <m:r>
                        <m:rPr>
                          <m:nor/>
                        </m:rPr>
                        <a:rPr lang="en-GB" sz="2100"/>
                        <m:t>Posterior</m:t>
                      </m:r>
                      <m:r>
                        <m:rPr>
                          <m:nor/>
                        </m:rPr>
                        <a:rPr lang="en-GB" sz="2100"/>
                        <m:t> </m:t>
                      </m:r>
                      <m:r>
                        <m:rPr>
                          <m:nor/>
                        </m:rPr>
                        <a:rPr lang="en-GB" sz="2100"/>
                        <m:t>probability</m:t>
                      </m:r>
                      <m:r>
                        <a:rPr lang="en-GB" sz="2100">
                          <a:latin typeface="Cambria Math" panose="02040503050406030204" pitchFamily="18" charset="0"/>
                        </a:rPr>
                        <m:t>=</m:t>
                      </m:r>
                      <m:f>
                        <m:fPr>
                          <m:ctrlPr>
                            <a:rPr lang="en-GB" sz="2100" i="1">
                              <a:latin typeface="Cambria Math" panose="02040503050406030204" pitchFamily="18" charset="0"/>
                            </a:rPr>
                          </m:ctrlPr>
                        </m:fPr>
                        <m:num>
                          <m:r>
                            <m:rPr>
                              <m:nor/>
                            </m:rPr>
                            <a:rPr lang="en-GB" sz="2100"/>
                            <m:t>likelihood</m:t>
                          </m:r>
                          <m:r>
                            <m:rPr>
                              <m:nor/>
                            </m:rPr>
                            <a:rPr lang="en-GB" sz="2100"/>
                            <m:t>×</m:t>
                          </m:r>
                          <m:r>
                            <m:rPr>
                              <m:nor/>
                            </m:rPr>
                            <a:rPr lang="en-GB" sz="2100"/>
                            <m:t>prior</m:t>
                          </m:r>
                          <m:r>
                            <m:rPr>
                              <m:nor/>
                            </m:rPr>
                            <a:rPr lang="en-GB" sz="2100"/>
                            <m:t> </m:t>
                          </m:r>
                          <m:r>
                            <m:rPr>
                              <m:nor/>
                            </m:rPr>
                            <a:rPr lang="en-GB" sz="2100"/>
                            <m:t>probability</m:t>
                          </m:r>
                        </m:num>
                        <m:den>
                          <m:r>
                            <m:rPr>
                              <m:nor/>
                            </m:rPr>
                            <a:rPr lang="en-GB" sz="2100"/>
                            <m:t>marginal</m:t>
                          </m:r>
                          <m:r>
                            <m:rPr>
                              <m:nor/>
                            </m:rPr>
                            <a:rPr lang="en-GB" sz="2100"/>
                            <m:t> </m:t>
                          </m:r>
                          <m:r>
                            <m:rPr>
                              <m:nor/>
                            </m:rPr>
                            <a:rPr lang="en-GB" sz="2100"/>
                            <m:t>likelihood</m:t>
                          </m:r>
                        </m:den>
                      </m:f>
                    </m:oMath>
                  </m:oMathPara>
                </a14:m>
                <a:endParaRPr lang="en-US" sz="2100" dirty="0"/>
              </a:p>
            </p:txBody>
          </p:sp>
        </mc:Choice>
        <mc:Fallback>
          <p:sp>
            <p:nvSpPr>
              <p:cNvPr id="3" name="Rectangle 2"/>
              <p:cNvSpPr>
                <a:spLocks noRot="1" noChangeAspect="1" noMove="1" noResize="1" noEditPoints="1" noAdjustHandles="1" noChangeArrowheads="1" noChangeShapeType="1" noTextEdit="1"/>
              </p:cNvSpPr>
              <p:nvPr/>
            </p:nvSpPr>
            <p:spPr>
              <a:xfrm>
                <a:off x="-190500" y="2422826"/>
                <a:ext cx="8352030" cy="2128531"/>
              </a:xfrm>
              <a:prstGeom prst="rect">
                <a:avLst/>
              </a:prstGeom>
              <a:blipFill>
                <a:blip r:embed="rId2"/>
                <a:stretch>
                  <a:fillRect r="-10073"/>
                </a:stretch>
              </a:blipFill>
            </p:spPr>
            <p:txBody>
              <a:bodyPr/>
              <a:lstStyle/>
              <a:p>
                <a:r>
                  <a:rPr lang="en-US">
                    <a:noFill/>
                  </a:rPr>
                  <a:t> </a:t>
                </a:r>
              </a:p>
            </p:txBody>
          </p:sp>
        </mc:Fallback>
      </mc:AlternateContent>
    </p:spTree>
    <p:extLst>
      <p:ext uri="{BB962C8B-B14F-4D97-AF65-F5344CB8AC3E}">
        <p14:creationId xmlns:p14="http://schemas.microsoft.com/office/powerpoint/2010/main" val="10099866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Bayes factor</a:t>
            </a:r>
          </a:p>
        </p:txBody>
      </p:sp>
      <mc:AlternateContent xmlns:mc="http://schemas.openxmlformats.org/markup-compatibility/2006">
        <mc:Choice xmlns:a14="http://schemas.microsoft.com/office/drawing/2010/main" Requires="a14">
          <p:sp>
            <p:nvSpPr>
              <p:cNvPr id="3" name="Rectangle 2"/>
              <p:cNvSpPr/>
              <p:nvPr/>
            </p:nvSpPr>
            <p:spPr>
              <a:xfrm>
                <a:off x="1533525" y="2076323"/>
                <a:ext cx="6057900" cy="1676741"/>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f>
                        <m:fPr>
                          <m:ctrlPr>
                            <a:rPr lang="en-US" i="1">
                              <a:latin typeface="Cambria Math" panose="02040503050406030204" pitchFamily="18" charset="0"/>
                            </a:rPr>
                          </m:ctrlPr>
                        </m:fPr>
                        <m:num>
                          <m:r>
                            <a:rPr lang="en-US" i="1">
                              <a:latin typeface="Cambria Math" charset="0"/>
                            </a:rPr>
                            <m:t>𝑝</m:t>
                          </m:r>
                          <m:r>
                            <m:rPr>
                              <m:nor/>
                            </m:rPr>
                            <a:rPr lang="en-US" i="1">
                              <a:latin typeface="Cambria Math" charset="0"/>
                            </a:rPr>
                            <m:t>(</m:t>
                          </m:r>
                          <m:r>
                            <m:rPr>
                              <m:nor/>
                            </m:rPr>
                            <a:rPr lang="en-US">
                              <a:latin typeface="Cambria Math" charset="0"/>
                            </a:rPr>
                            <m:t>alternative</m:t>
                          </m:r>
                          <m:r>
                            <m:rPr>
                              <m:nor/>
                            </m:rPr>
                            <a:rPr lang="en-US">
                              <a:latin typeface="Cambria Math" charset="0"/>
                            </a:rPr>
                            <m:t>|</m:t>
                          </m:r>
                          <m:r>
                            <m:rPr>
                              <m:nor/>
                            </m:rPr>
                            <a:rPr lang="en-US">
                              <a:latin typeface="Cambria Math" charset="0"/>
                            </a:rPr>
                            <m:t>data</m:t>
                          </m:r>
                          <m:r>
                            <m:rPr>
                              <m:nor/>
                            </m:rPr>
                            <a:rPr lang="en-US" i="1">
                              <a:latin typeface="Cambria Math" charset="0"/>
                            </a:rPr>
                            <m:t>)</m:t>
                          </m:r>
                        </m:num>
                        <m:den>
                          <m:r>
                            <a:rPr lang="en-US" i="1">
                              <a:latin typeface="Cambria Math" charset="0"/>
                            </a:rPr>
                            <m:t>𝑝</m:t>
                          </m:r>
                          <m:r>
                            <m:rPr>
                              <m:nor/>
                            </m:rPr>
                            <a:rPr lang="en-US" i="1">
                              <a:latin typeface="Cambria Math" charset="0"/>
                            </a:rPr>
                            <m:t>(</m:t>
                          </m:r>
                          <m:r>
                            <m:rPr>
                              <m:nor/>
                            </m:rPr>
                            <a:rPr lang="en-US">
                              <a:latin typeface="Cambria Math" charset="0"/>
                            </a:rPr>
                            <m:t>null</m:t>
                          </m:r>
                          <m:r>
                            <m:rPr>
                              <m:nor/>
                            </m:rPr>
                            <a:rPr lang="en-US">
                              <a:latin typeface="Cambria Math" charset="0"/>
                            </a:rPr>
                            <m:t>|</m:t>
                          </m:r>
                          <m:r>
                            <m:rPr>
                              <m:nor/>
                            </m:rPr>
                            <a:rPr lang="en-US">
                              <a:latin typeface="Cambria Math" charset="0"/>
                            </a:rPr>
                            <m:t>data</m:t>
                          </m:r>
                          <m:r>
                            <m:rPr>
                              <m:nor/>
                            </m:rPr>
                            <a:rPr lang="en-US" i="1">
                              <a:latin typeface="Cambria Math" charset="0"/>
                            </a:rPr>
                            <m:t>)</m:t>
                          </m:r>
                        </m:den>
                      </m:f>
                      <m:r>
                        <a:rPr lang="en-US" i="0">
                          <a:latin typeface="Cambria Math" charset="0"/>
                        </a:rPr>
                        <m:t>= </m:t>
                      </m:r>
                      <m:f>
                        <m:fPr>
                          <m:ctrlPr>
                            <a:rPr lang="en-US" i="1">
                              <a:latin typeface="Cambria Math" panose="02040503050406030204" pitchFamily="18" charset="0"/>
                            </a:rPr>
                          </m:ctrlPr>
                        </m:fPr>
                        <m:num>
                          <m:f>
                            <m:fPr>
                              <m:type m:val="skw"/>
                              <m:ctrlPr>
                                <a:rPr lang="en-US" i="1">
                                  <a:latin typeface="Cambria Math" panose="02040503050406030204" pitchFamily="18" charset="0"/>
                                </a:rPr>
                              </m:ctrlPr>
                            </m:fPr>
                            <m:num>
                              <m:r>
                                <a:rPr lang="en-US" i="1">
                                  <a:latin typeface="Cambria Math" charset="0"/>
                                </a:rPr>
                                <m:t>𝑝</m:t>
                              </m:r>
                              <m:d>
                                <m:dPr>
                                  <m:ctrlPr>
                                    <a:rPr lang="en-US" i="1">
                                      <a:latin typeface="Cambria Math" panose="02040503050406030204" pitchFamily="18" charset="0"/>
                                    </a:rPr>
                                  </m:ctrlPr>
                                </m:dPr>
                                <m:e>
                                  <m:r>
                                    <m:rPr>
                                      <m:nor/>
                                    </m:rPr>
                                    <a:rPr lang="en-US">
                                      <a:latin typeface="Cambria Math" charset="0"/>
                                    </a:rPr>
                                    <m:t>data</m:t>
                                  </m:r>
                                </m:e>
                                <m:e>
                                  <m:r>
                                    <m:rPr>
                                      <m:nor/>
                                    </m:rPr>
                                    <a:rPr lang="en-US">
                                      <a:latin typeface="Cambria Math" charset="0"/>
                                    </a:rPr>
                                    <m:t>alternative</m:t>
                                  </m:r>
                                </m:e>
                              </m:d>
                              <m:r>
                                <a:rPr lang="en-US" i="0">
                                  <a:latin typeface="Cambria Math" charset="0"/>
                                </a:rPr>
                                <m:t>×</m:t>
                              </m:r>
                              <m:r>
                                <a:rPr lang="en-US" i="1">
                                  <a:latin typeface="Cambria Math" charset="0"/>
                                </a:rPr>
                                <m:t>𝑝</m:t>
                              </m:r>
                              <m:d>
                                <m:dPr>
                                  <m:ctrlPr>
                                    <a:rPr lang="en-US" i="1">
                                      <a:latin typeface="Cambria Math" panose="02040503050406030204" pitchFamily="18" charset="0"/>
                                    </a:rPr>
                                  </m:ctrlPr>
                                </m:dPr>
                                <m:e>
                                  <m:r>
                                    <m:rPr>
                                      <m:nor/>
                                    </m:rPr>
                                    <a:rPr lang="en-US">
                                      <a:latin typeface="Cambria Math" charset="0"/>
                                    </a:rPr>
                                    <m:t>alternative</m:t>
                                  </m:r>
                                </m:e>
                              </m:d>
                            </m:num>
                            <m:den>
                              <m:r>
                                <a:rPr lang="en-US" i="1">
                                  <a:latin typeface="Cambria Math" charset="0"/>
                                </a:rPr>
                                <m:t>𝑝</m:t>
                              </m:r>
                              <m:r>
                                <m:rPr>
                                  <m:nor/>
                                </m:rPr>
                                <a:rPr lang="en-US" i="1">
                                  <a:latin typeface="Cambria Math" charset="0"/>
                                </a:rPr>
                                <m:t>(</m:t>
                              </m:r>
                              <m:r>
                                <m:rPr>
                                  <m:nor/>
                                </m:rPr>
                                <a:rPr lang="en-US">
                                  <a:latin typeface="Cambria Math" charset="0"/>
                                </a:rPr>
                                <m:t>data</m:t>
                              </m:r>
                              <m:r>
                                <m:rPr>
                                  <m:nor/>
                                </m:rPr>
                                <a:rPr lang="en-US" i="1">
                                  <a:latin typeface="Cambria Math" charset="0"/>
                                </a:rPr>
                                <m:t>)</m:t>
                              </m:r>
                            </m:den>
                          </m:f>
                        </m:num>
                        <m:den>
                          <m:f>
                            <m:fPr>
                              <m:type m:val="skw"/>
                              <m:ctrlPr>
                                <a:rPr lang="en-US" i="1">
                                  <a:latin typeface="Cambria Math" panose="02040503050406030204" pitchFamily="18" charset="0"/>
                                </a:rPr>
                              </m:ctrlPr>
                            </m:fPr>
                            <m:num>
                              <m:r>
                                <a:rPr lang="en-US" i="1">
                                  <a:latin typeface="Cambria Math" charset="0"/>
                                </a:rPr>
                                <m:t>𝑝</m:t>
                              </m:r>
                              <m:d>
                                <m:dPr>
                                  <m:ctrlPr>
                                    <a:rPr lang="en-US" i="1">
                                      <a:latin typeface="Cambria Math" panose="02040503050406030204" pitchFamily="18" charset="0"/>
                                    </a:rPr>
                                  </m:ctrlPr>
                                </m:dPr>
                                <m:e>
                                  <m:r>
                                    <m:rPr>
                                      <m:nor/>
                                    </m:rPr>
                                    <a:rPr lang="en-US">
                                      <a:latin typeface="Cambria Math" charset="0"/>
                                    </a:rPr>
                                    <m:t>data</m:t>
                                  </m:r>
                                </m:e>
                                <m:e>
                                  <m:r>
                                    <m:rPr>
                                      <m:nor/>
                                    </m:rPr>
                                    <a:rPr lang="en-US">
                                      <a:latin typeface="Cambria Math" charset="0"/>
                                    </a:rPr>
                                    <m:t>null</m:t>
                                  </m:r>
                                </m:e>
                              </m:d>
                              <m:r>
                                <a:rPr lang="en-US" i="0">
                                  <a:latin typeface="Cambria Math" charset="0"/>
                                </a:rPr>
                                <m:t>×</m:t>
                              </m:r>
                              <m:r>
                                <a:rPr lang="en-US" i="1">
                                  <a:latin typeface="Cambria Math" charset="0"/>
                                </a:rPr>
                                <m:t>𝑝</m:t>
                              </m:r>
                              <m:d>
                                <m:dPr>
                                  <m:ctrlPr>
                                    <a:rPr lang="en-US" i="1">
                                      <a:latin typeface="Cambria Math" panose="02040503050406030204" pitchFamily="18" charset="0"/>
                                    </a:rPr>
                                  </m:ctrlPr>
                                </m:dPr>
                                <m:e>
                                  <m:r>
                                    <m:rPr>
                                      <m:nor/>
                                    </m:rPr>
                                    <a:rPr lang="en-US">
                                      <a:latin typeface="Cambria Math" charset="0"/>
                                    </a:rPr>
                                    <m:t>null</m:t>
                                  </m:r>
                                </m:e>
                              </m:d>
                            </m:num>
                            <m:den>
                              <m:r>
                                <a:rPr lang="en-US" i="1">
                                  <a:latin typeface="Cambria Math" charset="0"/>
                                </a:rPr>
                                <m:t>𝑝</m:t>
                              </m:r>
                              <m:r>
                                <m:rPr>
                                  <m:nor/>
                                </m:rPr>
                                <a:rPr lang="en-US" i="1">
                                  <a:latin typeface="Cambria Math" charset="0"/>
                                </a:rPr>
                                <m:t>(</m:t>
                              </m:r>
                              <m:r>
                                <m:rPr>
                                  <m:nor/>
                                </m:rPr>
                                <a:rPr lang="en-US">
                                  <a:latin typeface="Cambria Math" charset="0"/>
                                </a:rPr>
                                <m:t>data</m:t>
                              </m:r>
                              <m:r>
                                <m:rPr>
                                  <m:nor/>
                                </m:rPr>
                                <a:rPr lang="en-US" i="1">
                                  <a:latin typeface="Cambria Math" charset="0"/>
                                </a:rPr>
                                <m:t>)</m:t>
                              </m:r>
                            </m:den>
                          </m:f>
                        </m:den>
                      </m:f>
                    </m:oMath>
                  </m:oMathPara>
                </a14:m>
                <a:endParaRPr lang="en-US" dirty="0"/>
              </a:p>
            </p:txBody>
          </p:sp>
        </mc:Choice>
        <mc:Fallback>
          <p:sp>
            <p:nvSpPr>
              <p:cNvPr id="3" name="Rectangle 2"/>
              <p:cNvSpPr>
                <a:spLocks noRot="1" noChangeAspect="1" noMove="1" noResize="1" noEditPoints="1" noAdjustHandles="1" noChangeArrowheads="1" noChangeShapeType="1" noTextEdit="1"/>
              </p:cNvSpPr>
              <p:nvPr/>
            </p:nvSpPr>
            <p:spPr>
              <a:xfrm>
                <a:off x="1533525" y="2076323"/>
                <a:ext cx="6057900" cy="1676741"/>
              </a:xfrm>
              <a:prstGeom prst="rect">
                <a:avLst/>
              </a:prstGeom>
              <a:blipFill>
                <a:blip r:embed="rId2"/>
                <a:stretch>
                  <a:fillRect/>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4" name="Rectangle 3"/>
              <p:cNvSpPr/>
              <p:nvPr/>
            </p:nvSpPr>
            <p:spPr>
              <a:xfrm>
                <a:off x="2049590" y="3174363"/>
                <a:ext cx="6066276" cy="679032"/>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f>
                        <m:fPr>
                          <m:ctrlPr>
                            <a:rPr lang="en-US" i="1">
                              <a:latin typeface="Cambria Math" panose="02040503050406030204" pitchFamily="18" charset="0"/>
                            </a:rPr>
                          </m:ctrlPr>
                        </m:fPr>
                        <m:num>
                          <m:r>
                            <a:rPr lang="en-US" i="1">
                              <a:latin typeface="Cambria Math" charset="0"/>
                            </a:rPr>
                            <m:t>𝑝</m:t>
                          </m:r>
                          <m:r>
                            <m:rPr>
                              <m:nor/>
                            </m:rPr>
                            <a:rPr lang="en-US" i="1">
                              <a:latin typeface="Cambria Math" charset="0"/>
                            </a:rPr>
                            <m:t>(</m:t>
                          </m:r>
                          <m:r>
                            <m:rPr>
                              <m:nor/>
                            </m:rPr>
                            <a:rPr lang="en-US">
                              <a:latin typeface="Cambria Math" charset="0"/>
                            </a:rPr>
                            <m:t>alternative</m:t>
                          </m:r>
                          <m:r>
                            <m:rPr>
                              <m:nor/>
                            </m:rPr>
                            <a:rPr lang="en-US">
                              <a:latin typeface="Cambria Math" charset="0"/>
                            </a:rPr>
                            <m:t>|</m:t>
                          </m:r>
                          <m:r>
                            <m:rPr>
                              <m:nor/>
                            </m:rPr>
                            <a:rPr lang="en-US">
                              <a:latin typeface="Cambria Math" charset="0"/>
                            </a:rPr>
                            <m:t>data</m:t>
                          </m:r>
                          <m:r>
                            <m:rPr>
                              <m:nor/>
                            </m:rPr>
                            <a:rPr lang="en-US" i="1">
                              <a:latin typeface="Cambria Math" charset="0"/>
                            </a:rPr>
                            <m:t>)</m:t>
                          </m:r>
                        </m:num>
                        <m:den>
                          <m:r>
                            <a:rPr lang="en-US" i="1">
                              <a:latin typeface="Cambria Math" charset="0"/>
                            </a:rPr>
                            <m:t>𝑝</m:t>
                          </m:r>
                          <m:r>
                            <m:rPr>
                              <m:nor/>
                            </m:rPr>
                            <a:rPr lang="en-US" i="1">
                              <a:latin typeface="Cambria Math" charset="0"/>
                            </a:rPr>
                            <m:t>(</m:t>
                          </m:r>
                          <m:r>
                            <m:rPr>
                              <m:nor/>
                            </m:rPr>
                            <a:rPr lang="en-US">
                              <a:latin typeface="Cambria Math" charset="0"/>
                            </a:rPr>
                            <m:t>null</m:t>
                          </m:r>
                          <m:r>
                            <m:rPr>
                              <m:nor/>
                            </m:rPr>
                            <a:rPr lang="en-US">
                              <a:latin typeface="Cambria Math" charset="0"/>
                            </a:rPr>
                            <m:t>|</m:t>
                          </m:r>
                          <m:r>
                            <m:rPr>
                              <m:nor/>
                            </m:rPr>
                            <a:rPr lang="en-US">
                              <a:latin typeface="Cambria Math" charset="0"/>
                            </a:rPr>
                            <m:t>data</m:t>
                          </m:r>
                          <m:r>
                            <m:rPr>
                              <m:nor/>
                            </m:rPr>
                            <a:rPr lang="en-US" i="1">
                              <a:latin typeface="Cambria Math" charset="0"/>
                            </a:rPr>
                            <m:t>)</m:t>
                          </m:r>
                        </m:den>
                      </m:f>
                      <m:r>
                        <a:rPr lang="en-US" i="0">
                          <a:latin typeface="Cambria Math" charset="0"/>
                        </a:rPr>
                        <m:t>= </m:t>
                      </m:r>
                      <m:f>
                        <m:fPr>
                          <m:ctrlPr>
                            <a:rPr lang="en-US" i="1">
                              <a:latin typeface="Cambria Math" panose="02040503050406030204" pitchFamily="18" charset="0"/>
                            </a:rPr>
                          </m:ctrlPr>
                        </m:fPr>
                        <m:num>
                          <m:r>
                            <a:rPr lang="en-US" i="1">
                              <a:latin typeface="Cambria Math" charset="0"/>
                            </a:rPr>
                            <m:t>𝑝</m:t>
                          </m:r>
                          <m:d>
                            <m:dPr>
                              <m:ctrlPr>
                                <a:rPr lang="en-US" i="1">
                                  <a:latin typeface="Cambria Math" panose="02040503050406030204" pitchFamily="18" charset="0"/>
                                </a:rPr>
                              </m:ctrlPr>
                            </m:dPr>
                            <m:e>
                              <m:r>
                                <m:rPr>
                                  <m:nor/>
                                </m:rPr>
                                <a:rPr lang="en-US">
                                  <a:latin typeface="Cambria Math" charset="0"/>
                                </a:rPr>
                                <m:t>data</m:t>
                              </m:r>
                            </m:e>
                            <m:e>
                              <m:r>
                                <m:rPr>
                                  <m:nor/>
                                </m:rPr>
                                <a:rPr lang="en-US">
                                  <a:latin typeface="Cambria Math" charset="0"/>
                                </a:rPr>
                                <m:t>alternative</m:t>
                              </m:r>
                            </m:e>
                          </m:d>
                        </m:num>
                        <m:den>
                          <m:r>
                            <a:rPr lang="en-US" i="1">
                              <a:latin typeface="Cambria Math" charset="0"/>
                            </a:rPr>
                            <m:t>𝑝</m:t>
                          </m:r>
                          <m:d>
                            <m:dPr>
                              <m:ctrlPr>
                                <a:rPr lang="en-US" i="1">
                                  <a:latin typeface="Cambria Math" panose="02040503050406030204" pitchFamily="18" charset="0"/>
                                </a:rPr>
                              </m:ctrlPr>
                            </m:dPr>
                            <m:e>
                              <m:r>
                                <m:rPr>
                                  <m:nor/>
                                </m:rPr>
                                <a:rPr lang="en-US">
                                  <a:latin typeface="Cambria Math" charset="0"/>
                                </a:rPr>
                                <m:t>data</m:t>
                              </m:r>
                            </m:e>
                            <m:e>
                              <m:r>
                                <m:rPr>
                                  <m:nor/>
                                </m:rPr>
                                <a:rPr lang="en-US">
                                  <a:latin typeface="Cambria Math" charset="0"/>
                                </a:rPr>
                                <m:t>null</m:t>
                              </m:r>
                            </m:e>
                          </m:d>
                        </m:den>
                      </m:f>
                      <m:r>
                        <a:rPr lang="en-US" i="0">
                          <a:latin typeface="Cambria Math" charset="0"/>
                        </a:rPr>
                        <m:t>×</m:t>
                      </m:r>
                      <m:f>
                        <m:fPr>
                          <m:ctrlPr>
                            <a:rPr lang="en-US" i="1">
                              <a:latin typeface="Cambria Math" panose="02040503050406030204" pitchFamily="18" charset="0"/>
                            </a:rPr>
                          </m:ctrlPr>
                        </m:fPr>
                        <m:num>
                          <m:r>
                            <a:rPr lang="en-US" i="1">
                              <a:latin typeface="Cambria Math" charset="0"/>
                            </a:rPr>
                            <m:t>𝑝</m:t>
                          </m:r>
                          <m:d>
                            <m:dPr>
                              <m:ctrlPr>
                                <a:rPr lang="en-US" i="1">
                                  <a:latin typeface="Cambria Math" panose="02040503050406030204" pitchFamily="18" charset="0"/>
                                </a:rPr>
                              </m:ctrlPr>
                            </m:dPr>
                            <m:e>
                              <m:r>
                                <m:rPr>
                                  <m:nor/>
                                </m:rPr>
                                <a:rPr lang="en-US">
                                  <a:latin typeface="Cambria Math" charset="0"/>
                                </a:rPr>
                                <m:t>alternative</m:t>
                              </m:r>
                            </m:e>
                          </m:d>
                        </m:num>
                        <m:den>
                          <m:r>
                            <a:rPr lang="en-US" i="1">
                              <a:latin typeface="Cambria Math" charset="0"/>
                            </a:rPr>
                            <m:t>𝑝</m:t>
                          </m:r>
                          <m:d>
                            <m:dPr>
                              <m:ctrlPr>
                                <a:rPr lang="en-US" i="1">
                                  <a:latin typeface="Cambria Math" panose="02040503050406030204" pitchFamily="18" charset="0"/>
                                </a:rPr>
                              </m:ctrlPr>
                            </m:dPr>
                            <m:e>
                              <m:r>
                                <m:rPr>
                                  <m:nor/>
                                </m:rPr>
                                <a:rPr lang="en-US">
                                  <a:latin typeface="Cambria Math" charset="0"/>
                                </a:rPr>
                                <m:t>null</m:t>
                              </m:r>
                            </m:e>
                          </m:d>
                        </m:den>
                      </m:f>
                    </m:oMath>
                  </m:oMathPara>
                </a14:m>
                <a:endParaRPr lang="en-US" dirty="0"/>
              </a:p>
            </p:txBody>
          </p:sp>
        </mc:Choice>
        <mc:Fallback>
          <p:sp>
            <p:nvSpPr>
              <p:cNvPr id="4" name="Rectangle 3"/>
              <p:cNvSpPr>
                <a:spLocks noRot="1" noChangeAspect="1" noMove="1" noResize="1" noEditPoints="1" noAdjustHandles="1" noChangeArrowheads="1" noChangeShapeType="1" noTextEdit="1"/>
              </p:cNvSpPr>
              <p:nvPr/>
            </p:nvSpPr>
            <p:spPr>
              <a:xfrm>
                <a:off x="2049590" y="3174363"/>
                <a:ext cx="6066276" cy="679032"/>
              </a:xfrm>
              <a:prstGeom prst="rect">
                <a:avLst/>
              </a:prstGeom>
              <a:blipFill>
                <a:blip r:embed="rId3"/>
                <a:stretch>
                  <a:fillRect/>
                </a:stretch>
              </a:blipFill>
            </p:spPr>
            <p:txBody>
              <a:bodyPr/>
              <a:lstStyle/>
              <a:p>
                <a:r>
                  <a:rPr lang="en-US">
                    <a:noFill/>
                  </a:rPr>
                  <a:t> </a:t>
                </a:r>
              </a:p>
            </p:txBody>
          </p:sp>
        </mc:Fallback>
      </mc:AlternateContent>
      <mc:AlternateContent xmlns:mc="http://schemas.openxmlformats.org/markup-compatibility/2006">
        <mc:Choice xmlns:a14="http://schemas.microsoft.com/office/drawing/2010/main" Requires="a14">
          <p:sp>
            <p:nvSpPr>
              <p:cNvPr id="5" name="TextBox 4"/>
              <p:cNvSpPr txBox="1"/>
              <p:nvPr/>
            </p:nvSpPr>
            <p:spPr>
              <a:xfrm>
                <a:off x="2495551" y="4238625"/>
                <a:ext cx="4639412" cy="369332"/>
              </a:xfrm>
              <a:prstGeom prst="rect">
                <a:avLst/>
              </a:prstGeom>
              <a:noFill/>
            </p:spPr>
            <p:txBody>
              <a:bodyPr wrap="none" rtlCol="0">
                <a:spAutoFit/>
              </a:bodyPr>
              <a:lstStyle/>
              <a:p>
                <a14:m>
                  <m:oMath xmlns:m="http://schemas.openxmlformats.org/officeDocument/2006/math">
                    <m:r>
                      <m:rPr>
                        <m:nor/>
                      </m:rPr>
                      <a:rPr lang="en-GB"/>
                      <m:t>posterior</m:t>
                    </m:r>
                    <m:r>
                      <m:rPr>
                        <m:nor/>
                      </m:rPr>
                      <a:rPr lang="en-GB"/>
                      <m:t> </m:t>
                    </m:r>
                    <m:r>
                      <m:rPr>
                        <m:nor/>
                      </m:rPr>
                      <a:rPr lang="en-GB"/>
                      <m:t>odds</m:t>
                    </m:r>
                    <m:r>
                      <m:rPr>
                        <m:aln/>
                      </m:rPr>
                      <a:rPr lang="en-GB">
                        <a:latin typeface="Cambria Math" panose="02040503050406030204" pitchFamily="18" charset="0"/>
                      </a:rPr>
                      <m:t>=</m:t>
                    </m:r>
                    <m:r>
                      <m:rPr>
                        <m:nor/>
                      </m:rPr>
                      <a:rPr lang="en-GB"/>
                      <m:t>Bayes</m:t>
                    </m:r>
                    <m:r>
                      <m:rPr>
                        <m:nor/>
                      </m:rPr>
                      <a:rPr lang="en-GB"/>
                      <m:t> </m:t>
                    </m:r>
                    <m:r>
                      <m:rPr>
                        <m:nor/>
                      </m:rPr>
                      <a:rPr lang="en-GB"/>
                      <m:t>factor</m:t>
                    </m:r>
                    <m:r>
                      <a:rPr lang="en-GB">
                        <a:latin typeface="Cambria Math" panose="02040503050406030204" pitchFamily="18" charset="0"/>
                      </a:rPr>
                      <m:t> ×</m:t>
                    </m:r>
                    <m:r>
                      <m:rPr>
                        <m:nor/>
                      </m:rPr>
                      <a:rPr lang="en-GB"/>
                      <m:t>prior</m:t>
                    </m:r>
                    <m:r>
                      <m:rPr>
                        <m:nor/>
                      </m:rPr>
                      <a:rPr lang="en-GB"/>
                      <m:t> </m:t>
                    </m:r>
                    <m:r>
                      <m:rPr>
                        <m:nor/>
                      </m:rPr>
                      <a:rPr lang="en-GB"/>
                      <m:t>odds</m:t>
                    </m:r>
                  </m:oMath>
                </a14:m>
                <a:r>
                  <a:rPr lang="en-GB" dirty="0">
                    <a:effectLst/>
                  </a:rPr>
                  <a:t> </a:t>
                </a:r>
                <a:endParaRPr lang="en-US" dirty="0"/>
              </a:p>
            </p:txBody>
          </p:sp>
        </mc:Choice>
        <mc:Fallback>
          <p:sp>
            <p:nvSpPr>
              <p:cNvPr id="5" name="TextBox 4"/>
              <p:cNvSpPr txBox="1">
                <a:spLocks noRot="1" noChangeAspect="1" noMove="1" noResize="1" noEditPoints="1" noAdjustHandles="1" noChangeArrowheads="1" noChangeShapeType="1" noTextEdit="1"/>
              </p:cNvSpPr>
              <p:nvPr/>
            </p:nvSpPr>
            <p:spPr>
              <a:xfrm>
                <a:off x="2495551" y="4238625"/>
                <a:ext cx="4639412" cy="369332"/>
              </a:xfrm>
              <a:prstGeom prst="rect">
                <a:avLst/>
              </a:prstGeom>
              <a:blipFill>
                <a:blip r:embed="rId4"/>
                <a:stretch>
                  <a:fillRect l="-394" b="-14754"/>
                </a:stretch>
              </a:blipFill>
            </p:spPr>
            <p:txBody>
              <a:bodyPr/>
              <a:lstStyle/>
              <a:p>
                <a:r>
                  <a:rPr lang="en-US">
                    <a:noFill/>
                  </a:rPr>
                  <a:t> </a:t>
                </a:r>
              </a:p>
            </p:txBody>
          </p:sp>
        </mc:Fallback>
      </mc:AlternateContent>
    </p:spTree>
    <p:extLst>
      <p:ext uri="{BB962C8B-B14F-4D97-AF65-F5344CB8AC3E}">
        <p14:creationId xmlns:p14="http://schemas.microsoft.com/office/powerpoint/2010/main" val="17889243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Benefits of Bayesian approaches</a:t>
            </a:r>
          </a:p>
        </p:txBody>
      </p:sp>
      <p:sp>
        <p:nvSpPr>
          <p:cNvPr id="3" name="Content Placeholder 2"/>
          <p:cNvSpPr>
            <a:spLocks noGrp="1"/>
          </p:cNvSpPr>
          <p:nvPr>
            <p:ph idx="1"/>
          </p:nvPr>
        </p:nvSpPr>
        <p:spPr/>
        <p:txBody>
          <a:bodyPr>
            <a:normAutofit fontScale="70000" lnSpcReduction="20000"/>
          </a:bodyPr>
          <a:lstStyle/>
          <a:p>
            <a:r>
              <a:rPr lang="en-GB" dirty="0"/>
              <a:t>Bayesian approaches specifically evaluate the evidence for the null hypothesis</a:t>
            </a:r>
          </a:p>
          <a:p>
            <a:pPr lvl="1"/>
            <a:r>
              <a:rPr lang="en-GB" dirty="0"/>
              <a:t>Unlike NHST, you </a:t>
            </a:r>
            <a:r>
              <a:rPr lang="en-GB" i="1" dirty="0"/>
              <a:t>can</a:t>
            </a:r>
            <a:r>
              <a:rPr lang="en-GB" dirty="0"/>
              <a:t> draw conclusions about the likelihood that the null hypothesis is true </a:t>
            </a:r>
          </a:p>
          <a:p>
            <a:r>
              <a:rPr lang="en-GB" dirty="0"/>
              <a:t>Unlike </a:t>
            </a:r>
            <a:r>
              <a:rPr lang="en-GB" i="1" dirty="0"/>
              <a:t>p</a:t>
            </a:r>
            <a:r>
              <a:rPr lang="en-GB" dirty="0"/>
              <a:t>-values Bayesian methods are not confounded by the sample size and the stopping rules applied to data collection.</a:t>
            </a:r>
          </a:p>
          <a:p>
            <a:r>
              <a:rPr lang="en-GB" dirty="0"/>
              <a:t>Bayesian methods focus on estimating parameter values (which quantify effects) or evaluating relative evidence for the alternative hypothesis (Bayes factors)</a:t>
            </a:r>
          </a:p>
          <a:p>
            <a:pPr lvl="1"/>
            <a:r>
              <a:rPr lang="en-GB" dirty="0"/>
              <a:t>Because there is no black-and-white thinking, only estimation and </a:t>
            </a:r>
            <a:r>
              <a:rPr lang="en-GB"/>
              <a:t>interpretation, behaviour </a:t>
            </a:r>
            <a:r>
              <a:rPr lang="en-GB" dirty="0"/>
              <a:t>such as </a:t>
            </a:r>
            <a:r>
              <a:rPr lang="en-GB" i="1" dirty="0"/>
              <a:t>p</a:t>
            </a:r>
            <a:r>
              <a:rPr lang="en-GB" dirty="0"/>
              <a:t>-hacking is circumvented</a:t>
            </a:r>
            <a:endParaRPr lang="en-US" dirty="0"/>
          </a:p>
        </p:txBody>
      </p:sp>
    </p:spTree>
    <p:extLst>
      <p:ext uri="{BB962C8B-B14F-4D97-AF65-F5344CB8AC3E}">
        <p14:creationId xmlns:p14="http://schemas.microsoft.com/office/powerpoint/2010/main" val="24752123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2157</TotalTime>
  <Words>1711</Words>
  <Application>Microsoft Office PowerPoint</Application>
  <PresentationFormat>On-screen Show (4:3)</PresentationFormat>
  <Paragraphs>140</Paragraphs>
  <Slides>24</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Cambria Math</vt:lpstr>
      <vt:lpstr>Myriad Pro</vt:lpstr>
      <vt:lpstr>Verdana</vt:lpstr>
      <vt:lpstr>20140311PresentationUWTSDTemplate</vt:lpstr>
      <vt:lpstr>LCB7004</vt:lpstr>
      <vt:lpstr>The phoenix of statistics</vt:lpstr>
      <vt:lpstr>Aims and Objectives</vt:lpstr>
      <vt:lpstr>Misconceptions around p-values</vt:lpstr>
      <vt:lpstr>Logical flaw</vt:lpstr>
      <vt:lpstr>All-or-nothing thinking</vt:lpstr>
      <vt:lpstr>NHST and wider problems in science</vt:lpstr>
      <vt:lpstr>Incentive structures</vt:lpstr>
      <vt:lpstr>Researcher degrees of freedom</vt:lpstr>
      <vt:lpstr>p-hacking and HARKing</vt:lpstr>
      <vt:lpstr>Evidence for p-hacking?</vt:lpstr>
      <vt:lpstr>Sense</vt:lpstr>
      <vt:lpstr>Preregistration</vt:lpstr>
      <vt:lpstr>Effect sizes</vt:lpstr>
      <vt:lpstr>Effect size measures</vt:lpstr>
      <vt:lpstr>The correlation coefficient, r</vt:lpstr>
      <vt:lpstr>Cohen’s d</vt:lpstr>
      <vt:lpstr>Effect size measures</vt:lpstr>
      <vt:lpstr>Advantages of effect sizes</vt:lpstr>
      <vt:lpstr>Meta-analysis</vt:lpstr>
      <vt:lpstr>Bayesian estimation</vt:lpstr>
      <vt:lpstr>Bayes’ theorem</vt:lpstr>
      <vt:lpstr>Bayes factor</vt:lpstr>
      <vt:lpstr>Benefits of Bayesian approaches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Theodore Panagiotidis</cp:lastModifiedBy>
  <cp:revision>125</cp:revision>
  <cp:lastPrinted>2018-07-09T15:27:01Z</cp:lastPrinted>
  <dcterms:created xsi:type="dcterms:W3CDTF">2002-10-07T19:43:58Z</dcterms:created>
  <dcterms:modified xsi:type="dcterms:W3CDTF">2021-02-20T12:19:57Z</dcterms:modified>
</cp:coreProperties>
</file>