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8" r:id="rId3"/>
    <p:sldId id="263" r:id="rId4"/>
    <p:sldId id="257" r:id="rId5"/>
    <p:sldId id="259" r:id="rId6"/>
    <p:sldId id="260" r:id="rId7"/>
    <p:sldId id="261" r:id="rId8"/>
    <p:sldId id="262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986"/>
    <p:restoredTop sz="94658"/>
  </p:normalViewPr>
  <p:slideViewPr>
    <p:cSldViewPr snapToGrid="0">
      <p:cViewPr varScale="1">
        <p:scale>
          <a:sx n="120" d="100"/>
          <a:sy n="120" d="100"/>
        </p:scale>
        <p:origin x="96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21C621DA-1334-BF46-A49B-5619AB1EDDDC}" type="datetimeFigureOut">
              <a:rPr lang="en-US" smtClean="0"/>
              <a:t>10/8/25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EFD097B-98F4-0245-AA9C-8A3FFD0E7D0A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9123176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621DA-1334-BF46-A49B-5619AB1EDDDC}" type="datetimeFigureOut">
              <a:rPr lang="en-US" smtClean="0"/>
              <a:t>10/8/25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D097B-98F4-0245-AA9C-8A3FFD0E7D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0168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1C621DA-1334-BF46-A49B-5619AB1EDDDC}" type="datetimeFigureOut">
              <a:rPr lang="en-US" smtClean="0"/>
              <a:t>10/8/25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EFD097B-98F4-0245-AA9C-8A3FFD0E7D0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3321870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621DA-1334-BF46-A49B-5619AB1EDDDC}" type="datetimeFigureOut">
              <a:rPr lang="en-US" smtClean="0"/>
              <a:t>10/8/25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D097B-98F4-0245-AA9C-8A3FFD0E7D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8071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621DA-1334-BF46-A49B-5619AB1EDDDC}" type="datetimeFigureOut">
              <a:rPr lang="en-US" smtClean="0"/>
              <a:t>10/8/25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D097B-98F4-0245-AA9C-8A3FFD0E7D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87156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621DA-1334-BF46-A49B-5619AB1EDDDC}" type="datetimeFigureOut">
              <a:rPr lang="en-US" smtClean="0"/>
              <a:t>10/8/25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D097B-98F4-0245-AA9C-8A3FFD0E7D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6565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621DA-1334-BF46-A49B-5619AB1EDDDC}" type="datetimeFigureOut">
              <a:rPr lang="en-US" smtClean="0"/>
              <a:t>10/8/25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D097B-98F4-0245-AA9C-8A3FFD0E7D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958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1C621DA-1334-BF46-A49B-5619AB1EDDDC}" type="datetimeFigureOut">
              <a:rPr lang="en-US" smtClean="0"/>
              <a:t>10/8/25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EFD097B-98F4-0245-AA9C-8A3FFD0E7D0A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17127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1C621DA-1334-BF46-A49B-5619AB1EDDDC}" type="datetimeFigureOut">
              <a:rPr lang="en-US" smtClean="0"/>
              <a:t>10/8/25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EFD097B-98F4-0245-AA9C-8A3FFD0E7D0A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96295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621DA-1334-BF46-A49B-5619AB1EDDDC}" type="datetimeFigureOut">
              <a:rPr lang="en-US" smtClean="0"/>
              <a:t>10/8/25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D097B-98F4-0245-AA9C-8A3FFD0E7D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8550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621DA-1334-BF46-A49B-5619AB1EDDDC}" type="datetimeFigureOut">
              <a:rPr lang="en-US" smtClean="0"/>
              <a:t>10/8/25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D097B-98F4-0245-AA9C-8A3FFD0E7D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5575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21C621DA-1334-BF46-A49B-5619AB1EDDDC}" type="datetimeFigureOut">
              <a:rPr lang="en-US" smtClean="0"/>
              <a:t>10/8/25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4EFD097B-98F4-0245-AA9C-8A3FFD0E7D0A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77684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DC187-E25A-591E-ACE6-18276440C42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/>
              <a:t>Bmus</a:t>
            </a:r>
            <a:r>
              <a:rPr lang="en-US" dirty="0"/>
              <a:t> Level 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D61905-1275-F2C0-2A3F-54A09061ABB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Structure – 8</a:t>
            </a:r>
            <a:r>
              <a:rPr lang="en-US" baseline="30000" dirty="0"/>
              <a:t>th</a:t>
            </a:r>
            <a:r>
              <a:rPr lang="en-US" dirty="0"/>
              <a:t> October 2025</a:t>
            </a:r>
          </a:p>
        </p:txBody>
      </p:sp>
    </p:spTree>
    <p:extLst>
      <p:ext uri="{BB962C8B-B14F-4D97-AF65-F5344CB8AC3E}">
        <p14:creationId xmlns:p14="http://schemas.microsoft.com/office/powerpoint/2010/main" val="2748111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0DD1B-AD48-A859-F5E0-020B406F63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96701"/>
            <a:ext cx="9601200" cy="1485900"/>
          </a:xfrm>
        </p:spPr>
        <p:txBody>
          <a:bodyPr/>
          <a:lstStyle/>
          <a:p>
            <a:r>
              <a:rPr lang="en-US" dirty="0"/>
              <a:t>Academic Year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24A3EC-C547-1E53-888D-405EE788F8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6653" y="1126023"/>
            <a:ext cx="9711093" cy="562033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Term 1 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b="1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b="1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b="1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b="1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Term 2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b="1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b="1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b="1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b="1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Term 3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b="1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b="1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b="1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b="1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b="1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Academic Year ends on Friday 26</a:t>
            </a:r>
            <a:r>
              <a:rPr lang="en-GB" sz="1800" b="1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June 2026</a:t>
            </a:r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6D9DCD3-6403-BA3D-2CF8-1A4CBA7CF3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5197828"/>
              </p:ext>
            </p:extLst>
          </p:nvPr>
        </p:nvGraphicFramePr>
        <p:xfrm>
          <a:off x="1488832" y="1362945"/>
          <a:ext cx="9601199" cy="130459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63162">
                  <a:extLst>
                    <a:ext uri="{9D8B030D-6E8A-4147-A177-3AD203B41FA5}">
                      <a16:colId xmlns:a16="http://schemas.microsoft.com/office/drawing/2014/main" val="2903748428"/>
                    </a:ext>
                  </a:extLst>
                </a:gridCol>
                <a:gridCol w="780393">
                  <a:extLst>
                    <a:ext uri="{9D8B030D-6E8A-4147-A177-3AD203B41FA5}">
                      <a16:colId xmlns:a16="http://schemas.microsoft.com/office/drawing/2014/main" val="3487712890"/>
                    </a:ext>
                  </a:extLst>
                </a:gridCol>
                <a:gridCol w="780393">
                  <a:extLst>
                    <a:ext uri="{9D8B030D-6E8A-4147-A177-3AD203B41FA5}">
                      <a16:colId xmlns:a16="http://schemas.microsoft.com/office/drawing/2014/main" val="2389895075"/>
                    </a:ext>
                  </a:extLst>
                </a:gridCol>
                <a:gridCol w="780393">
                  <a:extLst>
                    <a:ext uri="{9D8B030D-6E8A-4147-A177-3AD203B41FA5}">
                      <a16:colId xmlns:a16="http://schemas.microsoft.com/office/drawing/2014/main" val="433008481"/>
                    </a:ext>
                  </a:extLst>
                </a:gridCol>
                <a:gridCol w="780393">
                  <a:extLst>
                    <a:ext uri="{9D8B030D-6E8A-4147-A177-3AD203B41FA5}">
                      <a16:colId xmlns:a16="http://schemas.microsoft.com/office/drawing/2014/main" val="1758046153"/>
                    </a:ext>
                  </a:extLst>
                </a:gridCol>
                <a:gridCol w="780393">
                  <a:extLst>
                    <a:ext uri="{9D8B030D-6E8A-4147-A177-3AD203B41FA5}">
                      <a16:colId xmlns:a16="http://schemas.microsoft.com/office/drawing/2014/main" val="1069566047"/>
                    </a:ext>
                  </a:extLst>
                </a:gridCol>
                <a:gridCol w="780393">
                  <a:extLst>
                    <a:ext uri="{9D8B030D-6E8A-4147-A177-3AD203B41FA5}">
                      <a16:colId xmlns:a16="http://schemas.microsoft.com/office/drawing/2014/main" val="2994167017"/>
                    </a:ext>
                  </a:extLst>
                </a:gridCol>
                <a:gridCol w="780393">
                  <a:extLst>
                    <a:ext uri="{9D8B030D-6E8A-4147-A177-3AD203B41FA5}">
                      <a16:colId xmlns:a16="http://schemas.microsoft.com/office/drawing/2014/main" val="1592811341"/>
                    </a:ext>
                  </a:extLst>
                </a:gridCol>
                <a:gridCol w="780393">
                  <a:extLst>
                    <a:ext uri="{9D8B030D-6E8A-4147-A177-3AD203B41FA5}">
                      <a16:colId xmlns:a16="http://schemas.microsoft.com/office/drawing/2014/main" val="236178884"/>
                    </a:ext>
                  </a:extLst>
                </a:gridCol>
                <a:gridCol w="780393">
                  <a:extLst>
                    <a:ext uri="{9D8B030D-6E8A-4147-A177-3AD203B41FA5}">
                      <a16:colId xmlns:a16="http://schemas.microsoft.com/office/drawing/2014/main" val="2245032405"/>
                    </a:ext>
                  </a:extLst>
                </a:gridCol>
                <a:gridCol w="780393">
                  <a:extLst>
                    <a:ext uri="{9D8B030D-6E8A-4147-A177-3AD203B41FA5}">
                      <a16:colId xmlns:a16="http://schemas.microsoft.com/office/drawing/2014/main" val="3334437477"/>
                    </a:ext>
                  </a:extLst>
                </a:gridCol>
                <a:gridCol w="934107">
                  <a:extLst>
                    <a:ext uri="{9D8B030D-6E8A-4147-A177-3AD203B41FA5}">
                      <a16:colId xmlns:a16="http://schemas.microsoft.com/office/drawing/2014/main" val="4127397230"/>
                    </a:ext>
                  </a:extLst>
                </a:gridCol>
              </a:tblGrid>
              <a:tr h="260131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gridSpan="3"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500" u="none" strike="noStrike">
                          <a:effectLst/>
                        </a:rPr>
                        <a:t>TERM1 - Winter 2025</a:t>
                      </a:r>
                      <a:endParaRPr lang="en-GB" sz="1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858943118"/>
                  </a:ext>
                </a:extLst>
              </a:tr>
              <a:tr h="227023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500" u="none" strike="noStrike">
                          <a:effectLst/>
                        </a:rPr>
                        <a:t>22-Sep</a:t>
                      </a:r>
                      <a:endParaRPr lang="en-GB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500" u="none" strike="noStrike">
                          <a:effectLst/>
                        </a:rPr>
                        <a:t>29-Sep</a:t>
                      </a:r>
                      <a:endParaRPr lang="en-GB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500" u="none" strike="noStrike">
                          <a:effectLst/>
                        </a:rPr>
                        <a:t>06-Oct</a:t>
                      </a:r>
                      <a:endParaRPr lang="en-GB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500" u="none" strike="noStrike">
                          <a:effectLst/>
                        </a:rPr>
                        <a:t>13-Oct</a:t>
                      </a:r>
                      <a:endParaRPr lang="en-GB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500" u="none" strike="noStrike">
                          <a:effectLst/>
                        </a:rPr>
                        <a:t>20-Oct</a:t>
                      </a:r>
                      <a:endParaRPr lang="en-GB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500" u="none" strike="noStrike">
                          <a:effectLst/>
                        </a:rPr>
                        <a:t>27-Oct</a:t>
                      </a:r>
                      <a:endParaRPr lang="en-GB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500" u="none" strike="noStrike">
                          <a:effectLst/>
                        </a:rPr>
                        <a:t>03-Nov</a:t>
                      </a:r>
                      <a:endParaRPr lang="en-GB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500" u="none" strike="noStrike">
                          <a:effectLst/>
                        </a:rPr>
                        <a:t>10-Nov</a:t>
                      </a:r>
                      <a:endParaRPr lang="en-GB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500" u="none" strike="noStrike">
                          <a:effectLst/>
                        </a:rPr>
                        <a:t>17-Nov</a:t>
                      </a:r>
                      <a:endParaRPr lang="en-GB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500" u="none" strike="noStrike">
                          <a:effectLst/>
                        </a:rPr>
                        <a:t>24-Nov</a:t>
                      </a:r>
                      <a:endParaRPr lang="en-GB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500" u="none" strike="noStrike">
                          <a:effectLst/>
                        </a:rPr>
                        <a:t>01-Dec</a:t>
                      </a:r>
                      <a:endParaRPr lang="en-GB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500" u="none" strike="noStrike">
                          <a:effectLst/>
                        </a:rPr>
                        <a:t>08-Dec</a:t>
                      </a:r>
                      <a:endParaRPr lang="en-GB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660384600"/>
                  </a:ext>
                </a:extLst>
              </a:tr>
              <a:tr h="815866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500" u="none" strike="noStrike">
                          <a:effectLst/>
                        </a:rPr>
                        <a:t>Induction Week: 0</a:t>
                      </a:r>
                      <a:endParaRPr lang="en-GB" sz="1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Teaching Start: 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Week 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Week 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Week 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Week 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Week 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Week 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Week 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Week 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Week 10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100" u="none" strike="noStrike" dirty="0">
                          <a:effectLst/>
                        </a:rPr>
                        <a:t>Assessment Week (Week 10a)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154471008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6688BAB-6DB4-586E-4FD0-9368C921FD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4505268"/>
              </p:ext>
            </p:extLst>
          </p:nvPr>
        </p:nvGraphicFramePr>
        <p:xfrm>
          <a:off x="1488833" y="3071497"/>
          <a:ext cx="9601198" cy="121670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50138">
                  <a:extLst>
                    <a:ext uri="{9D8B030D-6E8A-4147-A177-3AD203B41FA5}">
                      <a16:colId xmlns:a16="http://schemas.microsoft.com/office/drawing/2014/main" val="1716345687"/>
                    </a:ext>
                  </a:extLst>
                </a:gridCol>
                <a:gridCol w="741614">
                  <a:extLst>
                    <a:ext uri="{9D8B030D-6E8A-4147-A177-3AD203B41FA5}">
                      <a16:colId xmlns:a16="http://schemas.microsoft.com/office/drawing/2014/main" val="3791451353"/>
                    </a:ext>
                  </a:extLst>
                </a:gridCol>
                <a:gridCol w="852429">
                  <a:extLst>
                    <a:ext uri="{9D8B030D-6E8A-4147-A177-3AD203B41FA5}">
                      <a16:colId xmlns:a16="http://schemas.microsoft.com/office/drawing/2014/main" val="408528916"/>
                    </a:ext>
                  </a:extLst>
                </a:gridCol>
                <a:gridCol w="750138">
                  <a:extLst>
                    <a:ext uri="{9D8B030D-6E8A-4147-A177-3AD203B41FA5}">
                      <a16:colId xmlns:a16="http://schemas.microsoft.com/office/drawing/2014/main" val="129224704"/>
                    </a:ext>
                  </a:extLst>
                </a:gridCol>
                <a:gridCol w="750138">
                  <a:extLst>
                    <a:ext uri="{9D8B030D-6E8A-4147-A177-3AD203B41FA5}">
                      <a16:colId xmlns:a16="http://schemas.microsoft.com/office/drawing/2014/main" val="117000823"/>
                    </a:ext>
                  </a:extLst>
                </a:gridCol>
                <a:gridCol w="775711">
                  <a:extLst>
                    <a:ext uri="{9D8B030D-6E8A-4147-A177-3AD203B41FA5}">
                      <a16:colId xmlns:a16="http://schemas.microsoft.com/office/drawing/2014/main" val="1317479777"/>
                    </a:ext>
                  </a:extLst>
                </a:gridCol>
                <a:gridCol w="897892">
                  <a:extLst>
                    <a:ext uri="{9D8B030D-6E8A-4147-A177-3AD203B41FA5}">
                      <a16:colId xmlns:a16="http://schemas.microsoft.com/office/drawing/2014/main" val="2887339814"/>
                    </a:ext>
                  </a:extLst>
                </a:gridCol>
                <a:gridCol w="843906">
                  <a:extLst>
                    <a:ext uri="{9D8B030D-6E8A-4147-A177-3AD203B41FA5}">
                      <a16:colId xmlns:a16="http://schemas.microsoft.com/office/drawing/2014/main" val="531961558"/>
                    </a:ext>
                  </a:extLst>
                </a:gridCol>
                <a:gridCol w="863795">
                  <a:extLst>
                    <a:ext uri="{9D8B030D-6E8A-4147-A177-3AD203B41FA5}">
                      <a16:colId xmlns:a16="http://schemas.microsoft.com/office/drawing/2014/main" val="1774747264"/>
                    </a:ext>
                  </a:extLst>
                </a:gridCol>
                <a:gridCol w="829698">
                  <a:extLst>
                    <a:ext uri="{9D8B030D-6E8A-4147-A177-3AD203B41FA5}">
                      <a16:colId xmlns:a16="http://schemas.microsoft.com/office/drawing/2014/main" val="3333231079"/>
                    </a:ext>
                  </a:extLst>
                </a:gridCol>
                <a:gridCol w="795601">
                  <a:extLst>
                    <a:ext uri="{9D8B030D-6E8A-4147-A177-3AD203B41FA5}">
                      <a16:colId xmlns:a16="http://schemas.microsoft.com/office/drawing/2014/main" val="1114688887"/>
                    </a:ext>
                  </a:extLst>
                </a:gridCol>
                <a:gridCol w="750138">
                  <a:extLst>
                    <a:ext uri="{9D8B030D-6E8A-4147-A177-3AD203B41FA5}">
                      <a16:colId xmlns:a16="http://schemas.microsoft.com/office/drawing/2014/main" val="348301408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gridSpan="3"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>
                          <a:effectLst/>
                        </a:rPr>
                        <a:t>TERM 2 - Spring 2026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Half Term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845983112"/>
                  </a:ext>
                </a:extLst>
              </a:tr>
              <a:tr h="218416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400" u="none" strike="noStrike" dirty="0">
                          <a:effectLst/>
                        </a:rPr>
                        <a:t>05-Jan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400" u="none" strike="noStrike">
                          <a:effectLst/>
                        </a:rPr>
                        <a:t>12-Jan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400" u="none" strike="noStrike">
                          <a:effectLst/>
                        </a:rPr>
                        <a:t>19-Jan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400" u="none" strike="noStrike">
                          <a:effectLst/>
                        </a:rPr>
                        <a:t>26-Jan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400" u="none" strike="noStrike">
                          <a:effectLst/>
                        </a:rPr>
                        <a:t>02-Feb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400" u="none" strike="noStrike">
                          <a:effectLst/>
                        </a:rPr>
                        <a:t>09-Feb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400" u="none" strike="noStrike">
                          <a:effectLst/>
                        </a:rPr>
                        <a:t>16-Feb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400" u="none" strike="noStrike">
                          <a:effectLst/>
                        </a:rPr>
                        <a:t>23-Feb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400" u="none" strike="noStrike">
                          <a:effectLst/>
                        </a:rPr>
                        <a:t>02-Mar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400" u="none" strike="noStrike">
                          <a:effectLst/>
                        </a:rPr>
                        <a:t>09-Mar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400" u="none" strike="noStrike">
                          <a:effectLst/>
                        </a:rPr>
                        <a:t>16-Mar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400" u="none" strike="noStrike">
                          <a:effectLst/>
                        </a:rPr>
                        <a:t>23-Mar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279643092"/>
                  </a:ext>
                </a:extLst>
              </a:tr>
              <a:tr h="784932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CATCHUPS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 dirty="0">
                          <a:effectLst/>
                        </a:rPr>
                        <a:t>Week 11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 dirty="0">
                          <a:effectLst/>
                        </a:rPr>
                        <a:t>Week 12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 dirty="0">
                          <a:effectLst/>
                        </a:rPr>
                        <a:t>Week 13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Week 14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Week 15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Week 16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Week 17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Week 18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Week 19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Week 20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 dirty="0">
                          <a:effectLst/>
                        </a:rPr>
                        <a:t>Assessment Week 1 (Week 20a)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668215443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7BBD41C-13BB-7E15-8F70-B27168EEF9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700793"/>
              </p:ext>
            </p:extLst>
          </p:nvPr>
        </p:nvGraphicFramePr>
        <p:xfrm>
          <a:off x="1488832" y="4692160"/>
          <a:ext cx="8597897" cy="13995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37581">
                  <a:extLst>
                    <a:ext uri="{9D8B030D-6E8A-4147-A177-3AD203B41FA5}">
                      <a16:colId xmlns:a16="http://schemas.microsoft.com/office/drawing/2014/main" val="3358175479"/>
                    </a:ext>
                  </a:extLst>
                </a:gridCol>
                <a:gridCol w="837581">
                  <a:extLst>
                    <a:ext uri="{9D8B030D-6E8A-4147-A177-3AD203B41FA5}">
                      <a16:colId xmlns:a16="http://schemas.microsoft.com/office/drawing/2014/main" val="864239930"/>
                    </a:ext>
                  </a:extLst>
                </a:gridCol>
                <a:gridCol w="837581">
                  <a:extLst>
                    <a:ext uri="{9D8B030D-6E8A-4147-A177-3AD203B41FA5}">
                      <a16:colId xmlns:a16="http://schemas.microsoft.com/office/drawing/2014/main" val="2214968696"/>
                    </a:ext>
                  </a:extLst>
                </a:gridCol>
                <a:gridCol w="837581">
                  <a:extLst>
                    <a:ext uri="{9D8B030D-6E8A-4147-A177-3AD203B41FA5}">
                      <a16:colId xmlns:a16="http://schemas.microsoft.com/office/drawing/2014/main" val="2022178415"/>
                    </a:ext>
                  </a:extLst>
                </a:gridCol>
                <a:gridCol w="888344">
                  <a:extLst>
                    <a:ext uri="{9D8B030D-6E8A-4147-A177-3AD203B41FA5}">
                      <a16:colId xmlns:a16="http://schemas.microsoft.com/office/drawing/2014/main" val="106854667"/>
                    </a:ext>
                  </a:extLst>
                </a:gridCol>
                <a:gridCol w="904207">
                  <a:extLst>
                    <a:ext uri="{9D8B030D-6E8A-4147-A177-3AD203B41FA5}">
                      <a16:colId xmlns:a16="http://schemas.microsoft.com/office/drawing/2014/main" val="297761815"/>
                    </a:ext>
                  </a:extLst>
                </a:gridCol>
                <a:gridCol w="837581">
                  <a:extLst>
                    <a:ext uri="{9D8B030D-6E8A-4147-A177-3AD203B41FA5}">
                      <a16:colId xmlns:a16="http://schemas.microsoft.com/office/drawing/2014/main" val="2490011153"/>
                    </a:ext>
                  </a:extLst>
                </a:gridCol>
                <a:gridCol w="837581">
                  <a:extLst>
                    <a:ext uri="{9D8B030D-6E8A-4147-A177-3AD203B41FA5}">
                      <a16:colId xmlns:a16="http://schemas.microsoft.com/office/drawing/2014/main" val="1267827682"/>
                    </a:ext>
                  </a:extLst>
                </a:gridCol>
                <a:gridCol w="942279">
                  <a:extLst>
                    <a:ext uri="{9D8B030D-6E8A-4147-A177-3AD203B41FA5}">
                      <a16:colId xmlns:a16="http://schemas.microsoft.com/office/drawing/2014/main" val="118300150"/>
                    </a:ext>
                  </a:extLst>
                </a:gridCol>
                <a:gridCol w="837581">
                  <a:extLst>
                    <a:ext uri="{9D8B030D-6E8A-4147-A177-3AD203B41FA5}">
                      <a16:colId xmlns:a16="http://schemas.microsoft.com/office/drawing/2014/main" val="3995584246"/>
                    </a:ext>
                  </a:extLst>
                </a:gridCol>
              </a:tblGrid>
              <a:tr h="2794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gridSpan="3"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TERM 3 - Summer 2026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357340248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20-Apr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27-Apr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600" u="none" strike="noStrike" dirty="0">
                          <a:effectLst/>
                        </a:rPr>
                        <a:t>04-May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11-May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18-May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25-May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01-Jun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08-Jun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15-Jun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22-Jun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054056836"/>
                  </a:ext>
                </a:extLst>
              </a:tr>
              <a:tr h="876300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Week 21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Week 22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Week 23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Week 24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Week 25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Week 26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Week 27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Week 28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>
                          <a:effectLst/>
                        </a:rPr>
                        <a:t>Week 29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200" u="none" strike="noStrike" dirty="0">
                          <a:effectLst/>
                        </a:rPr>
                        <a:t>Week 30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5527305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389316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A8A1F-68DC-A14B-9858-55CA5987C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Level 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D44F06-9DAB-3DEC-F973-D6D1B5408C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590800"/>
            <a:ext cx="9601200" cy="3581400"/>
          </a:xfrm>
        </p:spPr>
        <p:txBody>
          <a:bodyPr>
            <a:normAutofit fontScale="92500" lnSpcReduction="10000"/>
          </a:bodyPr>
          <a:lstStyle/>
          <a:p>
            <a:r>
              <a:rPr lang="en-US" sz="2400" dirty="0"/>
              <a:t>Autonomous Learning</a:t>
            </a:r>
          </a:p>
          <a:p>
            <a:r>
              <a:rPr lang="en-US" sz="2400" dirty="0"/>
              <a:t>Contact reduces</a:t>
            </a:r>
          </a:p>
          <a:p>
            <a:r>
              <a:rPr lang="en-US" sz="2400" dirty="0"/>
              <a:t>Scholarship, research, practice</a:t>
            </a:r>
          </a:p>
          <a:p>
            <a:r>
              <a:rPr lang="en-US" sz="2400" dirty="0"/>
              <a:t>Critical Analysis, reflection, synthesis and refinement</a:t>
            </a:r>
          </a:p>
          <a:p>
            <a:endParaRPr lang="en-US" sz="2400" dirty="0"/>
          </a:p>
          <a:p>
            <a:r>
              <a:rPr lang="en-US" sz="2400" dirty="0"/>
              <a:t>Student Spotlight</a:t>
            </a:r>
          </a:p>
          <a:p>
            <a:r>
              <a:rPr lang="en-US" sz="2400" dirty="0"/>
              <a:t>Ensemble</a:t>
            </a:r>
          </a:p>
          <a:p>
            <a:r>
              <a:rPr lang="en-US" sz="2400" dirty="0"/>
              <a:t>Masterclasses</a:t>
            </a:r>
          </a:p>
        </p:txBody>
      </p:sp>
    </p:spTree>
    <p:extLst>
      <p:ext uri="{BB962C8B-B14F-4D97-AF65-F5344CB8AC3E}">
        <p14:creationId xmlns:p14="http://schemas.microsoft.com/office/powerpoint/2010/main" val="20290443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F603A-760A-6B06-7F3B-2E87E0C929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4 Modules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A19CA-7095-5FDD-068F-8700D5068E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ADPA6000 Independent Project (40 Credits)</a:t>
            </a:r>
          </a:p>
          <a:p>
            <a:endParaRPr lang="en-US" dirty="0"/>
          </a:p>
          <a:p>
            <a:r>
              <a:rPr lang="en-US" dirty="0"/>
              <a:t>ADPA6004 Creative Industries (20 Credits)</a:t>
            </a:r>
          </a:p>
          <a:p>
            <a:endParaRPr lang="en-US" dirty="0"/>
          </a:p>
          <a:p>
            <a:r>
              <a:rPr lang="en-US" dirty="0"/>
              <a:t>ADPA6007 Final Performance (30 Credits)</a:t>
            </a:r>
          </a:p>
          <a:p>
            <a:endParaRPr lang="en-US" dirty="0"/>
          </a:p>
          <a:p>
            <a:r>
              <a:rPr lang="en-US" dirty="0"/>
              <a:t>ADPA6008 Professional Practice for Performance (30 Credits)</a:t>
            </a:r>
          </a:p>
        </p:txBody>
      </p:sp>
    </p:spTree>
    <p:extLst>
      <p:ext uri="{BB962C8B-B14F-4D97-AF65-F5344CB8AC3E}">
        <p14:creationId xmlns:p14="http://schemas.microsoft.com/office/powerpoint/2010/main" val="21342278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2B3A2-1EE5-867D-E941-BBBF71909A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ADPA6007 Final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CD221E-BF7B-6A6E-8E4B-60C687CD68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399" y="2258009"/>
            <a:ext cx="10230293" cy="3581400"/>
          </a:xfrm>
        </p:spPr>
        <p:txBody>
          <a:bodyPr/>
          <a:lstStyle/>
          <a:p>
            <a:r>
              <a:rPr lang="en-US" dirty="0"/>
              <a:t>Singing Lesson</a:t>
            </a:r>
          </a:p>
          <a:p>
            <a:r>
              <a:rPr lang="en-US" dirty="0"/>
              <a:t>Coaching</a:t>
            </a:r>
          </a:p>
          <a:p>
            <a:r>
              <a:rPr lang="en-US" dirty="0"/>
              <a:t>10hrs Each : Italian, French and German (Classical). 30hrs Improv/Creative (Popular)</a:t>
            </a:r>
          </a:p>
          <a:p>
            <a:pPr marL="0" indent="0">
              <a:buNone/>
            </a:pPr>
            <a:r>
              <a:rPr lang="en-US" dirty="0"/>
              <a:t>Assessment 1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Assessment 2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9EFDD0D7-B486-C316-A80E-F9BC4F84E4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3777805"/>
              </p:ext>
            </p:extLst>
          </p:nvPr>
        </p:nvGraphicFramePr>
        <p:xfrm>
          <a:off x="1869816" y="3953116"/>
          <a:ext cx="5581650" cy="36093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67560">
                  <a:extLst>
                    <a:ext uri="{9D8B030D-6E8A-4147-A177-3AD203B41FA5}">
                      <a16:colId xmlns:a16="http://schemas.microsoft.com/office/drawing/2014/main" val="1466452551"/>
                    </a:ext>
                  </a:extLst>
                </a:gridCol>
                <a:gridCol w="2524125">
                  <a:extLst>
                    <a:ext uri="{9D8B030D-6E8A-4147-A177-3AD203B41FA5}">
                      <a16:colId xmlns:a16="http://schemas.microsoft.com/office/drawing/2014/main" val="628583964"/>
                    </a:ext>
                  </a:extLst>
                </a:gridCol>
                <a:gridCol w="989965">
                  <a:extLst>
                    <a:ext uri="{9D8B030D-6E8A-4147-A177-3AD203B41FA5}">
                      <a16:colId xmlns:a16="http://schemas.microsoft.com/office/drawing/2014/main" val="108124638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effectLst/>
                        </a:rPr>
                        <a:t>Mode of assessment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Volume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Weighting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67527324"/>
                  </a:ext>
                </a:extLst>
              </a:tr>
              <a:tr h="425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effectLst/>
                        </a:rPr>
                        <a:t>Performance 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30-40 minutes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effectLst/>
                        </a:rPr>
                        <a:t>80%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46093212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AF17F5E6-E9DE-D67E-752B-1E72E4A11C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7845679"/>
              </p:ext>
            </p:extLst>
          </p:nvPr>
        </p:nvGraphicFramePr>
        <p:xfrm>
          <a:off x="1869816" y="4806029"/>
          <a:ext cx="5581650" cy="36093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67560">
                  <a:extLst>
                    <a:ext uri="{9D8B030D-6E8A-4147-A177-3AD203B41FA5}">
                      <a16:colId xmlns:a16="http://schemas.microsoft.com/office/drawing/2014/main" val="2995409938"/>
                    </a:ext>
                  </a:extLst>
                </a:gridCol>
                <a:gridCol w="2524125">
                  <a:extLst>
                    <a:ext uri="{9D8B030D-6E8A-4147-A177-3AD203B41FA5}">
                      <a16:colId xmlns:a16="http://schemas.microsoft.com/office/drawing/2014/main" val="1656450760"/>
                    </a:ext>
                  </a:extLst>
                </a:gridCol>
                <a:gridCol w="989965">
                  <a:extLst>
                    <a:ext uri="{9D8B030D-6E8A-4147-A177-3AD203B41FA5}">
                      <a16:colId xmlns:a16="http://schemas.microsoft.com/office/drawing/2014/main" val="137153641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Mode of assessment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Volume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Weighting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6410408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Academic Interview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Approximately 10 minutes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effectLst/>
                        </a:rPr>
                        <a:t>20%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355337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45355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F38E1-B041-9D08-B1E6-B72654AD8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ADPA 6004 Creative Industries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AEC00-1FFA-B011-A32D-BC60C6977C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Workshops/Lectures/Seminars and Masterclasses</a:t>
            </a:r>
          </a:p>
          <a:p>
            <a:pPr marL="0" indent="0">
              <a:buNone/>
            </a:pPr>
            <a:r>
              <a:rPr lang="en-US" dirty="0"/>
              <a:t>Assessment 1</a:t>
            </a:r>
          </a:p>
          <a:p>
            <a:pPr marL="0" indent="0">
              <a:buNone/>
            </a:pP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E213597-F322-53AC-AB86-9E8DDAAD03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2595182"/>
              </p:ext>
            </p:extLst>
          </p:nvPr>
        </p:nvGraphicFramePr>
        <p:xfrm>
          <a:off x="1948501" y="3171785"/>
          <a:ext cx="5581650" cy="145180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67560">
                  <a:extLst>
                    <a:ext uri="{9D8B030D-6E8A-4147-A177-3AD203B41FA5}">
                      <a16:colId xmlns:a16="http://schemas.microsoft.com/office/drawing/2014/main" val="2793960698"/>
                    </a:ext>
                  </a:extLst>
                </a:gridCol>
                <a:gridCol w="2524125">
                  <a:extLst>
                    <a:ext uri="{9D8B030D-6E8A-4147-A177-3AD203B41FA5}">
                      <a16:colId xmlns:a16="http://schemas.microsoft.com/office/drawing/2014/main" val="1323996281"/>
                    </a:ext>
                  </a:extLst>
                </a:gridCol>
                <a:gridCol w="989965">
                  <a:extLst>
                    <a:ext uri="{9D8B030D-6E8A-4147-A177-3AD203B41FA5}">
                      <a16:colId xmlns:a16="http://schemas.microsoft.com/office/drawing/2014/main" val="100345671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Mode of assessment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Volume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Weighting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4396121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Coursework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Practical Projects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Could include live performance showcase, show reel, voice reel, online showcase and written components to include self-evaluation, CV and supporting documents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effectLst/>
                        </a:rPr>
                        <a:t>100%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277106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20353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1A2CD-B8EC-53FE-ECC1-FF5B500E2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ADPA6000 Independent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DEA901-D709-F8A3-FCB9-C3B2C8C4F7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Lectures (introductory)</a:t>
            </a:r>
          </a:p>
          <a:p>
            <a:r>
              <a:rPr lang="en-US" dirty="0"/>
              <a:t>Tutorials (1-to-1) with a research supervisor</a:t>
            </a:r>
          </a:p>
          <a:p>
            <a:pPr marL="0" indent="0">
              <a:buNone/>
            </a:pPr>
            <a:r>
              <a:rPr lang="en-US" dirty="0"/>
              <a:t>Assessment 1</a:t>
            </a:r>
          </a:p>
          <a:p>
            <a:pPr marL="0" indent="0">
              <a:buNone/>
            </a:pP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D20E6A5-011B-25C4-A09D-2C7E1F4283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8506273"/>
              </p:ext>
            </p:extLst>
          </p:nvPr>
        </p:nvGraphicFramePr>
        <p:xfrm>
          <a:off x="1957928" y="3523043"/>
          <a:ext cx="5581650" cy="55365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67560">
                  <a:extLst>
                    <a:ext uri="{9D8B030D-6E8A-4147-A177-3AD203B41FA5}">
                      <a16:colId xmlns:a16="http://schemas.microsoft.com/office/drawing/2014/main" val="2251440648"/>
                    </a:ext>
                  </a:extLst>
                </a:gridCol>
                <a:gridCol w="2524125">
                  <a:extLst>
                    <a:ext uri="{9D8B030D-6E8A-4147-A177-3AD203B41FA5}">
                      <a16:colId xmlns:a16="http://schemas.microsoft.com/office/drawing/2014/main" val="3631499387"/>
                    </a:ext>
                  </a:extLst>
                </a:gridCol>
                <a:gridCol w="989965">
                  <a:extLst>
                    <a:ext uri="{9D8B030D-6E8A-4147-A177-3AD203B41FA5}">
                      <a16:colId xmlns:a16="http://schemas.microsoft.com/office/drawing/2014/main" val="17385626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Mode of assessment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Volume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Weighting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373889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Portfolio 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Minimum of 3 elements  (equivalent to 10,000 words)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effectLst/>
                        </a:rPr>
                        <a:t>100% 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495420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26684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D87E6-155F-E484-CA98-04DCC595B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ADPA6008 Professional Practice for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49558C-B61B-63A4-E7E1-F34C8F29BE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Lectures/workshops/seminars</a:t>
            </a:r>
          </a:p>
          <a:p>
            <a:r>
              <a:rPr lang="en-US" dirty="0"/>
              <a:t>Project or placement</a:t>
            </a:r>
          </a:p>
          <a:p>
            <a:pPr marL="0" indent="0">
              <a:buNone/>
            </a:pPr>
            <a:r>
              <a:rPr lang="en-US" dirty="0"/>
              <a:t>Assessment 1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Assessment 2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1D16EBF-77F1-1D48-38C9-FB77C29974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6737073"/>
              </p:ext>
            </p:extLst>
          </p:nvPr>
        </p:nvGraphicFramePr>
        <p:xfrm>
          <a:off x="1891940" y="3611431"/>
          <a:ext cx="5581650" cy="55365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67560">
                  <a:extLst>
                    <a:ext uri="{9D8B030D-6E8A-4147-A177-3AD203B41FA5}">
                      <a16:colId xmlns:a16="http://schemas.microsoft.com/office/drawing/2014/main" val="3976016896"/>
                    </a:ext>
                  </a:extLst>
                </a:gridCol>
                <a:gridCol w="2524125">
                  <a:extLst>
                    <a:ext uri="{9D8B030D-6E8A-4147-A177-3AD203B41FA5}">
                      <a16:colId xmlns:a16="http://schemas.microsoft.com/office/drawing/2014/main" val="635448642"/>
                    </a:ext>
                  </a:extLst>
                </a:gridCol>
                <a:gridCol w="989965">
                  <a:extLst>
                    <a:ext uri="{9D8B030D-6E8A-4147-A177-3AD203B41FA5}">
                      <a16:colId xmlns:a16="http://schemas.microsoft.com/office/drawing/2014/main" val="401822299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Mode of assessment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Volume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Weighting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3884106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Portfolio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Maximum of 3 negotiated elements (4500 word equivalent)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effectLst/>
                        </a:rPr>
                        <a:t>75%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96252363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73C909F-2703-51F5-3BCF-BBB617878D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3846683"/>
              </p:ext>
            </p:extLst>
          </p:nvPr>
        </p:nvGraphicFramePr>
        <p:xfrm>
          <a:off x="1891940" y="4905028"/>
          <a:ext cx="5581650" cy="36093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67560">
                  <a:extLst>
                    <a:ext uri="{9D8B030D-6E8A-4147-A177-3AD203B41FA5}">
                      <a16:colId xmlns:a16="http://schemas.microsoft.com/office/drawing/2014/main" val="533199847"/>
                    </a:ext>
                  </a:extLst>
                </a:gridCol>
                <a:gridCol w="2524125">
                  <a:extLst>
                    <a:ext uri="{9D8B030D-6E8A-4147-A177-3AD203B41FA5}">
                      <a16:colId xmlns:a16="http://schemas.microsoft.com/office/drawing/2014/main" val="148488346"/>
                    </a:ext>
                  </a:extLst>
                </a:gridCol>
                <a:gridCol w="989965">
                  <a:extLst>
                    <a:ext uri="{9D8B030D-6E8A-4147-A177-3AD203B41FA5}">
                      <a16:colId xmlns:a16="http://schemas.microsoft.com/office/drawing/2014/main" val="321223328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Mode of assessment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Volume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Weighting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8493423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Essay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>
                          <a:effectLst/>
                        </a:rPr>
                        <a:t>1500 words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100" dirty="0">
                          <a:effectLst/>
                        </a:rPr>
                        <a:t>25%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700734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98590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3E81A-FD0D-DF93-5924-91D4C9189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23C0E5-2A5C-7478-A453-A289F0749F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668772"/>
            <a:ext cx="9601200" cy="35814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000" dirty="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2555512472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{D1700DDC-7B34-E443-98FA-BCE32639F7EA}tf10001072</Template>
  <TotalTime>414</TotalTime>
  <Words>392</Words>
  <Application>Microsoft Macintosh PowerPoint</Application>
  <PresentationFormat>Widescreen</PresentationFormat>
  <Paragraphs>171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Calibri</vt:lpstr>
      <vt:lpstr>Franklin Gothic Book</vt:lpstr>
      <vt:lpstr>Crop</vt:lpstr>
      <vt:lpstr>Bmus Level 6</vt:lpstr>
      <vt:lpstr>Academic Year</vt:lpstr>
      <vt:lpstr>Level 6</vt:lpstr>
      <vt:lpstr>4 Modules</vt:lpstr>
      <vt:lpstr>ADPA6007 Final Performance</vt:lpstr>
      <vt:lpstr>ADPA 6004 Creative Industries</vt:lpstr>
      <vt:lpstr>ADPA6000 Independent Project</vt:lpstr>
      <vt:lpstr>ADPA6008 Professional Practice for Performance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Bmus Level 6</dc:title>
  <dc:creator>David Bebbington</dc:creator>
  <cp:lastModifiedBy>David Bebbington</cp:lastModifiedBy>
  <cp:revision>4</cp:revision>
  <dcterms:created xsi:type="dcterms:W3CDTF">2023-06-19T14:56:14Z</dcterms:created>
  <dcterms:modified xsi:type="dcterms:W3CDTF">2025-10-08T11:12:03Z</dcterms:modified>
</cp:coreProperties>
</file>