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8288000" cy="10287000"/>
  <p:notesSz cx="6858000" cy="9144000"/>
  <p:embeddedFontLst>
    <p:embeddedFont>
      <p:font typeface="Montserrat" panose="00000500000000000000" pitchFamily="2" charset="0"/>
      <p:regular r:id="rId21"/>
    </p:embeddedFont>
    <p:embeddedFont>
      <p:font typeface="Montserrat Bold" panose="020B0604020202020204" charset="0"/>
      <p:regular r:id="rId22"/>
    </p:embeddedFont>
    <p:embeddedFont>
      <p:font typeface="Montserrat Semi-Bold" panose="020B0604020202020204" charset="0"/>
      <p:regular r:id="rId23"/>
    </p:embeddedFont>
    <p:embeddedFont>
      <p:font typeface="Poppins" panose="00000500000000000000" pitchFamily="2" charset="0"/>
      <p:regular r:id="rId24"/>
    </p:embeddedFont>
    <p:embeddedFont>
      <p:font typeface="Poppins Bold" panose="00000800000000000000" charset="0"/>
      <p:regular r:id="rId25"/>
    </p:embeddedFont>
    <p:embeddedFont>
      <p:font typeface="Poppins Medium" panose="00000600000000000000" pitchFamily="2"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1" d="100"/>
          <a:sy n="41" d="100"/>
        </p:scale>
        <p:origin x="560" y="2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13.03.2025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r>
              <a:rPr lang="en-US"/>
              <a:t>This research proposal aims to investigate the adoption and integration of AI into a business strategy, with a focus on the legal profession. </a:t>
            </a:r>
          </a:p>
          <a:p>
            <a:endParaRPr lang="en-US"/>
          </a:p>
          <a:p>
            <a:r>
              <a:rPr lang="en-US"/>
              <a:t>Key objectives </a:t>
            </a:r>
          </a:p>
          <a:p>
            <a:endParaRPr lang="en-US"/>
          </a:p>
          <a:p>
            <a:r>
              <a:rPr lang="en-US"/>
              <a:t>-identify the critical success factors</a:t>
            </a:r>
          </a:p>
          <a:p>
            <a:r>
              <a:rPr lang="en-US"/>
              <a:t>-key barriers to adoption.</a:t>
            </a:r>
          </a:p>
          <a:p>
            <a:endParaRPr lang="en-US"/>
          </a:p>
          <a:p>
            <a:r>
              <a:rPr lang="en-US"/>
              <a:t>Include a review of the existing literature and explore key conceptual components of AI, current and future risks and opportunities, including consideration of ethical challenges.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r>
              <a:rPr lang="en-US"/>
              <a:t>This research proposal aims to investigate the adoption and integration of AI into a business strategy, with a focus on the legal profession. </a:t>
            </a:r>
          </a:p>
          <a:p>
            <a:endParaRPr lang="en-US"/>
          </a:p>
          <a:p>
            <a:r>
              <a:rPr lang="en-US"/>
              <a:t>Key objectives </a:t>
            </a:r>
          </a:p>
          <a:p>
            <a:endParaRPr lang="en-US"/>
          </a:p>
          <a:p>
            <a:r>
              <a:rPr lang="en-US"/>
              <a:t>-identify the critical success factors</a:t>
            </a:r>
          </a:p>
          <a:p>
            <a:r>
              <a:rPr lang="en-US"/>
              <a:t>-key barriers to adoption.</a:t>
            </a:r>
          </a:p>
          <a:p>
            <a:endParaRPr lang="en-US"/>
          </a:p>
          <a:p>
            <a:r>
              <a:rPr lang="en-US"/>
              <a:t>Include a review of the existing literature and explore key conceptual components of AI, current and future risks and opportunities, including consideration of ethical challenges.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r>
              <a:rPr lang="en-US"/>
              <a:t>The global legal industry, valued at $1.6 trillion</a:t>
            </a:r>
          </a:p>
          <a:p>
            <a:r>
              <a:rPr lang="en-US"/>
              <a:t>20 million lawyers and 14 million support staff</a:t>
            </a:r>
          </a:p>
          <a:p>
            <a:endParaRPr lang="en-US"/>
          </a:p>
          <a:p>
            <a:r>
              <a:rPr lang="en-US"/>
              <a:t>Despite AI's growing adoption across various fields, there's a lack of comprehensive research on its strategic implications in the legal profession. </a:t>
            </a:r>
          </a:p>
          <a:p>
            <a:endParaRPr lang="en-US"/>
          </a:p>
          <a:p>
            <a:r>
              <a:rPr lang="en-US"/>
              <a:t>This proposal aims to address this gap by exploring how AI can be effectively integrated into business strategies within the legal field. </a:t>
            </a:r>
          </a:p>
          <a:p>
            <a:endParaRPr lang="en-US"/>
          </a:p>
          <a:p>
            <a:r>
              <a:rPr lang="en-US"/>
              <a:t>It will identify barriers to adoption, critical success factors, and provide a practical framework for implementation, ultimately helping legal professionals gain a competitive edge and achieve a positive return on investment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r>
              <a:rPr lang="en-US"/>
              <a:t>This research proposal aims to investigate the adoption and integration of AI into a business strategy, with a focus on the legal profession. </a:t>
            </a:r>
          </a:p>
          <a:p>
            <a:endParaRPr lang="en-US"/>
          </a:p>
          <a:p>
            <a:r>
              <a:rPr lang="en-US"/>
              <a:t>Key objectives </a:t>
            </a:r>
          </a:p>
          <a:p>
            <a:endParaRPr lang="en-US"/>
          </a:p>
          <a:p>
            <a:r>
              <a:rPr lang="en-US"/>
              <a:t>-identify the critical success factors</a:t>
            </a:r>
          </a:p>
          <a:p>
            <a:r>
              <a:rPr lang="en-US"/>
              <a:t>-key barriers to adoption.</a:t>
            </a:r>
          </a:p>
          <a:p>
            <a:endParaRPr lang="en-US"/>
          </a:p>
          <a:p>
            <a:r>
              <a:rPr lang="en-US"/>
              <a:t>Include a review of the existing literature and explore key conceptual components of AI, current and future risks and opportunities, including consideration of ethical challenges.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r>
              <a:rPr lang="en-US"/>
              <a:t>This research proposal aims to investigate the adoption and integration of AI into a business strategy, with a focus on the legal profession. </a:t>
            </a:r>
          </a:p>
          <a:p>
            <a:endParaRPr lang="en-US"/>
          </a:p>
          <a:p>
            <a:r>
              <a:rPr lang="en-US"/>
              <a:t>Key objectives </a:t>
            </a:r>
          </a:p>
          <a:p>
            <a:endParaRPr lang="en-US"/>
          </a:p>
          <a:p>
            <a:r>
              <a:rPr lang="en-US"/>
              <a:t>-identify the critical success factors</a:t>
            </a:r>
          </a:p>
          <a:p>
            <a:r>
              <a:rPr lang="en-US"/>
              <a:t>-key barriers to adoption.</a:t>
            </a:r>
          </a:p>
          <a:p>
            <a:endParaRPr lang="en-US"/>
          </a:p>
          <a:p>
            <a:r>
              <a:rPr lang="en-US"/>
              <a:t>Include a review of the existing literature and explore key conceptual components of AI, current and future risks and opportunities, including consideration of ethical challenges.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r>
              <a:rPr lang="en-US"/>
              <a:t>This research proposal aims to investigate the adoption and integration of AI into a business strategy, with a focus on the legal profession. </a:t>
            </a:r>
          </a:p>
          <a:p>
            <a:endParaRPr lang="en-US"/>
          </a:p>
          <a:p>
            <a:r>
              <a:rPr lang="en-US"/>
              <a:t>Key objectives </a:t>
            </a:r>
          </a:p>
          <a:p>
            <a:endParaRPr lang="en-US"/>
          </a:p>
          <a:p>
            <a:r>
              <a:rPr lang="en-US"/>
              <a:t>-identify the critical success factors</a:t>
            </a:r>
          </a:p>
          <a:p>
            <a:r>
              <a:rPr lang="en-US"/>
              <a:t>-key barriers to adoption.</a:t>
            </a:r>
          </a:p>
          <a:p>
            <a:endParaRPr lang="en-US"/>
          </a:p>
          <a:p>
            <a:r>
              <a:rPr lang="en-US"/>
              <a:t>Include a review of the existing literature and explore key conceptual components of AI, current and future risks and opportunities, including consideration of ethical challenges.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endParaRPr/>
          </a:p>
          <a:p>
            <a:r>
              <a:rPr lang="en-US"/>
              <a:t>This research proposal aims to investigate the adoption and integration of AI into a business strategy, with a focus on the legal profession. </a:t>
            </a:r>
          </a:p>
          <a:p>
            <a:endParaRPr lang="en-US"/>
          </a:p>
          <a:p>
            <a:r>
              <a:rPr lang="en-US"/>
              <a:t>Key objectives </a:t>
            </a:r>
          </a:p>
          <a:p>
            <a:endParaRPr lang="en-US"/>
          </a:p>
          <a:p>
            <a:r>
              <a:rPr lang="en-US"/>
              <a:t>-identify the critical success factors</a:t>
            </a:r>
          </a:p>
          <a:p>
            <a:r>
              <a:rPr lang="en-US"/>
              <a:t>-key barriers to adoption.</a:t>
            </a:r>
          </a:p>
          <a:p>
            <a:endParaRPr lang="en-US"/>
          </a:p>
          <a:p>
            <a:r>
              <a:rPr lang="en-US"/>
              <a:t>Include a review of the existing literature and explore key conceptual components of AI, current and future risks and opportunities, including consideration of ethical challenges.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r>
              <a:rPr lang="en-US"/>
              <a:t>The global legal industry, valued at $1.6 trillion</a:t>
            </a:r>
          </a:p>
          <a:p>
            <a:r>
              <a:rPr lang="en-US"/>
              <a:t>20 million lawyers and 14 million support staff</a:t>
            </a:r>
          </a:p>
          <a:p>
            <a:endParaRPr lang="en-US"/>
          </a:p>
          <a:p>
            <a:r>
              <a:rPr lang="en-US"/>
              <a:t>Despite AI's growing adoption across various fields, there's a lack of comprehensive research on its strategic implications in the legal profession. </a:t>
            </a:r>
          </a:p>
          <a:p>
            <a:endParaRPr lang="en-US"/>
          </a:p>
          <a:p>
            <a:r>
              <a:rPr lang="en-US"/>
              <a:t>This proposal aims to address this gap by exploring how AI can be effectively integrated into business strategies within the legal field. </a:t>
            </a:r>
          </a:p>
          <a:p>
            <a:endParaRPr lang="en-US"/>
          </a:p>
          <a:p>
            <a:r>
              <a:rPr lang="en-US"/>
              <a:t>It will identify barriers to adoption, critical success factors, and provide a practical framework for implementation, ultimately helping legal professionals gain a competitive edge and achieve a positive return on investment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 chose the current approach b'cos it relies firstly on gathering qualitative data from managers about their perceptions, attitudes, and beliefs about AI adoption in the legal industry. </a:t>
            </a:r>
          </a:p>
          <a:p>
            <a:endParaRPr lang="en-US"/>
          </a:p>
          <a:p>
            <a:r>
              <a:rPr lang="en-US"/>
              <a:t>Following this information gathering approach, I will code the responses into key themes to identify benefits, barriers and success factors.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r>
              <a:rPr lang="en-US"/>
              <a:t>(i) NOT enough literature on existing frameworks on CSF/AI adoption. Hence interviews are necessary to establish.</a:t>
            </a:r>
          </a:p>
          <a:p>
            <a:endParaRPr lang="en-US"/>
          </a:p>
          <a:p>
            <a:r>
              <a:rPr lang="en-US"/>
              <a:t>(ii) This method would rely on a comprehensive literature review to capture existing barriers and success factors, and soliciting responses from managers in the law industry to examine the extent to which they agree with these barriers and success factors within their industries and organizations. I could then supplement this with additional interviews in a small-scale qualitative study to confirm and extend survey data. </a:t>
            </a:r>
          </a:p>
          <a:p>
            <a:endParaRPr lang="en-US"/>
          </a:p>
          <a:p>
            <a:r>
              <a:rPr lang="en-US"/>
              <a:t>The reason why I chose to use the proposed methodology is based on my comprehensive literature review, which has revealed a lack of a consistent framework around key barriers and success factors within the law industry. It is deemed necessary to interview managers within this industry to identify unique barriers and success factors that enable and constrain AI adoption within this unique field. This can then be followed up with a quantitative survey to confirm initial findings following the qualitative study.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4.sv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4.svg"/></Relationships>
</file>

<file path=ppt/slides/_rels/slide12.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3.png"/><Relationship Id="rId7" Type="http://schemas.openxmlformats.org/officeDocument/2006/relationships/image" Target="../media/image21.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4.svg"/><Relationship Id="rId9" Type="http://schemas.openxmlformats.org/officeDocument/2006/relationships/image" Target="../media/image23.svg"/></Relationships>
</file>

<file path=ppt/slides/_rels/slide1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4.svg"/><Relationship Id="rId7" Type="http://schemas.openxmlformats.org/officeDocument/2006/relationships/image" Target="../media/image26.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8.png"/></Relationships>
</file>

<file path=ppt/slides/_rels/slide14.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4.svg"/><Relationship Id="rId7" Type="http://schemas.openxmlformats.org/officeDocument/2006/relationships/image" Target="../media/image30.sv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svg"/><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4.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4.svg"/></Relationships>
</file>

<file path=ppt/slides/_rels/slide1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35.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34.jpeg"/><Relationship Id="rId5" Type="http://schemas.openxmlformats.org/officeDocument/2006/relationships/image" Target="../media/image33.sv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678703"/>
            <a:chOff x="0" y="0"/>
            <a:chExt cx="4943835" cy="178753"/>
          </a:xfrm>
        </p:grpSpPr>
        <p:sp>
          <p:nvSpPr>
            <p:cNvPr id="3" name="Freeform 3"/>
            <p:cNvSpPr/>
            <p:nvPr/>
          </p:nvSpPr>
          <p:spPr>
            <a:xfrm>
              <a:off x="0" y="0"/>
              <a:ext cx="4943835" cy="178753"/>
            </a:xfrm>
            <a:custGeom>
              <a:avLst/>
              <a:gdLst/>
              <a:ahLst/>
              <a:cxnLst/>
              <a:rect l="l" t="t" r="r" b="b"/>
              <a:pathLst>
                <a:path w="4943835" h="178753">
                  <a:moveTo>
                    <a:pt x="0" y="0"/>
                  </a:moveTo>
                  <a:lnTo>
                    <a:pt x="4943835" y="0"/>
                  </a:lnTo>
                  <a:lnTo>
                    <a:pt x="4943835" y="178753"/>
                  </a:lnTo>
                  <a:lnTo>
                    <a:pt x="0" y="178753"/>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216853"/>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705322" y="8372424"/>
            <a:ext cx="7315200" cy="1064029"/>
          </a:xfrm>
          <a:custGeom>
            <a:avLst/>
            <a:gdLst/>
            <a:ahLst/>
            <a:cxnLst/>
            <a:rect l="l" t="t" r="r" b="b"/>
            <a:pathLst>
              <a:path w="7315200" h="1064029">
                <a:moveTo>
                  <a:pt x="0" y="0"/>
                </a:moveTo>
                <a:lnTo>
                  <a:pt x="7315200" y="0"/>
                </a:lnTo>
                <a:lnTo>
                  <a:pt x="7315200" y="1064029"/>
                </a:lnTo>
                <a:lnTo>
                  <a:pt x="0" y="106402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sp>
        <p:nvSpPr>
          <p:cNvPr id="6" name="Freeform 6"/>
          <p:cNvSpPr/>
          <p:nvPr/>
        </p:nvSpPr>
        <p:spPr>
          <a:xfrm>
            <a:off x="15064929" y="409821"/>
            <a:ext cx="7315200" cy="1064029"/>
          </a:xfrm>
          <a:custGeom>
            <a:avLst/>
            <a:gdLst/>
            <a:ahLst/>
            <a:cxnLst/>
            <a:rect l="l" t="t" r="r" b="b"/>
            <a:pathLst>
              <a:path w="7315200" h="1064029">
                <a:moveTo>
                  <a:pt x="0" y="0"/>
                </a:moveTo>
                <a:lnTo>
                  <a:pt x="7315200" y="0"/>
                </a:lnTo>
                <a:lnTo>
                  <a:pt x="7315200" y="1064029"/>
                </a:lnTo>
                <a:lnTo>
                  <a:pt x="0" y="106402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sp>
        <p:nvSpPr>
          <p:cNvPr id="7" name="Freeform 7"/>
          <p:cNvSpPr/>
          <p:nvPr/>
        </p:nvSpPr>
        <p:spPr>
          <a:xfrm>
            <a:off x="8653373" y="1789955"/>
            <a:ext cx="981253" cy="888480"/>
          </a:xfrm>
          <a:custGeom>
            <a:avLst/>
            <a:gdLst/>
            <a:ahLst/>
            <a:cxnLst/>
            <a:rect l="l" t="t" r="r" b="b"/>
            <a:pathLst>
              <a:path w="981253" h="888480">
                <a:moveTo>
                  <a:pt x="0" y="0"/>
                </a:moveTo>
                <a:lnTo>
                  <a:pt x="981254" y="0"/>
                </a:lnTo>
                <a:lnTo>
                  <a:pt x="981254" y="888480"/>
                </a:lnTo>
                <a:lnTo>
                  <a:pt x="0" y="88848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HK"/>
          </a:p>
        </p:txBody>
      </p:sp>
      <p:grpSp>
        <p:nvGrpSpPr>
          <p:cNvPr id="8" name="Group 8"/>
          <p:cNvGrpSpPr/>
          <p:nvPr/>
        </p:nvGrpSpPr>
        <p:grpSpPr>
          <a:xfrm rot="-5400000">
            <a:off x="16589159" y="8439578"/>
            <a:ext cx="2272060" cy="444274"/>
            <a:chOff x="0" y="0"/>
            <a:chExt cx="598403" cy="117010"/>
          </a:xfrm>
        </p:grpSpPr>
        <p:sp>
          <p:nvSpPr>
            <p:cNvPr id="9" name="Freeform 9"/>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10" name="TextBox 10"/>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11" name="Freeform 11"/>
          <p:cNvSpPr/>
          <p:nvPr/>
        </p:nvSpPr>
        <p:spPr>
          <a:xfrm>
            <a:off x="2775559" y="2954660"/>
            <a:ext cx="12736882" cy="3874931"/>
          </a:xfrm>
          <a:custGeom>
            <a:avLst/>
            <a:gdLst/>
            <a:ahLst/>
            <a:cxnLst/>
            <a:rect l="l" t="t" r="r" b="b"/>
            <a:pathLst>
              <a:path w="12736882" h="3874931">
                <a:moveTo>
                  <a:pt x="0" y="0"/>
                </a:moveTo>
                <a:lnTo>
                  <a:pt x="12736882" y="0"/>
                </a:lnTo>
                <a:lnTo>
                  <a:pt x="12736882" y="3874932"/>
                </a:lnTo>
                <a:lnTo>
                  <a:pt x="0" y="3874932"/>
                </a:lnTo>
                <a:lnTo>
                  <a:pt x="0" y="0"/>
                </a:lnTo>
                <a:close/>
              </a:path>
            </a:pathLst>
          </a:custGeom>
          <a:blipFill>
            <a:blip r:embed="rId6"/>
            <a:stretch>
              <a:fillRect/>
            </a:stretch>
          </a:blipFill>
        </p:spPr>
        <p:txBody>
          <a:bodyPr/>
          <a:lstStyle/>
          <a:p>
            <a:endParaRPr lang="en-HK"/>
          </a:p>
        </p:txBody>
      </p:sp>
      <p:sp>
        <p:nvSpPr>
          <p:cNvPr id="12" name="TextBox 12"/>
          <p:cNvSpPr txBox="1"/>
          <p:nvPr/>
        </p:nvSpPr>
        <p:spPr>
          <a:xfrm>
            <a:off x="3497193" y="6964247"/>
            <a:ext cx="11293614" cy="345491"/>
          </a:xfrm>
          <a:prstGeom prst="rect">
            <a:avLst/>
          </a:prstGeom>
        </p:spPr>
        <p:txBody>
          <a:bodyPr lIns="0" tIns="0" rIns="0" bIns="0" rtlCol="0" anchor="t">
            <a:spAutoFit/>
          </a:bodyPr>
          <a:lstStyle/>
          <a:p>
            <a:pPr algn="ctr">
              <a:lnSpc>
                <a:spcPts val="2616"/>
              </a:lnSpc>
            </a:pPr>
            <a:r>
              <a:rPr lang="en-US" sz="2697" b="1" spc="596">
                <a:solidFill>
                  <a:srgbClr val="80C772"/>
                </a:solidFill>
                <a:latin typeface="Montserrat Semi-Bold"/>
                <a:ea typeface="Montserrat Semi-Bold"/>
                <a:cs typeface="Montserrat Semi-Bold"/>
                <a:sym typeface="Montserrat Semi-Bold"/>
              </a:rPr>
              <a:t>Presentation of Research Proposal</a:t>
            </a:r>
          </a:p>
        </p:txBody>
      </p:sp>
      <p:sp>
        <p:nvSpPr>
          <p:cNvPr id="13" name="TextBox 13"/>
          <p:cNvSpPr txBox="1"/>
          <p:nvPr/>
        </p:nvSpPr>
        <p:spPr>
          <a:xfrm>
            <a:off x="5194000" y="7662493"/>
            <a:ext cx="7900001" cy="736612"/>
          </a:xfrm>
          <a:prstGeom prst="rect">
            <a:avLst/>
          </a:prstGeom>
        </p:spPr>
        <p:txBody>
          <a:bodyPr lIns="0" tIns="0" rIns="0" bIns="0" rtlCol="0" anchor="t">
            <a:spAutoFit/>
          </a:bodyPr>
          <a:lstStyle/>
          <a:p>
            <a:pPr algn="ctr">
              <a:lnSpc>
                <a:spcPts val="3004"/>
              </a:lnSpc>
            </a:pPr>
            <a:r>
              <a:rPr lang="en-US" sz="3097" b="1" spc="300" dirty="0">
                <a:solidFill>
                  <a:srgbClr val="FFFFFF"/>
                </a:solidFill>
                <a:latin typeface="Montserrat Semi-Bold"/>
                <a:ea typeface="Montserrat Semi-Bold"/>
                <a:cs typeface="Montserrat Semi-Bold"/>
                <a:sym typeface="Montserrat Semi-Bold"/>
              </a:rPr>
              <a:t>DANNY CHAN</a:t>
            </a:r>
          </a:p>
          <a:p>
            <a:pPr algn="ctr">
              <a:lnSpc>
                <a:spcPts val="3004"/>
              </a:lnSpc>
            </a:pPr>
            <a:r>
              <a:rPr lang="en-US" b="1" spc="300" dirty="0">
                <a:solidFill>
                  <a:srgbClr val="FFFFFF"/>
                </a:solidFill>
                <a:latin typeface="Montserrat Semi-Bold"/>
                <a:ea typeface="Montserrat Semi-Bold"/>
                <a:cs typeface="Montserrat Semi-Bold"/>
                <a:sym typeface="Montserrat Semi-Bold"/>
              </a:rPr>
              <a:t>2429593</a:t>
            </a:r>
          </a:p>
        </p:txBody>
      </p:sp>
      <p:sp>
        <p:nvSpPr>
          <p:cNvPr id="14" name="TextBox 14"/>
          <p:cNvSpPr txBox="1"/>
          <p:nvPr/>
        </p:nvSpPr>
        <p:spPr>
          <a:xfrm>
            <a:off x="13705604" y="8505453"/>
            <a:ext cx="3241774" cy="1396473"/>
          </a:xfrm>
          <a:prstGeom prst="rect">
            <a:avLst/>
          </a:prstGeom>
        </p:spPr>
        <p:txBody>
          <a:bodyPr lIns="0" tIns="0" rIns="0" bIns="0" rtlCol="0" anchor="t">
            <a:spAutoFit/>
          </a:bodyPr>
          <a:lstStyle/>
          <a:p>
            <a:pPr algn="ctr">
              <a:lnSpc>
                <a:spcPts val="2199"/>
              </a:lnSpc>
            </a:pPr>
            <a:endParaRPr dirty="0"/>
          </a:p>
          <a:p>
            <a:pPr algn="r">
              <a:lnSpc>
                <a:spcPts val="2199"/>
              </a:lnSpc>
            </a:pPr>
            <a:r>
              <a:rPr lang="en-US" sz="1570" b="1" dirty="0">
                <a:solidFill>
                  <a:srgbClr val="FFFFFF"/>
                </a:solidFill>
                <a:latin typeface="Poppins Medium"/>
                <a:ea typeface="Poppins Medium"/>
                <a:cs typeface="Poppins Medium"/>
                <a:sym typeface="Poppins Medium"/>
              </a:rPr>
              <a:t>Advancing to Doctoral Research</a:t>
            </a:r>
          </a:p>
          <a:p>
            <a:pPr algn="r">
              <a:lnSpc>
                <a:spcPts val="2199"/>
              </a:lnSpc>
            </a:pPr>
            <a:r>
              <a:rPr lang="en-US" sz="1570" b="1" dirty="0">
                <a:solidFill>
                  <a:srgbClr val="FFFFFF"/>
                </a:solidFill>
                <a:latin typeface="Poppins Medium"/>
                <a:ea typeface="Poppins Medium"/>
                <a:cs typeface="Poppins Medium"/>
                <a:sym typeface="Poppins Medium"/>
              </a:rPr>
              <a:t>HKBM7022</a:t>
            </a:r>
          </a:p>
          <a:p>
            <a:pPr algn="r">
              <a:lnSpc>
                <a:spcPts val="2199"/>
              </a:lnSpc>
              <a:spcBef>
                <a:spcPct val="0"/>
              </a:spcBef>
            </a:pPr>
            <a:r>
              <a:rPr lang="en-US" sz="1570" b="1" dirty="0">
                <a:solidFill>
                  <a:srgbClr val="FFFFFF"/>
                </a:solidFill>
                <a:latin typeface="Poppins Medium"/>
                <a:ea typeface="Poppins Medium"/>
                <a:cs typeface="Poppins Medium"/>
                <a:sym typeface="Poppins Medium"/>
              </a:rPr>
              <a:t>UWTSD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624071" y="8661715"/>
            <a:ext cx="4590485" cy="667707"/>
          </a:xfrm>
          <a:custGeom>
            <a:avLst/>
            <a:gdLst/>
            <a:ahLst/>
            <a:cxnLst/>
            <a:rect l="l" t="t" r="r" b="b"/>
            <a:pathLst>
              <a:path w="4590485" h="667707">
                <a:moveTo>
                  <a:pt x="0" y="0"/>
                </a:moveTo>
                <a:lnTo>
                  <a:pt x="4590486" y="0"/>
                </a:lnTo>
                <a:lnTo>
                  <a:pt x="4590486" y="667707"/>
                </a:lnTo>
                <a:lnTo>
                  <a:pt x="0" y="667707"/>
                </a:lnTo>
                <a:lnTo>
                  <a:pt x="0" y="0"/>
                </a:lnTo>
                <a:close/>
              </a:path>
            </a:pathLst>
          </a:custGeom>
          <a:blipFill>
            <a:blip r:embed="rId5">
              <a:alphaModFix amt="31000"/>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0" name="Group 10"/>
          <p:cNvGrpSpPr/>
          <p:nvPr/>
        </p:nvGrpSpPr>
        <p:grpSpPr>
          <a:xfrm>
            <a:off x="-121868" y="3159207"/>
            <a:ext cx="2301136" cy="230113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sp>
        <p:nvSpPr>
          <p:cNvPr id="13" name="TextBox 13"/>
          <p:cNvSpPr txBox="1"/>
          <p:nvPr/>
        </p:nvSpPr>
        <p:spPr>
          <a:xfrm rot="5282084">
            <a:off x="16711887" y="8509266"/>
            <a:ext cx="1846679" cy="311070"/>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01</a:t>
            </a:r>
          </a:p>
          <a:p>
            <a:pPr algn="ctr">
              <a:lnSpc>
                <a:spcPts val="1223"/>
              </a:lnSpc>
            </a:pPr>
            <a:endParaRPr lang="en-US" sz="1261" b="1" spc="1008">
              <a:solidFill>
                <a:srgbClr val="FFFFFF"/>
              </a:solidFill>
              <a:latin typeface="Montserrat Semi-Bold"/>
              <a:ea typeface="Montserrat Semi-Bold"/>
              <a:cs typeface="Montserrat Semi-Bold"/>
              <a:sym typeface="Montserrat Semi-Bold"/>
            </a:endParaRPr>
          </a:p>
        </p:txBody>
      </p:sp>
      <p:sp>
        <p:nvSpPr>
          <p:cNvPr id="14" name="TextBox 14"/>
          <p:cNvSpPr txBox="1"/>
          <p:nvPr/>
        </p:nvSpPr>
        <p:spPr>
          <a:xfrm>
            <a:off x="1028700" y="1717870"/>
            <a:ext cx="5443775" cy="831737"/>
          </a:xfrm>
          <a:prstGeom prst="rect">
            <a:avLst/>
          </a:prstGeom>
        </p:spPr>
        <p:txBody>
          <a:bodyPr lIns="0" tIns="0" rIns="0" bIns="0" rtlCol="0" anchor="t">
            <a:spAutoFit/>
          </a:bodyPr>
          <a:lstStyle/>
          <a:p>
            <a:pPr algn="l">
              <a:lnSpc>
                <a:spcPts val="6111"/>
              </a:lnSpc>
            </a:pPr>
            <a:r>
              <a:rPr lang="en-US" sz="6300" b="1">
                <a:solidFill>
                  <a:srgbClr val="80C772"/>
                </a:solidFill>
                <a:latin typeface="Montserrat Semi-Bold"/>
                <a:ea typeface="Montserrat Semi-Bold"/>
                <a:cs typeface="Montserrat Semi-Bold"/>
                <a:sym typeface="Montserrat Semi-Bold"/>
              </a:rPr>
              <a:t>Contents</a:t>
            </a:r>
          </a:p>
        </p:txBody>
      </p:sp>
      <p:grpSp>
        <p:nvGrpSpPr>
          <p:cNvPr id="15" name="Group 15"/>
          <p:cNvGrpSpPr/>
          <p:nvPr/>
        </p:nvGrpSpPr>
        <p:grpSpPr>
          <a:xfrm>
            <a:off x="2601938" y="2966836"/>
            <a:ext cx="11504902" cy="1045024"/>
            <a:chOff x="0" y="0"/>
            <a:chExt cx="15339870" cy="1393365"/>
          </a:xfrm>
        </p:grpSpPr>
        <p:sp>
          <p:nvSpPr>
            <p:cNvPr id="16" name="TextBox 16"/>
            <p:cNvSpPr txBox="1"/>
            <p:nvPr/>
          </p:nvSpPr>
          <p:spPr>
            <a:xfrm>
              <a:off x="2279274" y="185162"/>
              <a:ext cx="13060595" cy="919649"/>
            </a:xfrm>
            <a:prstGeom prst="rect">
              <a:avLst/>
            </a:prstGeom>
          </p:spPr>
          <p:txBody>
            <a:bodyPr lIns="0" tIns="0" rIns="0" bIns="0" rtlCol="0" anchor="t">
              <a:spAutoFit/>
            </a:bodyPr>
            <a:lstStyle/>
            <a:p>
              <a:pPr algn="l">
                <a:lnSpc>
                  <a:spcPts val="5557"/>
                </a:lnSpc>
                <a:spcBef>
                  <a:spcPct val="0"/>
                </a:spcBef>
              </a:pPr>
              <a:r>
                <a:rPr lang="en-US" sz="3969">
                  <a:solidFill>
                    <a:srgbClr val="FFFFFF"/>
                  </a:solidFill>
                  <a:latin typeface="Poppins"/>
                  <a:ea typeface="Poppins"/>
                  <a:cs typeface="Poppins"/>
                  <a:sym typeface="Poppins"/>
                </a:rPr>
                <a:t>Summary of Research Proposal (RP)</a:t>
              </a:r>
            </a:p>
          </p:txBody>
        </p:sp>
        <p:grpSp>
          <p:nvGrpSpPr>
            <p:cNvPr id="17" name="Group 17"/>
            <p:cNvGrpSpPr/>
            <p:nvPr/>
          </p:nvGrpSpPr>
          <p:grpSpPr>
            <a:xfrm>
              <a:off x="163555" y="0"/>
              <a:ext cx="1393365" cy="1393365"/>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sp>
          <p:nvSpPr>
            <p:cNvPr id="20" name="TextBox 20"/>
            <p:cNvSpPr txBox="1"/>
            <p:nvPr/>
          </p:nvSpPr>
          <p:spPr>
            <a:xfrm>
              <a:off x="0" y="134817"/>
              <a:ext cx="1720474" cy="1036038"/>
            </a:xfrm>
            <a:prstGeom prst="rect">
              <a:avLst/>
            </a:prstGeom>
          </p:spPr>
          <p:txBody>
            <a:bodyPr lIns="0" tIns="0" rIns="0" bIns="0" rtlCol="0" anchor="t">
              <a:spAutoFit/>
            </a:bodyPr>
            <a:lstStyle/>
            <a:p>
              <a:pPr algn="ctr">
                <a:lnSpc>
                  <a:spcPts val="6259"/>
                </a:lnSpc>
                <a:spcBef>
                  <a:spcPct val="0"/>
                </a:spcBef>
              </a:pPr>
              <a:r>
                <a:rPr lang="en-US" sz="4470" b="1">
                  <a:solidFill>
                    <a:srgbClr val="FFFFFF"/>
                  </a:solidFill>
                  <a:latin typeface="Poppins Medium"/>
                  <a:ea typeface="Poppins Medium"/>
                  <a:cs typeface="Poppins Medium"/>
                  <a:sym typeface="Poppins Medium"/>
                </a:rPr>
                <a:t>1</a:t>
              </a:r>
            </a:p>
          </p:txBody>
        </p:sp>
      </p:grpSp>
      <p:grpSp>
        <p:nvGrpSpPr>
          <p:cNvPr id="21" name="Group 21"/>
          <p:cNvGrpSpPr/>
          <p:nvPr/>
        </p:nvGrpSpPr>
        <p:grpSpPr>
          <a:xfrm>
            <a:off x="2601938" y="4378094"/>
            <a:ext cx="12571131" cy="1119473"/>
            <a:chOff x="0" y="0"/>
            <a:chExt cx="16761508" cy="1492631"/>
          </a:xfrm>
        </p:grpSpPr>
        <p:grpSp>
          <p:nvGrpSpPr>
            <p:cNvPr id="22" name="Group 22"/>
            <p:cNvGrpSpPr/>
            <p:nvPr/>
          </p:nvGrpSpPr>
          <p:grpSpPr>
            <a:xfrm>
              <a:off x="163555" y="49633"/>
              <a:ext cx="1393365" cy="1393365"/>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24" name="TextBox 24"/>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sp>
          <p:nvSpPr>
            <p:cNvPr id="25" name="TextBox 25"/>
            <p:cNvSpPr txBox="1"/>
            <p:nvPr/>
          </p:nvSpPr>
          <p:spPr>
            <a:xfrm>
              <a:off x="0" y="184450"/>
              <a:ext cx="1720474" cy="1036038"/>
            </a:xfrm>
            <a:prstGeom prst="rect">
              <a:avLst/>
            </a:prstGeom>
          </p:spPr>
          <p:txBody>
            <a:bodyPr lIns="0" tIns="0" rIns="0" bIns="0" rtlCol="0" anchor="t">
              <a:spAutoFit/>
            </a:bodyPr>
            <a:lstStyle/>
            <a:p>
              <a:pPr algn="ctr">
                <a:lnSpc>
                  <a:spcPts val="6259"/>
                </a:lnSpc>
                <a:spcBef>
                  <a:spcPct val="0"/>
                </a:spcBef>
              </a:pPr>
              <a:r>
                <a:rPr lang="en-US" sz="4470" b="1">
                  <a:solidFill>
                    <a:srgbClr val="FFFFFF"/>
                  </a:solidFill>
                  <a:latin typeface="Poppins Medium"/>
                  <a:ea typeface="Poppins Medium"/>
                  <a:cs typeface="Poppins Medium"/>
                  <a:sym typeface="Poppins Medium"/>
                </a:rPr>
                <a:t>2</a:t>
              </a:r>
            </a:p>
          </p:txBody>
        </p:sp>
        <p:sp>
          <p:nvSpPr>
            <p:cNvPr id="26" name="TextBox 26"/>
            <p:cNvSpPr txBox="1"/>
            <p:nvPr/>
          </p:nvSpPr>
          <p:spPr>
            <a:xfrm>
              <a:off x="2279274" y="28575"/>
              <a:ext cx="14482234" cy="1464056"/>
            </a:xfrm>
            <a:prstGeom prst="rect">
              <a:avLst/>
            </a:prstGeom>
          </p:spPr>
          <p:txBody>
            <a:bodyPr lIns="0" tIns="0" rIns="0" bIns="0" rtlCol="0" anchor="t">
              <a:spAutoFit/>
            </a:bodyPr>
            <a:lstStyle/>
            <a:p>
              <a:pPr algn="l">
                <a:lnSpc>
                  <a:spcPts val="4050"/>
                </a:lnSpc>
              </a:pPr>
              <a:r>
                <a:rPr lang="en-US" sz="3970">
                  <a:solidFill>
                    <a:srgbClr val="FFFFFF"/>
                  </a:solidFill>
                  <a:latin typeface="Poppins"/>
                  <a:ea typeface="Poppins"/>
                  <a:cs typeface="Poppins"/>
                  <a:sym typeface="Poppins"/>
                </a:rPr>
                <a:t>Critical evaluation of the RP and analysis of</a:t>
              </a:r>
            </a:p>
            <a:p>
              <a:pPr algn="l">
                <a:lnSpc>
                  <a:spcPts val="4050"/>
                </a:lnSpc>
              </a:pPr>
              <a:r>
                <a:rPr lang="en-US" sz="3970">
                  <a:solidFill>
                    <a:srgbClr val="FFFFFF"/>
                  </a:solidFill>
                  <a:latin typeface="Poppins"/>
                  <a:ea typeface="Poppins"/>
                  <a:cs typeface="Poppins"/>
                  <a:sym typeface="Poppins"/>
                </a:rPr>
                <a:t>strengths, weaknesses, and limitations</a:t>
              </a:r>
            </a:p>
          </p:txBody>
        </p:sp>
      </p:grpSp>
      <p:grpSp>
        <p:nvGrpSpPr>
          <p:cNvPr id="27" name="Group 27"/>
          <p:cNvGrpSpPr/>
          <p:nvPr/>
        </p:nvGrpSpPr>
        <p:grpSpPr>
          <a:xfrm>
            <a:off x="2601938" y="5860393"/>
            <a:ext cx="11065387" cy="1045024"/>
            <a:chOff x="0" y="0"/>
            <a:chExt cx="14753849" cy="1393365"/>
          </a:xfrm>
        </p:grpSpPr>
        <p:grpSp>
          <p:nvGrpSpPr>
            <p:cNvPr id="28" name="Group 28"/>
            <p:cNvGrpSpPr/>
            <p:nvPr/>
          </p:nvGrpSpPr>
          <p:grpSpPr>
            <a:xfrm>
              <a:off x="163555" y="0"/>
              <a:ext cx="1393365" cy="1393365"/>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30" name="TextBox 30"/>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sp>
          <p:nvSpPr>
            <p:cNvPr id="31" name="TextBox 31"/>
            <p:cNvSpPr txBox="1"/>
            <p:nvPr/>
          </p:nvSpPr>
          <p:spPr>
            <a:xfrm>
              <a:off x="0" y="134817"/>
              <a:ext cx="1720474" cy="1036038"/>
            </a:xfrm>
            <a:prstGeom prst="rect">
              <a:avLst/>
            </a:prstGeom>
          </p:spPr>
          <p:txBody>
            <a:bodyPr lIns="0" tIns="0" rIns="0" bIns="0" rtlCol="0" anchor="t">
              <a:spAutoFit/>
            </a:bodyPr>
            <a:lstStyle/>
            <a:p>
              <a:pPr algn="ctr">
                <a:lnSpc>
                  <a:spcPts val="6259"/>
                </a:lnSpc>
                <a:spcBef>
                  <a:spcPct val="0"/>
                </a:spcBef>
              </a:pPr>
              <a:r>
                <a:rPr lang="en-US" sz="4470" b="1">
                  <a:solidFill>
                    <a:srgbClr val="FFFFFF"/>
                  </a:solidFill>
                  <a:latin typeface="Poppins Medium"/>
                  <a:ea typeface="Poppins Medium"/>
                  <a:cs typeface="Poppins Medium"/>
                  <a:sym typeface="Poppins Medium"/>
                </a:rPr>
                <a:t>3</a:t>
              </a:r>
            </a:p>
          </p:txBody>
        </p:sp>
        <p:sp>
          <p:nvSpPr>
            <p:cNvPr id="32" name="TextBox 32"/>
            <p:cNvSpPr txBox="1"/>
            <p:nvPr/>
          </p:nvSpPr>
          <p:spPr>
            <a:xfrm>
              <a:off x="2279274" y="294863"/>
              <a:ext cx="12474575" cy="778256"/>
            </a:xfrm>
            <a:prstGeom prst="rect">
              <a:avLst/>
            </a:prstGeom>
          </p:spPr>
          <p:txBody>
            <a:bodyPr lIns="0" tIns="0" rIns="0" bIns="0" rtlCol="0" anchor="t">
              <a:spAutoFit/>
            </a:bodyPr>
            <a:lstStyle/>
            <a:p>
              <a:pPr algn="l">
                <a:lnSpc>
                  <a:spcPts val="4050"/>
                </a:lnSpc>
              </a:pPr>
              <a:r>
                <a:rPr lang="en-US" sz="3970">
                  <a:solidFill>
                    <a:srgbClr val="FFFFFF"/>
                  </a:solidFill>
                  <a:latin typeface="Poppins"/>
                  <a:ea typeface="Poppins"/>
                  <a:cs typeface="Poppins"/>
                  <a:sym typeface="Poppins"/>
                </a:rPr>
                <a:t>Discussion of alternative approaches</a:t>
              </a:r>
            </a:p>
          </p:txBody>
        </p:sp>
      </p:grpSp>
      <p:grpSp>
        <p:nvGrpSpPr>
          <p:cNvPr id="33" name="Group 33"/>
          <p:cNvGrpSpPr/>
          <p:nvPr/>
        </p:nvGrpSpPr>
        <p:grpSpPr>
          <a:xfrm>
            <a:off x="2601938" y="7213179"/>
            <a:ext cx="14223813" cy="1137311"/>
            <a:chOff x="0" y="0"/>
            <a:chExt cx="18965084" cy="1516414"/>
          </a:xfrm>
        </p:grpSpPr>
        <p:grpSp>
          <p:nvGrpSpPr>
            <p:cNvPr id="34" name="Group 34"/>
            <p:cNvGrpSpPr/>
            <p:nvPr/>
          </p:nvGrpSpPr>
          <p:grpSpPr>
            <a:xfrm>
              <a:off x="163555" y="123049"/>
              <a:ext cx="1393365" cy="1393365"/>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36" name="TextBox 36"/>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sp>
          <p:nvSpPr>
            <p:cNvPr id="37" name="TextBox 37"/>
            <p:cNvSpPr txBox="1"/>
            <p:nvPr/>
          </p:nvSpPr>
          <p:spPr>
            <a:xfrm>
              <a:off x="0" y="257867"/>
              <a:ext cx="1720474" cy="1036038"/>
            </a:xfrm>
            <a:prstGeom prst="rect">
              <a:avLst/>
            </a:prstGeom>
          </p:spPr>
          <p:txBody>
            <a:bodyPr lIns="0" tIns="0" rIns="0" bIns="0" rtlCol="0" anchor="t">
              <a:spAutoFit/>
            </a:bodyPr>
            <a:lstStyle/>
            <a:p>
              <a:pPr algn="ctr">
                <a:lnSpc>
                  <a:spcPts val="6259"/>
                </a:lnSpc>
                <a:spcBef>
                  <a:spcPct val="0"/>
                </a:spcBef>
              </a:pPr>
              <a:r>
                <a:rPr lang="en-US" sz="4470" b="1">
                  <a:solidFill>
                    <a:srgbClr val="FFFFFF"/>
                  </a:solidFill>
                  <a:latin typeface="Poppins Medium"/>
                  <a:ea typeface="Poppins Medium"/>
                  <a:cs typeface="Poppins Medium"/>
                  <a:sym typeface="Poppins Medium"/>
                </a:rPr>
                <a:t>4</a:t>
              </a:r>
            </a:p>
          </p:txBody>
        </p:sp>
        <p:sp>
          <p:nvSpPr>
            <p:cNvPr id="38" name="TextBox 38"/>
            <p:cNvSpPr txBox="1"/>
            <p:nvPr/>
          </p:nvSpPr>
          <p:spPr>
            <a:xfrm>
              <a:off x="2279274" y="28575"/>
              <a:ext cx="16685810" cy="1464056"/>
            </a:xfrm>
            <a:prstGeom prst="rect">
              <a:avLst/>
            </a:prstGeom>
          </p:spPr>
          <p:txBody>
            <a:bodyPr lIns="0" tIns="0" rIns="0" bIns="0" rtlCol="0" anchor="t">
              <a:spAutoFit/>
            </a:bodyPr>
            <a:lstStyle/>
            <a:p>
              <a:pPr algn="l">
                <a:lnSpc>
                  <a:spcPts val="4050"/>
                </a:lnSpc>
              </a:pPr>
              <a:r>
                <a:rPr lang="en-US" sz="3970">
                  <a:solidFill>
                    <a:srgbClr val="FFFFFF"/>
                  </a:solidFill>
                  <a:latin typeface="Poppins"/>
                  <a:ea typeface="Poppins"/>
                  <a:cs typeface="Poppins"/>
                  <a:sym typeface="Poppins"/>
                </a:rPr>
                <a:t>Discussion of expected findings and contribution to body of knowledge</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624071" y="8661715"/>
            <a:ext cx="4590485" cy="667707"/>
          </a:xfrm>
          <a:custGeom>
            <a:avLst/>
            <a:gdLst/>
            <a:ahLst/>
            <a:cxnLst/>
            <a:rect l="l" t="t" r="r" b="b"/>
            <a:pathLst>
              <a:path w="4590485" h="667707">
                <a:moveTo>
                  <a:pt x="0" y="0"/>
                </a:moveTo>
                <a:lnTo>
                  <a:pt x="4590486" y="0"/>
                </a:lnTo>
                <a:lnTo>
                  <a:pt x="4590486" y="667707"/>
                </a:lnTo>
                <a:lnTo>
                  <a:pt x="0" y="667707"/>
                </a:lnTo>
                <a:lnTo>
                  <a:pt x="0" y="0"/>
                </a:lnTo>
                <a:close/>
              </a:path>
            </a:pathLst>
          </a:custGeom>
          <a:blipFill>
            <a:blip r:embed="rId5">
              <a:alphaModFix amt="31000"/>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0" name="Group 10"/>
          <p:cNvGrpSpPr/>
          <p:nvPr/>
        </p:nvGrpSpPr>
        <p:grpSpPr>
          <a:xfrm>
            <a:off x="-121868" y="3159207"/>
            <a:ext cx="2301136" cy="230113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sp>
        <p:nvSpPr>
          <p:cNvPr id="13" name="TextBox 13"/>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02</a:t>
            </a:r>
          </a:p>
        </p:txBody>
      </p:sp>
      <p:sp>
        <p:nvSpPr>
          <p:cNvPr id="14" name="TextBox 14"/>
          <p:cNvSpPr txBox="1"/>
          <p:nvPr/>
        </p:nvSpPr>
        <p:spPr>
          <a:xfrm>
            <a:off x="1028700" y="1417214"/>
            <a:ext cx="5443775" cy="1678700"/>
          </a:xfrm>
          <a:prstGeom prst="rect">
            <a:avLst/>
          </a:prstGeom>
        </p:spPr>
        <p:txBody>
          <a:bodyPr lIns="0" tIns="0" rIns="0" bIns="0" rtlCol="0" anchor="t">
            <a:spAutoFit/>
          </a:bodyPr>
          <a:lstStyle/>
          <a:p>
            <a:pPr algn="l">
              <a:lnSpc>
                <a:spcPts val="6402"/>
              </a:lnSpc>
            </a:pPr>
            <a:r>
              <a:rPr lang="en-US" sz="6600" b="1">
                <a:solidFill>
                  <a:srgbClr val="80C772"/>
                </a:solidFill>
                <a:latin typeface="Montserrat Semi-Bold"/>
                <a:ea typeface="Montserrat Semi-Bold"/>
                <a:cs typeface="Montserrat Semi-Bold"/>
                <a:sym typeface="Montserrat Semi-Bold"/>
              </a:rPr>
              <a:t>Summary of Proposal</a:t>
            </a:r>
          </a:p>
        </p:txBody>
      </p:sp>
      <p:sp>
        <p:nvSpPr>
          <p:cNvPr id="15" name="TextBox 15"/>
          <p:cNvSpPr txBox="1"/>
          <p:nvPr/>
        </p:nvSpPr>
        <p:spPr>
          <a:xfrm>
            <a:off x="1671172" y="3063957"/>
            <a:ext cx="12591677" cy="5352615"/>
          </a:xfrm>
          <a:prstGeom prst="rect">
            <a:avLst/>
          </a:prstGeom>
        </p:spPr>
        <p:txBody>
          <a:bodyPr lIns="0" tIns="0" rIns="0" bIns="0" rtlCol="0" anchor="t">
            <a:spAutoFit/>
          </a:bodyPr>
          <a:lstStyle/>
          <a:p>
            <a:pPr algn="l">
              <a:lnSpc>
                <a:spcPts val="4223"/>
              </a:lnSpc>
            </a:pPr>
            <a:endParaRPr/>
          </a:p>
          <a:p>
            <a:pPr marL="651400" lvl="1" indent="-325700" algn="l">
              <a:lnSpc>
                <a:spcPts val="4223"/>
              </a:lnSpc>
              <a:buFont typeface="Arial"/>
              <a:buChar char="•"/>
            </a:pPr>
            <a:r>
              <a:rPr lang="en-US" sz="3017" b="1">
                <a:solidFill>
                  <a:srgbClr val="FFFFFF"/>
                </a:solidFill>
                <a:latin typeface="Poppins Medium"/>
                <a:ea typeface="Poppins Medium"/>
                <a:cs typeface="Poppins Medium"/>
                <a:sym typeface="Poppins Medium"/>
              </a:rPr>
              <a:t>Introduction</a:t>
            </a:r>
          </a:p>
          <a:p>
            <a:pPr marL="651400" lvl="1" indent="-325700" algn="l">
              <a:lnSpc>
                <a:spcPts val="4223"/>
              </a:lnSpc>
              <a:buFont typeface="Arial"/>
              <a:buChar char="•"/>
            </a:pPr>
            <a:r>
              <a:rPr lang="en-US" sz="3017" b="1">
                <a:solidFill>
                  <a:srgbClr val="FFFFFF"/>
                </a:solidFill>
                <a:latin typeface="Poppins Medium"/>
                <a:ea typeface="Poppins Medium"/>
                <a:cs typeface="Poppins Medium"/>
                <a:sym typeface="Poppins Medium"/>
              </a:rPr>
              <a:t>Overview of AI development from 1950s through to present</a:t>
            </a:r>
          </a:p>
          <a:p>
            <a:pPr marL="651400" lvl="1" indent="-325700" algn="l">
              <a:lnSpc>
                <a:spcPts val="4223"/>
              </a:lnSpc>
              <a:buFont typeface="Arial"/>
              <a:buChar char="•"/>
            </a:pPr>
            <a:r>
              <a:rPr lang="en-US" sz="3017" b="1">
                <a:solidFill>
                  <a:srgbClr val="FFFFFF"/>
                </a:solidFill>
                <a:latin typeface="Poppins Medium"/>
                <a:ea typeface="Poppins Medium"/>
                <a:cs typeface="Poppins Medium"/>
                <a:sym typeface="Poppins Medium"/>
              </a:rPr>
              <a:t>Understanding the AI Maturity Curve (ANI/AGI/ASI)</a:t>
            </a:r>
          </a:p>
          <a:p>
            <a:pPr marL="651400" lvl="1" indent="-325700" algn="l">
              <a:lnSpc>
                <a:spcPts val="4223"/>
              </a:lnSpc>
              <a:buFont typeface="Arial"/>
              <a:buChar char="•"/>
            </a:pPr>
            <a:r>
              <a:rPr lang="en-US" sz="3017" b="1">
                <a:solidFill>
                  <a:srgbClr val="FFFFFF"/>
                </a:solidFill>
                <a:latin typeface="Poppins Medium"/>
                <a:ea typeface="Poppins Medium"/>
                <a:cs typeface="Poppins Medium"/>
                <a:sym typeface="Poppins Medium"/>
              </a:rPr>
              <a:t>What is AI? How is it defined?</a:t>
            </a:r>
          </a:p>
          <a:p>
            <a:pPr marL="651400" lvl="1" indent="-325700" algn="l">
              <a:lnSpc>
                <a:spcPts val="4223"/>
              </a:lnSpc>
              <a:buFont typeface="Arial"/>
              <a:buChar char="•"/>
            </a:pPr>
            <a:r>
              <a:rPr lang="en-US" sz="3017" b="1">
                <a:solidFill>
                  <a:srgbClr val="FFFFFF"/>
                </a:solidFill>
                <a:latin typeface="Poppins Medium"/>
                <a:ea typeface="Poppins Medium"/>
                <a:cs typeface="Poppins Medium"/>
                <a:sym typeface="Poppins Medium"/>
              </a:rPr>
              <a:t>Research aims and objectives</a:t>
            </a:r>
          </a:p>
          <a:p>
            <a:pPr marL="651400" lvl="1" indent="-325700" algn="l">
              <a:lnSpc>
                <a:spcPts val="4223"/>
              </a:lnSpc>
              <a:buFont typeface="Arial"/>
              <a:buChar char="•"/>
            </a:pPr>
            <a:r>
              <a:rPr lang="en-US" sz="3017" b="1">
                <a:solidFill>
                  <a:srgbClr val="FFFFFF"/>
                </a:solidFill>
                <a:latin typeface="Poppins Medium"/>
                <a:ea typeface="Poppins Medium"/>
                <a:cs typeface="Poppins Medium"/>
                <a:sym typeface="Poppins Medium"/>
              </a:rPr>
              <a:t>Current benefits and challenges to adoption</a:t>
            </a:r>
          </a:p>
          <a:p>
            <a:pPr marL="651400" lvl="1" indent="-325700" algn="l">
              <a:lnSpc>
                <a:spcPts val="4223"/>
              </a:lnSpc>
              <a:buFont typeface="Arial"/>
              <a:buChar char="•"/>
            </a:pPr>
            <a:r>
              <a:rPr lang="en-US" sz="3017" b="1">
                <a:solidFill>
                  <a:srgbClr val="FFFFFF"/>
                </a:solidFill>
                <a:latin typeface="Poppins Medium"/>
                <a:ea typeface="Poppins Medium"/>
                <a:cs typeface="Poppins Medium"/>
                <a:sym typeface="Poppins Medium"/>
              </a:rPr>
              <a:t>Critical Success Factors for scalable adoption</a:t>
            </a:r>
          </a:p>
          <a:p>
            <a:pPr marL="651400" lvl="1" indent="-325700" algn="l">
              <a:lnSpc>
                <a:spcPts val="4223"/>
              </a:lnSpc>
              <a:buFont typeface="Arial"/>
              <a:buChar char="•"/>
            </a:pPr>
            <a:r>
              <a:rPr lang="en-US" sz="3017" b="1">
                <a:solidFill>
                  <a:srgbClr val="FFFFFF"/>
                </a:solidFill>
                <a:latin typeface="Poppins Medium"/>
                <a:ea typeface="Poppins Medium"/>
                <a:cs typeface="Poppins Medium"/>
                <a:sym typeface="Poppins Medium"/>
              </a:rPr>
              <a:t>Reserch Method: mixed method approach</a:t>
            </a:r>
          </a:p>
          <a:p>
            <a:pPr marL="651400" lvl="1" indent="-325700" algn="l">
              <a:lnSpc>
                <a:spcPts val="4223"/>
              </a:lnSpc>
              <a:spcBef>
                <a:spcPct val="0"/>
              </a:spcBef>
              <a:buFont typeface="Arial"/>
              <a:buChar char="•"/>
            </a:pPr>
            <a:r>
              <a:rPr lang="en-US" sz="3017" b="1">
                <a:solidFill>
                  <a:srgbClr val="FFFFFF"/>
                </a:solidFill>
                <a:latin typeface="Poppins Medium"/>
                <a:ea typeface="Poppins Medium"/>
                <a:cs typeface="Poppins Medium"/>
                <a:sym typeface="Poppins Medium"/>
              </a:rPr>
              <a:t>Conclusion</a:t>
            </a:r>
          </a:p>
        </p:txBody>
      </p:sp>
      <p:sp>
        <p:nvSpPr>
          <p:cNvPr id="16" name="TextBox 16"/>
          <p:cNvSpPr txBox="1"/>
          <p:nvPr/>
        </p:nvSpPr>
        <p:spPr>
          <a:xfrm>
            <a:off x="12228324" y="811520"/>
            <a:ext cx="7213794" cy="433738"/>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17" name="Group 17"/>
          <p:cNvGrpSpPr/>
          <p:nvPr/>
        </p:nvGrpSpPr>
        <p:grpSpPr>
          <a:xfrm>
            <a:off x="11421344" y="768918"/>
            <a:ext cx="585617" cy="585617"/>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9" name="TextBox 19"/>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20" name="TextBox 20"/>
          <p:cNvSpPr txBox="1"/>
          <p:nvPr/>
        </p:nvSpPr>
        <p:spPr>
          <a:xfrm>
            <a:off x="11249475" y="786603"/>
            <a:ext cx="950274" cy="441515"/>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624071" y="8661715"/>
            <a:ext cx="4590485" cy="667707"/>
          </a:xfrm>
          <a:custGeom>
            <a:avLst/>
            <a:gdLst/>
            <a:ahLst/>
            <a:cxnLst/>
            <a:rect l="l" t="t" r="r" b="b"/>
            <a:pathLst>
              <a:path w="4590485" h="667707">
                <a:moveTo>
                  <a:pt x="0" y="0"/>
                </a:moveTo>
                <a:lnTo>
                  <a:pt x="4590486" y="0"/>
                </a:lnTo>
                <a:lnTo>
                  <a:pt x="4590486" y="667707"/>
                </a:lnTo>
                <a:lnTo>
                  <a:pt x="0" y="667707"/>
                </a:lnTo>
                <a:lnTo>
                  <a:pt x="0" y="0"/>
                </a:lnTo>
                <a:close/>
              </a:path>
            </a:pathLst>
          </a:custGeom>
          <a:blipFill>
            <a:blip r:embed="rId5">
              <a:alphaModFix amt="31000"/>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0" name="Group 10"/>
          <p:cNvGrpSpPr/>
          <p:nvPr/>
        </p:nvGrpSpPr>
        <p:grpSpPr>
          <a:xfrm>
            <a:off x="-121868" y="3159207"/>
            <a:ext cx="2301136" cy="230113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grpSp>
        <p:nvGrpSpPr>
          <p:cNvPr id="13" name="Group 13"/>
          <p:cNvGrpSpPr/>
          <p:nvPr/>
        </p:nvGrpSpPr>
        <p:grpSpPr>
          <a:xfrm>
            <a:off x="11211375" y="768918"/>
            <a:ext cx="8164069" cy="585617"/>
            <a:chOff x="0" y="0"/>
            <a:chExt cx="10885425" cy="780823"/>
          </a:xfrm>
        </p:grpSpPr>
        <p:sp>
          <p:nvSpPr>
            <p:cNvPr id="14" name="TextBox 14"/>
            <p:cNvSpPr txBox="1"/>
            <p:nvPr/>
          </p:nvSpPr>
          <p:spPr>
            <a:xfrm>
              <a:off x="1267032" y="79028"/>
              <a:ext cx="9618393" cy="556093"/>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15" name="Group 15"/>
            <p:cNvGrpSpPr/>
            <p:nvPr/>
          </p:nvGrpSpPr>
          <p:grpSpPr>
            <a:xfrm>
              <a:off x="229159" y="0"/>
              <a:ext cx="780823" cy="78082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7" name="TextBox 17"/>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18" name="TextBox 18"/>
            <p:cNvSpPr txBox="1"/>
            <p:nvPr/>
          </p:nvSpPr>
          <p:spPr>
            <a:xfrm>
              <a:off x="0" y="45805"/>
              <a:ext cx="1267032" cy="566462"/>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grpSp>
      <p:sp>
        <p:nvSpPr>
          <p:cNvPr id="19" name="Freeform 19"/>
          <p:cNvSpPr/>
          <p:nvPr/>
        </p:nvSpPr>
        <p:spPr>
          <a:xfrm>
            <a:off x="1028700" y="2532728"/>
            <a:ext cx="15739255" cy="5882547"/>
          </a:xfrm>
          <a:custGeom>
            <a:avLst/>
            <a:gdLst/>
            <a:ahLst/>
            <a:cxnLst/>
            <a:rect l="l" t="t" r="r" b="b"/>
            <a:pathLst>
              <a:path w="15739255" h="5882547">
                <a:moveTo>
                  <a:pt x="0" y="0"/>
                </a:moveTo>
                <a:lnTo>
                  <a:pt x="15739255" y="0"/>
                </a:lnTo>
                <a:lnTo>
                  <a:pt x="15739255" y="5882547"/>
                </a:lnTo>
                <a:lnTo>
                  <a:pt x="0" y="5882547"/>
                </a:lnTo>
                <a:lnTo>
                  <a:pt x="0" y="0"/>
                </a:lnTo>
                <a:close/>
              </a:path>
            </a:pathLst>
          </a:custGeom>
          <a:blipFill>
            <a:blip r:embed="rId7"/>
            <a:stretch>
              <a:fillRect/>
            </a:stretch>
          </a:blipFill>
        </p:spPr>
        <p:txBody>
          <a:bodyPr/>
          <a:lstStyle/>
          <a:p>
            <a:endParaRPr lang="en-HK"/>
          </a:p>
        </p:txBody>
      </p:sp>
      <p:sp>
        <p:nvSpPr>
          <p:cNvPr id="20" name="TextBox 20"/>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03</a:t>
            </a:r>
          </a:p>
        </p:txBody>
      </p:sp>
      <p:sp>
        <p:nvSpPr>
          <p:cNvPr id="21" name="TextBox 21"/>
          <p:cNvSpPr txBox="1"/>
          <p:nvPr/>
        </p:nvSpPr>
        <p:spPr>
          <a:xfrm>
            <a:off x="1028700" y="1417214"/>
            <a:ext cx="10096778" cy="869075"/>
          </a:xfrm>
          <a:prstGeom prst="rect">
            <a:avLst/>
          </a:prstGeom>
        </p:spPr>
        <p:txBody>
          <a:bodyPr lIns="0" tIns="0" rIns="0" bIns="0" rtlCol="0" anchor="t">
            <a:spAutoFit/>
          </a:bodyPr>
          <a:lstStyle/>
          <a:p>
            <a:pPr algn="l">
              <a:lnSpc>
                <a:spcPts val="6402"/>
              </a:lnSpc>
            </a:pPr>
            <a:r>
              <a:rPr lang="en-US" sz="6600" b="1">
                <a:solidFill>
                  <a:srgbClr val="80C772"/>
                </a:solidFill>
                <a:latin typeface="Montserrat Semi-Bold"/>
                <a:ea typeface="Montserrat Semi-Bold"/>
                <a:cs typeface="Montserrat Semi-Bold"/>
                <a:sym typeface="Montserrat Semi-Bold"/>
              </a:rPr>
              <a:t>Introduction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grpSp>
        <p:nvGrpSpPr>
          <p:cNvPr id="9" name="Group 9"/>
          <p:cNvGrpSpPr/>
          <p:nvPr/>
        </p:nvGrpSpPr>
        <p:grpSpPr>
          <a:xfrm>
            <a:off x="-121868" y="3159207"/>
            <a:ext cx="2301136" cy="230113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grpSp>
        <p:nvGrpSpPr>
          <p:cNvPr id="12" name="Group 12"/>
          <p:cNvGrpSpPr/>
          <p:nvPr/>
        </p:nvGrpSpPr>
        <p:grpSpPr>
          <a:xfrm>
            <a:off x="11421344" y="768918"/>
            <a:ext cx="585617" cy="585617"/>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4" name="TextBox 14"/>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grpSp>
        <p:nvGrpSpPr>
          <p:cNvPr id="15" name="Group 15"/>
          <p:cNvGrpSpPr/>
          <p:nvPr/>
        </p:nvGrpSpPr>
        <p:grpSpPr>
          <a:xfrm>
            <a:off x="6284272" y="2500924"/>
            <a:ext cx="3994041" cy="3824108"/>
            <a:chOff x="0" y="0"/>
            <a:chExt cx="5325388" cy="5098811"/>
          </a:xfrm>
        </p:grpSpPr>
        <p:sp>
          <p:nvSpPr>
            <p:cNvPr id="16" name="Freeform 16"/>
            <p:cNvSpPr/>
            <p:nvPr/>
          </p:nvSpPr>
          <p:spPr>
            <a:xfrm>
              <a:off x="0" y="0"/>
              <a:ext cx="5325388" cy="3887533"/>
            </a:xfrm>
            <a:custGeom>
              <a:avLst/>
              <a:gdLst/>
              <a:ahLst/>
              <a:cxnLst/>
              <a:rect l="l" t="t" r="r" b="b"/>
              <a:pathLst>
                <a:path w="5325388" h="3887533">
                  <a:moveTo>
                    <a:pt x="0" y="0"/>
                  </a:moveTo>
                  <a:lnTo>
                    <a:pt x="5325388" y="0"/>
                  </a:lnTo>
                  <a:lnTo>
                    <a:pt x="5325388" y="3887533"/>
                  </a:lnTo>
                  <a:lnTo>
                    <a:pt x="0" y="3887533"/>
                  </a:lnTo>
                  <a:lnTo>
                    <a:pt x="0" y="0"/>
                  </a:lnTo>
                  <a:close/>
                </a:path>
              </a:pathLst>
            </a:custGeom>
            <a:blipFill>
              <a:blip r:embed="rId5"/>
              <a:stretch>
                <a:fillRect/>
              </a:stretch>
            </a:blipFill>
            <a:ln w="38100" cap="sq">
              <a:solidFill>
                <a:srgbClr val="FEFEFE"/>
              </a:solidFill>
              <a:prstDash val="solid"/>
              <a:miter/>
            </a:ln>
          </p:spPr>
          <p:txBody>
            <a:bodyPr/>
            <a:lstStyle/>
            <a:p>
              <a:endParaRPr lang="en-HK"/>
            </a:p>
          </p:txBody>
        </p:sp>
        <p:sp>
          <p:nvSpPr>
            <p:cNvPr id="17" name="TextBox 17"/>
            <p:cNvSpPr txBox="1"/>
            <p:nvPr/>
          </p:nvSpPr>
          <p:spPr>
            <a:xfrm>
              <a:off x="0" y="4096840"/>
              <a:ext cx="5325388" cy="1001970"/>
            </a:xfrm>
            <a:prstGeom prst="rect">
              <a:avLst/>
            </a:prstGeom>
          </p:spPr>
          <p:txBody>
            <a:bodyPr lIns="0" tIns="0" rIns="0" bIns="0" rtlCol="0" anchor="t">
              <a:spAutoFit/>
            </a:bodyPr>
            <a:lstStyle/>
            <a:p>
              <a:pPr algn="ctr">
                <a:lnSpc>
                  <a:spcPts val="3002"/>
                </a:lnSpc>
                <a:spcBef>
                  <a:spcPct val="0"/>
                </a:spcBef>
              </a:pPr>
              <a:r>
                <a:rPr lang="en-US" sz="2144" b="1">
                  <a:solidFill>
                    <a:srgbClr val="FFFFFF"/>
                  </a:solidFill>
                  <a:latin typeface="Poppins Medium"/>
                  <a:ea typeface="Poppins Medium"/>
                  <a:cs typeface="Poppins Medium"/>
                  <a:sym typeface="Poppins Medium"/>
                </a:rPr>
                <a:t>1956-Dartmouth College - “AI”</a:t>
              </a:r>
            </a:p>
          </p:txBody>
        </p:sp>
      </p:grpSp>
      <p:grpSp>
        <p:nvGrpSpPr>
          <p:cNvPr id="18" name="Group 18"/>
          <p:cNvGrpSpPr/>
          <p:nvPr/>
        </p:nvGrpSpPr>
        <p:grpSpPr>
          <a:xfrm>
            <a:off x="1025778" y="2510449"/>
            <a:ext cx="4627729" cy="3409493"/>
            <a:chOff x="0" y="0"/>
            <a:chExt cx="6170305" cy="4545991"/>
          </a:xfrm>
        </p:grpSpPr>
        <p:sp>
          <p:nvSpPr>
            <p:cNvPr id="19" name="Freeform 19"/>
            <p:cNvSpPr/>
            <p:nvPr/>
          </p:nvSpPr>
          <p:spPr>
            <a:xfrm>
              <a:off x="0" y="0"/>
              <a:ext cx="6170305" cy="3776652"/>
            </a:xfrm>
            <a:custGeom>
              <a:avLst/>
              <a:gdLst/>
              <a:ahLst/>
              <a:cxnLst/>
              <a:rect l="l" t="t" r="r" b="b"/>
              <a:pathLst>
                <a:path w="6170305" h="3776652">
                  <a:moveTo>
                    <a:pt x="0" y="0"/>
                  </a:moveTo>
                  <a:lnTo>
                    <a:pt x="6170305" y="0"/>
                  </a:lnTo>
                  <a:lnTo>
                    <a:pt x="6170305" y="3776652"/>
                  </a:lnTo>
                  <a:lnTo>
                    <a:pt x="0" y="3776652"/>
                  </a:lnTo>
                  <a:lnTo>
                    <a:pt x="0" y="0"/>
                  </a:lnTo>
                  <a:close/>
                </a:path>
              </a:pathLst>
            </a:custGeom>
            <a:blipFill>
              <a:blip r:embed="rId6"/>
              <a:stretch>
                <a:fillRect/>
              </a:stretch>
            </a:blipFill>
            <a:ln w="38100" cap="sq">
              <a:solidFill>
                <a:srgbClr val="FEFEFE"/>
              </a:solidFill>
              <a:prstDash val="solid"/>
              <a:miter/>
            </a:ln>
          </p:spPr>
          <p:txBody>
            <a:bodyPr/>
            <a:lstStyle/>
            <a:p>
              <a:endParaRPr lang="en-HK"/>
            </a:p>
          </p:txBody>
        </p:sp>
        <p:sp>
          <p:nvSpPr>
            <p:cNvPr id="20" name="TextBox 20"/>
            <p:cNvSpPr txBox="1"/>
            <p:nvPr/>
          </p:nvSpPr>
          <p:spPr>
            <a:xfrm>
              <a:off x="0" y="4045746"/>
              <a:ext cx="5896761" cy="500246"/>
            </a:xfrm>
            <a:prstGeom prst="rect">
              <a:avLst/>
            </a:prstGeom>
          </p:spPr>
          <p:txBody>
            <a:bodyPr lIns="0" tIns="0" rIns="0" bIns="0" rtlCol="0" anchor="t">
              <a:spAutoFit/>
            </a:bodyPr>
            <a:lstStyle/>
            <a:p>
              <a:pPr algn="ctr">
                <a:lnSpc>
                  <a:spcPts val="3072"/>
                </a:lnSpc>
                <a:spcBef>
                  <a:spcPct val="0"/>
                </a:spcBef>
              </a:pPr>
              <a:r>
                <a:rPr lang="en-US" sz="2194" b="1">
                  <a:solidFill>
                    <a:srgbClr val="FFFFFF"/>
                  </a:solidFill>
                  <a:latin typeface="Poppins Medium"/>
                  <a:ea typeface="Poppins Medium"/>
                  <a:cs typeface="Poppins Medium"/>
                  <a:sym typeface="Poppins Medium"/>
                </a:rPr>
                <a:t>1950-Alan “Turing Test” </a:t>
              </a:r>
            </a:p>
          </p:txBody>
        </p:sp>
      </p:grpSp>
      <p:grpSp>
        <p:nvGrpSpPr>
          <p:cNvPr id="21" name="Group 21"/>
          <p:cNvGrpSpPr/>
          <p:nvPr/>
        </p:nvGrpSpPr>
        <p:grpSpPr>
          <a:xfrm>
            <a:off x="11078025" y="2481874"/>
            <a:ext cx="4792802" cy="3691650"/>
            <a:chOff x="0" y="0"/>
            <a:chExt cx="6390403" cy="4922199"/>
          </a:xfrm>
        </p:grpSpPr>
        <p:sp>
          <p:nvSpPr>
            <p:cNvPr id="22" name="Freeform 22"/>
            <p:cNvSpPr/>
            <p:nvPr/>
          </p:nvSpPr>
          <p:spPr>
            <a:xfrm>
              <a:off x="0" y="0"/>
              <a:ext cx="6390403" cy="3586176"/>
            </a:xfrm>
            <a:custGeom>
              <a:avLst/>
              <a:gdLst/>
              <a:ahLst/>
              <a:cxnLst/>
              <a:rect l="l" t="t" r="r" b="b"/>
              <a:pathLst>
                <a:path w="6390403" h="3586176">
                  <a:moveTo>
                    <a:pt x="0" y="0"/>
                  </a:moveTo>
                  <a:lnTo>
                    <a:pt x="6390403" y="0"/>
                  </a:lnTo>
                  <a:lnTo>
                    <a:pt x="6390403" y="3586176"/>
                  </a:lnTo>
                  <a:lnTo>
                    <a:pt x="0" y="3586176"/>
                  </a:lnTo>
                  <a:lnTo>
                    <a:pt x="0" y="0"/>
                  </a:lnTo>
                  <a:close/>
                </a:path>
              </a:pathLst>
            </a:custGeom>
            <a:blipFill>
              <a:blip r:embed="rId7"/>
              <a:stretch>
                <a:fillRect/>
              </a:stretch>
            </a:blipFill>
            <a:ln w="38100" cap="sq">
              <a:solidFill>
                <a:srgbClr val="FEFEFE"/>
              </a:solidFill>
              <a:prstDash val="solid"/>
              <a:miter/>
            </a:ln>
          </p:spPr>
          <p:txBody>
            <a:bodyPr/>
            <a:lstStyle/>
            <a:p>
              <a:endParaRPr lang="en-HK"/>
            </a:p>
          </p:txBody>
        </p:sp>
        <p:sp>
          <p:nvSpPr>
            <p:cNvPr id="23" name="TextBox 23"/>
            <p:cNvSpPr txBox="1"/>
            <p:nvPr/>
          </p:nvSpPr>
          <p:spPr>
            <a:xfrm>
              <a:off x="667830" y="3912545"/>
              <a:ext cx="5054744" cy="1009655"/>
            </a:xfrm>
            <a:prstGeom prst="rect">
              <a:avLst/>
            </a:prstGeom>
          </p:spPr>
          <p:txBody>
            <a:bodyPr lIns="0" tIns="0" rIns="0" bIns="0" rtlCol="0" anchor="t">
              <a:spAutoFit/>
            </a:bodyPr>
            <a:lstStyle/>
            <a:p>
              <a:pPr algn="ctr">
                <a:lnSpc>
                  <a:spcPts val="3018"/>
                </a:lnSpc>
                <a:spcBef>
                  <a:spcPct val="0"/>
                </a:spcBef>
              </a:pPr>
              <a:r>
                <a:rPr lang="en-US" sz="2156" b="1">
                  <a:solidFill>
                    <a:srgbClr val="FFFFFF"/>
                  </a:solidFill>
                  <a:latin typeface="Poppins Medium"/>
                  <a:ea typeface="Poppins Medium"/>
                  <a:cs typeface="Poppins Medium"/>
                  <a:sym typeface="Poppins Medium"/>
                </a:rPr>
                <a:t>1996-Deep Blue defeats Kasparov</a:t>
              </a:r>
            </a:p>
          </p:txBody>
        </p:sp>
      </p:grpSp>
      <p:sp>
        <p:nvSpPr>
          <p:cNvPr id="24" name="Freeform 24"/>
          <p:cNvSpPr/>
          <p:nvPr/>
        </p:nvSpPr>
        <p:spPr>
          <a:xfrm>
            <a:off x="1028700" y="6413299"/>
            <a:ext cx="4624806" cy="2670171"/>
          </a:xfrm>
          <a:custGeom>
            <a:avLst/>
            <a:gdLst/>
            <a:ahLst/>
            <a:cxnLst/>
            <a:rect l="l" t="t" r="r" b="b"/>
            <a:pathLst>
              <a:path w="4624806" h="2670171">
                <a:moveTo>
                  <a:pt x="0" y="0"/>
                </a:moveTo>
                <a:lnTo>
                  <a:pt x="4624806" y="0"/>
                </a:lnTo>
                <a:lnTo>
                  <a:pt x="4624806" y="2670172"/>
                </a:lnTo>
                <a:lnTo>
                  <a:pt x="0" y="2670172"/>
                </a:lnTo>
                <a:lnTo>
                  <a:pt x="0" y="0"/>
                </a:lnTo>
                <a:close/>
              </a:path>
            </a:pathLst>
          </a:custGeom>
          <a:blipFill>
            <a:blip r:embed="rId8"/>
            <a:stretch>
              <a:fillRect/>
            </a:stretch>
          </a:blipFill>
        </p:spPr>
        <p:txBody>
          <a:bodyPr/>
          <a:lstStyle/>
          <a:p>
            <a:endParaRPr lang="en-HK"/>
          </a:p>
        </p:txBody>
      </p:sp>
      <p:sp>
        <p:nvSpPr>
          <p:cNvPr id="25" name="Freeform 25"/>
          <p:cNvSpPr/>
          <p:nvPr/>
        </p:nvSpPr>
        <p:spPr>
          <a:xfrm>
            <a:off x="11637480" y="6467783"/>
            <a:ext cx="4233347" cy="2492383"/>
          </a:xfrm>
          <a:custGeom>
            <a:avLst/>
            <a:gdLst/>
            <a:ahLst/>
            <a:cxnLst/>
            <a:rect l="l" t="t" r="r" b="b"/>
            <a:pathLst>
              <a:path w="4233347" h="2492383">
                <a:moveTo>
                  <a:pt x="0" y="0"/>
                </a:moveTo>
                <a:lnTo>
                  <a:pt x="4233347" y="0"/>
                </a:lnTo>
                <a:lnTo>
                  <a:pt x="4233347" y="2492384"/>
                </a:lnTo>
                <a:lnTo>
                  <a:pt x="0" y="2492384"/>
                </a:lnTo>
                <a:lnTo>
                  <a:pt x="0" y="0"/>
                </a:lnTo>
                <a:close/>
              </a:path>
            </a:pathLst>
          </a:custGeom>
          <a:blipFill>
            <a:blip r:embed="rId9"/>
            <a:stretch>
              <a:fillRect/>
            </a:stretch>
          </a:blipFill>
        </p:spPr>
        <p:txBody>
          <a:bodyPr/>
          <a:lstStyle/>
          <a:p>
            <a:endParaRPr lang="en-HK"/>
          </a:p>
        </p:txBody>
      </p:sp>
      <p:sp>
        <p:nvSpPr>
          <p:cNvPr id="26" name="Freeform 26"/>
          <p:cNvSpPr/>
          <p:nvPr/>
        </p:nvSpPr>
        <p:spPr>
          <a:xfrm>
            <a:off x="6284272" y="6615502"/>
            <a:ext cx="4207721" cy="2391568"/>
          </a:xfrm>
          <a:custGeom>
            <a:avLst/>
            <a:gdLst/>
            <a:ahLst/>
            <a:cxnLst/>
            <a:rect l="l" t="t" r="r" b="b"/>
            <a:pathLst>
              <a:path w="4207721" h="2391568">
                <a:moveTo>
                  <a:pt x="0" y="0"/>
                </a:moveTo>
                <a:lnTo>
                  <a:pt x="4207721" y="0"/>
                </a:lnTo>
                <a:lnTo>
                  <a:pt x="4207721" y="2391567"/>
                </a:lnTo>
                <a:lnTo>
                  <a:pt x="0" y="2391567"/>
                </a:lnTo>
                <a:lnTo>
                  <a:pt x="0" y="0"/>
                </a:lnTo>
                <a:close/>
              </a:path>
            </a:pathLst>
          </a:custGeom>
          <a:blipFill>
            <a:blip r:embed="rId10"/>
            <a:stretch>
              <a:fillRect/>
            </a:stretch>
          </a:blipFill>
        </p:spPr>
        <p:txBody>
          <a:bodyPr/>
          <a:lstStyle/>
          <a:p>
            <a:endParaRPr lang="en-HK"/>
          </a:p>
        </p:txBody>
      </p:sp>
      <p:sp>
        <p:nvSpPr>
          <p:cNvPr id="27" name="TextBox 27"/>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04</a:t>
            </a:r>
          </a:p>
        </p:txBody>
      </p:sp>
      <p:sp>
        <p:nvSpPr>
          <p:cNvPr id="28" name="TextBox 28"/>
          <p:cNvSpPr txBox="1"/>
          <p:nvPr/>
        </p:nvSpPr>
        <p:spPr>
          <a:xfrm>
            <a:off x="1028700" y="1417214"/>
            <a:ext cx="9249613" cy="869075"/>
          </a:xfrm>
          <a:prstGeom prst="rect">
            <a:avLst/>
          </a:prstGeom>
        </p:spPr>
        <p:txBody>
          <a:bodyPr lIns="0" tIns="0" rIns="0" bIns="0" rtlCol="0" anchor="t">
            <a:spAutoFit/>
          </a:bodyPr>
          <a:lstStyle/>
          <a:p>
            <a:pPr algn="l">
              <a:lnSpc>
                <a:spcPts val="6402"/>
              </a:lnSpc>
            </a:pPr>
            <a:r>
              <a:rPr lang="en-US" sz="6600" b="1">
                <a:solidFill>
                  <a:srgbClr val="80C772"/>
                </a:solidFill>
                <a:latin typeface="Montserrat Semi-Bold"/>
                <a:ea typeface="Montserrat Semi-Bold"/>
                <a:cs typeface="Montserrat Semi-Bold"/>
                <a:sym typeface="Montserrat Semi-Bold"/>
              </a:rPr>
              <a:t>Brief Overview of AI</a:t>
            </a:r>
          </a:p>
        </p:txBody>
      </p:sp>
      <p:sp>
        <p:nvSpPr>
          <p:cNvPr id="29" name="TextBox 29"/>
          <p:cNvSpPr txBox="1"/>
          <p:nvPr/>
        </p:nvSpPr>
        <p:spPr>
          <a:xfrm>
            <a:off x="12228324" y="811520"/>
            <a:ext cx="7213794" cy="433738"/>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sp>
        <p:nvSpPr>
          <p:cNvPr id="30" name="TextBox 30"/>
          <p:cNvSpPr txBox="1"/>
          <p:nvPr/>
        </p:nvSpPr>
        <p:spPr>
          <a:xfrm>
            <a:off x="11249475" y="786603"/>
            <a:ext cx="950274" cy="441515"/>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sp>
        <p:nvSpPr>
          <p:cNvPr id="31" name="TextBox 31"/>
          <p:cNvSpPr txBox="1"/>
          <p:nvPr/>
        </p:nvSpPr>
        <p:spPr>
          <a:xfrm>
            <a:off x="1287648" y="9191625"/>
            <a:ext cx="4103989" cy="773535"/>
          </a:xfrm>
          <a:prstGeom prst="rect">
            <a:avLst/>
          </a:prstGeom>
        </p:spPr>
        <p:txBody>
          <a:bodyPr lIns="0" tIns="0" rIns="0" bIns="0" rtlCol="0" anchor="t">
            <a:spAutoFit/>
          </a:bodyPr>
          <a:lstStyle/>
          <a:p>
            <a:pPr algn="ctr">
              <a:lnSpc>
                <a:spcPts val="3039"/>
              </a:lnSpc>
              <a:spcBef>
                <a:spcPct val="0"/>
              </a:spcBef>
            </a:pPr>
            <a:r>
              <a:rPr lang="en-US" sz="2170" b="1">
                <a:solidFill>
                  <a:srgbClr val="FFFFFF"/>
                </a:solidFill>
                <a:latin typeface="Poppins Medium"/>
                <a:ea typeface="Poppins Medium"/>
                <a:cs typeface="Poppins Medium"/>
                <a:sym typeface="Poppins Medium"/>
              </a:rPr>
              <a:t>2005-Stanford autonomous vehicle wins DARPA</a:t>
            </a:r>
          </a:p>
        </p:txBody>
      </p:sp>
      <p:sp>
        <p:nvSpPr>
          <p:cNvPr id="32" name="TextBox 32"/>
          <p:cNvSpPr txBox="1"/>
          <p:nvPr/>
        </p:nvSpPr>
        <p:spPr>
          <a:xfrm>
            <a:off x="6388004" y="9191625"/>
            <a:ext cx="4103989" cy="392535"/>
          </a:xfrm>
          <a:prstGeom prst="rect">
            <a:avLst/>
          </a:prstGeom>
        </p:spPr>
        <p:txBody>
          <a:bodyPr lIns="0" tIns="0" rIns="0" bIns="0" rtlCol="0" anchor="t">
            <a:spAutoFit/>
          </a:bodyPr>
          <a:lstStyle/>
          <a:p>
            <a:pPr algn="ctr">
              <a:lnSpc>
                <a:spcPts val="3039"/>
              </a:lnSpc>
              <a:spcBef>
                <a:spcPct val="0"/>
              </a:spcBef>
            </a:pPr>
            <a:r>
              <a:rPr lang="en-US" sz="2170" b="1">
                <a:solidFill>
                  <a:srgbClr val="FFFFFF"/>
                </a:solidFill>
                <a:latin typeface="Poppins Medium"/>
                <a:ea typeface="Poppins Medium"/>
                <a:cs typeface="Poppins Medium"/>
                <a:sym typeface="Poppins Medium"/>
              </a:rPr>
              <a:t>2018-GPT1 released</a:t>
            </a:r>
          </a:p>
        </p:txBody>
      </p:sp>
      <p:sp>
        <p:nvSpPr>
          <p:cNvPr id="33" name="TextBox 33"/>
          <p:cNvSpPr txBox="1"/>
          <p:nvPr/>
        </p:nvSpPr>
        <p:spPr>
          <a:xfrm>
            <a:off x="11724612" y="9206802"/>
            <a:ext cx="4103989" cy="392535"/>
          </a:xfrm>
          <a:prstGeom prst="rect">
            <a:avLst/>
          </a:prstGeom>
        </p:spPr>
        <p:txBody>
          <a:bodyPr lIns="0" tIns="0" rIns="0" bIns="0" rtlCol="0" anchor="t">
            <a:spAutoFit/>
          </a:bodyPr>
          <a:lstStyle/>
          <a:p>
            <a:pPr algn="ctr">
              <a:lnSpc>
                <a:spcPts val="3039"/>
              </a:lnSpc>
              <a:spcBef>
                <a:spcPct val="0"/>
              </a:spcBef>
            </a:pPr>
            <a:r>
              <a:rPr lang="en-US" sz="2170" b="1">
                <a:solidFill>
                  <a:srgbClr val="FFFFFF"/>
                </a:solidFill>
                <a:latin typeface="Poppins Medium"/>
                <a:ea typeface="Poppins Medium"/>
                <a:cs typeface="Poppins Medium"/>
                <a:sym typeface="Poppins Medium"/>
              </a:rPr>
              <a:t>2025-R1 released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grpSp>
        <p:nvGrpSpPr>
          <p:cNvPr id="6" name="Group 6"/>
          <p:cNvGrpSpPr/>
          <p:nvPr/>
        </p:nvGrpSpPr>
        <p:grpSpPr>
          <a:xfrm>
            <a:off x="-377765" y="8661715"/>
            <a:ext cx="2301136" cy="230113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grpSp>
        <p:nvGrpSpPr>
          <p:cNvPr id="9" name="Group 9"/>
          <p:cNvGrpSpPr/>
          <p:nvPr/>
        </p:nvGrpSpPr>
        <p:grpSpPr>
          <a:xfrm rot="-5400000">
            <a:off x="16589159" y="8439578"/>
            <a:ext cx="2272060" cy="444274"/>
            <a:chOff x="0" y="0"/>
            <a:chExt cx="598403" cy="117010"/>
          </a:xfrm>
        </p:grpSpPr>
        <p:sp>
          <p:nvSpPr>
            <p:cNvPr id="10" name="Freeform 10"/>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11" name="TextBox 11"/>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grpSp>
        <p:nvGrpSpPr>
          <p:cNvPr id="12" name="Group 12"/>
          <p:cNvGrpSpPr/>
          <p:nvPr/>
        </p:nvGrpSpPr>
        <p:grpSpPr>
          <a:xfrm>
            <a:off x="-1596" y="2369072"/>
            <a:ext cx="1543050" cy="1543050"/>
            <a:chOff x="0" y="0"/>
            <a:chExt cx="812800" cy="812800"/>
          </a:xfrm>
        </p:grpSpPr>
        <p:sp>
          <p:nvSpPr>
            <p:cNvPr id="13" name="Freeform 13"/>
            <p:cNvSpPr/>
            <p:nvPr/>
          </p:nvSpPr>
          <p:spPr>
            <a:xfrm>
              <a:off x="0" y="0"/>
              <a:ext cx="812800" cy="812800"/>
            </a:xfrm>
            <a:custGeom>
              <a:avLst/>
              <a:gdLst/>
              <a:ahLst/>
              <a:cxnLst/>
              <a:rect l="l" t="t" r="r" b="b"/>
              <a:pathLst>
                <a:path w="812800" h="812800">
                  <a:moveTo>
                    <a:pt x="558800" y="0"/>
                  </a:moveTo>
                  <a:lnTo>
                    <a:pt x="254000" y="0"/>
                  </a:lnTo>
                  <a:lnTo>
                    <a:pt x="254000" y="254000"/>
                  </a:lnTo>
                  <a:lnTo>
                    <a:pt x="0" y="254000"/>
                  </a:lnTo>
                  <a:lnTo>
                    <a:pt x="0" y="558800"/>
                  </a:lnTo>
                  <a:lnTo>
                    <a:pt x="254000" y="558800"/>
                  </a:lnTo>
                  <a:lnTo>
                    <a:pt x="254000" y="812800"/>
                  </a:lnTo>
                  <a:lnTo>
                    <a:pt x="558800" y="812800"/>
                  </a:lnTo>
                  <a:lnTo>
                    <a:pt x="558800" y="558800"/>
                  </a:lnTo>
                  <a:lnTo>
                    <a:pt x="812800" y="558800"/>
                  </a:lnTo>
                  <a:lnTo>
                    <a:pt x="812800" y="254000"/>
                  </a:lnTo>
                  <a:lnTo>
                    <a:pt x="558800" y="254000"/>
                  </a:lnTo>
                  <a:lnTo>
                    <a:pt x="558800" y="0"/>
                  </a:ln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4" name="TextBox 14"/>
            <p:cNvSpPr txBox="1"/>
            <p:nvPr/>
          </p:nvSpPr>
          <p:spPr>
            <a:xfrm>
              <a:off x="190500" y="152400"/>
              <a:ext cx="431800" cy="469900"/>
            </a:xfrm>
            <a:prstGeom prst="rect">
              <a:avLst/>
            </a:prstGeom>
          </p:spPr>
          <p:txBody>
            <a:bodyPr lIns="50800" tIns="50800" rIns="50800" bIns="50800" rtlCol="0" anchor="ctr"/>
            <a:lstStyle/>
            <a:p>
              <a:pPr algn="ctr">
                <a:lnSpc>
                  <a:spcPts val="2199"/>
                </a:lnSpc>
              </a:pPr>
              <a:endParaRPr/>
            </a:p>
          </p:txBody>
        </p:sp>
      </p:grpSp>
      <p:grpSp>
        <p:nvGrpSpPr>
          <p:cNvPr id="15" name="Group 15"/>
          <p:cNvGrpSpPr/>
          <p:nvPr/>
        </p:nvGrpSpPr>
        <p:grpSpPr>
          <a:xfrm>
            <a:off x="11268525" y="778443"/>
            <a:ext cx="8164069" cy="585617"/>
            <a:chOff x="0" y="0"/>
            <a:chExt cx="10885425" cy="780823"/>
          </a:xfrm>
        </p:grpSpPr>
        <p:sp>
          <p:nvSpPr>
            <p:cNvPr id="16" name="TextBox 16"/>
            <p:cNvSpPr txBox="1"/>
            <p:nvPr/>
          </p:nvSpPr>
          <p:spPr>
            <a:xfrm>
              <a:off x="1267032" y="79028"/>
              <a:ext cx="9618393" cy="556093"/>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17" name="Group 17"/>
            <p:cNvGrpSpPr/>
            <p:nvPr/>
          </p:nvGrpSpPr>
          <p:grpSpPr>
            <a:xfrm>
              <a:off x="229159" y="0"/>
              <a:ext cx="780823" cy="780823"/>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9" name="TextBox 19"/>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20" name="TextBox 20"/>
            <p:cNvSpPr txBox="1"/>
            <p:nvPr/>
          </p:nvSpPr>
          <p:spPr>
            <a:xfrm>
              <a:off x="0" y="45805"/>
              <a:ext cx="1267032" cy="566462"/>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grpSp>
      <p:sp>
        <p:nvSpPr>
          <p:cNvPr id="21" name="Freeform 21"/>
          <p:cNvSpPr/>
          <p:nvPr/>
        </p:nvSpPr>
        <p:spPr>
          <a:xfrm>
            <a:off x="2600985" y="1793284"/>
            <a:ext cx="13842536" cy="7465016"/>
          </a:xfrm>
          <a:custGeom>
            <a:avLst/>
            <a:gdLst/>
            <a:ahLst/>
            <a:cxnLst/>
            <a:rect l="l" t="t" r="r" b="b"/>
            <a:pathLst>
              <a:path w="13842536" h="7465016">
                <a:moveTo>
                  <a:pt x="0" y="0"/>
                </a:moveTo>
                <a:lnTo>
                  <a:pt x="13842536" y="0"/>
                </a:lnTo>
                <a:lnTo>
                  <a:pt x="13842536" y="7465016"/>
                </a:lnTo>
                <a:lnTo>
                  <a:pt x="0" y="7465016"/>
                </a:lnTo>
                <a:lnTo>
                  <a:pt x="0" y="0"/>
                </a:lnTo>
                <a:close/>
              </a:path>
            </a:pathLst>
          </a:custGeom>
          <a:blipFill>
            <a:blip r:embed="rId4"/>
            <a:stretch>
              <a:fillRect l="-2212" b="-5428"/>
            </a:stretch>
          </a:blipFill>
        </p:spPr>
        <p:txBody>
          <a:bodyPr/>
          <a:lstStyle/>
          <a:p>
            <a:endParaRPr lang="en-HK"/>
          </a:p>
        </p:txBody>
      </p:sp>
      <p:sp>
        <p:nvSpPr>
          <p:cNvPr id="22" name="TextBox 22"/>
          <p:cNvSpPr txBox="1"/>
          <p:nvPr/>
        </p:nvSpPr>
        <p:spPr>
          <a:xfrm>
            <a:off x="566937" y="1478360"/>
            <a:ext cx="6068549" cy="1357914"/>
          </a:xfrm>
          <a:prstGeom prst="rect">
            <a:avLst/>
          </a:prstGeom>
        </p:spPr>
        <p:txBody>
          <a:bodyPr lIns="0" tIns="0" rIns="0" bIns="0" rtlCol="0" anchor="t">
            <a:spAutoFit/>
          </a:bodyPr>
          <a:lstStyle/>
          <a:p>
            <a:pPr algn="l">
              <a:lnSpc>
                <a:spcPts val="5238"/>
              </a:lnSpc>
            </a:pPr>
            <a:r>
              <a:rPr lang="en-US" sz="5401" b="1">
                <a:solidFill>
                  <a:srgbClr val="80C772"/>
                </a:solidFill>
                <a:latin typeface="Montserrat Bold"/>
                <a:ea typeface="Montserrat Bold"/>
                <a:cs typeface="Montserrat Bold"/>
                <a:sym typeface="Montserrat Bold"/>
              </a:rPr>
              <a:t>AI Development Curve</a:t>
            </a:r>
          </a:p>
        </p:txBody>
      </p:sp>
      <p:sp>
        <p:nvSpPr>
          <p:cNvPr id="23" name="TextBox 23"/>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05</a:t>
            </a:r>
          </a:p>
        </p:txBody>
      </p:sp>
      <p:sp>
        <p:nvSpPr>
          <p:cNvPr id="24" name="TextBox 24"/>
          <p:cNvSpPr txBox="1"/>
          <p:nvPr/>
        </p:nvSpPr>
        <p:spPr>
          <a:xfrm>
            <a:off x="4168593" y="9513795"/>
            <a:ext cx="9642971" cy="316970"/>
          </a:xfrm>
          <a:prstGeom prst="rect">
            <a:avLst/>
          </a:prstGeom>
        </p:spPr>
        <p:txBody>
          <a:bodyPr lIns="0" tIns="0" rIns="0" bIns="0" rtlCol="0" anchor="t">
            <a:spAutoFit/>
          </a:bodyPr>
          <a:lstStyle/>
          <a:p>
            <a:pPr algn="ctr">
              <a:lnSpc>
                <a:spcPts val="2479"/>
              </a:lnSpc>
              <a:spcBef>
                <a:spcPct val="0"/>
              </a:spcBef>
            </a:pPr>
            <a:r>
              <a:rPr lang="en-US" sz="1770" b="1">
                <a:solidFill>
                  <a:srgbClr val="FFFFFF"/>
                </a:solidFill>
                <a:latin typeface="Poppins Medium"/>
                <a:ea typeface="Poppins Medium"/>
                <a:cs typeface="Poppins Medium"/>
                <a:sym typeface="Poppins Medium"/>
              </a:rPr>
              <a:t>Figure 1-Development of stages of Artificial Intelligence (Peifer, Jeske and Hille, 2022)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624071" y="8661715"/>
            <a:ext cx="4590485" cy="667707"/>
          </a:xfrm>
          <a:custGeom>
            <a:avLst/>
            <a:gdLst/>
            <a:ahLst/>
            <a:cxnLst/>
            <a:rect l="l" t="t" r="r" b="b"/>
            <a:pathLst>
              <a:path w="4590485" h="667707">
                <a:moveTo>
                  <a:pt x="0" y="0"/>
                </a:moveTo>
                <a:lnTo>
                  <a:pt x="4590486" y="0"/>
                </a:lnTo>
                <a:lnTo>
                  <a:pt x="4590486" y="667707"/>
                </a:lnTo>
                <a:lnTo>
                  <a:pt x="0" y="667707"/>
                </a:lnTo>
                <a:lnTo>
                  <a:pt x="0" y="0"/>
                </a:lnTo>
                <a:close/>
              </a:path>
            </a:pathLst>
          </a:custGeom>
          <a:blipFill>
            <a:blip r:embed="rId5">
              <a:alphaModFix amt="31000"/>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0" name="Group 10"/>
          <p:cNvGrpSpPr/>
          <p:nvPr/>
        </p:nvGrpSpPr>
        <p:grpSpPr>
          <a:xfrm>
            <a:off x="-121868" y="3159207"/>
            <a:ext cx="2301136" cy="230113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sp>
        <p:nvSpPr>
          <p:cNvPr id="13" name="TextBox 13"/>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06</a:t>
            </a:r>
          </a:p>
        </p:txBody>
      </p:sp>
      <p:grpSp>
        <p:nvGrpSpPr>
          <p:cNvPr id="14" name="Group 14"/>
          <p:cNvGrpSpPr/>
          <p:nvPr/>
        </p:nvGrpSpPr>
        <p:grpSpPr>
          <a:xfrm>
            <a:off x="11259000" y="768918"/>
            <a:ext cx="8164069" cy="585617"/>
            <a:chOff x="0" y="0"/>
            <a:chExt cx="10885425" cy="780823"/>
          </a:xfrm>
        </p:grpSpPr>
        <p:sp>
          <p:nvSpPr>
            <p:cNvPr id="15" name="TextBox 15"/>
            <p:cNvSpPr txBox="1"/>
            <p:nvPr/>
          </p:nvSpPr>
          <p:spPr>
            <a:xfrm>
              <a:off x="1267032" y="79028"/>
              <a:ext cx="9618393" cy="556093"/>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16" name="Group 16"/>
            <p:cNvGrpSpPr/>
            <p:nvPr/>
          </p:nvGrpSpPr>
          <p:grpSpPr>
            <a:xfrm>
              <a:off x="229159" y="0"/>
              <a:ext cx="780823" cy="78082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8" name="TextBox 18"/>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19" name="TextBox 19"/>
            <p:cNvSpPr txBox="1"/>
            <p:nvPr/>
          </p:nvSpPr>
          <p:spPr>
            <a:xfrm>
              <a:off x="0" y="45805"/>
              <a:ext cx="1267032" cy="566462"/>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grpSp>
      <p:pic>
        <p:nvPicPr>
          <p:cNvPr id="20" name="Picture 20"/>
          <p:cNvPicPr>
            <a:picLocks noChangeAspect="1"/>
          </p:cNvPicPr>
          <p:nvPr/>
        </p:nvPicPr>
        <p:blipFill>
          <a:blip r:embed="rId7"/>
          <a:stretch>
            <a:fillRect/>
          </a:stretch>
        </p:blipFill>
        <p:spPr>
          <a:xfrm>
            <a:off x="-724272" y="1824834"/>
            <a:ext cx="12371596" cy="8793872"/>
          </a:xfrm>
          <a:prstGeom prst="rect">
            <a:avLst/>
          </a:prstGeom>
        </p:spPr>
      </p:pic>
      <p:sp>
        <p:nvSpPr>
          <p:cNvPr id="21" name="TextBox 21"/>
          <p:cNvSpPr txBox="1"/>
          <p:nvPr/>
        </p:nvSpPr>
        <p:spPr>
          <a:xfrm>
            <a:off x="794110" y="1673322"/>
            <a:ext cx="5443775" cy="869075"/>
          </a:xfrm>
          <a:prstGeom prst="rect">
            <a:avLst/>
          </a:prstGeom>
        </p:spPr>
        <p:txBody>
          <a:bodyPr lIns="0" tIns="0" rIns="0" bIns="0" rtlCol="0" anchor="t">
            <a:spAutoFit/>
          </a:bodyPr>
          <a:lstStyle/>
          <a:p>
            <a:pPr algn="l">
              <a:lnSpc>
                <a:spcPts val="6402"/>
              </a:lnSpc>
            </a:pPr>
            <a:r>
              <a:rPr lang="en-US" sz="6600" b="1">
                <a:solidFill>
                  <a:srgbClr val="80C772"/>
                </a:solidFill>
                <a:latin typeface="Montserrat Semi-Bold"/>
                <a:ea typeface="Montserrat Semi-Bold"/>
                <a:cs typeface="Montserrat Semi-Bold"/>
                <a:sym typeface="Montserrat Semi-Bold"/>
              </a:rPr>
              <a:t>What is AI?</a:t>
            </a:r>
          </a:p>
        </p:txBody>
      </p:sp>
      <p:sp>
        <p:nvSpPr>
          <p:cNvPr id="22" name="TextBox 22"/>
          <p:cNvSpPr txBox="1"/>
          <p:nvPr/>
        </p:nvSpPr>
        <p:spPr>
          <a:xfrm>
            <a:off x="11839048" y="3784230"/>
            <a:ext cx="5169061" cy="2642340"/>
          </a:xfrm>
          <a:prstGeom prst="rect">
            <a:avLst/>
          </a:prstGeom>
        </p:spPr>
        <p:txBody>
          <a:bodyPr lIns="0" tIns="0" rIns="0" bIns="0" rtlCol="0" anchor="t">
            <a:spAutoFit/>
          </a:bodyPr>
          <a:lstStyle/>
          <a:p>
            <a:pPr algn="ctr">
              <a:lnSpc>
                <a:spcPts val="3459"/>
              </a:lnSpc>
            </a:pPr>
            <a:r>
              <a:rPr lang="en-US" sz="2470" b="1">
                <a:solidFill>
                  <a:srgbClr val="49C3FB"/>
                </a:solidFill>
                <a:latin typeface="Poppins Medium"/>
                <a:ea typeface="Poppins Medium"/>
                <a:cs typeface="Poppins Medium"/>
                <a:sym typeface="Poppins Medium"/>
              </a:rPr>
              <a:t>AI describes a collection of technologies that enables computers to do things that are considered</a:t>
            </a:r>
          </a:p>
          <a:p>
            <a:pPr algn="ctr">
              <a:lnSpc>
                <a:spcPts val="3459"/>
              </a:lnSpc>
              <a:spcBef>
                <a:spcPct val="0"/>
              </a:spcBef>
            </a:pPr>
            <a:r>
              <a:rPr lang="en-US" sz="2470" b="1">
                <a:solidFill>
                  <a:srgbClr val="49C3FB"/>
                </a:solidFill>
                <a:latin typeface="Poppins Medium"/>
                <a:ea typeface="Poppins Medium"/>
                <a:cs typeface="Poppins Medium"/>
                <a:sym typeface="Poppins Medium"/>
              </a:rPr>
              <a:t> to be intelligent, when done by humans (MIT, 2024)</a:t>
            </a:r>
          </a:p>
        </p:txBody>
      </p:sp>
      <p:sp>
        <p:nvSpPr>
          <p:cNvPr id="23" name="TextBox 23"/>
          <p:cNvSpPr txBox="1"/>
          <p:nvPr/>
        </p:nvSpPr>
        <p:spPr>
          <a:xfrm>
            <a:off x="10803398" y="2970100"/>
            <a:ext cx="7047495" cy="700674"/>
          </a:xfrm>
          <a:prstGeom prst="rect">
            <a:avLst/>
          </a:prstGeom>
        </p:spPr>
        <p:txBody>
          <a:bodyPr lIns="0" tIns="0" rIns="0" bIns="0" rtlCol="0" anchor="t">
            <a:spAutoFit/>
          </a:bodyPr>
          <a:lstStyle/>
          <a:p>
            <a:pPr algn="l">
              <a:lnSpc>
                <a:spcPts val="5238"/>
              </a:lnSpc>
            </a:pPr>
            <a:r>
              <a:rPr lang="en-US" sz="5400" b="1">
                <a:solidFill>
                  <a:srgbClr val="80C772"/>
                </a:solidFill>
                <a:latin typeface="Montserrat Semi-Bold"/>
                <a:ea typeface="Montserrat Semi-Bold"/>
                <a:cs typeface="Montserrat Semi-Bold"/>
                <a:sym typeface="Montserrat Semi-Bold"/>
              </a:rPr>
              <a:t>How is AI defined?</a:t>
            </a:r>
          </a:p>
        </p:txBody>
      </p:sp>
      <p:sp>
        <p:nvSpPr>
          <p:cNvPr id="24" name="TextBox 24"/>
          <p:cNvSpPr txBox="1"/>
          <p:nvPr/>
        </p:nvSpPr>
        <p:spPr>
          <a:xfrm>
            <a:off x="11551362" y="6979655"/>
            <a:ext cx="5523012" cy="1682060"/>
          </a:xfrm>
          <a:prstGeom prst="rect">
            <a:avLst/>
          </a:prstGeom>
        </p:spPr>
        <p:txBody>
          <a:bodyPr lIns="0" tIns="0" rIns="0" bIns="0" rtlCol="0" anchor="t">
            <a:spAutoFit/>
          </a:bodyPr>
          <a:lstStyle/>
          <a:p>
            <a:pPr algn="ctr">
              <a:lnSpc>
                <a:spcPts val="3363"/>
              </a:lnSpc>
            </a:pPr>
            <a:r>
              <a:rPr lang="en-US" sz="2402" b="1">
                <a:solidFill>
                  <a:srgbClr val="FFFFFF"/>
                </a:solidFill>
                <a:latin typeface="Poppins Medium"/>
                <a:ea typeface="Poppins Medium"/>
                <a:cs typeface="Poppins Medium"/>
                <a:sym typeface="Poppins Medium"/>
              </a:rPr>
              <a:t>“making a machine behave in ways</a:t>
            </a:r>
          </a:p>
          <a:p>
            <a:pPr algn="ctr">
              <a:lnSpc>
                <a:spcPts val="3363"/>
              </a:lnSpc>
            </a:pPr>
            <a:r>
              <a:rPr lang="en-US" sz="2402" b="1">
                <a:solidFill>
                  <a:srgbClr val="FFFFFF"/>
                </a:solidFill>
                <a:latin typeface="Poppins Medium"/>
                <a:ea typeface="Poppins Medium"/>
                <a:cs typeface="Poppins Medium"/>
                <a:sym typeface="Poppins Medium"/>
              </a:rPr>
              <a:t> that would be called intelligent if a </a:t>
            </a:r>
          </a:p>
          <a:p>
            <a:pPr algn="ctr">
              <a:lnSpc>
                <a:spcPts val="3363"/>
              </a:lnSpc>
            </a:pPr>
            <a:r>
              <a:rPr lang="en-US" sz="2402" b="1">
                <a:solidFill>
                  <a:srgbClr val="FFFFFF"/>
                </a:solidFill>
                <a:latin typeface="Poppins Medium"/>
                <a:ea typeface="Poppins Medium"/>
                <a:cs typeface="Poppins Medium"/>
                <a:sym typeface="Poppins Medium"/>
              </a:rPr>
              <a:t>human were so behaving” </a:t>
            </a:r>
          </a:p>
          <a:p>
            <a:pPr algn="ctr">
              <a:lnSpc>
                <a:spcPts val="3363"/>
              </a:lnSpc>
              <a:spcBef>
                <a:spcPct val="0"/>
              </a:spcBef>
            </a:pPr>
            <a:r>
              <a:rPr lang="en-US" sz="2402" b="1">
                <a:solidFill>
                  <a:srgbClr val="FFFFFF"/>
                </a:solidFill>
                <a:latin typeface="Poppins Medium"/>
                <a:ea typeface="Poppins Medium"/>
                <a:cs typeface="Poppins Medium"/>
                <a:sym typeface="Poppins Medium"/>
              </a:rPr>
              <a:t>(McCarthy et al., 1955)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624071" y="8661715"/>
            <a:ext cx="4590485" cy="667707"/>
          </a:xfrm>
          <a:custGeom>
            <a:avLst/>
            <a:gdLst/>
            <a:ahLst/>
            <a:cxnLst/>
            <a:rect l="l" t="t" r="r" b="b"/>
            <a:pathLst>
              <a:path w="4590485" h="667707">
                <a:moveTo>
                  <a:pt x="0" y="0"/>
                </a:moveTo>
                <a:lnTo>
                  <a:pt x="4590486" y="0"/>
                </a:lnTo>
                <a:lnTo>
                  <a:pt x="4590486" y="667707"/>
                </a:lnTo>
                <a:lnTo>
                  <a:pt x="0" y="667707"/>
                </a:lnTo>
                <a:lnTo>
                  <a:pt x="0" y="0"/>
                </a:lnTo>
                <a:close/>
              </a:path>
            </a:pathLst>
          </a:custGeom>
          <a:blipFill>
            <a:blip r:embed="rId5">
              <a:alphaModFix amt="31000"/>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0" name="Group 10"/>
          <p:cNvGrpSpPr/>
          <p:nvPr/>
        </p:nvGrpSpPr>
        <p:grpSpPr>
          <a:xfrm>
            <a:off x="-121868" y="3159207"/>
            <a:ext cx="2301136" cy="230113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grpSp>
        <p:nvGrpSpPr>
          <p:cNvPr id="13" name="Group 13"/>
          <p:cNvGrpSpPr/>
          <p:nvPr/>
        </p:nvGrpSpPr>
        <p:grpSpPr>
          <a:xfrm>
            <a:off x="11259000" y="768918"/>
            <a:ext cx="8164069" cy="585617"/>
            <a:chOff x="0" y="0"/>
            <a:chExt cx="10885425" cy="780823"/>
          </a:xfrm>
        </p:grpSpPr>
        <p:sp>
          <p:nvSpPr>
            <p:cNvPr id="14" name="TextBox 14"/>
            <p:cNvSpPr txBox="1"/>
            <p:nvPr/>
          </p:nvSpPr>
          <p:spPr>
            <a:xfrm>
              <a:off x="1267032" y="79028"/>
              <a:ext cx="9618393" cy="556093"/>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15" name="Group 15"/>
            <p:cNvGrpSpPr/>
            <p:nvPr/>
          </p:nvGrpSpPr>
          <p:grpSpPr>
            <a:xfrm>
              <a:off x="229159" y="0"/>
              <a:ext cx="780823" cy="78082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7" name="TextBox 17"/>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18" name="TextBox 18"/>
            <p:cNvSpPr txBox="1"/>
            <p:nvPr/>
          </p:nvSpPr>
          <p:spPr>
            <a:xfrm>
              <a:off x="0" y="45805"/>
              <a:ext cx="1267032" cy="566462"/>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grpSp>
      <p:sp>
        <p:nvSpPr>
          <p:cNvPr id="19" name="Freeform 19"/>
          <p:cNvSpPr/>
          <p:nvPr/>
        </p:nvSpPr>
        <p:spPr>
          <a:xfrm>
            <a:off x="1028700" y="3897306"/>
            <a:ext cx="15690288" cy="3628379"/>
          </a:xfrm>
          <a:custGeom>
            <a:avLst/>
            <a:gdLst/>
            <a:ahLst/>
            <a:cxnLst/>
            <a:rect l="l" t="t" r="r" b="b"/>
            <a:pathLst>
              <a:path w="15690288" h="3628379">
                <a:moveTo>
                  <a:pt x="0" y="0"/>
                </a:moveTo>
                <a:lnTo>
                  <a:pt x="15690288" y="0"/>
                </a:lnTo>
                <a:lnTo>
                  <a:pt x="15690288" y="3628379"/>
                </a:lnTo>
                <a:lnTo>
                  <a:pt x="0" y="3628379"/>
                </a:lnTo>
                <a:lnTo>
                  <a:pt x="0" y="0"/>
                </a:lnTo>
                <a:close/>
              </a:path>
            </a:pathLst>
          </a:custGeom>
          <a:blipFill>
            <a:blip r:embed="rId7"/>
            <a:stretch>
              <a:fillRect/>
            </a:stretch>
          </a:blipFill>
        </p:spPr>
        <p:txBody>
          <a:bodyPr/>
          <a:lstStyle/>
          <a:p>
            <a:endParaRPr lang="en-HK"/>
          </a:p>
        </p:txBody>
      </p:sp>
      <p:sp>
        <p:nvSpPr>
          <p:cNvPr id="20" name="TextBox 20"/>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07</a:t>
            </a:r>
          </a:p>
        </p:txBody>
      </p:sp>
      <p:sp>
        <p:nvSpPr>
          <p:cNvPr id="21" name="TextBox 21"/>
          <p:cNvSpPr txBox="1"/>
          <p:nvPr/>
        </p:nvSpPr>
        <p:spPr>
          <a:xfrm>
            <a:off x="1028700" y="1487885"/>
            <a:ext cx="5443775" cy="1678700"/>
          </a:xfrm>
          <a:prstGeom prst="rect">
            <a:avLst/>
          </a:prstGeom>
        </p:spPr>
        <p:txBody>
          <a:bodyPr lIns="0" tIns="0" rIns="0" bIns="0" rtlCol="0" anchor="t">
            <a:spAutoFit/>
          </a:bodyPr>
          <a:lstStyle/>
          <a:p>
            <a:pPr algn="l">
              <a:lnSpc>
                <a:spcPts val="6402"/>
              </a:lnSpc>
            </a:pPr>
            <a:r>
              <a:rPr lang="en-US" sz="6600" b="1">
                <a:solidFill>
                  <a:srgbClr val="80C772"/>
                </a:solidFill>
                <a:latin typeface="Montserrat Semi-Bold"/>
                <a:ea typeface="Montserrat Semi-Bold"/>
                <a:cs typeface="Montserrat Semi-Bold"/>
                <a:sym typeface="Montserrat Semi-Bold"/>
              </a:rPr>
              <a:t>Research Aims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624071" y="8661715"/>
            <a:ext cx="4590485" cy="667707"/>
          </a:xfrm>
          <a:custGeom>
            <a:avLst/>
            <a:gdLst/>
            <a:ahLst/>
            <a:cxnLst/>
            <a:rect l="l" t="t" r="r" b="b"/>
            <a:pathLst>
              <a:path w="4590485" h="667707">
                <a:moveTo>
                  <a:pt x="0" y="0"/>
                </a:moveTo>
                <a:lnTo>
                  <a:pt x="4590486" y="0"/>
                </a:lnTo>
                <a:lnTo>
                  <a:pt x="4590486" y="667707"/>
                </a:lnTo>
                <a:lnTo>
                  <a:pt x="0" y="667707"/>
                </a:lnTo>
                <a:lnTo>
                  <a:pt x="0" y="0"/>
                </a:lnTo>
                <a:close/>
              </a:path>
            </a:pathLst>
          </a:custGeom>
          <a:blipFill>
            <a:blip r:embed="rId5">
              <a:alphaModFix amt="31000"/>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0" name="Group 10"/>
          <p:cNvGrpSpPr/>
          <p:nvPr/>
        </p:nvGrpSpPr>
        <p:grpSpPr>
          <a:xfrm>
            <a:off x="-121868" y="3159207"/>
            <a:ext cx="2301136" cy="230113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sp>
        <p:nvSpPr>
          <p:cNvPr id="13" name="TextBox 13"/>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08</a:t>
            </a:r>
          </a:p>
        </p:txBody>
      </p:sp>
      <p:sp>
        <p:nvSpPr>
          <p:cNvPr id="14" name="TextBox 14"/>
          <p:cNvSpPr txBox="1"/>
          <p:nvPr/>
        </p:nvSpPr>
        <p:spPr>
          <a:xfrm>
            <a:off x="1028700" y="1417214"/>
            <a:ext cx="5443775" cy="1678700"/>
          </a:xfrm>
          <a:prstGeom prst="rect">
            <a:avLst/>
          </a:prstGeom>
        </p:spPr>
        <p:txBody>
          <a:bodyPr lIns="0" tIns="0" rIns="0" bIns="0" rtlCol="0" anchor="t">
            <a:spAutoFit/>
          </a:bodyPr>
          <a:lstStyle/>
          <a:p>
            <a:pPr algn="l">
              <a:lnSpc>
                <a:spcPts val="6402"/>
              </a:lnSpc>
            </a:pPr>
            <a:r>
              <a:rPr lang="en-US" sz="6600" b="1">
                <a:solidFill>
                  <a:srgbClr val="80C772"/>
                </a:solidFill>
                <a:latin typeface="Montserrat Semi-Bold"/>
                <a:ea typeface="Montserrat Semi-Bold"/>
                <a:cs typeface="Montserrat Semi-Bold"/>
                <a:sym typeface="Montserrat Semi-Bold"/>
              </a:rPr>
              <a:t>Research Objectives</a:t>
            </a:r>
          </a:p>
        </p:txBody>
      </p:sp>
      <p:sp>
        <p:nvSpPr>
          <p:cNvPr id="15" name="TextBox 15"/>
          <p:cNvSpPr txBox="1"/>
          <p:nvPr/>
        </p:nvSpPr>
        <p:spPr>
          <a:xfrm>
            <a:off x="1028700" y="2983301"/>
            <a:ext cx="15313565" cy="4499175"/>
          </a:xfrm>
          <a:prstGeom prst="rect">
            <a:avLst/>
          </a:prstGeom>
        </p:spPr>
        <p:txBody>
          <a:bodyPr lIns="0" tIns="0" rIns="0" bIns="0" rtlCol="0" anchor="t">
            <a:spAutoFit/>
          </a:bodyPr>
          <a:lstStyle/>
          <a:p>
            <a:pPr algn="l">
              <a:lnSpc>
                <a:spcPts val="4223"/>
              </a:lnSpc>
            </a:pPr>
            <a:endParaRPr/>
          </a:p>
          <a:p>
            <a:pPr algn="l">
              <a:lnSpc>
                <a:spcPts val="4223"/>
              </a:lnSpc>
            </a:pPr>
            <a:endParaRPr/>
          </a:p>
          <a:p>
            <a:pPr marL="608221" lvl="1" indent="-304111" algn="l">
              <a:lnSpc>
                <a:spcPts val="3943"/>
              </a:lnSpc>
              <a:buFont typeface="Arial"/>
              <a:buChar char="•"/>
            </a:pPr>
            <a:r>
              <a:rPr lang="en-US" sz="2817" b="1">
                <a:solidFill>
                  <a:srgbClr val="FFFFFF"/>
                </a:solidFill>
                <a:latin typeface="Poppins Medium"/>
                <a:ea typeface="Poppins Medium"/>
                <a:cs typeface="Poppins Medium"/>
                <a:sym typeface="Poppins Medium"/>
              </a:rPr>
              <a:t>To examine the state of AI adoption in the legal industry</a:t>
            </a:r>
          </a:p>
          <a:p>
            <a:pPr marL="608221" lvl="1" indent="-304111" algn="l">
              <a:lnSpc>
                <a:spcPts val="3943"/>
              </a:lnSpc>
              <a:buFont typeface="Arial"/>
              <a:buChar char="•"/>
            </a:pPr>
            <a:r>
              <a:rPr lang="en-US" sz="2817" b="1">
                <a:solidFill>
                  <a:srgbClr val="FFFFFF"/>
                </a:solidFill>
                <a:latin typeface="Poppins Medium"/>
                <a:ea typeface="Poppins Medium"/>
                <a:cs typeface="Poppins Medium"/>
                <a:sym typeface="Poppins Medium"/>
              </a:rPr>
              <a:t>To analyse the impact of AI on legal decision-making processes</a:t>
            </a:r>
          </a:p>
          <a:p>
            <a:pPr marL="608221" lvl="1" indent="-304111" algn="l">
              <a:lnSpc>
                <a:spcPts val="3943"/>
              </a:lnSpc>
              <a:buFont typeface="Arial"/>
              <a:buChar char="•"/>
            </a:pPr>
            <a:r>
              <a:rPr lang="en-US" sz="2817" b="1">
                <a:solidFill>
                  <a:srgbClr val="FFFFFF"/>
                </a:solidFill>
                <a:latin typeface="Poppins Medium"/>
                <a:ea typeface="Poppins Medium"/>
                <a:cs typeface="Poppins Medium"/>
                <a:sym typeface="Poppins Medium"/>
              </a:rPr>
              <a:t>To identify the benefits and barriers factors associated with AI adoption </a:t>
            </a:r>
          </a:p>
          <a:p>
            <a:pPr marL="608221" lvl="1" indent="-304111" algn="l">
              <a:lnSpc>
                <a:spcPts val="3943"/>
              </a:lnSpc>
              <a:buFont typeface="Arial"/>
              <a:buChar char="•"/>
            </a:pPr>
            <a:r>
              <a:rPr lang="en-US" sz="2817" b="1">
                <a:solidFill>
                  <a:srgbClr val="FFFFFF"/>
                </a:solidFill>
                <a:latin typeface="Poppins Medium"/>
                <a:ea typeface="Poppins Medium"/>
                <a:cs typeface="Poppins Medium"/>
                <a:sym typeface="Poppins Medium"/>
              </a:rPr>
              <a:t>To evaluate the potential risks associated with AI implementation</a:t>
            </a:r>
          </a:p>
          <a:p>
            <a:pPr marL="586632" lvl="1" indent="-293316" algn="l">
              <a:lnSpc>
                <a:spcPts val="3804"/>
              </a:lnSpc>
              <a:buFont typeface="Arial"/>
              <a:buChar char="•"/>
            </a:pPr>
            <a:r>
              <a:rPr lang="en-US" sz="2717" b="1">
                <a:solidFill>
                  <a:srgbClr val="FFFFFF"/>
                </a:solidFill>
                <a:latin typeface="Poppins Medium"/>
                <a:ea typeface="Poppins Medium"/>
                <a:cs typeface="Poppins Medium"/>
                <a:sym typeface="Poppins Medium"/>
              </a:rPr>
              <a:t>To identify the stages required for a comprehensive AI adoption strategy</a:t>
            </a:r>
          </a:p>
          <a:p>
            <a:pPr marL="586632" lvl="1" indent="-293316" algn="l">
              <a:lnSpc>
                <a:spcPts val="3804"/>
              </a:lnSpc>
              <a:spcBef>
                <a:spcPct val="0"/>
              </a:spcBef>
              <a:buFont typeface="Arial"/>
              <a:buChar char="•"/>
            </a:pPr>
            <a:r>
              <a:rPr lang="en-US" sz="2717" b="1">
                <a:solidFill>
                  <a:srgbClr val="FFFFFF"/>
                </a:solidFill>
                <a:latin typeface="Poppins Medium"/>
                <a:ea typeface="Poppins Medium"/>
                <a:cs typeface="Poppins Medium"/>
                <a:sym typeface="Poppins Medium"/>
              </a:rPr>
              <a:t>Identify and critically analyse the critical success factors for scalable AI adoption in the legal industry</a:t>
            </a:r>
          </a:p>
        </p:txBody>
      </p:sp>
      <p:grpSp>
        <p:nvGrpSpPr>
          <p:cNvPr id="16" name="Group 16"/>
          <p:cNvGrpSpPr/>
          <p:nvPr/>
        </p:nvGrpSpPr>
        <p:grpSpPr>
          <a:xfrm>
            <a:off x="11259000" y="768918"/>
            <a:ext cx="8164069" cy="585617"/>
            <a:chOff x="0" y="0"/>
            <a:chExt cx="10885425" cy="780823"/>
          </a:xfrm>
        </p:grpSpPr>
        <p:sp>
          <p:nvSpPr>
            <p:cNvPr id="17" name="TextBox 17"/>
            <p:cNvSpPr txBox="1"/>
            <p:nvPr/>
          </p:nvSpPr>
          <p:spPr>
            <a:xfrm>
              <a:off x="1267032" y="79028"/>
              <a:ext cx="9618393" cy="556093"/>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18" name="Group 18"/>
            <p:cNvGrpSpPr/>
            <p:nvPr/>
          </p:nvGrpSpPr>
          <p:grpSpPr>
            <a:xfrm>
              <a:off x="229159" y="0"/>
              <a:ext cx="780823" cy="78082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20" name="TextBox 20"/>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21" name="TextBox 21"/>
            <p:cNvSpPr txBox="1"/>
            <p:nvPr/>
          </p:nvSpPr>
          <p:spPr>
            <a:xfrm>
              <a:off x="0" y="45805"/>
              <a:ext cx="1267032" cy="566462"/>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grpSp>
        <p:nvGrpSpPr>
          <p:cNvPr id="6" name="Group 6"/>
          <p:cNvGrpSpPr/>
          <p:nvPr/>
        </p:nvGrpSpPr>
        <p:grpSpPr>
          <a:xfrm>
            <a:off x="-377765" y="8661715"/>
            <a:ext cx="2301136" cy="2301136"/>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grpSp>
        <p:nvGrpSpPr>
          <p:cNvPr id="9" name="Group 9"/>
          <p:cNvGrpSpPr/>
          <p:nvPr/>
        </p:nvGrpSpPr>
        <p:grpSpPr>
          <a:xfrm rot="-5400000">
            <a:off x="16589159" y="8439578"/>
            <a:ext cx="2272060" cy="444274"/>
            <a:chOff x="0" y="0"/>
            <a:chExt cx="598403" cy="117010"/>
          </a:xfrm>
        </p:grpSpPr>
        <p:sp>
          <p:nvSpPr>
            <p:cNvPr id="10" name="Freeform 10"/>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11" name="TextBox 11"/>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grpSp>
        <p:nvGrpSpPr>
          <p:cNvPr id="12" name="Group 12"/>
          <p:cNvGrpSpPr/>
          <p:nvPr/>
        </p:nvGrpSpPr>
        <p:grpSpPr>
          <a:xfrm>
            <a:off x="-1596" y="2369072"/>
            <a:ext cx="1543050" cy="1543050"/>
            <a:chOff x="0" y="0"/>
            <a:chExt cx="812800" cy="812800"/>
          </a:xfrm>
        </p:grpSpPr>
        <p:sp>
          <p:nvSpPr>
            <p:cNvPr id="13" name="Freeform 13"/>
            <p:cNvSpPr/>
            <p:nvPr/>
          </p:nvSpPr>
          <p:spPr>
            <a:xfrm>
              <a:off x="0" y="0"/>
              <a:ext cx="812800" cy="812800"/>
            </a:xfrm>
            <a:custGeom>
              <a:avLst/>
              <a:gdLst/>
              <a:ahLst/>
              <a:cxnLst/>
              <a:rect l="l" t="t" r="r" b="b"/>
              <a:pathLst>
                <a:path w="812800" h="812800">
                  <a:moveTo>
                    <a:pt x="558800" y="0"/>
                  </a:moveTo>
                  <a:lnTo>
                    <a:pt x="254000" y="0"/>
                  </a:lnTo>
                  <a:lnTo>
                    <a:pt x="254000" y="254000"/>
                  </a:lnTo>
                  <a:lnTo>
                    <a:pt x="0" y="254000"/>
                  </a:lnTo>
                  <a:lnTo>
                    <a:pt x="0" y="558800"/>
                  </a:lnTo>
                  <a:lnTo>
                    <a:pt x="254000" y="558800"/>
                  </a:lnTo>
                  <a:lnTo>
                    <a:pt x="254000" y="812800"/>
                  </a:lnTo>
                  <a:lnTo>
                    <a:pt x="558800" y="812800"/>
                  </a:lnTo>
                  <a:lnTo>
                    <a:pt x="558800" y="558800"/>
                  </a:lnTo>
                  <a:lnTo>
                    <a:pt x="812800" y="558800"/>
                  </a:lnTo>
                  <a:lnTo>
                    <a:pt x="812800" y="254000"/>
                  </a:lnTo>
                  <a:lnTo>
                    <a:pt x="558800" y="254000"/>
                  </a:lnTo>
                  <a:lnTo>
                    <a:pt x="558800" y="0"/>
                  </a:ln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4" name="TextBox 14"/>
            <p:cNvSpPr txBox="1"/>
            <p:nvPr/>
          </p:nvSpPr>
          <p:spPr>
            <a:xfrm>
              <a:off x="190500" y="152400"/>
              <a:ext cx="431800" cy="469900"/>
            </a:xfrm>
            <a:prstGeom prst="rect">
              <a:avLst/>
            </a:prstGeom>
          </p:spPr>
          <p:txBody>
            <a:bodyPr lIns="50800" tIns="50800" rIns="50800" bIns="50800" rtlCol="0" anchor="ctr"/>
            <a:lstStyle/>
            <a:p>
              <a:pPr algn="ctr">
                <a:lnSpc>
                  <a:spcPts val="2199"/>
                </a:lnSpc>
              </a:pPr>
              <a:endParaRPr/>
            </a:p>
          </p:txBody>
        </p:sp>
      </p:grpSp>
      <p:grpSp>
        <p:nvGrpSpPr>
          <p:cNvPr id="15" name="Group 15"/>
          <p:cNvGrpSpPr/>
          <p:nvPr/>
        </p:nvGrpSpPr>
        <p:grpSpPr>
          <a:xfrm>
            <a:off x="4157724" y="3140597"/>
            <a:ext cx="4247398" cy="6233429"/>
            <a:chOff x="0" y="0"/>
            <a:chExt cx="626886" cy="920010"/>
          </a:xfrm>
        </p:grpSpPr>
        <p:sp>
          <p:nvSpPr>
            <p:cNvPr id="16" name="Freeform 16"/>
            <p:cNvSpPr/>
            <p:nvPr/>
          </p:nvSpPr>
          <p:spPr>
            <a:xfrm>
              <a:off x="0" y="0"/>
              <a:ext cx="626886" cy="920010"/>
            </a:xfrm>
            <a:custGeom>
              <a:avLst/>
              <a:gdLst/>
              <a:ahLst/>
              <a:cxnLst/>
              <a:rect l="l" t="t" r="r" b="b"/>
              <a:pathLst>
                <a:path w="626886" h="920010">
                  <a:moveTo>
                    <a:pt x="0" y="0"/>
                  </a:moveTo>
                  <a:lnTo>
                    <a:pt x="626886" y="0"/>
                  </a:lnTo>
                  <a:lnTo>
                    <a:pt x="626886" y="920010"/>
                  </a:lnTo>
                  <a:lnTo>
                    <a:pt x="0" y="920010"/>
                  </a:lnTo>
                  <a:close/>
                </a:path>
              </a:pathLst>
            </a:custGeom>
            <a:solidFill>
              <a:srgbClr val="65A6FA"/>
            </a:solidFill>
          </p:spPr>
          <p:txBody>
            <a:bodyPr/>
            <a:lstStyle/>
            <a:p>
              <a:endParaRPr lang="en-HK"/>
            </a:p>
          </p:txBody>
        </p:sp>
        <p:sp>
          <p:nvSpPr>
            <p:cNvPr id="17" name="TextBox 17"/>
            <p:cNvSpPr txBox="1"/>
            <p:nvPr/>
          </p:nvSpPr>
          <p:spPr>
            <a:xfrm>
              <a:off x="0" y="-76200"/>
              <a:ext cx="626886" cy="996210"/>
            </a:xfrm>
            <a:prstGeom prst="rect">
              <a:avLst/>
            </a:prstGeom>
          </p:spPr>
          <p:txBody>
            <a:bodyPr lIns="50800" tIns="50800" rIns="50800" bIns="50800" rtlCol="0" anchor="ctr"/>
            <a:lstStyle/>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Cost reductions</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Increased efficiency</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Enhanced client servicing</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Better decision making</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Vast data analysis</a:t>
              </a:r>
            </a:p>
            <a:p>
              <a:pPr algn="ctr">
                <a:lnSpc>
                  <a:spcPts val="3319"/>
                </a:lnSpc>
              </a:pPr>
              <a:endParaRPr lang="en-US" sz="2370" b="1">
                <a:solidFill>
                  <a:srgbClr val="FFFFFF"/>
                </a:solidFill>
                <a:latin typeface="Poppins Medium"/>
                <a:ea typeface="Poppins Medium"/>
                <a:cs typeface="Poppins Medium"/>
                <a:sym typeface="Poppins Medium"/>
              </a:endParaRPr>
            </a:p>
          </p:txBody>
        </p:sp>
      </p:grpSp>
      <p:grpSp>
        <p:nvGrpSpPr>
          <p:cNvPr id="18" name="Group 18"/>
          <p:cNvGrpSpPr/>
          <p:nvPr/>
        </p:nvGrpSpPr>
        <p:grpSpPr>
          <a:xfrm>
            <a:off x="12697693" y="3140597"/>
            <a:ext cx="4291792" cy="6233429"/>
            <a:chOff x="0" y="0"/>
            <a:chExt cx="655963" cy="952726"/>
          </a:xfrm>
        </p:grpSpPr>
        <p:sp>
          <p:nvSpPr>
            <p:cNvPr id="19" name="Freeform 19"/>
            <p:cNvSpPr/>
            <p:nvPr/>
          </p:nvSpPr>
          <p:spPr>
            <a:xfrm>
              <a:off x="0" y="0"/>
              <a:ext cx="655963" cy="952726"/>
            </a:xfrm>
            <a:custGeom>
              <a:avLst/>
              <a:gdLst/>
              <a:ahLst/>
              <a:cxnLst/>
              <a:rect l="l" t="t" r="r" b="b"/>
              <a:pathLst>
                <a:path w="655963" h="952726">
                  <a:moveTo>
                    <a:pt x="0" y="0"/>
                  </a:moveTo>
                  <a:lnTo>
                    <a:pt x="655963" y="0"/>
                  </a:lnTo>
                  <a:lnTo>
                    <a:pt x="655963" y="952726"/>
                  </a:lnTo>
                  <a:lnTo>
                    <a:pt x="0" y="952726"/>
                  </a:lnTo>
                  <a:close/>
                </a:path>
              </a:pathLst>
            </a:custGeom>
            <a:solidFill>
              <a:srgbClr val="80C772"/>
            </a:solidFill>
          </p:spPr>
          <p:txBody>
            <a:bodyPr/>
            <a:lstStyle/>
            <a:p>
              <a:endParaRPr lang="en-HK"/>
            </a:p>
          </p:txBody>
        </p:sp>
        <p:sp>
          <p:nvSpPr>
            <p:cNvPr id="20" name="TextBox 20"/>
            <p:cNvSpPr txBox="1"/>
            <p:nvPr/>
          </p:nvSpPr>
          <p:spPr>
            <a:xfrm>
              <a:off x="0" y="-66675"/>
              <a:ext cx="655963" cy="1019401"/>
            </a:xfrm>
            <a:prstGeom prst="rect">
              <a:avLst/>
            </a:prstGeom>
          </p:spPr>
          <p:txBody>
            <a:bodyPr lIns="50800" tIns="50800" rIns="50800" bIns="50800" rtlCol="0" anchor="ctr"/>
            <a:lstStyle/>
            <a:p>
              <a:pPr algn="ctr">
                <a:lnSpc>
                  <a:spcPts val="3039"/>
                </a:lnSpc>
              </a:pPr>
              <a:endParaRP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Ethics</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“not human”</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Job displacement</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Resistance to change</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Hallucinations</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Adoption costs</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Lack of transparency</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Inaccurate</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Confidentiality</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Security</a:t>
              </a:r>
            </a:p>
            <a:p>
              <a:pPr marL="468692" lvl="1" indent="-234346" algn="l">
                <a:lnSpc>
                  <a:spcPts val="3039"/>
                </a:lnSpc>
                <a:buFont typeface="Arial"/>
                <a:buChar char="•"/>
              </a:pPr>
              <a:r>
                <a:rPr lang="en-US" sz="2170" b="1">
                  <a:solidFill>
                    <a:srgbClr val="FFFFFF"/>
                  </a:solidFill>
                  <a:latin typeface="Poppins Medium"/>
                  <a:ea typeface="Poppins Medium"/>
                  <a:cs typeface="Poppins Medium"/>
                  <a:sym typeface="Poppins Medium"/>
                </a:rPr>
                <a:t>Biases</a:t>
              </a:r>
            </a:p>
            <a:p>
              <a:pPr algn="ctr">
                <a:lnSpc>
                  <a:spcPts val="3039"/>
                </a:lnSpc>
              </a:pPr>
              <a:endParaRPr lang="en-US" sz="2170" b="1">
                <a:solidFill>
                  <a:srgbClr val="FFFFFF"/>
                </a:solidFill>
                <a:latin typeface="Poppins Medium"/>
                <a:ea typeface="Poppins Medium"/>
                <a:cs typeface="Poppins Medium"/>
                <a:sym typeface="Poppins Medium"/>
              </a:endParaRPr>
            </a:p>
          </p:txBody>
        </p:sp>
      </p:grpSp>
      <p:grpSp>
        <p:nvGrpSpPr>
          <p:cNvPr id="21" name="Group 21"/>
          <p:cNvGrpSpPr>
            <a:grpSpLocks noChangeAspect="1"/>
          </p:cNvGrpSpPr>
          <p:nvPr/>
        </p:nvGrpSpPr>
        <p:grpSpPr>
          <a:xfrm>
            <a:off x="842669" y="7986135"/>
            <a:ext cx="1522609" cy="1522609"/>
            <a:chOff x="0" y="0"/>
            <a:chExt cx="14840029" cy="14840029"/>
          </a:xfrm>
        </p:grpSpPr>
        <p:sp>
          <p:nvSpPr>
            <p:cNvPr id="22" name="Freeform 22"/>
            <p:cNvSpPr/>
            <p:nvPr/>
          </p:nvSpPr>
          <p:spPr>
            <a:xfrm>
              <a:off x="-366471" y="-11891"/>
              <a:ext cx="15572971" cy="14863810"/>
            </a:xfrm>
            <a:custGeom>
              <a:avLst/>
              <a:gdLst/>
              <a:ahLst/>
              <a:cxnLst/>
              <a:rect l="l" t="t" r="r" b="b"/>
              <a:pathLst>
                <a:path w="15572971" h="14863810">
                  <a:moveTo>
                    <a:pt x="7786486" y="11891"/>
                  </a:moveTo>
                  <a:cubicBezTo>
                    <a:pt x="5127664" y="0"/>
                    <a:pt x="2665709" y="1411641"/>
                    <a:pt x="1332855" y="3712286"/>
                  </a:cubicBezTo>
                  <a:cubicBezTo>
                    <a:pt x="0" y="6012931"/>
                    <a:pt x="0" y="8850880"/>
                    <a:pt x="1332855" y="11151525"/>
                  </a:cubicBezTo>
                  <a:cubicBezTo>
                    <a:pt x="2665709" y="13452170"/>
                    <a:pt x="5127664" y="14863811"/>
                    <a:pt x="7786486" y="14851920"/>
                  </a:cubicBezTo>
                  <a:cubicBezTo>
                    <a:pt x="10445306" y="14863811"/>
                    <a:pt x="12907262" y="13452170"/>
                    <a:pt x="14240117" y="11151525"/>
                  </a:cubicBezTo>
                  <a:cubicBezTo>
                    <a:pt x="15572971" y="8850880"/>
                    <a:pt x="15572971" y="6012931"/>
                    <a:pt x="14240117" y="3712286"/>
                  </a:cubicBezTo>
                  <a:cubicBezTo>
                    <a:pt x="12907262" y="1411641"/>
                    <a:pt x="10445306" y="0"/>
                    <a:pt x="7786486" y="11891"/>
                  </a:cubicBezTo>
                  <a:close/>
                </a:path>
              </a:pathLst>
            </a:custGeom>
            <a:solidFill>
              <a:srgbClr val="94B143"/>
            </a:solidFill>
          </p:spPr>
          <p:txBody>
            <a:bodyPr/>
            <a:lstStyle/>
            <a:p>
              <a:endParaRPr lang="en-HK"/>
            </a:p>
          </p:txBody>
        </p:sp>
        <p:sp>
          <p:nvSpPr>
            <p:cNvPr id="23" name="Freeform 23"/>
            <p:cNvSpPr/>
            <p:nvPr/>
          </p:nvSpPr>
          <p:spPr>
            <a:xfrm>
              <a:off x="-156193" y="188812"/>
              <a:ext cx="15152415" cy="14462405"/>
            </a:xfrm>
            <a:custGeom>
              <a:avLst/>
              <a:gdLst/>
              <a:ahLst/>
              <a:cxnLst/>
              <a:rect l="l" t="t" r="r" b="b"/>
              <a:pathLst>
                <a:path w="15152415" h="14462405">
                  <a:moveTo>
                    <a:pt x="7576208" y="11570"/>
                  </a:moveTo>
                  <a:cubicBezTo>
                    <a:pt x="4989189" y="0"/>
                    <a:pt x="2593721" y="1373519"/>
                    <a:pt x="1296860" y="3612034"/>
                  </a:cubicBezTo>
                  <a:cubicBezTo>
                    <a:pt x="0" y="5850548"/>
                    <a:pt x="0" y="8611857"/>
                    <a:pt x="1296860" y="10850372"/>
                  </a:cubicBezTo>
                  <a:cubicBezTo>
                    <a:pt x="2593721" y="13088886"/>
                    <a:pt x="4989189" y="14462405"/>
                    <a:pt x="7576208" y="14450835"/>
                  </a:cubicBezTo>
                  <a:cubicBezTo>
                    <a:pt x="10163226" y="14462405"/>
                    <a:pt x="12558694" y="13088886"/>
                    <a:pt x="13855555" y="10850372"/>
                  </a:cubicBezTo>
                  <a:cubicBezTo>
                    <a:pt x="15152416" y="8611857"/>
                    <a:pt x="15152416" y="5850548"/>
                    <a:pt x="13855555" y="3612034"/>
                  </a:cubicBezTo>
                  <a:cubicBezTo>
                    <a:pt x="12558694" y="1373519"/>
                    <a:pt x="10163226" y="0"/>
                    <a:pt x="7576208" y="11570"/>
                  </a:cubicBezTo>
                  <a:close/>
                </a:path>
              </a:pathLst>
            </a:custGeom>
            <a:solidFill>
              <a:srgbClr val="FFFFFF"/>
            </a:solidFill>
          </p:spPr>
          <p:txBody>
            <a:bodyPr/>
            <a:lstStyle/>
            <a:p>
              <a:endParaRPr lang="en-HK"/>
            </a:p>
          </p:txBody>
        </p:sp>
        <p:sp>
          <p:nvSpPr>
            <p:cNvPr id="24" name="Freeform 24"/>
            <p:cNvSpPr/>
            <p:nvPr/>
          </p:nvSpPr>
          <p:spPr>
            <a:xfrm>
              <a:off x="223301" y="551024"/>
              <a:ext cx="14393427" cy="13737979"/>
            </a:xfrm>
            <a:custGeom>
              <a:avLst/>
              <a:gdLst/>
              <a:ahLst/>
              <a:cxnLst/>
              <a:rect l="l" t="t" r="r" b="b"/>
              <a:pathLst>
                <a:path w="14393427" h="13737979">
                  <a:moveTo>
                    <a:pt x="7196714" y="10990"/>
                  </a:moveTo>
                  <a:cubicBezTo>
                    <a:pt x="4739280" y="0"/>
                    <a:pt x="2463801" y="1304719"/>
                    <a:pt x="1231900" y="3431106"/>
                  </a:cubicBezTo>
                  <a:cubicBezTo>
                    <a:pt x="0" y="5557493"/>
                    <a:pt x="0" y="8180487"/>
                    <a:pt x="1231900" y="10306874"/>
                  </a:cubicBezTo>
                  <a:cubicBezTo>
                    <a:pt x="2463801" y="12433261"/>
                    <a:pt x="4739280" y="13737980"/>
                    <a:pt x="7196714" y="13726990"/>
                  </a:cubicBezTo>
                  <a:cubicBezTo>
                    <a:pt x="9654147" y="13737980"/>
                    <a:pt x="11929626" y="12433261"/>
                    <a:pt x="13161527" y="10306874"/>
                  </a:cubicBezTo>
                  <a:cubicBezTo>
                    <a:pt x="14393427" y="8180487"/>
                    <a:pt x="14393427" y="5557493"/>
                    <a:pt x="13161527" y="3431106"/>
                  </a:cubicBezTo>
                  <a:cubicBezTo>
                    <a:pt x="11929626" y="1304719"/>
                    <a:pt x="9654147" y="0"/>
                    <a:pt x="7196714" y="10990"/>
                  </a:cubicBezTo>
                  <a:close/>
                </a:path>
              </a:pathLst>
            </a:custGeom>
            <a:blipFill>
              <a:blip r:embed="rId4"/>
              <a:stretch>
                <a:fillRect l="223" r="223" b="-50374"/>
              </a:stretch>
            </a:blipFill>
          </p:spPr>
          <p:txBody>
            <a:bodyPr/>
            <a:lstStyle/>
            <a:p>
              <a:endParaRPr lang="en-HK"/>
            </a:p>
          </p:txBody>
        </p:sp>
      </p:grpSp>
      <p:grpSp>
        <p:nvGrpSpPr>
          <p:cNvPr id="25" name="Group 25"/>
          <p:cNvGrpSpPr>
            <a:grpSpLocks noChangeAspect="1"/>
          </p:cNvGrpSpPr>
          <p:nvPr/>
        </p:nvGrpSpPr>
        <p:grpSpPr>
          <a:xfrm>
            <a:off x="842669" y="6641186"/>
            <a:ext cx="1397569" cy="1397569"/>
            <a:chOff x="0" y="0"/>
            <a:chExt cx="14840029" cy="14840029"/>
          </a:xfrm>
        </p:grpSpPr>
        <p:sp>
          <p:nvSpPr>
            <p:cNvPr id="26" name="Freeform 26"/>
            <p:cNvSpPr/>
            <p:nvPr/>
          </p:nvSpPr>
          <p:spPr>
            <a:xfrm>
              <a:off x="-366471" y="-11891"/>
              <a:ext cx="15572971" cy="14863810"/>
            </a:xfrm>
            <a:custGeom>
              <a:avLst/>
              <a:gdLst/>
              <a:ahLst/>
              <a:cxnLst/>
              <a:rect l="l" t="t" r="r" b="b"/>
              <a:pathLst>
                <a:path w="15572971" h="14863810">
                  <a:moveTo>
                    <a:pt x="7786486" y="11891"/>
                  </a:moveTo>
                  <a:cubicBezTo>
                    <a:pt x="5127664" y="0"/>
                    <a:pt x="2665709" y="1411641"/>
                    <a:pt x="1332855" y="3712286"/>
                  </a:cubicBezTo>
                  <a:cubicBezTo>
                    <a:pt x="0" y="6012931"/>
                    <a:pt x="0" y="8850880"/>
                    <a:pt x="1332855" y="11151525"/>
                  </a:cubicBezTo>
                  <a:cubicBezTo>
                    <a:pt x="2665709" y="13452170"/>
                    <a:pt x="5127664" y="14863811"/>
                    <a:pt x="7786486" y="14851920"/>
                  </a:cubicBezTo>
                  <a:cubicBezTo>
                    <a:pt x="10445306" y="14863811"/>
                    <a:pt x="12907262" y="13452170"/>
                    <a:pt x="14240117" y="11151525"/>
                  </a:cubicBezTo>
                  <a:cubicBezTo>
                    <a:pt x="15572971" y="8850880"/>
                    <a:pt x="15572971" y="6012931"/>
                    <a:pt x="14240117" y="3712286"/>
                  </a:cubicBezTo>
                  <a:cubicBezTo>
                    <a:pt x="12907262" y="1411641"/>
                    <a:pt x="10445306" y="0"/>
                    <a:pt x="7786486" y="11891"/>
                  </a:cubicBezTo>
                  <a:close/>
                </a:path>
              </a:pathLst>
            </a:custGeom>
            <a:solidFill>
              <a:srgbClr val="94B143"/>
            </a:solidFill>
          </p:spPr>
          <p:txBody>
            <a:bodyPr/>
            <a:lstStyle/>
            <a:p>
              <a:endParaRPr lang="en-HK"/>
            </a:p>
          </p:txBody>
        </p:sp>
        <p:sp>
          <p:nvSpPr>
            <p:cNvPr id="27" name="Freeform 27"/>
            <p:cNvSpPr/>
            <p:nvPr/>
          </p:nvSpPr>
          <p:spPr>
            <a:xfrm>
              <a:off x="-156193" y="188812"/>
              <a:ext cx="15152415" cy="14462405"/>
            </a:xfrm>
            <a:custGeom>
              <a:avLst/>
              <a:gdLst/>
              <a:ahLst/>
              <a:cxnLst/>
              <a:rect l="l" t="t" r="r" b="b"/>
              <a:pathLst>
                <a:path w="15152415" h="14462405">
                  <a:moveTo>
                    <a:pt x="7576208" y="11570"/>
                  </a:moveTo>
                  <a:cubicBezTo>
                    <a:pt x="4989189" y="0"/>
                    <a:pt x="2593721" y="1373519"/>
                    <a:pt x="1296860" y="3612034"/>
                  </a:cubicBezTo>
                  <a:cubicBezTo>
                    <a:pt x="0" y="5850548"/>
                    <a:pt x="0" y="8611857"/>
                    <a:pt x="1296860" y="10850372"/>
                  </a:cubicBezTo>
                  <a:cubicBezTo>
                    <a:pt x="2593721" y="13088886"/>
                    <a:pt x="4989189" y="14462405"/>
                    <a:pt x="7576208" y="14450835"/>
                  </a:cubicBezTo>
                  <a:cubicBezTo>
                    <a:pt x="10163226" y="14462405"/>
                    <a:pt x="12558694" y="13088886"/>
                    <a:pt x="13855555" y="10850372"/>
                  </a:cubicBezTo>
                  <a:cubicBezTo>
                    <a:pt x="15152416" y="8611857"/>
                    <a:pt x="15152416" y="5850548"/>
                    <a:pt x="13855555" y="3612034"/>
                  </a:cubicBezTo>
                  <a:cubicBezTo>
                    <a:pt x="12558694" y="1373519"/>
                    <a:pt x="10163226" y="0"/>
                    <a:pt x="7576208" y="11570"/>
                  </a:cubicBezTo>
                  <a:close/>
                </a:path>
              </a:pathLst>
            </a:custGeom>
            <a:solidFill>
              <a:srgbClr val="FFFFFF"/>
            </a:solidFill>
          </p:spPr>
          <p:txBody>
            <a:bodyPr/>
            <a:lstStyle/>
            <a:p>
              <a:endParaRPr lang="en-HK"/>
            </a:p>
          </p:txBody>
        </p:sp>
        <p:sp>
          <p:nvSpPr>
            <p:cNvPr id="28" name="Freeform 28"/>
            <p:cNvSpPr/>
            <p:nvPr/>
          </p:nvSpPr>
          <p:spPr>
            <a:xfrm>
              <a:off x="223301" y="551024"/>
              <a:ext cx="14393427" cy="13737979"/>
            </a:xfrm>
            <a:custGeom>
              <a:avLst/>
              <a:gdLst/>
              <a:ahLst/>
              <a:cxnLst/>
              <a:rect l="l" t="t" r="r" b="b"/>
              <a:pathLst>
                <a:path w="14393427" h="13737979">
                  <a:moveTo>
                    <a:pt x="7196714" y="10990"/>
                  </a:moveTo>
                  <a:cubicBezTo>
                    <a:pt x="4739280" y="0"/>
                    <a:pt x="2463801" y="1304719"/>
                    <a:pt x="1231900" y="3431106"/>
                  </a:cubicBezTo>
                  <a:cubicBezTo>
                    <a:pt x="0" y="5557493"/>
                    <a:pt x="0" y="8180487"/>
                    <a:pt x="1231900" y="10306874"/>
                  </a:cubicBezTo>
                  <a:cubicBezTo>
                    <a:pt x="2463801" y="12433261"/>
                    <a:pt x="4739280" y="13737980"/>
                    <a:pt x="7196714" y="13726990"/>
                  </a:cubicBezTo>
                  <a:cubicBezTo>
                    <a:pt x="9654147" y="13737980"/>
                    <a:pt x="11929626" y="12433261"/>
                    <a:pt x="13161527" y="10306874"/>
                  </a:cubicBezTo>
                  <a:cubicBezTo>
                    <a:pt x="14393427" y="8180487"/>
                    <a:pt x="14393427" y="5557493"/>
                    <a:pt x="13161527" y="3431106"/>
                  </a:cubicBezTo>
                  <a:cubicBezTo>
                    <a:pt x="11929626" y="1304719"/>
                    <a:pt x="9654147" y="0"/>
                    <a:pt x="7196714" y="10990"/>
                  </a:cubicBezTo>
                  <a:close/>
                </a:path>
              </a:pathLst>
            </a:custGeom>
            <a:blipFill>
              <a:blip r:embed="rId5"/>
              <a:stretch>
                <a:fillRect l="223" t="-25187" r="223" b="-25187"/>
              </a:stretch>
            </a:blipFill>
          </p:spPr>
          <p:txBody>
            <a:bodyPr/>
            <a:lstStyle/>
            <a:p>
              <a:endParaRPr lang="en-HK"/>
            </a:p>
          </p:txBody>
        </p:sp>
      </p:grpSp>
      <p:grpSp>
        <p:nvGrpSpPr>
          <p:cNvPr id="29" name="Group 29"/>
          <p:cNvGrpSpPr/>
          <p:nvPr/>
        </p:nvGrpSpPr>
        <p:grpSpPr>
          <a:xfrm>
            <a:off x="8448041" y="3140597"/>
            <a:ext cx="4202027" cy="6233429"/>
            <a:chOff x="0" y="0"/>
            <a:chExt cx="640696" cy="950430"/>
          </a:xfrm>
        </p:grpSpPr>
        <p:sp>
          <p:nvSpPr>
            <p:cNvPr id="30" name="Freeform 30"/>
            <p:cNvSpPr/>
            <p:nvPr/>
          </p:nvSpPr>
          <p:spPr>
            <a:xfrm>
              <a:off x="0" y="0"/>
              <a:ext cx="640696" cy="950430"/>
            </a:xfrm>
            <a:custGeom>
              <a:avLst/>
              <a:gdLst/>
              <a:ahLst/>
              <a:cxnLst/>
              <a:rect l="l" t="t" r="r" b="b"/>
              <a:pathLst>
                <a:path w="640696" h="950430">
                  <a:moveTo>
                    <a:pt x="0" y="0"/>
                  </a:moveTo>
                  <a:lnTo>
                    <a:pt x="640696" y="0"/>
                  </a:lnTo>
                  <a:lnTo>
                    <a:pt x="640696" y="950430"/>
                  </a:lnTo>
                  <a:lnTo>
                    <a:pt x="0" y="950430"/>
                  </a:lnTo>
                  <a:close/>
                </a:path>
              </a:pathLst>
            </a:custGeom>
            <a:solidFill>
              <a:srgbClr val="49C3FB"/>
            </a:solidFill>
          </p:spPr>
          <p:txBody>
            <a:bodyPr/>
            <a:lstStyle/>
            <a:p>
              <a:endParaRPr lang="en-HK"/>
            </a:p>
          </p:txBody>
        </p:sp>
        <p:sp>
          <p:nvSpPr>
            <p:cNvPr id="31" name="TextBox 31"/>
            <p:cNvSpPr txBox="1"/>
            <p:nvPr/>
          </p:nvSpPr>
          <p:spPr>
            <a:xfrm>
              <a:off x="0" y="-76200"/>
              <a:ext cx="640696" cy="1026630"/>
            </a:xfrm>
            <a:prstGeom prst="rect">
              <a:avLst/>
            </a:prstGeom>
          </p:spPr>
          <p:txBody>
            <a:bodyPr lIns="50800" tIns="50800" rIns="50800" bIns="50800" rtlCol="0" anchor="ctr"/>
            <a:lstStyle/>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Leadership support</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Corporate support</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Strategic planning</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Funding</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Technology</a:t>
              </a:r>
            </a:p>
            <a:p>
              <a:pPr marL="511871" lvl="1" indent="-255935" algn="l">
                <a:lnSpc>
                  <a:spcPts val="3319"/>
                </a:lnSpc>
                <a:buFont typeface="Arial"/>
                <a:buChar char="•"/>
              </a:pPr>
              <a:r>
                <a:rPr lang="en-US" sz="2370" b="1">
                  <a:solidFill>
                    <a:srgbClr val="FFFFFF"/>
                  </a:solidFill>
                  <a:latin typeface="Poppins Medium"/>
                  <a:ea typeface="Poppins Medium"/>
                  <a:cs typeface="Poppins Medium"/>
                  <a:sym typeface="Poppins Medium"/>
                </a:rPr>
                <a:t>Agility</a:t>
              </a:r>
            </a:p>
            <a:p>
              <a:pPr algn="ctr">
                <a:lnSpc>
                  <a:spcPts val="2199"/>
                </a:lnSpc>
              </a:pPr>
              <a:endParaRPr lang="en-US" sz="2370" b="1">
                <a:solidFill>
                  <a:srgbClr val="FFFFFF"/>
                </a:solidFill>
                <a:latin typeface="Poppins Medium"/>
                <a:ea typeface="Poppins Medium"/>
                <a:cs typeface="Poppins Medium"/>
                <a:sym typeface="Poppins Medium"/>
              </a:endParaRPr>
            </a:p>
          </p:txBody>
        </p:sp>
      </p:grpSp>
      <p:sp>
        <p:nvSpPr>
          <p:cNvPr id="32" name="TextBox 32"/>
          <p:cNvSpPr txBox="1"/>
          <p:nvPr/>
        </p:nvSpPr>
        <p:spPr>
          <a:xfrm>
            <a:off x="1028700" y="1532953"/>
            <a:ext cx="3609272" cy="3329589"/>
          </a:xfrm>
          <a:prstGeom prst="rect">
            <a:avLst/>
          </a:prstGeom>
        </p:spPr>
        <p:txBody>
          <a:bodyPr lIns="0" tIns="0" rIns="0" bIns="0" rtlCol="0" anchor="t">
            <a:spAutoFit/>
          </a:bodyPr>
          <a:lstStyle/>
          <a:p>
            <a:pPr algn="l">
              <a:lnSpc>
                <a:spcPts val="5238"/>
              </a:lnSpc>
            </a:pPr>
            <a:r>
              <a:rPr lang="en-US" sz="5401" b="1">
                <a:solidFill>
                  <a:srgbClr val="FFFFFF"/>
                </a:solidFill>
                <a:latin typeface="Montserrat Bold"/>
                <a:ea typeface="Montserrat Bold"/>
                <a:cs typeface="Montserrat Bold"/>
                <a:sym typeface="Montserrat Bold"/>
              </a:rPr>
              <a:t>Benefits</a:t>
            </a:r>
          </a:p>
          <a:p>
            <a:pPr algn="l">
              <a:lnSpc>
                <a:spcPts val="5238"/>
              </a:lnSpc>
            </a:pPr>
            <a:r>
              <a:rPr lang="en-US" sz="5401" b="1">
                <a:solidFill>
                  <a:srgbClr val="7CAB37"/>
                </a:solidFill>
                <a:latin typeface="Montserrat Bold"/>
                <a:ea typeface="Montserrat Bold"/>
                <a:cs typeface="Montserrat Bold"/>
                <a:sym typeface="Montserrat Bold"/>
              </a:rPr>
              <a:t>Barriers</a:t>
            </a:r>
          </a:p>
          <a:p>
            <a:pPr algn="l">
              <a:lnSpc>
                <a:spcPts val="5238"/>
              </a:lnSpc>
            </a:pPr>
            <a:r>
              <a:rPr lang="en-US" sz="5401" b="1">
                <a:solidFill>
                  <a:srgbClr val="FFFFFF"/>
                </a:solidFill>
                <a:latin typeface="Montserrat Bold"/>
                <a:ea typeface="Montserrat Bold"/>
                <a:cs typeface="Montserrat Bold"/>
                <a:sym typeface="Montserrat Bold"/>
              </a:rPr>
              <a:t>Critical Success</a:t>
            </a:r>
          </a:p>
          <a:p>
            <a:pPr algn="l">
              <a:lnSpc>
                <a:spcPts val="5238"/>
              </a:lnSpc>
            </a:pPr>
            <a:r>
              <a:rPr lang="en-US" sz="5401" b="1">
                <a:solidFill>
                  <a:srgbClr val="FFFFFF"/>
                </a:solidFill>
                <a:latin typeface="Montserrat Bold"/>
                <a:ea typeface="Montserrat Bold"/>
                <a:cs typeface="Montserrat Bold"/>
                <a:sym typeface="Montserrat Bold"/>
              </a:rPr>
              <a:t>Factors</a:t>
            </a:r>
          </a:p>
        </p:txBody>
      </p:sp>
      <p:sp>
        <p:nvSpPr>
          <p:cNvPr id="33" name="TextBox 33"/>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09</a:t>
            </a:r>
          </a:p>
        </p:txBody>
      </p:sp>
      <p:sp>
        <p:nvSpPr>
          <p:cNvPr id="34" name="TextBox 34"/>
          <p:cNvSpPr txBox="1"/>
          <p:nvPr/>
        </p:nvSpPr>
        <p:spPr>
          <a:xfrm>
            <a:off x="5465597" y="3361472"/>
            <a:ext cx="1631652" cy="550650"/>
          </a:xfrm>
          <a:prstGeom prst="rect">
            <a:avLst/>
          </a:prstGeom>
        </p:spPr>
        <p:txBody>
          <a:bodyPr lIns="0" tIns="0" rIns="0" bIns="0" rtlCol="0" anchor="t">
            <a:spAutoFit/>
          </a:bodyPr>
          <a:lstStyle/>
          <a:p>
            <a:pPr algn="ctr">
              <a:lnSpc>
                <a:spcPts val="4299"/>
              </a:lnSpc>
              <a:spcBef>
                <a:spcPct val="0"/>
              </a:spcBef>
            </a:pPr>
            <a:r>
              <a:rPr lang="en-US" sz="3070" b="1">
                <a:solidFill>
                  <a:srgbClr val="FFFFFF"/>
                </a:solidFill>
                <a:latin typeface="Poppins Bold"/>
                <a:ea typeface="Poppins Bold"/>
                <a:cs typeface="Poppins Bold"/>
                <a:sym typeface="Poppins Bold"/>
              </a:rPr>
              <a:t>Benefits</a:t>
            </a:r>
          </a:p>
        </p:txBody>
      </p:sp>
      <p:sp>
        <p:nvSpPr>
          <p:cNvPr id="35" name="TextBox 35"/>
          <p:cNvSpPr txBox="1"/>
          <p:nvPr/>
        </p:nvSpPr>
        <p:spPr>
          <a:xfrm>
            <a:off x="8779569" y="3150512"/>
            <a:ext cx="3538971" cy="1048490"/>
          </a:xfrm>
          <a:prstGeom prst="rect">
            <a:avLst/>
          </a:prstGeom>
        </p:spPr>
        <p:txBody>
          <a:bodyPr lIns="0" tIns="0" rIns="0" bIns="0" rtlCol="0" anchor="t">
            <a:spAutoFit/>
          </a:bodyPr>
          <a:lstStyle/>
          <a:p>
            <a:pPr algn="ctr">
              <a:lnSpc>
                <a:spcPts val="4159"/>
              </a:lnSpc>
              <a:spcBef>
                <a:spcPct val="0"/>
              </a:spcBef>
            </a:pPr>
            <a:r>
              <a:rPr lang="en-US" sz="2970" b="1">
                <a:solidFill>
                  <a:srgbClr val="FFFFFF"/>
                </a:solidFill>
                <a:latin typeface="Poppins Bold"/>
                <a:ea typeface="Poppins Bold"/>
                <a:cs typeface="Poppins Bold"/>
                <a:sym typeface="Poppins Bold"/>
              </a:rPr>
              <a:t>Critical Success Factors</a:t>
            </a:r>
          </a:p>
        </p:txBody>
      </p:sp>
      <p:sp>
        <p:nvSpPr>
          <p:cNvPr id="36" name="TextBox 36"/>
          <p:cNvSpPr txBox="1"/>
          <p:nvPr/>
        </p:nvSpPr>
        <p:spPr>
          <a:xfrm>
            <a:off x="13809902" y="3361472"/>
            <a:ext cx="2067373" cy="550650"/>
          </a:xfrm>
          <a:prstGeom prst="rect">
            <a:avLst/>
          </a:prstGeom>
        </p:spPr>
        <p:txBody>
          <a:bodyPr lIns="0" tIns="0" rIns="0" bIns="0" rtlCol="0" anchor="t">
            <a:spAutoFit/>
          </a:bodyPr>
          <a:lstStyle/>
          <a:p>
            <a:pPr algn="ctr">
              <a:lnSpc>
                <a:spcPts val="4299"/>
              </a:lnSpc>
              <a:spcBef>
                <a:spcPct val="0"/>
              </a:spcBef>
            </a:pPr>
            <a:r>
              <a:rPr lang="en-US" sz="3070" b="1">
                <a:solidFill>
                  <a:srgbClr val="FFFFFF"/>
                </a:solidFill>
                <a:latin typeface="Poppins Bold"/>
                <a:ea typeface="Poppins Bold"/>
                <a:cs typeface="Poppins Bold"/>
                <a:sym typeface="Poppins Bold"/>
              </a:rPr>
              <a:t>Barriers</a:t>
            </a:r>
          </a:p>
        </p:txBody>
      </p:sp>
      <p:grpSp>
        <p:nvGrpSpPr>
          <p:cNvPr id="37" name="Group 37"/>
          <p:cNvGrpSpPr/>
          <p:nvPr/>
        </p:nvGrpSpPr>
        <p:grpSpPr>
          <a:xfrm>
            <a:off x="11268525" y="778443"/>
            <a:ext cx="8164069" cy="585617"/>
            <a:chOff x="0" y="0"/>
            <a:chExt cx="10885425" cy="780823"/>
          </a:xfrm>
        </p:grpSpPr>
        <p:sp>
          <p:nvSpPr>
            <p:cNvPr id="38" name="TextBox 38"/>
            <p:cNvSpPr txBox="1"/>
            <p:nvPr/>
          </p:nvSpPr>
          <p:spPr>
            <a:xfrm>
              <a:off x="1267032" y="79028"/>
              <a:ext cx="9618393" cy="556093"/>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39" name="Group 39"/>
            <p:cNvGrpSpPr/>
            <p:nvPr/>
          </p:nvGrpSpPr>
          <p:grpSpPr>
            <a:xfrm>
              <a:off x="229159" y="0"/>
              <a:ext cx="780823" cy="780823"/>
              <a:chOff x="0" y="0"/>
              <a:chExt cx="812800" cy="812800"/>
            </a:xfrm>
          </p:grpSpPr>
          <p:sp>
            <p:nvSpPr>
              <p:cNvPr id="40" name="Freeform 4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41" name="TextBox 41"/>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42" name="TextBox 42"/>
            <p:cNvSpPr txBox="1"/>
            <p:nvPr/>
          </p:nvSpPr>
          <p:spPr>
            <a:xfrm>
              <a:off x="0" y="45805"/>
              <a:ext cx="1267032" cy="566462"/>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624071" y="8661715"/>
            <a:ext cx="4590485" cy="667707"/>
          </a:xfrm>
          <a:custGeom>
            <a:avLst/>
            <a:gdLst/>
            <a:ahLst/>
            <a:cxnLst/>
            <a:rect l="l" t="t" r="r" b="b"/>
            <a:pathLst>
              <a:path w="4590485" h="667707">
                <a:moveTo>
                  <a:pt x="0" y="0"/>
                </a:moveTo>
                <a:lnTo>
                  <a:pt x="4590486" y="0"/>
                </a:lnTo>
                <a:lnTo>
                  <a:pt x="4590486" y="667707"/>
                </a:lnTo>
                <a:lnTo>
                  <a:pt x="0" y="667707"/>
                </a:lnTo>
                <a:lnTo>
                  <a:pt x="0" y="0"/>
                </a:lnTo>
                <a:close/>
              </a:path>
            </a:pathLst>
          </a:custGeom>
          <a:blipFill>
            <a:blip r:embed="rId5">
              <a:alphaModFix amt="31000"/>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0" name="Group 10"/>
          <p:cNvGrpSpPr/>
          <p:nvPr/>
        </p:nvGrpSpPr>
        <p:grpSpPr>
          <a:xfrm>
            <a:off x="-121868" y="3159207"/>
            <a:ext cx="2301136" cy="230113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grpSp>
        <p:nvGrpSpPr>
          <p:cNvPr id="13" name="Group 13"/>
          <p:cNvGrpSpPr/>
          <p:nvPr/>
        </p:nvGrpSpPr>
        <p:grpSpPr>
          <a:xfrm>
            <a:off x="11268353" y="778443"/>
            <a:ext cx="8164069" cy="585617"/>
            <a:chOff x="0" y="0"/>
            <a:chExt cx="10885425" cy="780823"/>
          </a:xfrm>
        </p:grpSpPr>
        <p:sp>
          <p:nvSpPr>
            <p:cNvPr id="14" name="TextBox 14"/>
            <p:cNvSpPr txBox="1"/>
            <p:nvPr/>
          </p:nvSpPr>
          <p:spPr>
            <a:xfrm>
              <a:off x="1267032" y="79028"/>
              <a:ext cx="9618393" cy="556093"/>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15" name="Group 15"/>
            <p:cNvGrpSpPr/>
            <p:nvPr/>
          </p:nvGrpSpPr>
          <p:grpSpPr>
            <a:xfrm>
              <a:off x="229159" y="0"/>
              <a:ext cx="780823" cy="780823"/>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7" name="TextBox 17"/>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18" name="TextBox 18"/>
            <p:cNvSpPr txBox="1"/>
            <p:nvPr/>
          </p:nvSpPr>
          <p:spPr>
            <a:xfrm>
              <a:off x="0" y="45805"/>
              <a:ext cx="1267032" cy="566462"/>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grpSp>
      <p:sp>
        <p:nvSpPr>
          <p:cNvPr id="19" name="Freeform 19"/>
          <p:cNvSpPr/>
          <p:nvPr/>
        </p:nvSpPr>
        <p:spPr>
          <a:xfrm>
            <a:off x="1028700" y="2583751"/>
            <a:ext cx="16206151" cy="2876592"/>
          </a:xfrm>
          <a:custGeom>
            <a:avLst/>
            <a:gdLst/>
            <a:ahLst/>
            <a:cxnLst/>
            <a:rect l="l" t="t" r="r" b="b"/>
            <a:pathLst>
              <a:path w="16206151" h="2876592">
                <a:moveTo>
                  <a:pt x="0" y="0"/>
                </a:moveTo>
                <a:lnTo>
                  <a:pt x="16206151" y="0"/>
                </a:lnTo>
                <a:lnTo>
                  <a:pt x="16206151" y="2876592"/>
                </a:lnTo>
                <a:lnTo>
                  <a:pt x="0" y="2876592"/>
                </a:lnTo>
                <a:lnTo>
                  <a:pt x="0" y="0"/>
                </a:lnTo>
                <a:close/>
              </a:path>
            </a:pathLst>
          </a:custGeom>
          <a:blipFill>
            <a:blip r:embed="rId7"/>
            <a:stretch>
              <a:fillRect/>
            </a:stretch>
          </a:blipFill>
        </p:spPr>
        <p:txBody>
          <a:bodyPr/>
          <a:lstStyle/>
          <a:p>
            <a:endParaRPr lang="en-HK"/>
          </a:p>
        </p:txBody>
      </p:sp>
      <p:sp>
        <p:nvSpPr>
          <p:cNvPr id="20" name="TextBox 20"/>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10</a:t>
            </a:r>
          </a:p>
        </p:txBody>
      </p:sp>
      <p:sp>
        <p:nvSpPr>
          <p:cNvPr id="21" name="TextBox 21"/>
          <p:cNvSpPr txBox="1"/>
          <p:nvPr/>
        </p:nvSpPr>
        <p:spPr>
          <a:xfrm>
            <a:off x="1028700" y="1417214"/>
            <a:ext cx="10096778" cy="869075"/>
          </a:xfrm>
          <a:prstGeom prst="rect">
            <a:avLst/>
          </a:prstGeom>
        </p:spPr>
        <p:txBody>
          <a:bodyPr lIns="0" tIns="0" rIns="0" bIns="0" rtlCol="0" anchor="t">
            <a:spAutoFit/>
          </a:bodyPr>
          <a:lstStyle/>
          <a:p>
            <a:pPr algn="l">
              <a:lnSpc>
                <a:spcPts val="6402"/>
              </a:lnSpc>
            </a:pPr>
            <a:r>
              <a:rPr lang="en-US" sz="6600" b="1">
                <a:solidFill>
                  <a:srgbClr val="80C772"/>
                </a:solidFill>
                <a:latin typeface="Montserrat Semi-Bold"/>
                <a:ea typeface="Montserrat Semi-Bold"/>
                <a:cs typeface="Montserrat Semi-Bold"/>
                <a:sym typeface="Montserrat Semi-Bold"/>
              </a:rPr>
              <a:t>Research Significance</a:t>
            </a:r>
          </a:p>
        </p:txBody>
      </p:sp>
      <p:sp>
        <p:nvSpPr>
          <p:cNvPr id="22" name="TextBox 22"/>
          <p:cNvSpPr txBox="1"/>
          <p:nvPr/>
        </p:nvSpPr>
        <p:spPr>
          <a:xfrm>
            <a:off x="1053149" y="4908420"/>
            <a:ext cx="16273265" cy="4679320"/>
          </a:xfrm>
          <a:prstGeom prst="rect">
            <a:avLst/>
          </a:prstGeom>
        </p:spPr>
        <p:txBody>
          <a:bodyPr lIns="0" tIns="0" rIns="0" bIns="0" rtlCol="0" anchor="t">
            <a:spAutoFit/>
          </a:bodyPr>
          <a:lstStyle/>
          <a:p>
            <a:pPr algn="l">
              <a:lnSpc>
                <a:spcPts val="4024"/>
              </a:lnSpc>
            </a:pPr>
            <a:endParaRPr/>
          </a:p>
          <a:p>
            <a:pPr algn="l">
              <a:lnSpc>
                <a:spcPts val="4024"/>
              </a:lnSpc>
            </a:pPr>
            <a:r>
              <a:rPr lang="en-US" sz="2874" b="1">
                <a:solidFill>
                  <a:srgbClr val="FFFFFF"/>
                </a:solidFill>
                <a:latin typeface="Poppins Medium"/>
                <a:ea typeface="Poppins Medium"/>
                <a:cs typeface="Poppins Medium"/>
                <a:sym typeface="Poppins Medium"/>
              </a:rPr>
              <a:t>Gap:</a:t>
            </a:r>
          </a:p>
          <a:p>
            <a:pPr algn="l">
              <a:lnSpc>
                <a:spcPts val="4024"/>
              </a:lnSpc>
            </a:pPr>
            <a:endParaRPr lang="en-US" sz="2874" b="1">
              <a:solidFill>
                <a:srgbClr val="FFFFFF"/>
              </a:solidFill>
              <a:latin typeface="Poppins Medium"/>
              <a:ea typeface="Poppins Medium"/>
              <a:cs typeface="Poppins Medium"/>
              <a:sym typeface="Poppins Medium"/>
            </a:endParaRPr>
          </a:p>
          <a:p>
            <a:pPr algn="l">
              <a:lnSpc>
                <a:spcPts val="4024"/>
              </a:lnSpc>
            </a:pPr>
            <a:r>
              <a:rPr lang="en-US" sz="2874" b="1">
                <a:solidFill>
                  <a:srgbClr val="FFFFFF"/>
                </a:solidFill>
                <a:latin typeface="Poppins Medium"/>
                <a:ea typeface="Poppins Medium"/>
                <a:cs typeface="Poppins Medium"/>
                <a:sym typeface="Poppins Medium"/>
              </a:rPr>
              <a:t>Given the new frontier nature of AI, the existing literature is limited, and where it exists, the literature is fragmented focusing predominently on benefits or focused heavily on risks of AI (Atallah et al., 2023), there exists a gap in comprehensive research that explores its strategic adoption, in particular the legal field, with particular consideration to the specific barriers to adoption and the critical success factors</a:t>
            </a:r>
          </a:p>
          <a:p>
            <a:pPr algn="l">
              <a:lnSpc>
                <a:spcPts val="5144"/>
              </a:lnSpc>
              <a:spcBef>
                <a:spcPct val="0"/>
              </a:spcBef>
            </a:pPr>
            <a:endParaRPr lang="en-US" sz="2874" b="1">
              <a:solidFill>
                <a:srgbClr val="FFFFFF"/>
              </a:solidFill>
              <a:latin typeface="Poppins Medium"/>
              <a:ea typeface="Poppins Medium"/>
              <a:cs typeface="Poppins Medium"/>
              <a:sym typeface="Poppins Medium"/>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195781" y="5391984"/>
            <a:ext cx="2676928" cy="5548038"/>
          </a:xfrm>
          <a:custGeom>
            <a:avLst/>
            <a:gdLst/>
            <a:ahLst/>
            <a:cxnLst/>
            <a:rect l="l" t="t" r="r" b="b"/>
            <a:pathLst>
              <a:path w="2676928" h="5548038">
                <a:moveTo>
                  <a:pt x="0" y="0"/>
                </a:moveTo>
                <a:lnTo>
                  <a:pt x="2676928" y="0"/>
                </a:lnTo>
                <a:lnTo>
                  <a:pt x="2676928" y="5548038"/>
                </a:lnTo>
                <a:lnTo>
                  <a:pt x="0" y="5548038"/>
                </a:lnTo>
                <a:lnTo>
                  <a:pt x="0" y="0"/>
                </a:lnTo>
                <a:close/>
              </a:path>
            </a:pathLst>
          </a:custGeom>
          <a:blipFill>
            <a:blip r:embed="rId5"/>
            <a:stretch>
              <a:fillRect/>
            </a:stretch>
          </a:blipFill>
        </p:spPr>
        <p:txBody>
          <a:bodyPr/>
          <a:lstStyle/>
          <a:p>
            <a:endParaRPr lang="en-HK"/>
          </a:p>
        </p:txBody>
      </p:sp>
      <p:sp>
        <p:nvSpPr>
          <p:cNvPr id="10" name="Freeform 10"/>
          <p:cNvSpPr/>
          <p:nvPr/>
        </p:nvSpPr>
        <p:spPr>
          <a:xfrm>
            <a:off x="926028" y="2685575"/>
            <a:ext cx="6122027" cy="3343550"/>
          </a:xfrm>
          <a:custGeom>
            <a:avLst/>
            <a:gdLst/>
            <a:ahLst/>
            <a:cxnLst/>
            <a:rect l="l" t="t" r="r" b="b"/>
            <a:pathLst>
              <a:path w="6122027" h="3343550">
                <a:moveTo>
                  <a:pt x="0" y="0"/>
                </a:moveTo>
                <a:lnTo>
                  <a:pt x="6122027" y="0"/>
                </a:lnTo>
                <a:lnTo>
                  <a:pt x="6122027" y="3343550"/>
                </a:lnTo>
                <a:lnTo>
                  <a:pt x="0" y="3343550"/>
                </a:lnTo>
                <a:lnTo>
                  <a:pt x="0" y="0"/>
                </a:lnTo>
                <a:close/>
              </a:path>
            </a:pathLst>
          </a:custGeom>
          <a:blipFill>
            <a:blip r:embed="rId6">
              <a:alphaModFix amt="19999"/>
              <a:extLst>
                <a:ext uri="{96DAC541-7B7A-43D3-8B79-37D633B846F1}">
                  <asvg:svgBlip xmlns:asvg="http://schemas.microsoft.com/office/drawing/2016/SVG/main" r:embed="rId7"/>
                </a:ext>
              </a:extLst>
            </a:blip>
            <a:stretch>
              <a:fillRect/>
            </a:stretch>
          </a:blipFill>
        </p:spPr>
        <p:txBody>
          <a:bodyPr/>
          <a:lstStyle/>
          <a:p>
            <a:endParaRPr lang="en-HK"/>
          </a:p>
        </p:txBody>
      </p:sp>
      <p:sp>
        <p:nvSpPr>
          <p:cNvPr id="11" name="Freeform 11"/>
          <p:cNvSpPr/>
          <p:nvPr/>
        </p:nvSpPr>
        <p:spPr>
          <a:xfrm>
            <a:off x="-566959" y="7525685"/>
            <a:ext cx="2599076" cy="1280636"/>
          </a:xfrm>
          <a:custGeom>
            <a:avLst/>
            <a:gdLst/>
            <a:ahLst/>
            <a:cxnLst/>
            <a:rect l="l" t="t" r="r" b="b"/>
            <a:pathLst>
              <a:path w="2599076" h="1280636">
                <a:moveTo>
                  <a:pt x="0" y="0"/>
                </a:moveTo>
                <a:lnTo>
                  <a:pt x="2599077" y="0"/>
                </a:lnTo>
                <a:lnTo>
                  <a:pt x="2599077" y="1280636"/>
                </a:lnTo>
                <a:lnTo>
                  <a:pt x="0" y="1280636"/>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HK"/>
          </a:p>
        </p:txBody>
      </p:sp>
      <p:grpSp>
        <p:nvGrpSpPr>
          <p:cNvPr id="12" name="Group 12"/>
          <p:cNvGrpSpPr/>
          <p:nvPr/>
        </p:nvGrpSpPr>
        <p:grpSpPr>
          <a:xfrm>
            <a:off x="11144700" y="735891"/>
            <a:ext cx="8164069" cy="585617"/>
            <a:chOff x="0" y="0"/>
            <a:chExt cx="10885425" cy="780823"/>
          </a:xfrm>
        </p:grpSpPr>
        <p:sp>
          <p:nvSpPr>
            <p:cNvPr id="13" name="TextBox 13"/>
            <p:cNvSpPr txBox="1"/>
            <p:nvPr/>
          </p:nvSpPr>
          <p:spPr>
            <a:xfrm>
              <a:off x="1267032" y="79028"/>
              <a:ext cx="9618393" cy="556093"/>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grpSp>
          <p:nvGrpSpPr>
            <p:cNvPr id="14" name="Group 14"/>
            <p:cNvGrpSpPr/>
            <p:nvPr/>
          </p:nvGrpSpPr>
          <p:grpSpPr>
            <a:xfrm>
              <a:off x="229159" y="0"/>
              <a:ext cx="780823" cy="780823"/>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6" name="TextBox 16"/>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17" name="TextBox 17"/>
            <p:cNvSpPr txBox="1"/>
            <p:nvPr/>
          </p:nvSpPr>
          <p:spPr>
            <a:xfrm>
              <a:off x="0" y="45805"/>
              <a:ext cx="1267032" cy="566462"/>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grpSp>
      <p:sp>
        <p:nvSpPr>
          <p:cNvPr id="18" name="Freeform 18"/>
          <p:cNvSpPr/>
          <p:nvPr/>
        </p:nvSpPr>
        <p:spPr>
          <a:xfrm>
            <a:off x="10910345" y="3558078"/>
            <a:ext cx="6592707" cy="5731306"/>
          </a:xfrm>
          <a:custGeom>
            <a:avLst/>
            <a:gdLst/>
            <a:ahLst/>
            <a:cxnLst/>
            <a:rect l="l" t="t" r="r" b="b"/>
            <a:pathLst>
              <a:path w="6592707" h="5731306">
                <a:moveTo>
                  <a:pt x="0" y="0"/>
                </a:moveTo>
                <a:lnTo>
                  <a:pt x="6592707" y="0"/>
                </a:lnTo>
                <a:lnTo>
                  <a:pt x="6592707" y="5731306"/>
                </a:lnTo>
                <a:lnTo>
                  <a:pt x="0" y="5731306"/>
                </a:lnTo>
                <a:lnTo>
                  <a:pt x="0" y="0"/>
                </a:lnTo>
                <a:close/>
              </a:path>
            </a:pathLst>
          </a:custGeom>
          <a:blipFill>
            <a:blip r:embed="rId10"/>
            <a:stretch>
              <a:fillRect/>
            </a:stretch>
          </a:blipFill>
        </p:spPr>
        <p:txBody>
          <a:bodyPr/>
          <a:lstStyle/>
          <a:p>
            <a:endParaRPr lang="en-HK"/>
          </a:p>
        </p:txBody>
      </p:sp>
      <p:sp>
        <p:nvSpPr>
          <p:cNvPr id="19" name="TextBox 19"/>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11</a:t>
            </a:r>
          </a:p>
        </p:txBody>
      </p:sp>
      <p:sp>
        <p:nvSpPr>
          <p:cNvPr id="20" name="TextBox 20"/>
          <p:cNvSpPr txBox="1"/>
          <p:nvPr/>
        </p:nvSpPr>
        <p:spPr>
          <a:xfrm>
            <a:off x="926028" y="1595788"/>
            <a:ext cx="13089730" cy="1227073"/>
          </a:xfrm>
          <a:prstGeom prst="rect">
            <a:avLst/>
          </a:prstGeom>
        </p:spPr>
        <p:txBody>
          <a:bodyPr lIns="0" tIns="0" rIns="0" bIns="0" rtlCol="0" anchor="t">
            <a:spAutoFit/>
          </a:bodyPr>
          <a:lstStyle/>
          <a:p>
            <a:pPr algn="l">
              <a:lnSpc>
                <a:spcPts val="9117"/>
              </a:lnSpc>
            </a:pPr>
            <a:r>
              <a:rPr lang="en-US" sz="9399" b="1">
                <a:solidFill>
                  <a:srgbClr val="80C772"/>
                </a:solidFill>
                <a:latin typeface="Montserrat Semi-Bold"/>
                <a:ea typeface="Montserrat Semi-Bold"/>
                <a:cs typeface="Montserrat Semi-Bold"/>
                <a:sym typeface="Montserrat Semi-Bold"/>
              </a:rPr>
              <a:t>Research Methods</a:t>
            </a:r>
          </a:p>
        </p:txBody>
      </p:sp>
      <p:sp>
        <p:nvSpPr>
          <p:cNvPr id="21" name="TextBox 21"/>
          <p:cNvSpPr txBox="1"/>
          <p:nvPr/>
        </p:nvSpPr>
        <p:spPr>
          <a:xfrm>
            <a:off x="2466229" y="3508695"/>
            <a:ext cx="8010005" cy="5725297"/>
          </a:xfrm>
          <a:prstGeom prst="rect">
            <a:avLst/>
          </a:prstGeom>
        </p:spPr>
        <p:txBody>
          <a:bodyPr lIns="0" tIns="0" rIns="0" bIns="0" rtlCol="0" anchor="t">
            <a:spAutoFit/>
          </a:bodyPr>
          <a:lstStyle/>
          <a:p>
            <a:pPr algn="l">
              <a:lnSpc>
                <a:spcPts val="4744"/>
              </a:lnSpc>
            </a:pPr>
            <a:r>
              <a:rPr lang="en-US" sz="3388" b="1">
                <a:solidFill>
                  <a:srgbClr val="FFFFFF"/>
                </a:solidFill>
                <a:latin typeface="Poppins Medium"/>
                <a:ea typeface="Poppins Medium"/>
                <a:cs typeface="Poppins Medium"/>
                <a:sym typeface="Poppins Medium"/>
              </a:rPr>
              <a:t>Mixed Method Approach</a:t>
            </a:r>
          </a:p>
          <a:p>
            <a:pPr algn="l">
              <a:lnSpc>
                <a:spcPts val="4466"/>
              </a:lnSpc>
            </a:pPr>
            <a:endParaRPr lang="en-US" sz="3388" b="1">
              <a:solidFill>
                <a:srgbClr val="FFFFFF"/>
              </a:solidFill>
              <a:latin typeface="Poppins Medium"/>
              <a:ea typeface="Poppins Medium"/>
              <a:cs typeface="Poppins Medium"/>
              <a:sym typeface="Poppins Medium"/>
            </a:endParaRPr>
          </a:p>
          <a:p>
            <a:pPr algn="l">
              <a:lnSpc>
                <a:spcPts val="3631"/>
              </a:lnSpc>
            </a:pPr>
            <a:r>
              <a:rPr lang="en-US" sz="2594" b="1">
                <a:solidFill>
                  <a:srgbClr val="FFFFFF"/>
                </a:solidFill>
                <a:latin typeface="Poppins Medium"/>
                <a:ea typeface="Poppins Medium"/>
                <a:cs typeface="Poppins Medium"/>
                <a:sym typeface="Poppins Medium"/>
              </a:rPr>
              <a:t>(1) Qualitative Study: </a:t>
            </a:r>
            <a:r>
              <a:rPr lang="en-US" sz="2594">
                <a:solidFill>
                  <a:srgbClr val="FFFFFF"/>
                </a:solidFill>
                <a:latin typeface="Poppins"/>
                <a:ea typeface="Poppins"/>
                <a:cs typeface="Poppins"/>
                <a:sym typeface="Poppins"/>
              </a:rPr>
              <a:t>interviews with global experts and industry professionals (qty: 50 x 60 mins = 100 hours)</a:t>
            </a:r>
          </a:p>
          <a:p>
            <a:pPr algn="l">
              <a:lnSpc>
                <a:spcPts val="3631"/>
              </a:lnSpc>
            </a:pPr>
            <a:endParaRPr lang="en-US" sz="2594">
              <a:solidFill>
                <a:srgbClr val="FFFFFF"/>
              </a:solidFill>
              <a:latin typeface="Poppins"/>
              <a:ea typeface="Poppins"/>
              <a:cs typeface="Poppins"/>
              <a:sym typeface="Poppins"/>
            </a:endParaRPr>
          </a:p>
          <a:p>
            <a:pPr algn="l">
              <a:lnSpc>
                <a:spcPts val="3631"/>
              </a:lnSpc>
              <a:spcBef>
                <a:spcPct val="0"/>
              </a:spcBef>
            </a:pPr>
            <a:r>
              <a:rPr lang="en-US" sz="2594" b="1">
                <a:solidFill>
                  <a:srgbClr val="FFFFFF"/>
                </a:solidFill>
                <a:latin typeface="Poppins Medium"/>
                <a:ea typeface="Poppins Medium"/>
                <a:cs typeface="Poppins Medium"/>
                <a:sym typeface="Poppins Medium"/>
              </a:rPr>
              <a:t>(2) Quantitative Study: </a:t>
            </a:r>
            <a:r>
              <a:rPr lang="en-US" sz="2594">
                <a:solidFill>
                  <a:srgbClr val="FFFFFF"/>
                </a:solidFill>
                <a:latin typeface="Poppins"/>
                <a:ea typeface="Poppins"/>
                <a:cs typeface="Poppins"/>
                <a:sym typeface="Poppins"/>
              </a:rPr>
              <a:t>global survey of experts and industry professionals. The thematic analysis of the qualitative study will inform the design of this study. Surveys to be approx. 15mins duration hosted on Qualtrics. Analysis by SPSS software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sp>
        <p:nvSpPr>
          <p:cNvPr id="6" name="Freeform 6"/>
          <p:cNvSpPr/>
          <p:nvPr/>
        </p:nvSpPr>
        <p:spPr>
          <a:xfrm>
            <a:off x="670131" y="3530482"/>
            <a:ext cx="7315200" cy="3995203"/>
          </a:xfrm>
          <a:custGeom>
            <a:avLst/>
            <a:gdLst/>
            <a:ahLst/>
            <a:cxnLst/>
            <a:rect l="l" t="t" r="r" b="b"/>
            <a:pathLst>
              <a:path w="7315200" h="3995203">
                <a:moveTo>
                  <a:pt x="0" y="0"/>
                </a:moveTo>
                <a:lnTo>
                  <a:pt x="7315200" y="0"/>
                </a:lnTo>
                <a:lnTo>
                  <a:pt x="7315200" y="3995203"/>
                </a:lnTo>
                <a:lnTo>
                  <a:pt x="0" y="3995203"/>
                </a:lnTo>
                <a:lnTo>
                  <a:pt x="0" y="0"/>
                </a:lnTo>
                <a:close/>
              </a:path>
            </a:pathLst>
          </a:custGeom>
          <a:blipFill>
            <a:blip r:embed="rId4">
              <a:alphaModFix amt="19999"/>
              <a:extLst>
                <a:ext uri="{96DAC541-7B7A-43D3-8B79-37D633B846F1}">
                  <asvg:svgBlip xmlns:asvg="http://schemas.microsoft.com/office/drawing/2016/SVG/main" r:embed="rId5"/>
                </a:ext>
              </a:extLst>
            </a:blip>
            <a:stretch>
              <a:fillRect/>
            </a:stretch>
          </a:blipFill>
        </p:spPr>
        <p:txBody>
          <a:bodyPr/>
          <a:lstStyle/>
          <a:p>
            <a:endParaRPr lang="en-HK"/>
          </a:p>
        </p:txBody>
      </p:sp>
      <p:sp>
        <p:nvSpPr>
          <p:cNvPr id="7" name="Freeform 7"/>
          <p:cNvSpPr/>
          <p:nvPr/>
        </p:nvSpPr>
        <p:spPr>
          <a:xfrm>
            <a:off x="2657117" y="4266989"/>
            <a:ext cx="2508282" cy="3063551"/>
          </a:xfrm>
          <a:custGeom>
            <a:avLst/>
            <a:gdLst/>
            <a:ahLst/>
            <a:cxnLst/>
            <a:rect l="l" t="t" r="r" b="b"/>
            <a:pathLst>
              <a:path w="2508282" h="3063551">
                <a:moveTo>
                  <a:pt x="0" y="0"/>
                </a:moveTo>
                <a:lnTo>
                  <a:pt x="2508282" y="0"/>
                </a:lnTo>
                <a:lnTo>
                  <a:pt x="2508282" y="3063551"/>
                </a:lnTo>
                <a:lnTo>
                  <a:pt x="0" y="3063551"/>
                </a:lnTo>
                <a:lnTo>
                  <a:pt x="0" y="0"/>
                </a:lnTo>
                <a:close/>
              </a:path>
            </a:pathLst>
          </a:custGeom>
          <a:blipFill>
            <a:blip r:embed="rId6"/>
            <a:stretch>
              <a:fillRect/>
            </a:stretch>
          </a:blipFill>
        </p:spPr>
        <p:txBody>
          <a:bodyPr/>
          <a:lstStyle/>
          <a:p>
            <a:endParaRPr lang="en-HK"/>
          </a:p>
        </p:txBody>
      </p:sp>
      <p:sp>
        <p:nvSpPr>
          <p:cNvPr id="8" name="Freeform 8"/>
          <p:cNvSpPr/>
          <p:nvPr/>
        </p:nvSpPr>
        <p:spPr>
          <a:xfrm>
            <a:off x="3435505" y="7735691"/>
            <a:ext cx="1376698" cy="1376698"/>
          </a:xfrm>
          <a:custGeom>
            <a:avLst/>
            <a:gdLst/>
            <a:ahLst/>
            <a:cxnLst/>
            <a:rect l="l" t="t" r="r" b="b"/>
            <a:pathLst>
              <a:path w="1376698" h="1376698">
                <a:moveTo>
                  <a:pt x="0" y="0"/>
                </a:moveTo>
                <a:lnTo>
                  <a:pt x="1376698" y="0"/>
                </a:lnTo>
                <a:lnTo>
                  <a:pt x="1376698" y="1376698"/>
                </a:lnTo>
                <a:lnTo>
                  <a:pt x="0" y="137669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HK"/>
          </a:p>
        </p:txBody>
      </p:sp>
      <p:grpSp>
        <p:nvGrpSpPr>
          <p:cNvPr id="9" name="Group 9"/>
          <p:cNvGrpSpPr/>
          <p:nvPr/>
        </p:nvGrpSpPr>
        <p:grpSpPr>
          <a:xfrm>
            <a:off x="1665279" y="2591969"/>
            <a:ext cx="2301136" cy="2301136"/>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C2B833">
                    <a:alpha val="0"/>
                  </a:srgbClr>
                </a:gs>
                <a:gs pos="100000">
                  <a:srgbClr val="026600">
                    <a:alpha val="100000"/>
                  </a:srgbClr>
                </a:gs>
              </a:gsLst>
              <a:lin ang="5400000"/>
            </a:gradFill>
          </p:spPr>
          <p:txBody>
            <a:bodyPr/>
            <a:lstStyle/>
            <a:p>
              <a:endParaRPr lang="en-HK"/>
            </a:p>
          </p:txBody>
        </p:sp>
        <p:sp>
          <p:nvSpPr>
            <p:cNvPr id="11" name="TextBox 11"/>
            <p:cNvSpPr txBox="1"/>
            <p:nvPr/>
          </p:nvSpPr>
          <p:spPr>
            <a:xfrm>
              <a:off x="76200" y="38100"/>
              <a:ext cx="660400" cy="698500"/>
            </a:xfrm>
            <a:prstGeom prst="rect">
              <a:avLst/>
            </a:prstGeom>
          </p:spPr>
          <p:txBody>
            <a:bodyPr lIns="50800" tIns="50800" rIns="50800" bIns="50800" rtlCol="0" anchor="ctr"/>
            <a:lstStyle/>
            <a:p>
              <a:pPr algn="ctr">
                <a:lnSpc>
                  <a:spcPts val="2199"/>
                </a:lnSpc>
              </a:pPr>
              <a:endParaRPr/>
            </a:p>
          </p:txBody>
        </p:sp>
      </p:grpSp>
      <p:grpSp>
        <p:nvGrpSpPr>
          <p:cNvPr id="12" name="Group 12"/>
          <p:cNvGrpSpPr/>
          <p:nvPr/>
        </p:nvGrpSpPr>
        <p:grpSpPr>
          <a:xfrm>
            <a:off x="11373719" y="726366"/>
            <a:ext cx="585617" cy="585617"/>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4" name="TextBox 14"/>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15" name="Freeform 15"/>
          <p:cNvSpPr/>
          <p:nvPr/>
        </p:nvSpPr>
        <p:spPr>
          <a:xfrm>
            <a:off x="6274918" y="3011773"/>
            <a:ext cx="10783219" cy="4723918"/>
          </a:xfrm>
          <a:custGeom>
            <a:avLst/>
            <a:gdLst/>
            <a:ahLst/>
            <a:cxnLst/>
            <a:rect l="l" t="t" r="r" b="b"/>
            <a:pathLst>
              <a:path w="10783219" h="4723918">
                <a:moveTo>
                  <a:pt x="0" y="0"/>
                </a:moveTo>
                <a:lnTo>
                  <a:pt x="10783219" y="0"/>
                </a:lnTo>
                <a:lnTo>
                  <a:pt x="10783219" y="4723918"/>
                </a:lnTo>
                <a:lnTo>
                  <a:pt x="0" y="4723918"/>
                </a:lnTo>
                <a:lnTo>
                  <a:pt x="0" y="0"/>
                </a:lnTo>
                <a:close/>
              </a:path>
            </a:pathLst>
          </a:custGeom>
          <a:blipFill>
            <a:blip r:embed="rId9"/>
            <a:stretch>
              <a:fillRect/>
            </a:stretch>
          </a:blipFill>
        </p:spPr>
        <p:txBody>
          <a:bodyPr/>
          <a:lstStyle/>
          <a:p>
            <a:endParaRPr lang="en-HK"/>
          </a:p>
        </p:txBody>
      </p:sp>
      <p:sp>
        <p:nvSpPr>
          <p:cNvPr id="16" name="TextBox 16"/>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12</a:t>
            </a:r>
          </a:p>
        </p:txBody>
      </p:sp>
      <p:sp>
        <p:nvSpPr>
          <p:cNvPr id="17" name="TextBox 17"/>
          <p:cNvSpPr txBox="1"/>
          <p:nvPr/>
        </p:nvSpPr>
        <p:spPr>
          <a:xfrm>
            <a:off x="670131" y="1474364"/>
            <a:ext cx="8990537" cy="1083586"/>
          </a:xfrm>
          <a:prstGeom prst="rect">
            <a:avLst/>
          </a:prstGeom>
        </p:spPr>
        <p:txBody>
          <a:bodyPr lIns="0" tIns="0" rIns="0" bIns="0" rtlCol="0" anchor="t">
            <a:spAutoFit/>
          </a:bodyPr>
          <a:lstStyle/>
          <a:p>
            <a:pPr algn="l">
              <a:lnSpc>
                <a:spcPts val="8148"/>
              </a:lnSpc>
            </a:pPr>
            <a:r>
              <a:rPr lang="en-US" sz="8400" b="1">
                <a:solidFill>
                  <a:srgbClr val="FFFFFF"/>
                </a:solidFill>
                <a:latin typeface="Montserrat Bold"/>
                <a:ea typeface="Montserrat Bold"/>
                <a:cs typeface="Montserrat Bold"/>
                <a:sym typeface="Montserrat Bold"/>
              </a:rPr>
              <a:t>Conclusion</a:t>
            </a:r>
          </a:p>
        </p:txBody>
      </p:sp>
      <p:sp>
        <p:nvSpPr>
          <p:cNvPr id="18" name="TextBox 18"/>
          <p:cNvSpPr txBox="1"/>
          <p:nvPr/>
        </p:nvSpPr>
        <p:spPr>
          <a:xfrm>
            <a:off x="12114024" y="763390"/>
            <a:ext cx="7213794" cy="433738"/>
          </a:xfrm>
          <a:prstGeom prst="rect">
            <a:avLst/>
          </a:prstGeom>
        </p:spPr>
        <p:txBody>
          <a:bodyPr lIns="0" tIns="0" rIns="0" bIns="0" rtlCol="0" anchor="t">
            <a:spAutoFit/>
          </a:bodyPr>
          <a:lstStyle/>
          <a:p>
            <a:pPr algn="l">
              <a:lnSpc>
                <a:spcPts val="3393"/>
              </a:lnSpc>
              <a:spcBef>
                <a:spcPct val="0"/>
              </a:spcBef>
            </a:pPr>
            <a:r>
              <a:rPr lang="en-US" sz="2423">
                <a:solidFill>
                  <a:srgbClr val="F1F1F1"/>
                </a:solidFill>
                <a:latin typeface="Poppins"/>
                <a:ea typeface="Poppins"/>
                <a:cs typeface="Poppins"/>
                <a:sym typeface="Poppins"/>
              </a:rPr>
              <a:t>Summary of Research Proposal (RP)</a:t>
            </a:r>
          </a:p>
        </p:txBody>
      </p:sp>
      <p:sp>
        <p:nvSpPr>
          <p:cNvPr id="19" name="TextBox 19"/>
          <p:cNvSpPr txBox="1"/>
          <p:nvPr/>
        </p:nvSpPr>
        <p:spPr>
          <a:xfrm>
            <a:off x="11201850" y="774605"/>
            <a:ext cx="950274" cy="441515"/>
          </a:xfrm>
          <a:prstGeom prst="rect">
            <a:avLst/>
          </a:prstGeom>
        </p:spPr>
        <p:txBody>
          <a:bodyPr lIns="0" tIns="0" rIns="0" bIns="0" rtlCol="0" anchor="t">
            <a:spAutoFit/>
          </a:bodyPr>
          <a:lstStyle/>
          <a:p>
            <a:pPr algn="ctr">
              <a:lnSpc>
                <a:spcPts val="3489"/>
              </a:lnSpc>
              <a:spcBef>
                <a:spcPct val="0"/>
              </a:spcBef>
            </a:pPr>
            <a:r>
              <a:rPr lang="en-US" sz="2492" b="1">
                <a:solidFill>
                  <a:srgbClr val="FFFFFF"/>
                </a:solidFill>
                <a:latin typeface="Poppins Medium"/>
                <a:ea typeface="Poppins Medium"/>
                <a:cs typeface="Poppins Medium"/>
                <a:sym typeface="Poppins Medium"/>
              </a:rPr>
              <a:t>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624071" y="8661715"/>
            <a:ext cx="4590485" cy="667707"/>
          </a:xfrm>
          <a:custGeom>
            <a:avLst/>
            <a:gdLst/>
            <a:ahLst/>
            <a:cxnLst/>
            <a:rect l="l" t="t" r="r" b="b"/>
            <a:pathLst>
              <a:path w="4590485" h="667707">
                <a:moveTo>
                  <a:pt x="0" y="0"/>
                </a:moveTo>
                <a:lnTo>
                  <a:pt x="4590486" y="0"/>
                </a:lnTo>
                <a:lnTo>
                  <a:pt x="4590486" y="667707"/>
                </a:lnTo>
                <a:lnTo>
                  <a:pt x="0" y="667707"/>
                </a:lnTo>
                <a:lnTo>
                  <a:pt x="0" y="0"/>
                </a:lnTo>
                <a:close/>
              </a:path>
            </a:pathLst>
          </a:custGeom>
          <a:blipFill>
            <a:blip r:embed="rId4">
              <a:alphaModFix amt="31000"/>
              <a:extLst>
                <a:ext uri="{96DAC541-7B7A-43D3-8B79-37D633B846F1}">
                  <asvg:svgBlip xmlns:asvg="http://schemas.microsoft.com/office/drawing/2016/SVG/main" r:embed="rId5"/>
                </a:ext>
              </a:extLst>
            </a:blip>
            <a:stretch>
              <a:fillRect/>
            </a:stretch>
          </a:blipFill>
        </p:spPr>
        <p:txBody>
          <a:bodyPr/>
          <a:lstStyle/>
          <a:p>
            <a:endParaRPr lang="en-HK"/>
          </a:p>
        </p:txBody>
      </p:sp>
      <p:sp>
        <p:nvSpPr>
          <p:cNvPr id="10" name="Freeform 10"/>
          <p:cNvSpPr/>
          <p:nvPr/>
        </p:nvSpPr>
        <p:spPr>
          <a:xfrm rot="-5400000">
            <a:off x="12797353" y="4552601"/>
            <a:ext cx="6068310" cy="3343087"/>
          </a:xfrm>
          <a:custGeom>
            <a:avLst/>
            <a:gdLst/>
            <a:ahLst/>
            <a:cxnLst/>
            <a:rect l="l" t="t" r="r" b="b"/>
            <a:pathLst>
              <a:path w="6068310" h="3343087">
                <a:moveTo>
                  <a:pt x="0" y="0"/>
                </a:moveTo>
                <a:lnTo>
                  <a:pt x="6068311" y="0"/>
                </a:lnTo>
                <a:lnTo>
                  <a:pt x="6068311" y="3343088"/>
                </a:lnTo>
                <a:lnTo>
                  <a:pt x="0" y="334308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HK"/>
          </a:p>
        </p:txBody>
      </p:sp>
      <p:grpSp>
        <p:nvGrpSpPr>
          <p:cNvPr id="11" name="Group 11"/>
          <p:cNvGrpSpPr/>
          <p:nvPr/>
        </p:nvGrpSpPr>
        <p:grpSpPr>
          <a:xfrm>
            <a:off x="14568251" y="3506851"/>
            <a:ext cx="2526515" cy="5434589"/>
            <a:chOff x="0" y="0"/>
            <a:chExt cx="471851" cy="1014962"/>
          </a:xfrm>
        </p:grpSpPr>
        <p:sp>
          <p:nvSpPr>
            <p:cNvPr id="12" name="Freeform 12"/>
            <p:cNvSpPr/>
            <p:nvPr/>
          </p:nvSpPr>
          <p:spPr>
            <a:xfrm>
              <a:off x="0" y="0"/>
              <a:ext cx="471851" cy="1014962"/>
            </a:xfrm>
            <a:custGeom>
              <a:avLst/>
              <a:gdLst/>
              <a:ahLst/>
              <a:cxnLst/>
              <a:rect l="l" t="t" r="r" b="b"/>
              <a:pathLst>
                <a:path w="471851" h="1014962">
                  <a:moveTo>
                    <a:pt x="0" y="0"/>
                  </a:moveTo>
                  <a:lnTo>
                    <a:pt x="471851" y="0"/>
                  </a:lnTo>
                  <a:lnTo>
                    <a:pt x="471851" y="1014962"/>
                  </a:lnTo>
                  <a:lnTo>
                    <a:pt x="0" y="1014962"/>
                  </a:lnTo>
                  <a:close/>
                </a:path>
              </a:pathLst>
            </a:custGeom>
            <a:blipFill>
              <a:blip r:embed="rId8"/>
              <a:stretch>
                <a:fillRect l="-111125" r="-111125"/>
              </a:stretch>
            </a:blipFill>
          </p:spPr>
          <p:txBody>
            <a:bodyPr/>
            <a:lstStyle/>
            <a:p>
              <a:endParaRPr lang="en-HK"/>
            </a:p>
          </p:txBody>
        </p:sp>
      </p:grpSp>
      <p:sp>
        <p:nvSpPr>
          <p:cNvPr id="13" name="TextBox 13"/>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13</a:t>
            </a:r>
          </a:p>
        </p:txBody>
      </p:sp>
      <p:sp>
        <p:nvSpPr>
          <p:cNvPr id="14" name="TextBox 14"/>
          <p:cNvSpPr txBox="1"/>
          <p:nvPr/>
        </p:nvSpPr>
        <p:spPr>
          <a:xfrm>
            <a:off x="1541454" y="1407689"/>
            <a:ext cx="11038582" cy="1304432"/>
          </a:xfrm>
          <a:prstGeom prst="rect">
            <a:avLst/>
          </a:prstGeom>
        </p:spPr>
        <p:txBody>
          <a:bodyPr lIns="0" tIns="0" rIns="0" bIns="0" rtlCol="0" anchor="t">
            <a:spAutoFit/>
          </a:bodyPr>
          <a:lstStyle/>
          <a:p>
            <a:pPr algn="l">
              <a:lnSpc>
                <a:spcPts val="5044"/>
              </a:lnSpc>
            </a:pPr>
            <a:r>
              <a:rPr lang="en-US" sz="5200" b="1">
                <a:solidFill>
                  <a:srgbClr val="80C772"/>
                </a:solidFill>
                <a:latin typeface="Montserrat Semi-Bold"/>
                <a:ea typeface="Montserrat Semi-Bold"/>
                <a:cs typeface="Montserrat Semi-Bold"/>
                <a:sym typeface="Montserrat Semi-Bold"/>
              </a:rPr>
              <a:t>Strengths Weaknesses and Limitations</a:t>
            </a:r>
          </a:p>
        </p:txBody>
      </p:sp>
      <p:sp>
        <p:nvSpPr>
          <p:cNvPr id="15" name="TextBox 15"/>
          <p:cNvSpPr txBox="1"/>
          <p:nvPr/>
        </p:nvSpPr>
        <p:spPr>
          <a:xfrm>
            <a:off x="1541454" y="2822076"/>
            <a:ext cx="12393543" cy="7164947"/>
          </a:xfrm>
          <a:prstGeom prst="rect">
            <a:avLst/>
          </a:prstGeom>
        </p:spPr>
        <p:txBody>
          <a:bodyPr lIns="0" tIns="0" rIns="0" bIns="0" rtlCol="0" anchor="t">
            <a:spAutoFit/>
          </a:bodyPr>
          <a:lstStyle/>
          <a:p>
            <a:pPr algn="l">
              <a:lnSpc>
                <a:spcPts val="3802"/>
              </a:lnSpc>
            </a:pPr>
            <a:r>
              <a:rPr lang="en-US" sz="2716" b="1" u="sng">
                <a:solidFill>
                  <a:srgbClr val="FFFFFF"/>
                </a:solidFill>
                <a:latin typeface="Poppins Medium"/>
                <a:ea typeface="Poppins Medium"/>
                <a:cs typeface="Poppins Medium"/>
                <a:sym typeface="Poppins Medium"/>
              </a:rPr>
              <a:t>Strengths</a:t>
            </a:r>
          </a:p>
          <a:p>
            <a:pPr marL="543271" lvl="1" indent="-271636" algn="l">
              <a:lnSpc>
                <a:spcPts val="3522"/>
              </a:lnSpc>
              <a:buFont typeface="Arial"/>
              <a:buChar char="•"/>
            </a:pPr>
            <a:r>
              <a:rPr lang="en-US" sz="2516">
                <a:solidFill>
                  <a:srgbClr val="FFFFFF"/>
                </a:solidFill>
                <a:latin typeface="Poppins"/>
                <a:ea typeface="Poppins"/>
                <a:cs typeface="Poppins"/>
                <a:sym typeface="Poppins"/>
              </a:rPr>
              <a:t>The research is very relevant and there is a clear gap in the literature</a:t>
            </a:r>
          </a:p>
          <a:p>
            <a:pPr marL="543271" lvl="1" indent="-271636" algn="l">
              <a:lnSpc>
                <a:spcPts val="3522"/>
              </a:lnSpc>
              <a:buFont typeface="Arial"/>
              <a:buChar char="•"/>
            </a:pPr>
            <a:r>
              <a:rPr lang="en-US" sz="2516">
                <a:solidFill>
                  <a:srgbClr val="FFFFFF"/>
                </a:solidFill>
                <a:latin typeface="Poppins"/>
                <a:ea typeface="Poppins"/>
                <a:cs typeface="Poppins"/>
                <a:sym typeface="Poppins"/>
              </a:rPr>
              <a:t>The legal profession is very appropriate for scalable AI adoption </a:t>
            </a:r>
          </a:p>
          <a:p>
            <a:pPr algn="l">
              <a:lnSpc>
                <a:spcPts val="3522"/>
              </a:lnSpc>
            </a:pPr>
            <a:endParaRPr lang="en-US" sz="2516">
              <a:solidFill>
                <a:srgbClr val="FFFFFF"/>
              </a:solidFill>
              <a:latin typeface="Poppins"/>
              <a:ea typeface="Poppins"/>
              <a:cs typeface="Poppins"/>
              <a:sym typeface="Poppins"/>
            </a:endParaRPr>
          </a:p>
          <a:p>
            <a:pPr algn="l">
              <a:lnSpc>
                <a:spcPts val="3802"/>
              </a:lnSpc>
            </a:pPr>
            <a:r>
              <a:rPr lang="en-US" sz="2716" b="1" u="sng">
                <a:solidFill>
                  <a:srgbClr val="FFFFFF"/>
                </a:solidFill>
                <a:latin typeface="Poppins Medium"/>
                <a:ea typeface="Poppins Medium"/>
                <a:cs typeface="Poppins Medium"/>
                <a:sym typeface="Poppins Medium"/>
              </a:rPr>
              <a:t>Weaknesses</a:t>
            </a:r>
          </a:p>
          <a:p>
            <a:pPr marL="543271" lvl="1" indent="-271636" algn="l">
              <a:lnSpc>
                <a:spcPts val="3522"/>
              </a:lnSpc>
              <a:buFont typeface="Arial"/>
              <a:buChar char="•"/>
            </a:pPr>
            <a:r>
              <a:rPr lang="en-US" sz="2516">
                <a:solidFill>
                  <a:srgbClr val="FFFFFF"/>
                </a:solidFill>
                <a:latin typeface="Poppins"/>
                <a:ea typeface="Poppins"/>
                <a:cs typeface="Poppins"/>
                <a:sym typeface="Poppins"/>
              </a:rPr>
              <a:t>The field of study may be too broad-perhaps focus on a particular field, e.g. corporate law, criminal law, formal dispute resolution</a:t>
            </a:r>
          </a:p>
          <a:p>
            <a:pPr marL="543271" lvl="1" indent="-271636" algn="l">
              <a:lnSpc>
                <a:spcPts val="3522"/>
              </a:lnSpc>
              <a:buFont typeface="Arial"/>
              <a:buChar char="•"/>
            </a:pPr>
            <a:r>
              <a:rPr lang="en-US" sz="2516">
                <a:solidFill>
                  <a:srgbClr val="FFFFFF"/>
                </a:solidFill>
                <a:latin typeface="Poppins"/>
                <a:ea typeface="Poppins"/>
                <a:cs typeface="Poppins"/>
                <a:sym typeface="Poppins"/>
              </a:rPr>
              <a:t>Current AI development is so rapid - research may be outdated before its even published</a:t>
            </a:r>
          </a:p>
          <a:p>
            <a:pPr algn="l">
              <a:lnSpc>
                <a:spcPts val="3522"/>
              </a:lnSpc>
            </a:pPr>
            <a:endParaRPr lang="en-US" sz="2516">
              <a:solidFill>
                <a:srgbClr val="FFFFFF"/>
              </a:solidFill>
              <a:latin typeface="Poppins"/>
              <a:ea typeface="Poppins"/>
              <a:cs typeface="Poppins"/>
              <a:sym typeface="Poppins"/>
            </a:endParaRPr>
          </a:p>
          <a:p>
            <a:pPr algn="l">
              <a:lnSpc>
                <a:spcPts val="3802"/>
              </a:lnSpc>
            </a:pPr>
            <a:r>
              <a:rPr lang="en-US" sz="2716" b="1" u="sng">
                <a:solidFill>
                  <a:srgbClr val="FFFFFF"/>
                </a:solidFill>
                <a:latin typeface="Poppins Medium"/>
                <a:ea typeface="Poppins Medium"/>
                <a:cs typeface="Poppins Medium"/>
                <a:sym typeface="Poppins Medium"/>
              </a:rPr>
              <a:t>Limitations</a:t>
            </a:r>
          </a:p>
          <a:p>
            <a:pPr marL="543271" lvl="1" indent="-271636" algn="l">
              <a:lnSpc>
                <a:spcPts val="3522"/>
              </a:lnSpc>
              <a:buFont typeface="Arial"/>
              <a:buChar char="•"/>
            </a:pPr>
            <a:r>
              <a:rPr lang="en-US" sz="2516">
                <a:solidFill>
                  <a:srgbClr val="FFFFFF"/>
                </a:solidFill>
                <a:latin typeface="Poppins"/>
                <a:ea typeface="Poppins"/>
                <a:cs typeface="Poppins"/>
                <a:sym typeface="Poppins"/>
              </a:rPr>
              <a:t>Limited by the data that can be gathered</a:t>
            </a:r>
          </a:p>
          <a:p>
            <a:pPr marL="543271" lvl="1" indent="-271636" algn="l">
              <a:lnSpc>
                <a:spcPts val="3522"/>
              </a:lnSpc>
              <a:buFont typeface="Arial"/>
              <a:buChar char="•"/>
            </a:pPr>
            <a:r>
              <a:rPr lang="en-US" sz="2516">
                <a:solidFill>
                  <a:srgbClr val="FFFFFF"/>
                </a:solidFill>
                <a:latin typeface="Poppins"/>
                <a:ea typeface="Poppins"/>
                <a:cs typeface="Poppins"/>
                <a:sym typeface="Poppins"/>
              </a:rPr>
              <a:t>Unchartered territory - there are few experts</a:t>
            </a:r>
          </a:p>
          <a:p>
            <a:pPr marL="543271" lvl="1" indent="-271636" algn="l">
              <a:lnSpc>
                <a:spcPts val="3522"/>
              </a:lnSpc>
              <a:buFont typeface="Arial"/>
              <a:buChar char="•"/>
            </a:pPr>
            <a:r>
              <a:rPr lang="en-US" sz="2516">
                <a:solidFill>
                  <a:srgbClr val="FFFFFF"/>
                </a:solidFill>
                <a:latin typeface="Poppins"/>
                <a:ea typeface="Poppins"/>
                <a:cs typeface="Poppins"/>
                <a:sym typeface="Poppins"/>
              </a:rPr>
              <a:t>Limited by the technology - this is an ever evolving area </a:t>
            </a:r>
          </a:p>
          <a:p>
            <a:pPr algn="l">
              <a:lnSpc>
                <a:spcPts val="3802"/>
              </a:lnSpc>
            </a:pPr>
            <a:endParaRPr lang="en-US" sz="2516">
              <a:solidFill>
                <a:srgbClr val="FFFFFF"/>
              </a:solidFill>
              <a:latin typeface="Poppins"/>
              <a:ea typeface="Poppins"/>
              <a:cs typeface="Poppins"/>
              <a:sym typeface="Poppins"/>
            </a:endParaRPr>
          </a:p>
          <a:p>
            <a:pPr algn="l">
              <a:lnSpc>
                <a:spcPts val="3310"/>
              </a:lnSpc>
              <a:spcBef>
                <a:spcPct val="0"/>
              </a:spcBef>
            </a:pPr>
            <a:endParaRPr lang="en-US" sz="2516">
              <a:solidFill>
                <a:srgbClr val="FFFFFF"/>
              </a:solidFill>
              <a:latin typeface="Poppins"/>
              <a:ea typeface="Poppins"/>
              <a:cs typeface="Poppins"/>
              <a:sym typeface="Poppins"/>
            </a:endParaRPr>
          </a:p>
        </p:txBody>
      </p:sp>
      <p:grpSp>
        <p:nvGrpSpPr>
          <p:cNvPr id="16" name="Group 16"/>
          <p:cNvGrpSpPr/>
          <p:nvPr/>
        </p:nvGrpSpPr>
        <p:grpSpPr>
          <a:xfrm>
            <a:off x="10572247" y="706651"/>
            <a:ext cx="976659" cy="644098"/>
            <a:chOff x="0" y="0"/>
            <a:chExt cx="1302212" cy="858797"/>
          </a:xfrm>
        </p:grpSpPr>
        <p:grpSp>
          <p:nvGrpSpPr>
            <p:cNvPr id="17" name="Group 17"/>
            <p:cNvGrpSpPr/>
            <p:nvPr/>
          </p:nvGrpSpPr>
          <p:grpSpPr>
            <a:xfrm>
              <a:off x="267245" y="0"/>
              <a:ext cx="767723" cy="858797"/>
              <a:chOff x="0" y="0"/>
              <a:chExt cx="726604" cy="812800"/>
            </a:xfrm>
          </p:grpSpPr>
          <p:sp>
            <p:nvSpPr>
              <p:cNvPr id="18" name="Freeform 18"/>
              <p:cNvSpPr/>
              <p:nvPr/>
            </p:nvSpPr>
            <p:spPr>
              <a:xfrm>
                <a:off x="0" y="0"/>
                <a:ext cx="726604" cy="812800"/>
              </a:xfrm>
              <a:custGeom>
                <a:avLst/>
                <a:gdLst/>
                <a:ahLst/>
                <a:cxnLst/>
                <a:rect l="l" t="t" r="r" b="b"/>
                <a:pathLst>
                  <a:path w="726604" h="812800">
                    <a:moveTo>
                      <a:pt x="363302" y="0"/>
                    </a:moveTo>
                    <a:cubicBezTo>
                      <a:pt x="162656" y="0"/>
                      <a:pt x="0" y="181951"/>
                      <a:pt x="0" y="406400"/>
                    </a:cubicBezTo>
                    <a:cubicBezTo>
                      <a:pt x="0" y="630849"/>
                      <a:pt x="162656" y="812800"/>
                      <a:pt x="363302" y="812800"/>
                    </a:cubicBezTo>
                    <a:cubicBezTo>
                      <a:pt x="563948" y="812800"/>
                      <a:pt x="726604" y="630849"/>
                      <a:pt x="726604" y="406400"/>
                    </a:cubicBezTo>
                    <a:cubicBezTo>
                      <a:pt x="726604" y="181951"/>
                      <a:pt x="563948" y="0"/>
                      <a:pt x="363302" y="0"/>
                    </a:cubicBezTo>
                    <a:close/>
                  </a:path>
                </a:pathLst>
              </a:custGeom>
              <a:solidFill>
                <a:srgbClr val="357529"/>
              </a:solidFill>
            </p:spPr>
            <p:txBody>
              <a:bodyPr/>
              <a:lstStyle/>
              <a:p>
                <a:endParaRPr lang="en-HK"/>
              </a:p>
            </p:txBody>
          </p:sp>
          <p:sp>
            <p:nvSpPr>
              <p:cNvPr id="19" name="TextBox 19"/>
              <p:cNvSpPr txBox="1"/>
              <p:nvPr/>
            </p:nvSpPr>
            <p:spPr>
              <a:xfrm>
                <a:off x="68119" y="38100"/>
                <a:ext cx="590365" cy="698500"/>
              </a:xfrm>
              <a:prstGeom prst="rect">
                <a:avLst/>
              </a:prstGeom>
            </p:spPr>
            <p:txBody>
              <a:bodyPr lIns="43011" tIns="43011" rIns="43011" bIns="43011" rtlCol="0" anchor="ctr"/>
              <a:lstStyle/>
              <a:p>
                <a:pPr algn="ctr">
                  <a:lnSpc>
                    <a:spcPts val="2199"/>
                  </a:lnSpc>
                </a:pPr>
                <a:endParaRPr/>
              </a:p>
            </p:txBody>
          </p:sp>
        </p:grpSp>
        <p:sp>
          <p:nvSpPr>
            <p:cNvPr id="20" name="TextBox 20"/>
            <p:cNvSpPr txBox="1"/>
            <p:nvPr/>
          </p:nvSpPr>
          <p:spPr>
            <a:xfrm>
              <a:off x="0" y="62324"/>
              <a:ext cx="1302212" cy="674383"/>
            </a:xfrm>
            <a:prstGeom prst="rect">
              <a:avLst/>
            </a:prstGeom>
          </p:spPr>
          <p:txBody>
            <a:bodyPr lIns="0" tIns="0" rIns="0" bIns="0" rtlCol="0" anchor="t">
              <a:spAutoFit/>
            </a:bodyPr>
            <a:lstStyle/>
            <a:p>
              <a:pPr algn="ctr">
                <a:lnSpc>
                  <a:spcPts val="4114"/>
                </a:lnSpc>
                <a:spcBef>
                  <a:spcPct val="0"/>
                </a:spcBef>
              </a:pPr>
              <a:r>
                <a:rPr lang="en-US" sz="2938" b="1">
                  <a:solidFill>
                    <a:srgbClr val="FFFFFF"/>
                  </a:solidFill>
                  <a:latin typeface="Poppins Medium"/>
                  <a:ea typeface="Poppins Medium"/>
                  <a:cs typeface="Poppins Medium"/>
                  <a:sym typeface="Poppins Medium"/>
                </a:rPr>
                <a:t>2</a:t>
              </a:r>
            </a:p>
          </p:txBody>
        </p:sp>
      </p:grpSp>
      <p:sp>
        <p:nvSpPr>
          <p:cNvPr id="21" name="TextBox 21"/>
          <p:cNvSpPr txBox="1"/>
          <p:nvPr/>
        </p:nvSpPr>
        <p:spPr>
          <a:xfrm>
            <a:off x="11548906" y="560934"/>
            <a:ext cx="6398420" cy="631363"/>
          </a:xfrm>
          <a:prstGeom prst="rect">
            <a:avLst/>
          </a:prstGeom>
        </p:spPr>
        <p:txBody>
          <a:bodyPr lIns="0" tIns="0" rIns="0" bIns="0" rtlCol="0" anchor="t">
            <a:spAutoFit/>
          </a:bodyPr>
          <a:lstStyle/>
          <a:p>
            <a:pPr algn="l">
              <a:lnSpc>
                <a:spcPts val="2392"/>
              </a:lnSpc>
            </a:pPr>
            <a:endParaRPr/>
          </a:p>
          <a:p>
            <a:pPr algn="l">
              <a:lnSpc>
                <a:spcPts val="2392"/>
              </a:lnSpc>
            </a:pPr>
            <a:r>
              <a:rPr lang="en-US" sz="2346">
                <a:solidFill>
                  <a:srgbClr val="FFFFFF"/>
                </a:solidFill>
                <a:latin typeface="Poppins"/>
                <a:ea typeface="Poppins"/>
                <a:cs typeface="Poppins"/>
                <a:sym typeface="Poppins"/>
              </a:rPr>
              <a:t>strengths, weaknesses, and limitations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955272" y="2514689"/>
            <a:ext cx="6022286" cy="5912790"/>
          </a:xfrm>
          <a:custGeom>
            <a:avLst/>
            <a:gdLst/>
            <a:ahLst/>
            <a:cxnLst/>
            <a:rect l="l" t="t" r="r" b="b"/>
            <a:pathLst>
              <a:path w="6022286" h="5912790">
                <a:moveTo>
                  <a:pt x="0" y="0"/>
                </a:moveTo>
                <a:lnTo>
                  <a:pt x="6022285" y="0"/>
                </a:lnTo>
                <a:lnTo>
                  <a:pt x="6022285" y="5912790"/>
                </a:lnTo>
                <a:lnTo>
                  <a:pt x="0" y="5912790"/>
                </a:lnTo>
                <a:lnTo>
                  <a:pt x="0" y="0"/>
                </a:lnTo>
                <a:close/>
              </a:path>
            </a:pathLst>
          </a:custGeom>
          <a:blipFill>
            <a:blip r:embed="rId5">
              <a:alphaModFix amt="31000"/>
              <a:extLst>
                <a:ext uri="{96DAC541-7B7A-43D3-8B79-37D633B846F1}">
                  <asvg:svgBlip xmlns:asvg="http://schemas.microsoft.com/office/drawing/2016/SVG/main" r:embed="rId6"/>
                </a:ext>
              </a:extLst>
            </a:blip>
            <a:stretch>
              <a:fillRect/>
            </a:stretch>
          </a:blipFill>
        </p:spPr>
        <p:txBody>
          <a:bodyPr/>
          <a:lstStyle/>
          <a:p>
            <a:endParaRPr lang="en-HK"/>
          </a:p>
        </p:txBody>
      </p:sp>
      <p:grpSp>
        <p:nvGrpSpPr>
          <p:cNvPr id="10" name="Group 10"/>
          <p:cNvGrpSpPr>
            <a:grpSpLocks noChangeAspect="1"/>
          </p:cNvGrpSpPr>
          <p:nvPr/>
        </p:nvGrpSpPr>
        <p:grpSpPr>
          <a:xfrm>
            <a:off x="1028700" y="5471084"/>
            <a:ext cx="2920910" cy="2920910"/>
            <a:chOff x="0" y="0"/>
            <a:chExt cx="14840029" cy="14840029"/>
          </a:xfrm>
        </p:grpSpPr>
        <p:sp>
          <p:nvSpPr>
            <p:cNvPr id="11" name="Freeform 11"/>
            <p:cNvSpPr/>
            <p:nvPr/>
          </p:nvSpPr>
          <p:spPr>
            <a:xfrm>
              <a:off x="-366471" y="-11891"/>
              <a:ext cx="15572971" cy="14863810"/>
            </a:xfrm>
            <a:custGeom>
              <a:avLst/>
              <a:gdLst/>
              <a:ahLst/>
              <a:cxnLst/>
              <a:rect l="l" t="t" r="r" b="b"/>
              <a:pathLst>
                <a:path w="15572971" h="14863810">
                  <a:moveTo>
                    <a:pt x="7786486" y="11891"/>
                  </a:moveTo>
                  <a:cubicBezTo>
                    <a:pt x="5127664" y="0"/>
                    <a:pt x="2665709" y="1411641"/>
                    <a:pt x="1332855" y="3712286"/>
                  </a:cubicBezTo>
                  <a:cubicBezTo>
                    <a:pt x="0" y="6012931"/>
                    <a:pt x="0" y="8850880"/>
                    <a:pt x="1332855" y="11151525"/>
                  </a:cubicBezTo>
                  <a:cubicBezTo>
                    <a:pt x="2665709" y="13452170"/>
                    <a:pt x="5127664" y="14863811"/>
                    <a:pt x="7786486" y="14851920"/>
                  </a:cubicBezTo>
                  <a:cubicBezTo>
                    <a:pt x="10445306" y="14863811"/>
                    <a:pt x="12907262" y="13452170"/>
                    <a:pt x="14240117" y="11151525"/>
                  </a:cubicBezTo>
                  <a:cubicBezTo>
                    <a:pt x="15572971" y="8850880"/>
                    <a:pt x="15572971" y="6012931"/>
                    <a:pt x="14240117" y="3712286"/>
                  </a:cubicBezTo>
                  <a:cubicBezTo>
                    <a:pt x="12907262" y="1411641"/>
                    <a:pt x="10445306" y="0"/>
                    <a:pt x="7786486" y="11891"/>
                  </a:cubicBezTo>
                  <a:close/>
                </a:path>
              </a:pathLst>
            </a:custGeom>
            <a:solidFill>
              <a:srgbClr val="94B143"/>
            </a:solidFill>
          </p:spPr>
          <p:txBody>
            <a:bodyPr/>
            <a:lstStyle/>
            <a:p>
              <a:endParaRPr lang="en-HK"/>
            </a:p>
          </p:txBody>
        </p:sp>
        <p:sp>
          <p:nvSpPr>
            <p:cNvPr id="12" name="Freeform 12"/>
            <p:cNvSpPr/>
            <p:nvPr/>
          </p:nvSpPr>
          <p:spPr>
            <a:xfrm>
              <a:off x="-156193" y="188812"/>
              <a:ext cx="15152415" cy="14462405"/>
            </a:xfrm>
            <a:custGeom>
              <a:avLst/>
              <a:gdLst/>
              <a:ahLst/>
              <a:cxnLst/>
              <a:rect l="l" t="t" r="r" b="b"/>
              <a:pathLst>
                <a:path w="15152415" h="14462405">
                  <a:moveTo>
                    <a:pt x="7576208" y="11570"/>
                  </a:moveTo>
                  <a:cubicBezTo>
                    <a:pt x="4989189" y="0"/>
                    <a:pt x="2593721" y="1373519"/>
                    <a:pt x="1296860" y="3612034"/>
                  </a:cubicBezTo>
                  <a:cubicBezTo>
                    <a:pt x="0" y="5850548"/>
                    <a:pt x="0" y="8611857"/>
                    <a:pt x="1296860" y="10850372"/>
                  </a:cubicBezTo>
                  <a:cubicBezTo>
                    <a:pt x="2593721" y="13088886"/>
                    <a:pt x="4989189" y="14462405"/>
                    <a:pt x="7576208" y="14450835"/>
                  </a:cubicBezTo>
                  <a:cubicBezTo>
                    <a:pt x="10163226" y="14462405"/>
                    <a:pt x="12558694" y="13088886"/>
                    <a:pt x="13855555" y="10850372"/>
                  </a:cubicBezTo>
                  <a:cubicBezTo>
                    <a:pt x="15152416" y="8611857"/>
                    <a:pt x="15152416" y="5850548"/>
                    <a:pt x="13855555" y="3612034"/>
                  </a:cubicBezTo>
                  <a:cubicBezTo>
                    <a:pt x="12558694" y="1373519"/>
                    <a:pt x="10163226" y="0"/>
                    <a:pt x="7576208" y="11570"/>
                  </a:cubicBezTo>
                  <a:close/>
                </a:path>
              </a:pathLst>
            </a:custGeom>
            <a:solidFill>
              <a:srgbClr val="FFFFFF"/>
            </a:solidFill>
          </p:spPr>
          <p:txBody>
            <a:bodyPr/>
            <a:lstStyle/>
            <a:p>
              <a:endParaRPr lang="en-HK"/>
            </a:p>
          </p:txBody>
        </p:sp>
        <p:sp>
          <p:nvSpPr>
            <p:cNvPr id="13" name="Freeform 13"/>
            <p:cNvSpPr/>
            <p:nvPr/>
          </p:nvSpPr>
          <p:spPr>
            <a:xfrm>
              <a:off x="223301" y="551024"/>
              <a:ext cx="14393427" cy="13737979"/>
            </a:xfrm>
            <a:custGeom>
              <a:avLst/>
              <a:gdLst/>
              <a:ahLst/>
              <a:cxnLst/>
              <a:rect l="l" t="t" r="r" b="b"/>
              <a:pathLst>
                <a:path w="14393427" h="13737979">
                  <a:moveTo>
                    <a:pt x="7196714" y="10990"/>
                  </a:moveTo>
                  <a:cubicBezTo>
                    <a:pt x="4739280" y="0"/>
                    <a:pt x="2463801" y="1304719"/>
                    <a:pt x="1231900" y="3431106"/>
                  </a:cubicBezTo>
                  <a:cubicBezTo>
                    <a:pt x="0" y="5557493"/>
                    <a:pt x="0" y="8180487"/>
                    <a:pt x="1231900" y="10306874"/>
                  </a:cubicBezTo>
                  <a:cubicBezTo>
                    <a:pt x="2463801" y="12433261"/>
                    <a:pt x="4739280" y="13737980"/>
                    <a:pt x="7196714" y="13726990"/>
                  </a:cubicBezTo>
                  <a:cubicBezTo>
                    <a:pt x="9654147" y="13737980"/>
                    <a:pt x="11929626" y="12433261"/>
                    <a:pt x="13161527" y="10306874"/>
                  </a:cubicBezTo>
                  <a:cubicBezTo>
                    <a:pt x="14393427" y="8180487"/>
                    <a:pt x="14393427" y="5557493"/>
                    <a:pt x="13161527" y="3431106"/>
                  </a:cubicBezTo>
                  <a:cubicBezTo>
                    <a:pt x="11929626" y="1304719"/>
                    <a:pt x="9654147" y="0"/>
                    <a:pt x="7196714" y="10990"/>
                  </a:cubicBezTo>
                  <a:close/>
                </a:path>
              </a:pathLst>
            </a:custGeom>
            <a:blipFill>
              <a:blip r:embed="rId7"/>
              <a:stretch>
                <a:fillRect l="-24618" r="-24618"/>
              </a:stretch>
            </a:blipFill>
          </p:spPr>
          <p:txBody>
            <a:bodyPr/>
            <a:lstStyle/>
            <a:p>
              <a:endParaRPr lang="en-HK"/>
            </a:p>
          </p:txBody>
        </p:sp>
      </p:grpSp>
      <p:sp>
        <p:nvSpPr>
          <p:cNvPr id="14" name="TextBox 14"/>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14</a:t>
            </a:r>
          </a:p>
        </p:txBody>
      </p:sp>
      <p:sp>
        <p:nvSpPr>
          <p:cNvPr id="15" name="TextBox 15"/>
          <p:cNvSpPr txBox="1"/>
          <p:nvPr/>
        </p:nvSpPr>
        <p:spPr>
          <a:xfrm>
            <a:off x="736393" y="1685626"/>
            <a:ext cx="5676787" cy="1820050"/>
          </a:xfrm>
          <a:prstGeom prst="rect">
            <a:avLst/>
          </a:prstGeom>
        </p:spPr>
        <p:txBody>
          <a:bodyPr lIns="0" tIns="0" rIns="0" bIns="0" rtlCol="0" anchor="t">
            <a:spAutoFit/>
          </a:bodyPr>
          <a:lstStyle/>
          <a:p>
            <a:pPr algn="l">
              <a:lnSpc>
                <a:spcPts val="6984"/>
              </a:lnSpc>
            </a:pPr>
            <a:r>
              <a:rPr lang="en-US" sz="7200" b="1">
                <a:solidFill>
                  <a:srgbClr val="80C772"/>
                </a:solidFill>
                <a:latin typeface="Montserrat Semi-Bold"/>
                <a:ea typeface="Montserrat Semi-Bold"/>
                <a:cs typeface="Montserrat Semi-Bold"/>
                <a:sym typeface="Montserrat Semi-Bold"/>
              </a:rPr>
              <a:t>Alternative</a:t>
            </a:r>
          </a:p>
          <a:p>
            <a:pPr algn="l">
              <a:lnSpc>
                <a:spcPts val="6984"/>
              </a:lnSpc>
            </a:pPr>
            <a:r>
              <a:rPr lang="en-US" sz="7200" b="1">
                <a:solidFill>
                  <a:srgbClr val="80C772"/>
                </a:solidFill>
                <a:latin typeface="Montserrat Semi-Bold"/>
                <a:ea typeface="Montserrat Semi-Bold"/>
                <a:cs typeface="Montserrat Semi-Bold"/>
                <a:sym typeface="Montserrat Semi-Bold"/>
              </a:rPr>
              <a:t>Approaches</a:t>
            </a:r>
          </a:p>
        </p:txBody>
      </p:sp>
      <p:sp>
        <p:nvSpPr>
          <p:cNvPr id="16" name="TextBox 16"/>
          <p:cNvSpPr txBox="1"/>
          <p:nvPr/>
        </p:nvSpPr>
        <p:spPr>
          <a:xfrm>
            <a:off x="4779236" y="3696177"/>
            <a:ext cx="11336748" cy="4282787"/>
          </a:xfrm>
          <a:prstGeom prst="rect">
            <a:avLst/>
          </a:prstGeom>
        </p:spPr>
        <p:txBody>
          <a:bodyPr lIns="0" tIns="0" rIns="0" bIns="0" rtlCol="0" anchor="t">
            <a:spAutoFit/>
          </a:bodyPr>
          <a:lstStyle/>
          <a:p>
            <a:pPr algn="l">
              <a:lnSpc>
                <a:spcPts val="4915"/>
              </a:lnSpc>
            </a:pPr>
            <a:r>
              <a:rPr lang="en-US" sz="3511" b="1" u="sng">
                <a:solidFill>
                  <a:srgbClr val="FFFFFF"/>
                </a:solidFill>
                <a:latin typeface="Poppins Bold"/>
                <a:ea typeface="Poppins Bold"/>
                <a:cs typeface="Poppins Bold"/>
                <a:sym typeface="Poppins Bold"/>
              </a:rPr>
              <a:t>Considered</a:t>
            </a:r>
          </a:p>
          <a:p>
            <a:pPr algn="l">
              <a:lnSpc>
                <a:spcPts val="4915"/>
              </a:lnSpc>
            </a:pPr>
            <a:r>
              <a:rPr lang="en-US" sz="3511">
                <a:solidFill>
                  <a:srgbClr val="FFFFFF"/>
                </a:solidFill>
                <a:latin typeface="Poppins"/>
                <a:ea typeface="Poppins"/>
                <a:cs typeface="Poppins"/>
                <a:sym typeface="Poppins"/>
              </a:rPr>
              <a:t>(1) Quantitative study only</a:t>
            </a:r>
          </a:p>
          <a:p>
            <a:pPr algn="l">
              <a:lnSpc>
                <a:spcPts val="4915"/>
              </a:lnSpc>
            </a:pPr>
            <a:endParaRPr lang="en-US" sz="3511">
              <a:solidFill>
                <a:srgbClr val="FFFFFF"/>
              </a:solidFill>
              <a:latin typeface="Poppins"/>
              <a:ea typeface="Poppins"/>
              <a:cs typeface="Poppins"/>
              <a:sym typeface="Poppins"/>
            </a:endParaRPr>
          </a:p>
          <a:p>
            <a:pPr algn="l">
              <a:lnSpc>
                <a:spcPts val="4915"/>
              </a:lnSpc>
            </a:pPr>
            <a:r>
              <a:rPr lang="en-US" sz="3511">
                <a:solidFill>
                  <a:srgbClr val="FFFFFF"/>
                </a:solidFill>
                <a:latin typeface="Poppins"/>
                <a:ea typeface="Poppins"/>
                <a:cs typeface="Poppins"/>
                <a:sym typeface="Poppins"/>
              </a:rPr>
              <a:t>(2) Mixed method - (i) quantitative (ii) qualitative </a:t>
            </a:r>
          </a:p>
          <a:p>
            <a:pPr algn="l">
              <a:lnSpc>
                <a:spcPts val="4355"/>
              </a:lnSpc>
            </a:pPr>
            <a:endParaRPr lang="en-US" sz="3511">
              <a:solidFill>
                <a:srgbClr val="FFFFFF"/>
              </a:solidFill>
              <a:latin typeface="Poppins"/>
              <a:ea typeface="Poppins"/>
              <a:cs typeface="Poppins"/>
              <a:sym typeface="Poppins"/>
            </a:endParaRPr>
          </a:p>
          <a:p>
            <a:pPr algn="l">
              <a:lnSpc>
                <a:spcPts val="4915"/>
              </a:lnSpc>
            </a:pPr>
            <a:r>
              <a:rPr lang="en-US" sz="3511" b="1" u="sng">
                <a:solidFill>
                  <a:srgbClr val="FFFFFF"/>
                </a:solidFill>
                <a:latin typeface="Poppins Bold"/>
                <a:ea typeface="Poppins Bold"/>
                <a:cs typeface="Poppins Bold"/>
                <a:sym typeface="Poppins Bold"/>
              </a:rPr>
              <a:t>Chosen</a:t>
            </a:r>
          </a:p>
          <a:p>
            <a:pPr algn="l">
              <a:lnSpc>
                <a:spcPts val="4915"/>
              </a:lnSpc>
              <a:spcBef>
                <a:spcPct val="0"/>
              </a:spcBef>
            </a:pPr>
            <a:r>
              <a:rPr lang="en-US" sz="3511">
                <a:solidFill>
                  <a:srgbClr val="FFFFFF"/>
                </a:solidFill>
                <a:latin typeface="Poppins"/>
                <a:ea typeface="Poppins"/>
                <a:cs typeface="Poppins"/>
                <a:sym typeface="Poppins"/>
              </a:rPr>
              <a:t>(3) Mixed method - (i) qualitative (ii) quantitative</a:t>
            </a:r>
          </a:p>
        </p:txBody>
      </p:sp>
      <p:grpSp>
        <p:nvGrpSpPr>
          <p:cNvPr id="17" name="Group 17"/>
          <p:cNvGrpSpPr/>
          <p:nvPr/>
        </p:nvGrpSpPr>
        <p:grpSpPr>
          <a:xfrm>
            <a:off x="10602765" y="735285"/>
            <a:ext cx="639964" cy="639964"/>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57529"/>
            </a:solidFill>
          </p:spPr>
          <p:txBody>
            <a:bodyPr/>
            <a:lstStyle/>
            <a:p>
              <a:endParaRPr lang="en-HK"/>
            </a:p>
          </p:txBody>
        </p:sp>
        <p:sp>
          <p:nvSpPr>
            <p:cNvPr id="19" name="TextBox 19"/>
            <p:cNvSpPr txBox="1"/>
            <p:nvPr/>
          </p:nvSpPr>
          <p:spPr>
            <a:xfrm>
              <a:off x="76200" y="38100"/>
              <a:ext cx="660400" cy="698500"/>
            </a:xfrm>
            <a:prstGeom prst="rect">
              <a:avLst/>
            </a:prstGeom>
          </p:spPr>
          <p:txBody>
            <a:bodyPr lIns="37411" tIns="37411" rIns="37411" bIns="37411" rtlCol="0" anchor="ctr"/>
            <a:lstStyle/>
            <a:p>
              <a:pPr algn="ctr">
                <a:lnSpc>
                  <a:spcPts val="2199"/>
                </a:lnSpc>
              </a:pPr>
              <a:endParaRPr/>
            </a:p>
          </p:txBody>
        </p:sp>
      </p:grpSp>
      <p:sp>
        <p:nvSpPr>
          <p:cNvPr id="20" name="TextBox 20"/>
          <p:cNvSpPr txBox="1"/>
          <p:nvPr/>
        </p:nvSpPr>
        <p:spPr>
          <a:xfrm>
            <a:off x="10447610" y="763390"/>
            <a:ext cx="950274" cy="507555"/>
          </a:xfrm>
          <a:prstGeom prst="rect">
            <a:avLst/>
          </a:prstGeom>
        </p:spPr>
        <p:txBody>
          <a:bodyPr lIns="0" tIns="0" rIns="0" bIns="0" rtlCol="0" anchor="t">
            <a:spAutoFit/>
          </a:bodyPr>
          <a:lstStyle/>
          <a:p>
            <a:pPr algn="ctr">
              <a:lnSpc>
                <a:spcPts val="4049"/>
              </a:lnSpc>
              <a:spcBef>
                <a:spcPct val="0"/>
              </a:spcBef>
            </a:pPr>
            <a:r>
              <a:rPr lang="en-US" sz="2892" b="1">
                <a:solidFill>
                  <a:srgbClr val="FFFFFF"/>
                </a:solidFill>
                <a:latin typeface="Poppins Medium"/>
                <a:ea typeface="Poppins Medium"/>
                <a:cs typeface="Poppins Medium"/>
                <a:sym typeface="Poppins Medium"/>
              </a:rPr>
              <a:t>3</a:t>
            </a:r>
          </a:p>
        </p:txBody>
      </p:sp>
      <p:sp>
        <p:nvSpPr>
          <p:cNvPr id="21" name="TextBox 21"/>
          <p:cNvSpPr txBox="1"/>
          <p:nvPr/>
        </p:nvSpPr>
        <p:spPr>
          <a:xfrm>
            <a:off x="11397884" y="860592"/>
            <a:ext cx="6890116" cy="364791"/>
          </a:xfrm>
          <a:prstGeom prst="rect">
            <a:avLst/>
          </a:prstGeom>
        </p:spPr>
        <p:txBody>
          <a:bodyPr lIns="0" tIns="0" rIns="0" bIns="0" rtlCol="0" anchor="t">
            <a:spAutoFit/>
          </a:bodyPr>
          <a:lstStyle/>
          <a:p>
            <a:pPr algn="l">
              <a:lnSpc>
                <a:spcPts val="2676"/>
              </a:lnSpc>
            </a:pPr>
            <a:r>
              <a:rPr lang="en-US" sz="2624">
                <a:solidFill>
                  <a:srgbClr val="F1F1F1"/>
                </a:solidFill>
                <a:latin typeface="Poppins"/>
                <a:ea typeface="Poppins"/>
                <a:cs typeface="Poppins"/>
                <a:sym typeface="Poppins"/>
              </a:rPr>
              <a:t>Discussion of alternative approaches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Freeform 9"/>
          <p:cNvSpPr/>
          <p:nvPr/>
        </p:nvSpPr>
        <p:spPr>
          <a:xfrm>
            <a:off x="955272" y="2514689"/>
            <a:ext cx="6022286" cy="5912790"/>
          </a:xfrm>
          <a:custGeom>
            <a:avLst/>
            <a:gdLst/>
            <a:ahLst/>
            <a:cxnLst/>
            <a:rect l="l" t="t" r="r" b="b"/>
            <a:pathLst>
              <a:path w="6022286" h="5912790">
                <a:moveTo>
                  <a:pt x="0" y="0"/>
                </a:moveTo>
                <a:lnTo>
                  <a:pt x="6022285" y="0"/>
                </a:lnTo>
                <a:lnTo>
                  <a:pt x="6022285" y="5912790"/>
                </a:lnTo>
                <a:lnTo>
                  <a:pt x="0" y="5912790"/>
                </a:lnTo>
                <a:lnTo>
                  <a:pt x="0" y="0"/>
                </a:lnTo>
                <a:close/>
              </a:path>
            </a:pathLst>
          </a:custGeom>
          <a:blipFill>
            <a:blip r:embed="rId4">
              <a:alphaModFix amt="31000"/>
              <a:extLst>
                <a:ext uri="{96DAC541-7B7A-43D3-8B79-37D633B846F1}">
                  <asvg:svgBlip xmlns:asvg="http://schemas.microsoft.com/office/drawing/2016/SVG/main" r:embed="rId5"/>
                </a:ext>
              </a:extLst>
            </a:blip>
            <a:stretch>
              <a:fillRect/>
            </a:stretch>
          </a:blipFill>
        </p:spPr>
        <p:txBody>
          <a:bodyPr/>
          <a:lstStyle/>
          <a:p>
            <a:endParaRPr lang="en-HK"/>
          </a:p>
        </p:txBody>
      </p:sp>
      <p:grpSp>
        <p:nvGrpSpPr>
          <p:cNvPr id="10" name="Group 10"/>
          <p:cNvGrpSpPr>
            <a:grpSpLocks noChangeAspect="1"/>
          </p:cNvGrpSpPr>
          <p:nvPr/>
        </p:nvGrpSpPr>
        <p:grpSpPr>
          <a:xfrm>
            <a:off x="1028700" y="5471084"/>
            <a:ext cx="2920910" cy="2920910"/>
            <a:chOff x="0" y="0"/>
            <a:chExt cx="14840029" cy="14840029"/>
          </a:xfrm>
        </p:grpSpPr>
        <p:sp>
          <p:nvSpPr>
            <p:cNvPr id="11" name="Freeform 11"/>
            <p:cNvSpPr/>
            <p:nvPr/>
          </p:nvSpPr>
          <p:spPr>
            <a:xfrm>
              <a:off x="-366471" y="-11891"/>
              <a:ext cx="15572971" cy="14863810"/>
            </a:xfrm>
            <a:custGeom>
              <a:avLst/>
              <a:gdLst/>
              <a:ahLst/>
              <a:cxnLst/>
              <a:rect l="l" t="t" r="r" b="b"/>
              <a:pathLst>
                <a:path w="15572971" h="14863810">
                  <a:moveTo>
                    <a:pt x="7786486" y="11891"/>
                  </a:moveTo>
                  <a:cubicBezTo>
                    <a:pt x="5127664" y="0"/>
                    <a:pt x="2665709" y="1411641"/>
                    <a:pt x="1332855" y="3712286"/>
                  </a:cubicBezTo>
                  <a:cubicBezTo>
                    <a:pt x="0" y="6012931"/>
                    <a:pt x="0" y="8850880"/>
                    <a:pt x="1332855" y="11151525"/>
                  </a:cubicBezTo>
                  <a:cubicBezTo>
                    <a:pt x="2665709" y="13452170"/>
                    <a:pt x="5127664" y="14863811"/>
                    <a:pt x="7786486" y="14851920"/>
                  </a:cubicBezTo>
                  <a:cubicBezTo>
                    <a:pt x="10445306" y="14863811"/>
                    <a:pt x="12907262" y="13452170"/>
                    <a:pt x="14240117" y="11151525"/>
                  </a:cubicBezTo>
                  <a:cubicBezTo>
                    <a:pt x="15572971" y="8850880"/>
                    <a:pt x="15572971" y="6012931"/>
                    <a:pt x="14240117" y="3712286"/>
                  </a:cubicBezTo>
                  <a:cubicBezTo>
                    <a:pt x="12907262" y="1411641"/>
                    <a:pt x="10445306" y="0"/>
                    <a:pt x="7786486" y="11891"/>
                  </a:cubicBezTo>
                  <a:close/>
                </a:path>
              </a:pathLst>
            </a:custGeom>
            <a:solidFill>
              <a:srgbClr val="94B143"/>
            </a:solidFill>
          </p:spPr>
          <p:txBody>
            <a:bodyPr/>
            <a:lstStyle/>
            <a:p>
              <a:endParaRPr lang="en-HK"/>
            </a:p>
          </p:txBody>
        </p:sp>
        <p:sp>
          <p:nvSpPr>
            <p:cNvPr id="12" name="Freeform 12"/>
            <p:cNvSpPr/>
            <p:nvPr/>
          </p:nvSpPr>
          <p:spPr>
            <a:xfrm>
              <a:off x="-156193" y="188812"/>
              <a:ext cx="15152415" cy="14462405"/>
            </a:xfrm>
            <a:custGeom>
              <a:avLst/>
              <a:gdLst/>
              <a:ahLst/>
              <a:cxnLst/>
              <a:rect l="l" t="t" r="r" b="b"/>
              <a:pathLst>
                <a:path w="15152415" h="14462405">
                  <a:moveTo>
                    <a:pt x="7576208" y="11570"/>
                  </a:moveTo>
                  <a:cubicBezTo>
                    <a:pt x="4989189" y="0"/>
                    <a:pt x="2593721" y="1373519"/>
                    <a:pt x="1296860" y="3612034"/>
                  </a:cubicBezTo>
                  <a:cubicBezTo>
                    <a:pt x="0" y="5850548"/>
                    <a:pt x="0" y="8611857"/>
                    <a:pt x="1296860" y="10850372"/>
                  </a:cubicBezTo>
                  <a:cubicBezTo>
                    <a:pt x="2593721" y="13088886"/>
                    <a:pt x="4989189" y="14462405"/>
                    <a:pt x="7576208" y="14450835"/>
                  </a:cubicBezTo>
                  <a:cubicBezTo>
                    <a:pt x="10163226" y="14462405"/>
                    <a:pt x="12558694" y="13088886"/>
                    <a:pt x="13855555" y="10850372"/>
                  </a:cubicBezTo>
                  <a:cubicBezTo>
                    <a:pt x="15152416" y="8611857"/>
                    <a:pt x="15152416" y="5850548"/>
                    <a:pt x="13855555" y="3612034"/>
                  </a:cubicBezTo>
                  <a:cubicBezTo>
                    <a:pt x="12558694" y="1373519"/>
                    <a:pt x="10163226" y="0"/>
                    <a:pt x="7576208" y="11570"/>
                  </a:cubicBezTo>
                  <a:close/>
                </a:path>
              </a:pathLst>
            </a:custGeom>
            <a:solidFill>
              <a:srgbClr val="FFFFFF"/>
            </a:solidFill>
          </p:spPr>
          <p:txBody>
            <a:bodyPr/>
            <a:lstStyle/>
            <a:p>
              <a:endParaRPr lang="en-HK"/>
            </a:p>
          </p:txBody>
        </p:sp>
        <p:sp>
          <p:nvSpPr>
            <p:cNvPr id="13" name="Freeform 13"/>
            <p:cNvSpPr/>
            <p:nvPr/>
          </p:nvSpPr>
          <p:spPr>
            <a:xfrm>
              <a:off x="223301" y="551024"/>
              <a:ext cx="14393427" cy="13737979"/>
            </a:xfrm>
            <a:custGeom>
              <a:avLst/>
              <a:gdLst/>
              <a:ahLst/>
              <a:cxnLst/>
              <a:rect l="l" t="t" r="r" b="b"/>
              <a:pathLst>
                <a:path w="14393427" h="13737979">
                  <a:moveTo>
                    <a:pt x="7196714" y="10990"/>
                  </a:moveTo>
                  <a:cubicBezTo>
                    <a:pt x="4739280" y="0"/>
                    <a:pt x="2463801" y="1304719"/>
                    <a:pt x="1231900" y="3431106"/>
                  </a:cubicBezTo>
                  <a:cubicBezTo>
                    <a:pt x="0" y="5557493"/>
                    <a:pt x="0" y="8180487"/>
                    <a:pt x="1231900" y="10306874"/>
                  </a:cubicBezTo>
                  <a:cubicBezTo>
                    <a:pt x="2463801" y="12433261"/>
                    <a:pt x="4739280" y="13737980"/>
                    <a:pt x="7196714" y="13726990"/>
                  </a:cubicBezTo>
                  <a:cubicBezTo>
                    <a:pt x="9654147" y="13737980"/>
                    <a:pt x="11929626" y="12433261"/>
                    <a:pt x="13161527" y="10306874"/>
                  </a:cubicBezTo>
                  <a:cubicBezTo>
                    <a:pt x="14393427" y="8180487"/>
                    <a:pt x="14393427" y="5557493"/>
                    <a:pt x="13161527" y="3431106"/>
                  </a:cubicBezTo>
                  <a:cubicBezTo>
                    <a:pt x="11929626" y="1304719"/>
                    <a:pt x="9654147" y="0"/>
                    <a:pt x="7196714" y="10990"/>
                  </a:cubicBezTo>
                  <a:close/>
                </a:path>
              </a:pathLst>
            </a:custGeom>
            <a:blipFill>
              <a:blip r:embed="rId6"/>
              <a:stretch>
                <a:fillRect l="-24618" r="-24618"/>
              </a:stretch>
            </a:blipFill>
          </p:spPr>
          <p:txBody>
            <a:bodyPr/>
            <a:lstStyle/>
            <a:p>
              <a:endParaRPr lang="en-HK"/>
            </a:p>
          </p:txBody>
        </p:sp>
      </p:grpSp>
      <p:grpSp>
        <p:nvGrpSpPr>
          <p:cNvPr id="14" name="Group 14"/>
          <p:cNvGrpSpPr/>
          <p:nvPr/>
        </p:nvGrpSpPr>
        <p:grpSpPr>
          <a:xfrm>
            <a:off x="8325587" y="553490"/>
            <a:ext cx="536710" cy="718005"/>
            <a:chOff x="0" y="0"/>
            <a:chExt cx="607569" cy="812800"/>
          </a:xfrm>
        </p:grpSpPr>
        <p:sp>
          <p:nvSpPr>
            <p:cNvPr id="15" name="Freeform 15"/>
            <p:cNvSpPr/>
            <p:nvPr/>
          </p:nvSpPr>
          <p:spPr>
            <a:xfrm>
              <a:off x="0" y="0"/>
              <a:ext cx="607569" cy="812800"/>
            </a:xfrm>
            <a:custGeom>
              <a:avLst/>
              <a:gdLst/>
              <a:ahLst/>
              <a:cxnLst/>
              <a:rect l="l" t="t" r="r" b="b"/>
              <a:pathLst>
                <a:path w="607569" h="812800">
                  <a:moveTo>
                    <a:pt x="303785" y="0"/>
                  </a:moveTo>
                  <a:cubicBezTo>
                    <a:pt x="136009" y="0"/>
                    <a:pt x="0" y="181951"/>
                    <a:pt x="0" y="406400"/>
                  </a:cubicBezTo>
                  <a:cubicBezTo>
                    <a:pt x="0" y="630849"/>
                    <a:pt x="136009" y="812800"/>
                    <a:pt x="303785" y="812800"/>
                  </a:cubicBezTo>
                  <a:cubicBezTo>
                    <a:pt x="471560" y="812800"/>
                    <a:pt x="607569" y="630849"/>
                    <a:pt x="607569" y="406400"/>
                  </a:cubicBezTo>
                  <a:cubicBezTo>
                    <a:pt x="607569" y="181951"/>
                    <a:pt x="471560" y="0"/>
                    <a:pt x="303785" y="0"/>
                  </a:cubicBezTo>
                  <a:close/>
                </a:path>
              </a:pathLst>
            </a:custGeom>
            <a:solidFill>
              <a:srgbClr val="357529"/>
            </a:solidFill>
          </p:spPr>
          <p:txBody>
            <a:bodyPr/>
            <a:lstStyle/>
            <a:p>
              <a:endParaRPr lang="en-HK"/>
            </a:p>
          </p:txBody>
        </p:sp>
        <p:sp>
          <p:nvSpPr>
            <p:cNvPr id="16" name="TextBox 16"/>
            <p:cNvSpPr txBox="1"/>
            <p:nvPr/>
          </p:nvSpPr>
          <p:spPr>
            <a:xfrm>
              <a:off x="56960" y="38100"/>
              <a:ext cx="493650" cy="698500"/>
            </a:xfrm>
            <a:prstGeom prst="rect">
              <a:avLst/>
            </a:prstGeom>
          </p:spPr>
          <p:txBody>
            <a:bodyPr lIns="50800" tIns="50800" rIns="50800" bIns="50800" rtlCol="0" anchor="ctr"/>
            <a:lstStyle/>
            <a:p>
              <a:pPr algn="ctr">
                <a:lnSpc>
                  <a:spcPts val="2199"/>
                </a:lnSpc>
              </a:pPr>
              <a:endParaRPr/>
            </a:p>
          </p:txBody>
        </p:sp>
      </p:grpSp>
      <p:sp>
        <p:nvSpPr>
          <p:cNvPr id="17" name="Freeform 17"/>
          <p:cNvSpPr/>
          <p:nvPr/>
        </p:nvSpPr>
        <p:spPr>
          <a:xfrm>
            <a:off x="7709588" y="2000812"/>
            <a:ext cx="9549712" cy="6814030"/>
          </a:xfrm>
          <a:custGeom>
            <a:avLst/>
            <a:gdLst/>
            <a:ahLst/>
            <a:cxnLst/>
            <a:rect l="l" t="t" r="r" b="b"/>
            <a:pathLst>
              <a:path w="9549712" h="6814030">
                <a:moveTo>
                  <a:pt x="0" y="0"/>
                </a:moveTo>
                <a:lnTo>
                  <a:pt x="9549712" y="0"/>
                </a:lnTo>
                <a:lnTo>
                  <a:pt x="9549712" y="6814030"/>
                </a:lnTo>
                <a:lnTo>
                  <a:pt x="0" y="6814030"/>
                </a:lnTo>
                <a:lnTo>
                  <a:pt x="0" y="0"/>
                </a:lnTo>
                <a:close/>
              </a:path>
            </a:pathLst>
          </a:custGeom>
          <a:blipFill>
            <a:blip r:embed="rId7"/>
            <a:stretch>
              <a:fillRect/>
            </a:stretch>
          </a:blipFill>
        </p:spPr>
        <p:txBody>
          <a:bodyPr/>
          <a:lstStyle/>
          <a:p>
            <a:endParaRPr lang="en-HK"/>
          </a:p>
        </p:txBody>
      </p:sp>
      <p:sp>
        <p:nvSpPr>
          <p:cNvPr id="18" name="TextBox 18"/>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15</a:t>
            </a:r>
          </a:p>
        </p:txBody>
      </p:sp>
      <p:sp>
        <p:nvSpPr>
          <p:cNvPr id="19" name="TextBox 19"/>
          <p:cNvSpPr txBox="1"/>
          <p:nvPr/>
        </p:nvSpPr>
        <p:spPr>
          <a:xfrm>
            <a:off x="1300770" y="2047232"/>
            <a:ext cx="7293172" cy="2379598"/>
          </a:xfrm>
          <a:prstGeom prst="rect">
            <a:avLst/>
          </a:prstGeom>
        </p:spPr>
        <p:txBody>
          <a:bodyPr lIns="0" tIns="0" rIns="0" bIns="0" rtlCol="0" anchor="t">
            <a:spAutoFit/>
          </a:bodyPr>
          <a:lstStyle/>
          <a:p>
            <a:pPr algn="l">
              <a:lnSpc>
                <a:spcPts val="9117"/>
              </a:lnSpc>
            </a:pPr>
            <a:r>
              <a:rPr lang="en-US" sz="9399" b="1">
                <a:solidFill>
                  <a:srgbClr val="80C772"/>
                </a:solidFill>
                <a:latin typeface="Montserrat Bold"/>
                <a:ea typeface="Montserrat Bold"/>
                <a:cs typeface="Montserrat Bold"/>
                <a:sym typeface="Montserrat Bold"/>
              </a:rPr>
              <a:t>Expected Findings</a:t>
            </a:r>
          </a:p>
        </p:txBody>
      </p:sp>
      <p:sp>
        <p:nvSpPr>
          <p:cNvPr id="20" name="TextBox 20"/>
          <p:cNvSpPr txBox="1"/>
          <p:nvPr/>
        </p:nvSpPr>
        <p:spPr>
          <a:xfrm>
            <a:off x="8111671" y="643154"/>
            <a:ext cx="964543" cy="508105"/>
          </a:xfrm>
          <a:prstGeom prst="rect">
            <a:avLst/>
          </a:prstGeom>
        </p:spPr>
        <p:txBody>
          <a:bodyPr lIns="0" tIns="0" rIns="0" bIns="0" rtlCol="0" anchor="t">
            <a:spAutoFit/>
          </a:bodyPr>
          <a:lstStyle/>
          <a:p>
            <a:pPr algn="ctr">
              <a:lnSpc>
                <a:spcPts val="4019"/>
              </a:lnSpc>
              <a:spcBef>
                <a:spcPct val="0"/>
              </a:spcBef>
            </a:pPr>
            <a:r>
              <a:rPr lang="en-US" sz="2870" b="1">
                <a:solidFill>
                  <a:srgbClr val="FFFFFF"/>
                </a:solidFill>
                <a:latin typeface="Poppins Medium"/>
                <a:ea typeface="Poppins Medium"/>
                <a:cs typeface="Poppins Medium"/>
                <a:sym typeface="Poppins Medium"/>
              </a:rPr>
              <a:t>4</a:t>
            </a:r>
          </a:p>
        </p:txBody>
      </p:sp>
      <p:sp>
        <p:nvSpPr>
          <p:cNvPr id="21" name="TextBox 21"/>
          <p:cNvSpPr txBox="1"/>
          <p:nvPr/>
        </p:nvSpPr>
        <p:spPr>
          <a:xfrm>
            <a:off x="8933497" y="776779"/>
            <a:ext cx="9354503" cy="408528"/>
          </a:xfrm>
          <a:prstGeom prst="rect">
            <a:avLst/>
          </a:prstGeom>
        </p:spPr>
        <p:txBody>
          <a:bodyPr lIns="0" tIns="0" rIns="0" bIns="0" rtlCol="0" anchor="t">
            <a:spAutoFit/>
          </a:bodyPr>
          <a:lstStyle/>
          <a:p>
            <a:pPr algn="l">
              <a:lnSpc>
                <a:spcPts val="2928"/>
              </a:lnSpc>
            </a:pPr>
            <a:r>
              <a:rPr lang="en-US" sz="2870">
                <a:solidFill>
                  <a:srgbClr val="FFFFFF"/>
                </a:solidFill>
                <a:latin typeface="Poppins"/>
                <a:ea typeface="Poppins"/>
                <a:cs typeface="Poppins"/>
                <a:sym typeface="Poppins"/>
              </a:rPr>
              <a:t>Discussion of expected findings and contributions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95781" y="839590"/>
            <a:ext cx="18771125" cy="444274"/>
            <a:chOff x="0" y="0"/>
            <a:chExt cx="4943835" cy="117010"/>
          </a:xfrm>
        </p:grpSpPr>
        <p:sp>
          <p:nvSpPr>
            <p:cNvPr id="3" name="Freeform 3"/>
            <p:cNvSpPr/>
            <p:nvPr/>
          </p:nvSpPr>
          <p:spPr>
            <a:xfrm>
              <a:off x="0" y="0"/>
              <a:ext cx="4943835" cy="117010"/>
            </a:xfrm>
            <a:custGeom>
              <a:avLst/>
              <a:gdLst/>
              <a:ahLst/>
              <a:cxnLst/>
              <a:rect l="l" t="t" r="r" b="b"/>
              <a:pathLst>
                <a:path w="4943835" h="117010">
                  <a:moveTo>
                    <a:pt x="0" y="0"/>
                  </a:moveTo>
                  <a:lnTo>
                    <a:pt x="4943835" y="0"/>
                  </a:lnTo>
                  <a:lnTo>
                    <a:pt x="4943835" y="117010"/>
                  </a:lnTo>
                  <a:lnTo>
                    <a:pt x="0" y="117010"/>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4" name="TextBox 4"/>
            <p:cNvSpPr txBox="1"/>
            <p:nvPr/>
          </p:nvSpPr>
          <p:spPr>
            <a:xfrm>
              <a:off x="0" y="-38100"/>
              <a:ext cx="4943835" cy="155110"/>
            </a:xfrm>
            <a:prstGeom prst="rect">
              <a:avLst/>
            </a:prstGeom>
          </p:spPr>
          <p:txBody>
            <a:bodyPr lIns="50800" tIns="50800" rIns="50800" bIns="50800" rtlCol="0" anchor="ctr"/>
            <a:lstStyle/>
            <a:p>
              <a:pPr algn="ctr">
                <a:lnSpc>
                  <a:spcPts val="2199"/>
                </a:lnSpc>
              </a:pPr>
              <a:endParaRPr/>
            </a:p>
          </p:txBody>
        </p:sp>
      </p:grpSp>
      <p:sp>
        <p:nvSpPr>
          <p:cNvPr id="5" name="Freeform 5"/>
          <p:cNvSpPr/>
          <p:nvPr/>
        </p:nvSpPr>
        <p:spPr>
          <a:xfrm>
            <a:off x="1541454" y="839590"/>
            <a:ext cx="490664" cy="444274"/>
          </a:xfrm>
          <a:custGeom>
            <a:avLst/>
            <a:gdLst/>
            <a:ahLst/>
            <a:cxnLst/>
            <a:rect l="l" t="t" r="r" b="b"/>
            <a:pathLst>
              <a:path w="490664" h="444274">
                <a:moveTo>
                  <a:pt x="0" y="0"/>
                </a:moveTo>
                <a:lnTo>
                  <a:pt x="490664" y="0"/>
                </a:lnTo>
                <a:lnTo>
                  <a:pt x="490664" y="444274"/>
                </a:lnTo>
                <a:lnTo>
                  <a:pt x="0" y="44427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HK"/>
          </a:p>
        </p:txBody>
      </p:sp>
      <p:grpSp>
        <p:nvGrpSpPr>
          <p:cNvPr id="6" name="Group 6"/>
          <p:cNvGrpSpPr/>
          <p:nvPr/>
        </p:nvGrpSpPr>
        <p:grpSpPr>
          <a:xfrm rot="-5400000">
            <a:off x="16589159" y="8439578"/>
            <a:ext cx="2272060" cy="444274"/>
            <a:chOff x="0" y="0"/>
            <a:chExt cx="598403" cy="117010"/>
          </a:xfrm>
        </p:grpSpPr>
        <p:sp>
          <p:nvSpPr>
            <p:cNvPr id="7" name="Freeform 7"/>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8" name="TextBox 8"/>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9" name="TextBox 9"/>
          <p:cNvSpPr txBox="1"/>
          <p:nvPr/>
        </p:nvSpPr>
        <p:spPr>
          <a:xfrm>
            <a:off x="4830206" y="3620390"/>
            <a:ext cx="8627587" cy="1523073"/>
          </a:xfrm>
          <a:prstGeom prst="rect">
            <a:avLst/>
          </a:prstGeom>
        </p:spPr>
        <p:txBody>
          <a:bodyPr lIns="0" tIns="0" rIns="0" bIns="0" rtlCol="0" anchor="t">
            <a:spAutoFit/>
          </a:bodyPr>
          <a:lstStyle/>
          <a:p>
            <a:pPr algn="ctr">
              <a:lnSpc>
                <a:spcPts val="11376"/>
              </a:lnSpc>
            </a:pPr>
            <a:r>
              <a:rPr lang="en-US" sz="11728" b="1">
                <a:solidFill>
                  <a:srgbClr val="80C772"/>
                </a:solidFill>
                <a:latin typeface="Montserrat Semi-Bold"/>
                <a:ea typeface="Montserrat Semi-Bold"/>
                <a:cs typeface="Montserrat Semi-Bold"/>
                <a:sym typeface="Montserrat Semi-Bold"/>
              </a:rPr>
              <a:t>Thank</a:t>
            </a:r>
          </a:p>
        </p:txBody>
      </p:sp>
      <p:sp>
        <p:nvSpPr>
          <p:cNvPr id="10" name="TextBox 10"/>
          <p:cNvSpPr txBox="1"/>
          <p:nvPr/>
        </p:nvSpPr>
        <p:spPr>
          <a:xfrm>
            <a:off x="5830344" y="4948179"/>
            <a:ext cx="6395739" cy="1859913"/>
          </a:xfrm>
          <a:prstGeom prst="rect">
            <a:avLst/>
          </a:prstGeom>
        </p:spPr>
        <p:txBody>
          <a:bodyPr lIns="0" tIns="0" rIns="0" bIns="0" rtlCol="0" anchor="t">
            <a:spAutoFit/>
          </a:bodyPr>
          <a:lstStyle/>
          <a:p>
            <a:pPr algn="ctr">
              <a:lnSpc>
                <a:spcPts val="13971"/>
              </a:lnSpc>
            </a:pPr>
            <a:r>
              <a:rPr lang="en-US" sz="14403" b="1">
                <a:solidFill>
                  <a:srgbClr val="FFFFFF"/>
                </a:solidFill>
                <a:latin typeface="Montserrat Bold"/>
                <a:ea typeface="Montserrat Bold"/>
                <a:cs typeface="Montserrat Bold"/>
                <a:sym typeface="Montserrat Bold"/>
              </a:rPr>
              <a:t>You!</a:t>
            </a:r>
          </a:p>
        </p:txBody>
      </p:sp>
      <p:sp>
        <p:nvSpPr>
          <p:cNvPr id="11" name="TextBox 11"/>
          <p:cNvSpPr txBox="1"/>
          <p:nvPr/>
        </p:nvSpPr>
        <p:spPr>
          <a:xfrm rot="5282084">
            <a:off x="16787544" y="8582372"/>
            <a:ext cx="1846679" cy="159665"/>
          </a:xfrm>
          <a:prstGeom prst="rect">
            <a:avLst/>
          </a:prstGeom>
        </p:spPr>
        <p:txBody>
          <a:bodyPr lIns="0" tIns="0" rIns="0" bIns="0" rtlCol="0" anchor="t">
            <a:spAutoFit/>
          </a:bodyPr>
          <a:lstStyle/>
          <a:p>
            <a:pPr algn="ctr">
              <a:lnSpc>
                <a:spcPts val="1223"/>
              </a:lnSpc>
            </a:pPr>
            <a:r>
              <a:rPr lang="en-US" sz="1261" b="1" spc="1008">
                <a:solidFill>
                  <a:srgbClr val="FFFFFF"/>
                </a:solidFill>
                <a:latin typeface="Montserrat Semi-Bold"/>
                <a:ea typeface="Montserrat Semi-Bold"/>
                <a:cs typeface="Montserrat Semi-Bold"/>
                <a:sym typeface="Montserrat Semi-Bold"/>
              </a:rPr>
              <a:t>PAGE 16</a:t>
            </a:r>
          </a:p>
        </p:txBody>
      </p:sp>
      <p:grpSp>
        <p:nvGrpSpPr>
          <p:cNvPr id="12" name="Group 12"/>
          <p:cNvGrpSpPr/>
          <p:nvPr/>
        </p:nvGrpSpPr>
        <p:grpSpPr>
          <a:xfrm>
            <a:off x="-13645081" y="8661715"/>
            <a:ext cx="18771125" cy="1263424"/>
            <a:chOff x="0" y="0"/>
            <a:chExt cx="4943835" cy="332754"/>
          </a:xfrm>
        </p:grpSpPr>
        <p:sp>
          <p:nvSpPr>
            <p:cNvPr id="13" name="Freeform 13"/>
            <p:cNvSpPr/>
            <p:nvPr/>
          </p:nvSpPr>
          <p:spPr>
            <a:xfrm>
              <a:off x="0" y="0"/>
              <a:ext cx="4943835" cy="332754"/>
            </a:xfrm>
            <a:custGeom>
              <a:avLst/>
              <a:gdLst/>
              <a:ahLst/>
              <a:cxnLst/>
              <a:rect l="l" t="t" r="r" b="b"/>
              <a:pathLst>
                <a:path w="4943835" h="332754">
                  <a:moveTo>
                    <a:pt x="0" y="0"/>
                  </a:moveTo>
                  <a:lnTo>
                    <a:pt x="4943835" y="0"/>
                  </a:lnTo>
                  <a:lnTo>
                    <a:pt x="4943835" y="332754"/>
                  </a:lnTo>
                  <a:lnTo>
                    <a:pt x="0" y="332754"/>
                  </a:lnTo>
                  <a:close/>
                </a:path>
              </a:pathLst>
            </a:custGeom>
            <a:gradFill rotWithShape="1">
              <a:gsLst>
                <a:gs pos="0">
                  <a:srgbClr val="54B087">
                    <a:alpha val="0"/>
                  </a:srgbClr>
                </a:gs>
                <a:gs pos="50000">
                  <a:srgbClr val="304D0A">
                    <a:alpha val="100000"/>
                  </a:srgbClr>
                </a:gs>
                <a:gs pos="100000">
                  <a:srgbClr val="54B087">
                    <a:alpha val="0"/>
                  </a:srgbClr>
                </a:gs>
              </a:gsLst>
              <a:lin ang="0"/>
            </a:gradFill>
          </p:spPr>
          <p:txBody>
            <a:bodyPr/>
            <a:lstStyle/>
            <a:p>
              <a:endParaRPr lang="en-HK"/>
            </a:p>
          </p:txBody>
        </p:sp>
        <p:sp>
          <p:nvSpPr>
            <p:cNvPr id="14" name="TextBox 14"/>
            <p:cNvSpPr txBox="1"/>
            <p:nvPr/>
          </p:nvSpPr>
          <p:spPr>
            <a:xfrm>
              <a:off x="0" y="-38100"/>
              <a:ext cx="4943835" cy="370854"/>
            </a:xfrm>
            <a:prstGeom prst="rect">
              <a:avLst/>
            </a:prstGeom>
          </p:spPr>
          <p:txBody>
            <a:bodyPr lIns="50800" tIns="50800" rIns="50800" bIns="50800" rtlCol="0" anchor="ctr"/>
            <a:lstStyle/>
            <a:p>
              <a:pPr algn="ctr">
                <a:lnSpc>
                  <a:spcPts val="2199"/>
                </a:lnSpc>
              </a:pPr>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rgbClr val="000000">
                <a:alpha val="100000"/>
              </a:srgbClr>
            </a:gs>
            <a:gs pos="100000">
              <a:srgbClr val="14370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rot="-5400000">
            <a:off x="16589159" y="8439578"/>
            <a:ext cx="2272060" cy="444274"/>
            <a:chOff x="0" y="0"/>
            <a:chExt cx="598403" cy="117010"/>
          </a:xfrm>
        </p:grpSpPr>
        <p:sp>
          <p:nvSpPr>
            <p:cNvPr id="3" name="Freeform 3"/>
            <p:cNvSpPr/>
            <p:nvPr/>
          </p:nvSpPr>
          <p:spPr>
            <a:xfrm>
              <a:off x="0" y="0"/>
              <a:ext cx="598403" cy="117010"/>
            </a:xfrm>
            <a:custGeom>
              <a:avLst/>
              <a:gdLst/>
              <a:ahLst/>
              <a:cxnLst/>
              <a:rect l="l" t="t" r="r" b="b"/>
              <a:pathLst>
                <a:path w="598403" h="117010">
                  <a:moveTo>
                    <a:pt x="0" y="0"/>
                  </a:moveTo>
                  <a:lnTo>
                    <a:pt x="598403" y="0"/>
                  </a:lnTo>
                  <a:lnTo>
                    <a:pt x="598403" y="117010"/>
                  </a:lnTo>
                  <a:lnTo>
                    <a:pt x="0" y="117010"/>
                  </a:lnTo>
                  <a:close/>
                </a:path>
              </a:pathLst>
            </a:custGeom>
            <a:gradFill rotWithShape="1">
              <a:gsLst>
                <a:gs pos="0">
                  <a:srgbClr val="1A5D3F">
                    <a:alpha val="0"/>
                  </a:srgbClr>
                </a:gs>
                <a:gs pos="50000">
                  <a:srgbClr val="1E3203">
                    <a:alpha val="100000"/>
                  </a:srgbClr>
                </a:gs>
                <a:gs pos="100000">
                  <a:srgbClr val="1F6445">
                    <a:alpha val="0"/>
                  </a:srgbClr>
                </a:gs>
              </a:gsLst>
              <a:lin ang="0"/>
            </a:gradFill>
          </p:spPr>
          <p:txBody>
            <a:bodyPr/>
            <a:lstStyle/>
            <a:p>
              <a:endParaRPr lang="en-HK"/>
            </a:p>
          </p:txBody>
        </p:sp>
        <p:sp>
          <p:nvSpPr>
            <p:cNvPr id="4" name="TextBox 4"/>
            <p:cNvSpPr txBox="1"/>
            <p:nvPr/>
          </p:nvSpPr>
          <p:spPr>
            <a:xfrm>
              <a:off x="0" y="-38100"/>
              <a:ext cx="598403" cy="155110"/>
            </a:xfrm>
            <a:prstGeom prst="rect">
              <a:avLst/>
            </a:prstGeom>
          </p:spPr>
          <p:txBody>
            <a:bodyPr lIns="50800" tIns="50800" rIns="50800" bIns="50800" rtlCol="0" anchor="ctr"/>
            <a:lstStyle/>
            <a:p>
              <a:pPr algn="ctr">
                <a:lnSpc>
                  <a:spcPts val="2199"/>
                </a:lnSpc>
              </a:pPr>
              <a:endParaRPr/>
            </a:p>
          </p:txBody>
        </p:sp>
      </p:grpSp>
      <p:sp>
        <p:nvSpPr>
          <p:cNvPr id="5" name="TextBox 5"/>
          <p:cNvSpPr txBox="1"/>
          <p:nvPr/>
        </p:nvSpPr>
        <p:spPr>
          <a:xfrm>
            <a:off x="1028700" y="633533"/>
            <a:ext cx="6113545" cy="507364"/>
          </a:xfrm>
          <a:prstGeom prst="rect">
            <a:avLst/>
          </a:prstGeom>
        </p:spPr>
        <p:txBody>
          <a:bodyPr lIns="0" tIns="0" rIns="0" bIns="0" rtlCol="0" anchor="t">
            <a:spAutoFit/>
          </a:bodyPr>
          <a:lstStyle/>
          <a:p>
            <a:pPr algn="l">
              <a:lnSpc>
                <a:spcPts val="3879"/>
              </a:lnSpc>
            </a:pPr>
            <a:r>
              <a:rPr lang="en-US" sz="3999" b="1">
                <a:solidFill>
                  <a:srgbClr val="80C772"/>
                </a:solidFill>
                <a:latin typeface="Montserrat Semi-Bold"/>
                <a:ea typeface="Montserrat Semi-Bold"/>
                <a:cs typeface="Montserrat Semi-Bold"/>
                <a:sym typeface="Montserrat Semi-Bold"/>
              </a:rPr>
              <a:t>References</a:t>
            </a:r>
          </a:p>
        </p:txBody>
      </p:sp>
      <p:sp>
        <p:nvSpPr>
          <p:cNvPr id="6" name="TextBox 6"/>
          <p:cNvSpPr txBox="1"/>
          <p:nvPr/>
        </p:nvSpPr>
        <p:spPr>
          <a:xfrm>
            <a:off x="495040" y="1401127"/>
            <a:ext cx="17297920" cy="8025002"/>
          </a:xfrm>
          <a:prstGeom prst="rect">
            <a:avLst/>
          </a:prstGeom>
        </p:spPr>
        <p:txBody>
          <a:bodyPr lIns="0" tIns="0" rIns="0" bIns="0" rtlCol="0" anchor="t">
            <a:spAutoFit/>
          </a:bodyPr>
          <a:lstStyle/>
          <a:p>
            <a:pPr algn="l">
              <a:lnSpc>
                <a:spcPts val="1805"/>
              </a:lnSpc>
            </a:pPr>
            <a:r>
              <a:rPr lang="en-US" sz="2099">
                <a:solidFill>
                  <a:srgbClr val="FFFFFF"/>
                </a:solidFill>
                <a:latin typeface="Montserrat"/>
                <a:ea typeface="Montserrat"/>
                <a:cs typeface="Montserrat"/>
                <a:sym typeface="Montserrat"/>
              </a:rPr>
              <a:t>Accenture (2019) Scaling AI: From Experimental to Exponential. Available at: https://www.accenture.com/us-en/insights/artificial-intelligence/ai-investments (Accessed: 15 February 2025).</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AI Timeline: Key Events in Artificial Intelligence from 1950-2025 (no date) The AI Navigator | Your Guide Through the World of AI. Available at: https://www.theainavigator.com/ai-timeline (Accessed: 13 March 2025).</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Atallah, S.B. et al. (2023) ‘How large language models including generative pre-trained transformer (GPT) 3 and 4 will impact medicine and surgery’, Techniques in Coloproctology, 27(8), pp. 609–614. Available at: https://doi.org/10.1007/s10151-023-02837-8. </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DeepSeek (no date). Available at: https://www.deepseek.com/ (Accessed: 13 March 2025).</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Hutzschenreuter, T. and Lämmermann, T. (2025) ‘What Is Your AI Strategy? Systematically Integrating Self-Learning Technologies into Your Business Strategy’, Academy of Management Perspectives, p. amp.2023.0243. Available at: https://doi.org/10.5465/amp.2023.0243. </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IBA (2024) The Future is Now: Artificial Intelligence and the Legal Profession. Available at: https://www.ibanet.org/IBA-and-CAIDP-release-report-The-Future-is-Now-Artificial Intelligence-and-the-Legal-Profession (Accessed: 13 February 2025). </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McCarthy, J. et al. (2006) ‘A Proposal for the Dartmouth Summer Research Project on Artificial Intelligence, August 31, 1955’, AI Magazine (Reprinted), 27(4), pp. 12–12. Available at: https://doi.org/10.1609/aimag.v27i4.1904.</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MIT (2024) What is AI?, MIT Technology Review. Available at: https://www.technologyreview.com/2024/07/10/1094475/what-is-artificial-intelligence-ai definitive-guide/ (Accessed: 8 February 2025).</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OpenAI (2025). Available at: https://openai.com/ (Accessed: 13 March 2025)</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Peifer, Y., Jeske, T. and Hille, S. (2022) ‘Artificial Intelligence and its Impact on Leaders and Leadership’, Procedia Computer Science, 200, pp. 1024–1030. Available at: https://doi.org/10.1016/j.procs.2022.01.301.</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Rane, N. (2023) ‘Role and Challenges of ChatGPT and Similar Generative Artificial Intelligence in Business Management’, SSRN Electronic Journal [Preprint]. Available at: https://doi.org/10.2139/ssrn.4603227</a:t>
            </a:r>
          </a:p>
          <a:p>
            <a:pPr algn="l">
              <a:lnSpc>
                <a:spcPts val="1805"/>
              </a:lnSpc>
            </a:pPr>
            <a:endParaRPr lang="en-US" sz="2099">
              <a:solidFill>
                <a:srgbClr val="FFFFFF"/>
              </a:solidFill>
              <a:latin typeface="Montserrat"/>
              <a:ea typeface="Montserrat"/>
              <a:cs typeface="Montserrat"/>
              <a:sym typeface="Montserrat"/>
            </a:endParaRPr>
          </a:p>
          <a:p>
            <a:pPr algn="l">
              <a:lnSpc>
                <a:spcPts val="1805"/>
              </a:lnSpc>
            </a:pPr>
            <a:r>
              <a:rPr lang="en-US" sz="2099">
                <a:solidFill>
                  <a:srgbClr val="FFFFFF"/>
                </a:solidFill>
                <a:latin typeface="Montserrat"/>
                <a:ea typeface="Montserrat"/>
                <a:cs typeface="Montserrat"/>
                <a:sym typeface="Montserrat"/>
              </a:rPr>
              <a:t>Shirer, M. (2024) Worldwide Spending on Artificial Intelligence Forecast to Reach $632 Billion in 2028, According to a New IDC Spending Guide, IDC: The premier global market intelligence company. Available at: https://www.idc.com/getdoc.jsp?containerId=prUS52530724 (Accessed: 1 February 2025).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2148</Words>
  <Application>Microsoft Office PowerPoint</Application>
  <PresentationFormat>Custom</PresentationFormat>
  <Paragraphs>299</Paragraphs>
  <Slides>18</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Poppins Medium</vt:lpstr>
      <vt:lpstr>Poppins</vt:lpstr>
      <vt:lpstr>Montserrat Bold</vt:lpstr>
      <vt:lpstr>Montserrat</vt:lpstr>
      <vt:lpstr>Arial</vt:lpstr>
      <vt:lpstr>Montserrat Semi-Bold</vt:lpstr>
      <vt:lpstr>Calibri</vt:lpstr>
      <vt:lpstr>Poppins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studio shodwe</dc:title>
  <cp:lastModifiedBy>danny chan</cp:lastModifiedBy>
  <cp:revision>2</cp:revision>
  <dcterms:created xsi:type="dcterms:W3CDTF">2006-08-16T00:00:00Z</dcterms:created>
  <dcterms:modified xsi:type="dcterms:W3CDTF">2025-03-13T14:35:48Z</dcterms:modified>
  <dc:identifier>DAGgxFfCGNM</dc:identifier>
</cp:coreProperties>
</file>