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71"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9144000" cy="5143500" type="screen16x9"/>
  <p:notesSz cx="6858000" cy="9144000"/>
  <p:embeddedFontLst>
    <p:embeddedFont>
      <p:font typeface="Calibri" panose="020F0502020204030204" pitchFamily="34" charset="0"/>
      <p:regular r:id="rId19"/>
      <p:bold r:id="rId20"/>
      <p:italic r:id="rId21"/>
      <p:boldItalic r:id="rId22"/>
    </p:embeddedFont>
    <p:embeddedFont>
      <p:font typeface="Nunito"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1042" y="53"/>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trinitycityhotel.com/en/"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g17ac5cea071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3" name="Google Shape;133;g17ac5cea07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7ac5cea071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7ac5cea071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Management is referred to as the specific spheres of the hospitality industry that comprises the administration, regulation and modulation of prime operations of a hotel. Hotel Trinity is a four-star centre hotel and component of the Trinity Hotel chain which is situated in Dublin, Ireland within the UK that provides travellers and tourists with numerous food, beverages and accommodation services (Trinity, 2022). This assignment will encompass the development of the menu of the hotel for the Christmas Party.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g17ac5cea071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7" name="Google Shape;147;g17ac5cea07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look of the menu will be catchy and attractive and will comprise a brief description of all food items documented in different fonts and headings. For example, the font size for the starter will be 12 with headings and subheadings made in Italics and Bold and the </a:t>
            </a:r>
            <a:r>
              <a:rPr lang="en-GB" sz="1200" b="1">
                <a:solidFill>
                  <a:schemeClr val="dk1"/>
                </a:solidFill>
                <a:latin typeface="Times New Roman"/>
                <a:ea typeface="Times New Roman"/>
                <a:cs typeface="Times New Roman"/>
                <a:sym typeface="Times New Roman"/>
              </a:rPr>
              <a:t>colour</a:t>
            </a:r>
            <a:r>
              <a:rPr lang="en-GB" sz="1200">
                <a:solidFill>
                  <a:schemeClr val="dk1"/>
                </a:solidFill>
                <a:latin typeface="Times New Roman"/>
                <a:ea typeface="Times New Roman"/>
                <a:cs typeface="Times New Roman"/>
                <a:sym typeface="Times New Roman"/>
              </a:rPr>
              <a:t> of the font will be blue along with the font types of Pacifico and with an alignment of left. Next, in the main course section, the font size of the text will be bigger such as 14 as these will be the main food items of the hotels that will be used for captivating the interest of potential tourists and travellers while ordering food. The colour of the font will be given as golden to have a glossy look along with an alignment of the centre with appropriate headings and subheadings in Bold and Italics and font type of Times New Roman. Lastly, for the desert section, the font size will be used 12 and the colour of the font will be light green along with a justified alignment and font type of Lobster with appropriate headings and subheadings of Italics and Bold.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2"/>
        <p:cNvGrpSpPr/>
        <p:nvPr/>
      </p:nvGrpSpPr>
      <p:grpSpPr>
        <a:xfrm>
          <a:off x="0" y="0"/>
          <a:ext cx="0" cy="0"/>
          <a:chOff x="0" y="0"/>
          <a:chExt cx="0" cy="0"/>
        </a:xfrm>
      </p:grpSpPr>
      <p:sp>
        <p:nvSpPr>
          <p:cNvPr id="163" name="Google Shape;163;g17ac5cea071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4" name="Google Shape;164;g17ac5cea07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There will be a total number of 13 types of courses in  Hotel Trinity Namely “hors d'oeuvre, Soup, Starter, Appetiser, Salad, Main Course, Desserts, Table D'hote, A la carte, Cyclic, Static,  Mignardise and Beverages”.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total number of dishes in Hotel Trinity will be 150 comprising a total number of 15 cuisines namely “English Cuisine, American Cuisine, Russian Cuisine, Indian Cuisine, Chinese Cuisine, German Cuisine, Italian Cuisine, French Cuisine, Thai Cuisine, Mexican Cuisine, Moroccan Cuisine, Japanese Cuisine, Greek Cuisine, Spanish Cuisine and Lebanese Cuisine”.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g17ac5cea071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2" name="Google Shape;172;g17ac5cea071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Christmas comes in the winter season and therefore Hotel Trinity will focus on the utilisation of specific ingredients available during the winter season. This includes numerous items such as “broccoli, root vegetables, citrus fruits, chestnuts, mussels, kale, ducks, sheep, beef, pork” and many more. Other main items such as “carrots, cabbage, sweet potatoes, onions, radish, yams, sweet potatoes, beets, turnips, Sarson, pudina, oranges, lemons, limes, and grapefruits” and many more. Additionally, seasonal ingredients such as “Brussels, spouts, winter squash, dates, hearty greens, sprouts, microgreens, peas, rutabagas, parsnips” and others.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Google Shape;179;g17ac5cea071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0" name="Google Shape;180;g17ac5cea071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Trinity will select an appropriate theme for enhancing the culture of the hotel in terms of alluring numerous consumers and tourists to visit the hotel. This will include the set up of live music in which the space and ambience of the place will be embellished. The live music will mainly contain acoustic sets, Jazz, Drums, Keyboards and violin covers and many more additional instruments to embrace the moods and happiness of potential consumers progressively. Live music will help to enhance the ambience in terms of setting up the energy, social activeness and self-esteem of feasible consumers and travellers coming to the hotel for eating. Additionally, the utilisation of live music will help in the escalation of quality of life and the release of Oxytocin for increasing happiness and gratification of individuals.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g17ac5cea071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 name="Google Shape;188;g17ac5cea071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pricing strategy used by Hotel Trinity will be the “Premium-Pricing Strategy” in terms of targeting royal and upper-level members of the society that will help to increase the sales revenue generation, profit margins and market share within the hospitality industry sector. As Dublin is a good location for business within Ireland, and the UK, therefore the hotel will compete with local businesses in terms of having tough competition with them. Furthermore, on the weekday Hotel Trinity will focus on the high pricing strategy in terms of having the objectives of lifting its business operations and revenue collection. On the other hand, during the weekends the hotel will offer additional discounts and numerous benefits such as giving combos like one complimentary dish free with two main courses and beverages free with desserts and many more. Additionally, Hotel Trinity will also accord 15-20% flat off, unlimited buffets at 10.48 pounds, sales off and discounts in beverages such as “Whiskey, Wine, Beer, Gin, Rum, Brandy” and other possible options.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7ac5cea071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7ac5cea071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Trinity Hotel will abide by the </a:t>
            </a:r>
            <a:r>
              <a:rPr lang="en-GB" sz="1200" b="1">
                <a:solidFill>
                  <a:schemeClr val="dk1"/>
                </a:solidFill>
                <a:latin typeface="Times New Roman"/>
                <a:ea typeface="Times New Roman"/>
                <a:cs typeface="Times New Roman"/>
                <a:sym typeface="Times New Roman"/>
              </a:rPr>
              <a:t>Food and Safety Act of 1990 </a:t>
            </a:r>
            <a:r>
              <a:rPr lang="en-GB" sz="1200">
                <a:solidFill>
                  <a:schemeClr val="dk1"/>
                </a:solidFill>
                <a:latin typeface="Times New Roman"/>
                <a:ea typeface="Times New Roman"/>
                <a:cs typeface="Times New Roman"/>
                <a:sym typeface="Times New Roman"/>
              </a:rPr>
              <a:t>which states that hospitality organisations need to endorse the quality, standard, hygiene and cleanliness related to the cooking and distribution of food in terms of not including or removing anything from food items (Gov, 2022). The hotel will also follow the guidelines of the </a:t>
            </a:r>
            <a:r>
              <a:rPr lang="en-GB" sz="1200" b="1">
                <a:solidFill>
                  <a:schemeClr val="dk1"/>
                </a:solidFill>
                <a:latin typeface="Times New Roman"/>
                <a:ea typeface="Times New Roman"/>
                <a:cs typeface="Times New Roman"/>
                <a:sym typeface="Times New Roman"/>
              </a:rPr>
              <a:t>Food Standards Agency (FCA)</a:t>
            </a:r>
            <a:r>
              <a:rPr lang="en-GB" sz="1200">
                <a:solidFill>
                  <a:schemeClr val="dk1"/>
                </a:solidFill>
                <a:latin typeface="Times New Roman"/>
                <a:ea typeface="Times New Roman"/>
                <a:cs typeface="Times New Roman"/>
                <a:sym typeface="Times New Roman"/>
              </a:rPr>
              <a:t> that state the influence of food items should not disrupt the health conditions and quality of life among the consumers (Gov, 2022). Hotel trinity will not sell any strenuous or harmful food that can lead to the fostering of allergies, infections, food poisoning and others thus damaging the physical health of consumers and patients.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g17ac5cea071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4" name="Google Shape;204;g17ac5cea071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menu will be available all through the Christmas event and pre-orders will also be taken on any official occasion, or formal parties in terms of booking tables two-five days before the programme.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g17ac5cea071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2" name="Google Shape;212;g17ac5cea071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Trinity will accept bookings both offline and online. Potential consumers will be able to visit the hotel and book their table in terms by enlisting their names on the bookings list. Customers and tourists coming from other regions and countries will be able to book tables from the company website and google progressively. For advance bookings, consumers need to pay a certain amount and the token money for this is 3.88 pounds.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8"/>
        <p:cNvGrpSpPr/>
        <p:nvPr/>
      </p:nvGrpSpPr>
      <p:grpSpPr>
        <a:xfrm>
          <a:off x="0" y="0"/>
          <a:ext cx="0" cy="0"/>
          <a:chOff x="0" y="0"/>
          <a:chExt cx="0" cy="0"/>
        </a:xfrm>
      </p:grpSpPr>
      <p:sp>
        <p:nvSpPr>
          <p:cNvPr id="219" name="Google Shape;219;g17ac5cea071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0" name="Google Shape;220;g17ac5cea071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Hotel Trinity will provide numerous beverages and drinks such as “Whiskey, Wine, Beer, Gin, Rum, Brandy” and many more additional alternatives. Special discounts and offerings will be given to premium drinks and beverages during the period of the Christmas party. Drink packages will start from 5 to 30 pounds that will comprise the volume of 180 ml, 250 ml, 500ml, 750 ml,1, 2, 3, 5, and 10 litres respectively.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g17ac5cea071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17ac5cea071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Thus, the report will discuss the depiction of adequate features and amenities provided by the Hotel Trinity while inaugurating their new menu for captivating the engrossment of potential consumers and tourists in the market. The report discussed all essential factors associated with the development of the menu.</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4"/>
        <p:cNvGrpSpPr/>
        <p:nvPr/>
      </p:nvGrpSpPr>
      <p:grpSpPr>
        <a:xfrm>
          <a:off x="0" y="0"/>
          <a:ext cx="0" cy="0"/>
          <a:chOff x="0" y="0"/>
          <a:chExt cx="0" cy="0"/>
        </a:xfrm>
      </p:grpSpPr>
      <p:sp>
        <p:nvSpPr>
          <p:cNvPr id="235" name="Google Shape;235;g17ac5cea071_0_25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6" name="Google Shape;236;g17ac5cea071_0_2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Dublin, 2022. </a:t>
            </a:r>
            <a:r>
              <a:rPr lang="en-GB" sz="1200" i="1">
                <a:solidFill>
                  <a:schemeClr val="dk1"/>
                </a:solidFill>
                <a:highlight>
                  <a:srgbClr val="FFFFFF"/>
                </a:highlight>
                <a:latin typeface="Times New Roman"/>
                <a:ea typeface="Times New Roman"/>
                <a:cs typeface="Times New Roman"/>
                <a:sym typeface="Times New Roman"/>
              </a:rPr>
              <a:t>HOW TO SHOP LOCAL IN DUBLIN.</a:t>
            </a:r>
            <a:r>
              <a:rPr lang="en-GB" sz="1200">
                <a:solidFill>
                  <a:schemeClr val="dk1"/>
                </a:solidFill>
                <a:highlight>
                  <a:srgbClr val="FFFFFF"/>
                </a:highlight>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&lt;https://dublin.ie/live/life-in-dublin/shop-local/</a:t>
            </a:r>
            <a:r>
              <a:rPr lang="en-GB" sz="1200">
                <a:solidFill>
                  <a:schemeClr val="dk1"/>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a:t>
            </a:r>
            <a:r>
              <a:rPr lang="en-GB" sz="1200">
                <a:solidFill>
                  <a:schemeClr val="dk1"/>
                </a:solidFill>
                <a:highlight>
                  <a:srgbClr val="FFFFFF"/>
                </a:highlight>
                <a:latin typeface="Times New Roman"/>
                <a:ea typeface="Times New Roman"/>
                <a:cs typeface="Times New Roman"/>
                <a:sym typeface="Times New Roman"/>
              </a:rPr>
              <a: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Food, 2022.</a:t>
            </a:r>
            <a:r>
              <a:rPr lang="en-GB" sz="1200" i="1">
                <a:solidFill>
                  <a:schemeClr val="dk1"/>
                </a:solidFill>
                <a:highlight>
                  <a:srgbClr val="FFFFFF"/>
                </a:highlight>
                <a:latin typeface="Times New Roman"/>
                <a:ea typeface="Times New Roman"/>
                <a:cs typeface="Times New Roman"/>
                <a:sym typeface="Times New Roman"/>
              </a:rPr>
              <a:t> Food Safety Act 1990</a:t>
            </a:r>
            <a:r>
              <a:rPr lang="en-GB" sz="1200">
                <a:solidFill>
                  <a:schemeClr val="dk1"/>
                </a:solidFill>
                <a:highlight>
                  <a:srgbClr val="FFFFFF"/>
                </a:highlight>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&lt;https://www.food.gov.uk/about-us/key-regulations#:~:text=Food%20Safety%20Act%201990,-England%20and%20Wales&amp;text=The%20main%20responsibilities%20for%20all,health%20of%20people%20eating%20it&gt;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Gov, 2022.</a:t>
            </a:r>
            <a:r>
              <a:rPr lang="en-GB" sz="1200" i="1">
                <a:solidFill>
                  <a:schemeClr val="dk1"/>
                </a:solidFill>
                <a:highlight>
                  <a:srgbClr val="FFFFFF"/>
                </a:highlight>
                <a:latin typeface="Times New Roman"/>
                <a:ea typeface="Times New Roman"/>
                <a:cs typeface="Times New Roman"/>
                <a:sym typeface="Times New Roman"/>
              </a:rPr>
              <a:t> Food Standards</a:t>
            </a:r>
            <a:r>
              <a:rPr lang="en-GB" sz="1200">
                <a:solidFill>
                  <a:schemeClr val="dk1"/>
                </a:solidFill>
                <a:highlight>
                  <a:srgbClr val="FFFFFF"/>
                </a:highlight>
                <a:latin typeface="Times New Roman"/>
                <a:ea typeface="Times New Roman"/>
                <a:cs typeface="Times New Roman"/>
                <a:sym typeface="Times New Roman"/>
              </a:rPr>
              <a:t> Agency.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&lt;https://www.gov.uk/government/organisations/food-standards-agency&gt;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Trinity Hotel, 2022. 4-STAR HOTEL IN DUBLIN CITY CENTRE. [Online] Available at:&lt;</a:t>
            </a:r>
            <a:r>
              <a:rPr lang="en-GB" sz="1200">
                <a:solidFill>
                  <a:schemeClr val="dk1"/>
                </a:solidFill>
                <a:highlight>
                  <a:srgbClr val="FFFFFF"/>
                </a:highlight>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https://www.trinitycityhotel.com/en/</a:t>
            </a:r>
            <a:r>
              <a:rPr lang="en-GB" sz="1200">
                <a:solidFill>
                  <a:schemeClr val="dk1"/>
                </a:solidFill>
                <a:highlight>
                  <a:srgbClr val="FFFFFF"/>
                </a:highlight>
                <a:latin typeface="Times New Roman"/>
                <a:ea typeface="Times New Roman"/>
                <a:cs typeface="Times New Roman"/>
                <a:sym typeface="Times New Roman"/>
              </a:rPr>
              <a: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Dublin, 2022. </a:t>
            </a:r>
            <a:r>
              <a:rPr lang="en-GB" sz="1200" i="1">
                <a:solidFill>
                  <a:schemeClr val="dk1"/>
                </a:solidFill>
                <a:highlight>
                  <a:srgbClr val="FFFFFF"/>
                </a:highlight>
                <a:latin typeface="Times New Roman"/>
                <a:ea typeface="Times New Roman"/>
                <a:cs typeface="Times New Roman"/>
                <a:sym typeface="Times New Roman"/>
              </a:rPr>
              <a:t>HOW TO SHOP LOCAL IN DUBLIN.</a:t>
            </a:r>
            <a:r>
              <a:rPr lang="en-GB" sz="1200">
                <a:solidFill>
                  <a:schemeClr val="dk1"/>
                </a:solidFill>
                <a:highlight>
                  <a:srgbClr val="FFFFFF"/>
                </a:highlight>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&lt;https://dublin.ie/live/life-in-dublin/shop-local/</a:t>
            </a:r>
            <a:r>
              <a:rPr lang="en-GB" sz="1200">
                <a:solidFill>
                  <a:schemeClr val="dk1"/>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a:t>
            </a:r>
            <a:r>
              <a:rPr lang="en-GB" sz="1200">
                <a:solidFill>
                  <a:schemeClr val="dk1"/>
                </a:solidFill>
                <a:highlight>
                  <a:srgbClr val="FFFFFF"/>
                </a:highlight>
                <a:latin typeface="Times New Roman"/>
                <a:ea typeface="Times New Roman"/>
                <a:cs typeface="Times New Roman"/>
                <a:sym typeface="Times New Roman"/>
              </a:rPr>
              <a: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Food, 2022.</a:t>
            </a:r>
            <a:r>
              <a:rPr lang="en-GB" sz="1200" i="1">
                <a:solidFill>
                  <a:schemeClr val="dk1"/>
                </a:solidFill>
                <a:highlight>
                  <a:srgbClr val="FFFFFF"/>
                </a:highlight>
                <a:latin typeface="Times New Roman"/>
                <a:ea typeface="Times New Roman"/>
                <a:cs typeface="Times New Roman"/>
                <a:sym typeface="Times New Roman"/>
              </a:rPr>
              <a:t> Food Safety Act 1990</a:t>
            </a:r>
            <a:r>
              <a:rPr lang="en-GB" sz="1200">
                <a:solidFill>
                  <a:schemeClr val="dk1"/>
                </a:solidFill>
                <a:highlight>
                  <a:srgbClr val="FFFFFF"/>
                </a:highlight>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&lt;https://www.food.gov.uk/about-us/key-regulations#:~:text=Food%20Safety%20Act%201990,-England%20and%20Wales&amp;text=The%20main%20responsibilities%20for%20all,health%20of%20people%20eating%20it&gt;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highlight>
                  <a:srgbClr val="FFFFFF"/>
                </a:highlight>
                <a:latin typeface="Times New Roman"/>
                <a:ea typeface="Times New Roman"/>
                <a:cs typeface="Times New Roman"/>
                <a:sym typeface="Times New Roman"/>
              </a:rPr>
              <a:t>Gov, 2022.</a:t>
            </a:r>
            <a:r>
              <a:rPr lang="en-GB" sz="1200" i="1">
                <a:solidFill>
                  <a:schemeClr val="dk1"/>
                </a:solidFill>
                <a:highlight>
                  <a:srgbClr val="FFFFFF"/>
                </a:highlight>
                <a:latin typeface="Times New Roman"/>
                <a:ea typeface="Times New Roman"/>
                <a:cs typeface="Times New Roman"/>
                <a:sym typeface="Times New Roman"/>
              </a:rPr>
              <a:t> Food Standards</a:t>
            </a:r>
            <a:r>
              <a:rPr lang="en-GB" sz="1200">
                <a:solidFill>
                  <a:schemeClr val="dk1"/>
                </a:solidFill>
                <a:highlight>
                  <a:srgbClr val="FFFFFF"/>
                </a:highlight>
                <a:latin typeface="Times New Roman"/>
                <a:ea typeface="Times New Roman"/>
                <a:cs typeface="Times New Roman"/>
                <a:sym typeface="Times New Roman"/>
              </a:rPr>
              <a:t> Agency. </a:t>
            </a:r>
            <a:r>
              <a:rPr lang="en-GB" sz="1200">
                <a:solidFill>
                  <a:schemeClr val="dk1"/>
                </a:solidFill>
                <a:latin typeface="Times New Roman"/>
                <a:ea typeface="Times New Roman"/>
                <a:cs typeface="Times New Roman"/>
                <a:sym typeface="Times New Roman"/>
              </a:rPr>
              <a:t>[Online] Available at:</a:t>
            </a:r>
            <a:r>
              <a:rPr lang="en-GB" sz="1200">
                <a:solidFill>
                  <a:schemeClr val="dk1"/>
                </a:solidFill>
                <a:highlight>
                  <a:srgbClr val="FFFFFF"/>
                </a:highlight>
                <a:latin typeface="Times New Roman"/>
                <a:ea typeface="Times New Roman"/>
                <a:cs typeface="Times New Roman"/>
                <a:sym typeface="Times New Roman"/>
              </a:rPr>
              <a:t>&lt;https://www.gov.uk/government/organisations/food-standards-agency&gt;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200">
                <a:solidFill>
                  <a:schemeClr val="dk1"/>
                </a:solidFill>
                <a:latin typeface="Times New Roman"/>
                <a:ea typeface="Times New Roman"/>
                <a:cs typeface="Times New Roman"/>
                <a:sym typeface="Times New Roman"/>
              </a:rPr>
              <a:t>Trinity Hotel, 2022. 4-STAR HOTEL IN DUBLIN CITY CENTRE. [Online] Available at:&lt;</a:t>
            </a:r>
            <a:r>
              <a:rPr lang="en-GB" sz="1200">
                <a:solidFill>
                  <a:schemeClr val="dk1"/>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https://www.trinitycityhotel.com/en/</a:t>
            </a:r>
            <a:r>
              <a:rPr lang="en-GB" sz="1200">
                <a:solidFill>
                  <a:schemeClr val="dk1"/>
                </a:solidFill>
                <a:highlight>
                  <a:srgbClr val="FFFFFF"/>
                </a:highlight>
                <a:latin typeface="Times New Roman"/>
                <a:ea typeface="Times New Roman"/>
                <a:cs typeface="Times New Roman"/>
                <a:sym typeface="Times New Roman"/>
              </a:rPr>
              <a:t>&gt; [Accessed on 1 November 2022]</a:t>
            </a:r>
            <a:endParaRPr sz="1200">
              <a:solidFill>
                <a:schemeClr val="dk1"/>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endParaRPr sz="1200">
              <a:solidFill>
                <a:schemeClr val="dk1"/>
              </a:solidFill>
              <a:highlight>
                <a:srgbClr val="FFFFFF"/>
              </a:highlight>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g17ac5cea071_0_26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2" name="Google Shape;242;g17ac5cea071_0_2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about:blank" TargetMode="External"/><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305900" y="285750"/>
            <a:ext cx="8282400" cy="1685700"/>
          </a:xfrm>
          <a:prstGeom prst="rect">
            <a:avLst/>
          </a:prstGeom>
        </p:spPr>
        <p:txBody>
          <a:bodyPr spcFirstLastPara="1" wrap="square" lIns="91425" tIns="91425" rIns="91425" bIns="91425" anchor="ctr" anchorCtr="0">
            <a:noAutofit/>
          </a:bodyPr>
          <a:lstStyle/>
          <a:p>
            <a:pPr marL="0" lvl="0" indent="0" algn="ctr" rtl="0">
              <a:lnSpc>
                <a:spcPct val="150000"/>
              </a:lnSpc>
              <a:spcBef>
                <a:spcPts val="0"/>
              </a:spcBef>
              <a:spcAft>
                <a:spcPts val="300"/>
              </a:spcAft>
              <a:buNone/>
            </a:pPr>
            <a:r>
              <a:rPr lang="en-GB" sz="3200" b="1">
                <a:solidFill>
                  <a:srgbClr val="00FF00"/>
                </a:solidFill>
                <a:latin typeface="Times New Roman"/>
                <a:ea typeface="Times New Roman"/>
                <a:cs typeface="Times New Roman"/>
                <a:sym typeface="Times New Roman"/>
              </a:rPr>
              <a:t>International Hotel Management</a:t>
            </a:r>
            <a:br>
              <a:rPr lang="en-GB" sz="3200" b="1">
                <a:solidFill>
                  <a:srgbClr val="00FF00"/>
                </a:solidFill>
                <a:latin typeface="Times New Roman"/>
                <a:ea typeface="Times New Roman"/>
                <a:cs typeface="Times New Roman"/>
                <a:sym typeface="Times New Roman"/>
              </a:rPr>
            </a:br>
            <a:r>
              <a:rPr lang="en-GB" sz="3200" b="1">
                <a:solidFill>
                  <a:srgbClr val="00FF00"/>
                </a:solidFill>
                <a:latin typeface="Times New Roman"/>
                <a:ea typeface="Times New Roman"/>
                <a:cs typeface="Times New Roman"/>
                <a:sym typeface="Times New Roman"/>
              </a:rPr>
              <a:t>Assignment 2: Food and Beverages</a:t>
            </a:r>
            <a:endParaRPr sz="6200">
              <a:solidFill>
                <a:srgbClr val="00FF00"/>
              </a:solidFill>
            </a:endParaRPr>
          </a:p>
        </p:txBody>
      </p:sp>
      <p:sp>
        <p:nvSpPr>
          <p:cNvPr id="129" name="Google Shape;129;p13"/>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fontScale="62500"/>
          </a:bodyPr>
          <a:lstStyle/>
          <a:p>
            <a:pPr marL="0" lvl="0" indent="0" algn="ctr" rtl="0">
              <a:lnSpc>
                <a:spcPct val="150000"/>
              </a:lnSpc>
              <a:spcBef>
                <a:spcPts val="0"/>
              </a:spcBef>
              <a:spcAft>
                <a:spcPts val="300"/>
              </a:spcAft>
              <a:buNone/>
            </a:pPr>
            <a:r>
              <a:rPr lang="en-GB" sz="3200" b="1">
                <a:solidFill>
                  <a:srgbClr val="3C78D8"/>
                </a:solidFill>
                <a:latin typeface="Times New Roman"/>
                <a:ea typeface="Times New Roman"/>
                <a:cs typeface="Times New Roman"/>
                <a:sym typeface="Times New Roman"/>
              </a:rPr>
              <a:t>Task-Menu Development</a:t>
            </a:r>
            <a:endParaRPr sz="3200">
              <a:solidFill>
                <a:srgbClr val="3C78D8"/>
              </a:solidFill>
            </a:endParaRPr>
          </a:p>
        </p:txBody>
      </p:sp>
      <p:pic>
        <p:nvPicPr>
          <p:cNvPr id="130" name="Google Shape;130;p13"/>
          <p:cNvPicPr preferRelativeResize="0"/>
          <p:nvPr/>
        </p:nvPicPr>
        <p:blipFill>
          <a:blip r:embed="rId3">
            <a:alphaModFix/>
          </a:blip>
          <a:stretch>
            <a:fillRect/>
          </a:stretch>
        </p:blipFill>
        <p:spPr>
          <a:xfrm>
            <a:off x="3189350" y="2017650"/>
            <a:ext cx="2161980" cy="11082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17196-0F1B-744F-A992-10950BEA432E}"/>
              </a:ext>
            </a:extLst>
          </p:cNvPr>
          <p:cNvSpPr>
            <a:spLocks noGrp="1"/>
          </p:cNvSpPr>
          <p:nvPr>
            <p:ph type="title"/>
          </p:nvPr>
        </p:nvSpPr>
        <p:spPr>
          <a:xfrm>
            <a:off x="306672" y="1188750"/>
            <a:ext cx="3709200" cy="1383000"/>
          </a:xfrm>
        </p:spPr>
        <p:txBody>
          <a:bodyPr>
            <a:normAutofit/>
          </a:bodyPr>
          <a:lstStyle/>
          <a:p>
            <a:r>
              <a:rPr lang="en-GB" sz="1200" dirty="0"/>
              <a:t>Student Name-Lacatas viorica</a:t>
            </a:r>
            <a:br>
              <a:rPr lang="en-GB" sz="1200" dirty="0"/>
            </a:br>
            <a:r>
              <a:rPr lang="en-GB" sz="1200" dirty="0"/>
              <a:t>Student Number -2117500</a:t>
            </a:r>
            <a:br>
              <a:rPr lang="en-GB" sz="1200" dirty="0"/>
            </a:br>
            <a:r>
              <a:rPr lang="en-GB" sz="1200" dirty="0"/>
              <a:t>Module Number BMIH4002</a:t>
            </a:r>
            <a:br>
              <a:rPr lang="en-GB" sz="1200" dirty="0"/>
            </a:br>
            <a:r>
              <a:rPr lang="en-GB" sz="1200" dirty="0"/>
              <a:t>Module Lecturer-Charlotte Joyner</a:t>
            </a:r>
            <a:br>
              <a:rPr lang="en-GB" sz="1200" dirty="0"/>
            </a:br>
            <a:endParaRPr lang="en-GB" sz="1200" dirty="0"/>
          </a:p>
        </p:txBody>
      </p:sp>
      <p:sp>
        <p:nvSpPr>
          <p:cNvPr id="3" name="Text Placeholder 2">
            <a:extLst>
              <a:ext uri="{FF2B5EF4-FFF2-40B4-BE49-F238E27FC236}">
                <a16:creationId xmlns:a16="http://schemas.microsoft.com/office/drawing/2014/main" id="{243719D2-1062-FC2C-954C-5C37757AD963}"/>
              </a:ext>
            </a:extLst>
          </p:cNvPr>
          <p:cNvSpPr>
            <a:spLocks noGrp="1"/>
          </p:cNvSpPr>
          <p:nvPr>
            <p:ph type="body" idx="1"/>
          </p:nvPr>
        </p:nvSpPr>
        <p:spPr>
          <a:xfrm flipH="1">
            <a:off x="784980" y="4201297"/>
            <a:ext cx="512478" cy="96604"/>
          </a:xfrm>
        </p:spPr>
        <p:txBody>
          <a:bodyPr>
            <a:normAutofit fontScale="25000" lnSpcReduction="20000"/>
          </a:bodyPr>
          <a:lstStyle/>
          <a:p>
            <a:pPr marL="146050" indent="0">
              <a:buNone/>
            </a:pPr>
            <a:endParaRPr lang="en-GB" dirty="0"/>
          </a:p>
        </p:txBody>
      </p:sp>
    </p:spTree>
    <p:extLst>
      <p:ext uri="{BB962C8B-B14F-4D97-AF65-F5344CB8AC3E}">
        <p14:creationId xmlns:p14="http://schemas.microsoft.com/office/powerpoint/2010/main" val="3601465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14"/>
          <p:cNvSpPr txBox="1">
            <a:spLocks noGrp="1"/>
          </p:cNvSpPr>
          <p:nvPr>
            <p:ph type="title"/>
          </p:nvPr>
        </p:nvSpPr>
        <p:spPr>
          <a:xfrm>
            <a:off x="311700" y="0"/>
            <a:ext cx="8520600" cy="6132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500" b="1">
                <a:latin typeface="Times New Roman"/>
                <a:ea typeface="Times New Roman"/>
                <a:cs typeface="Times New Roman"/>
                <a:sym typeface="Times New Roman"/>
              </a:rPr>
              <a:t>Table of Contents</a:t>
            </a:r>
            <a:endParaRPr sz="2500" b="1">
              <a:latin typeface="Times New Roman"/>
              <a:ea typeface="Times New Roman"/>
              <a:cs typeface="Times New Roman"/>
              <a:sym typeface="Times New Roman"/>
            </a:endParaRPr>
          </a:p>
        </p:txBody>
      </p:sp>
      <p:sp>
        <p:nvSpPr>
          <p:cNvPr id="136" name="Google Shape;136;p14"/>
          <p:cNvSpPr txBox="1">
            <a:spLocks noGrp="1"/>
          </p:cNvSpPr>
          <p:nvPr>
            <p:ph type="body" idx="1"/>
          </p:nvPr>
        </p:nvSpPr>
        <p:spPr>
          <a:xfrm>
            <a:off x="311700" y="676775"/>
            <a:ext cx="8520600" cy="44667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GB" sz="1200" b="1">
                <a:latin typeface="Times New Roman"/>
                <a:ea typeface="Times New Roman"/>
                <a:cs typeface="Times New Roman"/>
                <a:sym typeface="Times New Roman"/>
              </a:rPr>
              <a:t>Slide 1: Introduction </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2: Menu Card</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4: Seasonality of Ingredients used</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5: Theme</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6: Suitable Price-Points</a:t>
            </a:r>
            <a:endParaRPr sz="1200" b="1">
              <a:latin typeface="Times New Roman"/>
              <a:ea typeface="Times New Roman"/>
              <a:cs typeface="Times New Roman"/>
              <a:sym typeface="Times New Roman"/>
            </a:endParaRPr>
          </a:p>
          <a:p>
            <a:pPr marL="0" lvl="0" indent="0" algn="just" rtl="0">
              <a:spcBef>
                <a:spcPts val="1200"/>
              </a:spcBef>
              <a:spcAft>
                <a:spcPts val="0"/>
              </a:spcAft>
              <a:buNone/>
            </a:pPr>
            <a:r>
              <a:rPr lang="en-GB" sz="1200" b="1">
                <a:latin typeface="Times New Roman"/>
                <a:ea typeface="Times New Roman"/>
                <a:cs typeface="Times New Roman"/>
                <a:sym typeface="Times New Roman"/>
              </a:rPr>
              <a:t>Slide 7 Legal Regulations and Statements</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8: Availability</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9:  Bookings and offerings</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10: Beverages</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11: Conclusion</a:t>
            </a:r>
            <a:endParaRPr sz="1200" b="1">
              <a:latin typeface="Times New Roman"/>
              <a:ea typeface="Times New Roman"/>
              <a:cs typeface="Times New Roman"/>
              <a:sym typeface="Times New Roman"/>
            </a:endParaRPr>
          </a:p>
          <a:p>
            <a:pPr marL="0" lvl="0" indent="0" algn="l" rtl="0">
              <a:spcBef>
                <a:spcPts val="1200"/>
              </a:spcBef>
              <a:spcAft>
                <a:spcPts val="0"/>
              </a:spcAft>
              <a:buNone/>
            </a:pPr>
            <a:r>
              <a:rPr lang="en-GB" sz="1200" b="1">
                <a:latin typeface="Times New Roman"/>
                <a:ea typeface="Times New Roman"/>
                <a:cs typeface="Times New Roman"/>
                <a:sym typeface="Times New Roman"/>
              </a:rPr>
              <a:t>Slide 12: Reference list</a:t>
            </a:r>
            <a:endParaRPr sz="1200" b="1">
              <a:latin typeface="Times New Roman"/>
              <a:ea typeface="Times New Roman"/>
              <a:cs typeface="Times New Roman"/>
              <a:sym typeface="Times New Roman"/>
            </a:endParaRPr>
          </a:p>
          <a:p>
            <a:pPr marL="0" lvl="0" indent="0" algn="l" rtl="0">
              <a:spcBef>
                <a:spcPts val="1200"/>
              </a:spcBef>
              <a:spcAft>
                <a:spcPts val="1200"/>
              </a:spcAft>
              <a:buNone/>
            </a:pPr>
            <a:r>
              <a:rPr lang="en-GB" sz="1200" b="1">
                <a:latin typeface="Times New Roman"/>
                <a:ea typeface="Times New Roman"/>
                <a:cs typeface="Times New Roman"/>
                <a:sym typeface="Times New Roman"/>
              </a:rPr>
              <a:t>Slide 13: Thank You</a:t>
            </a:r>
            <a:endParaRPr sz="1200" b="1">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5"/>
          <p:cNvSpPr txBox="1">
            <a:spLocks noGrp="1"/>
          </p:cNvSpPr>
          <p:nvPr>
            <p:ph type="title"/>
          </p:nvPr>
        </p:nvSpPr>
        <p:spPr>
          <a:xfrm>
            <a:off x="0" y="0"/>
            <a:ext cx="8520600" cy="5265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0"/>
              </a:spcBef>
              <a:spcAft>
                <a:spcPts val="0"/>
              </a:spcAft>
              <a:buNone/>
            </a:pPr>
            <a:r>
              <a:rPr lang="en-GB" sz="2500" b="1">
                <a:solidFill>
                  <a:srgbClr val="000000"/>
                </a:solidFill>
                <a:latin typeface="Times New Roman"/>
                <a:ea typeface="Times New Roman"/>
                <a:cs typeface="Times New Roman"/>
                <a:sym typeface="Times New Roman"/>
              </a:rPr>
              <a:t>Introduction</a:t>
            </a:r>
            <a:endParaRPr sz="2500"/>
          </a:p>
        </p:txBody>
      </p:sp>
      <p:sp>
        <p:nvSpPr>
          <p:cNvPr id="142" name="Google Shape;142;p15"/>
          <p:cNvSpPr txBox="1">
            <a:spLocks noGrp="1"/>
          </p:cNvSpPr>
          <p:nvPr>
            <p:ph type="body" idx="1"/>
          </p:nvPr>
        </p:nvSpPr>
        <p:spPr>
          <a:xfrm>
            <a:off x="311700" y="812125"/>
            <a:ext cx="5207700" cy="37566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Hotel Management is referred to as the specific spheres of the hospitality industry that comprises the administration, regulation and modulation of prime operations of a hotel.</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Trinity is a four-star centre hotel and component of the Trinity Hotel chain which is situated in Dublin, Ireland within the UK that provides travellers and tourists with numerous food, beverages and accommodation services (Trinity, 2022).</a:t>
            </a:r>
            <a:endParaRPr sz="1500" b="1">
              <a:solidFill>
                <a:srgbClr val="000000"/>
              </a:solidFill>
              <a:latin typeface="Times New Roman"/>
              <a:ea typeface="Times New Roman"/>
              <a:cs typeface="Times New Roman"/>
              <a:sym typeface="Times New Roman"/>
            </a:endParaRPr>
          </a:p>
        </p:txBody>
      </p:sp>
      <p:pic>
        <p:nvPicPr>
          <p:cNvPr id="143" name="Google Shape;143;p15"/>
          <p:cNvPicPr preferRelativeResize="0"/>
          <p:nvPr/>
        </p:nvPicPr>
        <p:blipFill>
          <a:blip r:embed="rId3">
            <a:alphaModFix/>
          </a:blip>
          <a:stretch>
            <a:fillRect/>
          </a:stretch>
        </p:blipFill>
        <p:spPr>
          <a:xfrm>
            <a:off x="6061350" y="1149950"/>
            <a:ext cx="2840200" cy="1707550"/>
          </a:xfrm>
          <a:prstGeom prst="rect">
            <a:avLst/>
          </a:prstGeom>
          <a:noFill/>
          <a:ln>
            <a:noFill/>
          </a:ln>
        </p:spPr>
      </p:pic>
      <p:sp>
        <p:nvSpPr>
          <p:cNvPr id="144" name="Google Shape;144;p15"/>
          <p:cNvSpPr txBox="1"/>
          <p:nvPr/>
        </p:nvSpPr>
        <p:spPr>
          <a:xfrm>
            <a:off x="6234550" y="3048000"/>
            <a:ext cx="25977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sz="150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pic>
        <p:nvPicPr>
          <p:cNvPr id="149" name="Google Shape;149;p16"/>
          <p:cNvPicPr preferRelativeResize="0"/>
          <p:nvPr/>
        </p:nvPicPr>
        <p:blipFill>
          <a:blip r:embed="rId3">
            <a:alphaModFix/>
          </a:blip>
          <a:stretch>
            <a:fillRect/>
          </a:stretch>
        </p:blipFill>
        <p:spPr>
          <a:xfrm>
            <a:off x="0" y="-173175"/>
            <a:ext cx="9144000" cy="5316675"/>
          </a:xfrm>
          <a:prstGeom prst="rect">
            <a:avLst/>
          </a:prstGeom>
          <a:noFill/>
          <a:ln>
            <a:noFill/>
          </a:ln>
        </p:spPr>
      </p:pic>
      <p:sp>
        <p:nvSpPr>
          <p:cNvPr id="150" name="Google Shape;150;p16"/>
          <p:cNvSpPr txBox="1"/>
          <p:nvPr/>
        </p:nvSpPr>
        <p:spPr>
          <a:xfrm>
            <a:off x="987075" y="1374850"/>
            <a:ext cx="2323500" cy="14316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GB" sz="1200" b="1">
                <a:latin typeface="Times New Roman"/>
                <a:ea typeface="Times New Roman"/>
                <a:cs typeface="Times New Roman"/>
                <a:sym typeface="Times New Roman"/>
              </a:rPr>
              <a:t>Starters</a:t>
            </a:r>
            <a:endParaRPr sz="12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GB" sz="1200" b="1">
                <a:latin typeface="Times New Roman"/>
                <a:ea typeface="Times New Roman"/>
                <a:cs typeface="Times New Roman"/>
                <a:sym typeface="Times New Roman"/>
              </a:rPr>
              <a:t>Dry Fruits ……………………£3</a:t>
            </a:r>
            <a:endParaRPr sz="12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GB" sz="1200" b="1">
                <a:latin typeface="Times New Roman"/>
                <a:ea typeface="Times New Roman"/>
                <a:cs typeface="Times New Roman"/>
                <a:sym typeface="Times New Roman"/>
              </a:rPr>
              <a:t>Chicken Ala Kiev……………………..….£2.95</a:t>
            </a:r>
            <a:endParaRPr sz="12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GB" sz="1200" b="1">
                <a:latin typeface="Times New Roman"/>
                <a:ea typeface="Times New Roman"/>
                <a:cs typeface="Times New Roman"/>
                <a:sym typeface="Times New Roman"/>
              </a:rPr>
              <a:t>Bacon………………………….£3</a:t>
            </a:r>
            <a:endParaRPr sz="12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GB" sz="1200" b="1">
                <a:latin typeface="Times New Roman"/>
                <a:ea typeface="Times New Roman"/>
                <a:cs typeface="Times New Roman"/>
                <a:sym typeface="Times New Roman"/>
              </a:rPr>
              <a:t> Mince Pie…………………….£1</a:t>
            </a:r>
            <a:endParaRPr sz="1200" b="1">
              <a:latin typeface="Times New Roman"/>
              <a:ea typeface="Times New Roman"/>
              <a:cs typeface="Times New Roman"/>
              <a:sym typeface="Times New Roman"/>
            </a:endParaRPr>
          </a:p>
        </p:txBody>
      </p:sp>
      <p:sp>
        <p:nvSpPr>
          <p:cNvPr id="151" name="Google Shape;151;p16"/>
          <p:cNvSpPr txBox="1"/>
          <p:nvPr/>
        </p:nvSpPr>
        <p:spPr>
          <a:xfrm>
            <a:off x="5578425" y="1413700"/>
            <a:ext cx="2568600" cy="1477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b="1">
                <a:latin typeface="Times New Roman"/>
                <a:ea typeface="Times New Roman"/>
                <a:cs typeface="Times New Roman"/>
                <a:sym typeface="Times New Roman"/>
              </a:rPr>
              <a:t>Main Course</a:t>
            </a:r>
            <a:endParaRPr b="1">
              <a:latin typeface="Times New Roman"/>
              <a:ea typeface="Times New Roman"/>
              <a:cs typeface="Times New Roman"/>
              <a:sym typeface="Times New Roman"/>
            </a:endParaRPr>
          </a:p>
          <a:p>
            <a:pPr marL="0" lvl="0" indent="0" algn="l" rtl="0">
              <a:spcBef>
                <a:spcPts val="0"/>
              </a:spcBef>
              <a:spcAft>
                <a:spcPts val="0"/>
              </a:spcAft>
              <a:buNone/>
            </a:pPr>
            <a:r>
              <a:rPr lang="en-GB" b="1">
                <a:latin typeface="Times New Roman"/>
                <a:ea typeface="Times New Roman"/>
                <a:cs typeface="Times New Roman"/>
                <a:sym typeface="Times New Roman"/>
              </a:rPr>
              <a:t>Roasted chicken…………£2</a:t>
            </a:r>
            <a:endParaRPr b="1">
              <a:latin typeface="Times New Roman"/>
              <a:ea typeface="Times New Roman"/>
              <a:cs typeface="Times New Roman"/>
              <a:sym typeface="Times New Roman"/>
            </a:endParaRPr>
          </a:p>
          <a:p>
            <a:pPr marL="0" lvl="0" indent="0" algn="l" rtl="0">
              <a:spcBef>
                <a:spcPts val="0"/>
              </a:spcBef>
              <a:spcAft>
                <a:spcPts val="0"/>
              </a:spcAft>
              <a:buNone/>
            </a:pPr>
            <a:r>
              <a:rPr lang="en-GB" b="1">
                <a:latin typeface="Times New Roman"/>
                <a:ea typeface="Times New Roman"/>
                <a:cs typeface="Times New Roman"/>
                <a:sym typeface="Times New Roman"/>
              </a:rPr>
              <a:t>Odof………………...……£4</a:t>
            </a:r>
            <a:endParaRPr b="1">
              <a:latin typeface="Times New Roman"/>
              <a:ea typeface="Times New Roman"/>
              <a:cs typeface="Times New Roman"/>
              <a:sym typeface="Times New Roman"/>
            </a:endParaRPr>
          </a:p>
          <a:p>
            <a:pPr marL="0" lvl="0" indent="0" algn="l" rtl="0">
              <a:spcBef>
                <a:spcPts val="0"/>
              </a:spcBef>
              <a:spcAft>
                <a:spcPts val="0"/>
              </a:spcAft>
              <a:buNone/>
            </a:pPr>
            <a:r>
              <a:rPr lang="en-GB" b="1">
                <a:latin typeface="Times New Roman"/>
                <a:ea typeface="Times New Roman"/>
                <a:cs typeface="Times New Roman"/>
                <a:sym typeface="Times New Roman"/>
              </a:rPr>
              <a:t>Chicken hamburger…….£5</a:t>
            </a:r>
            <a:endParaRPr b="1">
              <a:latin typeface="Times New Roman"/>
              <a:ea typeface="Times New Roman"/>
              <a:cs typeface="Times New Roman"/>
              <a:sym typeface="Times New Roman"/>
            </a:endParaRPr>
          </a:p>
          <a:p>
            <a:pPr marL="0" lvl="0" indent="0" algn="l" rtl="0">
              <a:spcBef>
                <a:spcPts val="0"/>
              </a:spcBef>
              <a:spcAft>
                <a:spcPts val="0"/>
              </a:spcAft>
              <a:buNone/>
            </a:pPr>
            <a:r>
              <a:rPr lang="en-GB" b="1">
                <a:latin typeface="Times New Roman"/>
                <a:ea typeface="Times New Roman"/>
                <a:cs typeface="Times New Roman"/>
                <a:sym typeface="Times New Roman"/>
              </a:rPr>
              <a:t>Pasta……………………..£3</a:t>
            </a:r>
            <a:endParaRPr b="1">
              <a:latin typeface="Times New Roman"/>
              <a:ea typeface="Times New Roman"/>
              <a:cs typeface="Times New Roman"/>
              <a:sym typeface="Times New Roman"/>
            </a:endParaRPr>
          </a:p>
          <a:p>
            <a:pPr marL="0" lvl="0" indent="0" algn="ctr" rtl="0">
              <a:spcBef>
                <a:spcPts val="0"/>
              </a:spcBef>
              <a:spcAft>
                <a:spcPts val="0"/>
              </a:spcAft>
              <a:buNone/>
            </a:pPr>
            <a:endParaRPr b="1">
              <a:latin typeface="Times New Roman"/>
              <a:ea typeface="Times New Roman"/>
              <a:cs typeface="Times New Roman"/>
              <a:sym typeface="Times New Roman"/>
            </a:endParaRPr>
          </a:p>
        </p:txBody>
      </p:sp>
      <p:sp>
        <p:nvSpPr>
          <p:cNvPr id="152" name="Google Shape;152;p16"/>
          <p:cNvSpPr txBox="1"/>
          <p:nvPr/>
        </p:nvSpPr>
        <p:spPr>
          <a:xfrm>
            <a:off x="812125" y="2991100"/>
            <a:ext cx="2498400" cy="1108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200" b="1">
                <a:latin typeface="Times New Roman"/>
                <a:ea typeface="Times New Roman"/>
                <a:cs typeface="Times New Roman"/>
                <a:sym typeface="Times New Roman"/>
              </a:rPr>
              <a:t>Desserts</a:t>
            </a:r>
            <a:endParaRPr sz="1200" b="1">
              <a:latin typeface="Times New Roman"/>
              <a:ea typeface="Times New Roman"/>
              <a:cs typeface="Times New Roman"/>
              <a:sym typeface="Times New Roman"/>
            </a:endParaRPr>
          </a:p>
          <a:p>
            <a:pPr marL="0" lvl="0" indent="0" algn="just" rtl="0">
              <a:spcBef>
                <a:spcPts val="0"/>
              </a:spcBef>
              <a:spcAft>
                <a:spcPts val="0"/>
              </a:spcAft>
              <a:buNone/>
            </a:pPr>
            <a:r>
              <a:rPr lang="en-GB" sz="1200" b="1">
                <a:latin typeface="Times New Roman"/>
                <a:ea typeface="Times New Roman"/>
                <a:cs typeface="Times New Roman"/>
                <a:sym typeface="Times New Roman"/>
              </a:rPr>
              <a:t>Ice cream………………….£0.2</a:t>
            </a:r>
            <a:endParaRPr sz="1200" b="1">
              <a:latin typeface="Times New Roman"/>
              <a:ea typeface="Times New Roman"/>
              <a:cs typeface="Times New Roman"/>
              <a:sym typeface="Times New Roman"/>
            </a:endParaRPr>
          </a:p>
          <a:p>
            <a:pPr marL="0" lvl="0" indent="0" algn="just" rtl="0">
              <a:spcBef>
                <a:spcPts val="0"/>
              </a:spcBef>
              <a:spcAft>
                <a:spcPts val="0"/>
              </a:spcAft>
              <a:buNone/>
            </a:pPr>
            <a:r>
              <a:rPr lang="en-GB" sz="1200" b="1">
                <a:latin typeface="Times New Roman"/>
                <a:ea typeface="Times New Roman"/>
                <a:cs typeface="Times New Roman"/>
                <a:sym typeface="Times New Roman"/>
              </a:rPr>
              <a:t>Rumball………………… ..£0.3</a:t>
            </a:r>
            <a:endParaRPr sz="1200" b="1">
              <a:latin typeface="Times New Roman"/>
              <a:ea typeface="Times New Roman"/>
              <a:cs typeface="Times New Roman"/>
              <a:sym typeface="Times New Roman"/>
            </a:endParaRPr>
          </a:p>
          <a:p>
            <a:pPr marL="0" lvl="0" indent="0" algn="just" rtl="0">
              <a:spcBef>
                <a:spcPts val="0"/>
              </a:spcBef>
              <a:spcAft>
                <a:spcPts val="0"/>
              </a:spcAft>
              <a:buNone/>
            </a:pPr>
            <a:r>
              <a:rPr lang="en-GB" sz="1200" b="1">
                <a:latin typeface="Times New Roman"/>
                <a:ea typeface="Times New Roman"/>
                <a:cs typeface="Times New Roman"/>
                <a:sym typeface="Times New Roman"/>
              </a:rPr>
              <a:t>Alphonso Pastries…..………£1</a:t>
            </a:r>
            <a:endParaRPr sz="1200" b="1">
              <a:latin typeface="Times New Roman"/>
              <a:ea typeface="Times New Roman"/>
              <a:cs typeface="Times New Roman"/>
              <a:sym typeface="Times New Roman"/>
            </a:endParaRPr>
          </a:p>
          <a:p>
            <a:pPr marL="0" lvl="0" indent="0" algn="just" rtl="0">
              <a:spcBef>
                <a:spcPts val="0"/>
              </a:spcBef>
              <a:spcAft>
                <a:spcPts val="0"/>
              </a:spcAft>
              <a:buNone/>
            </a:pPr>
            <a:r>
              <a:rPr lang="en-GB" sz="1200" b="1">
                <a:latin typeface="Times New Roman"/>
                <a:ea typeface="Times New Roman"/>
                <a:cs typeface="Times New Roman"/>
                <a:sym typeface="Times New Roman"/>
              </a:rPr>
              <a:t>Chocolate cakes……………..£2</a:t>
            </a:r>
            <a:endParaRPr sz="1200" b="1">
              <a:latin typeface="Times New Roman"/>
              <a:ea typeface="Times New Roman"/>
              <a:cs typeface="Times New Roman"/>
              <a:sym typeface="Times New Roman"/>
            </a:endParaRPr>
          </a:p>
        </p:txBody>
      </p:sp>
      <p:sp>
        <p:nvSpPr>
          <p:cNvPr id="153" name="Google Shape;153;p16"/>
          <p:cNvSpPr txBox="1"/>
          <p:nvPr/>
        </p:nvSpPr>
        <p:spPr>
          <a:xfrm>
            <a:off x="5519925" y="2991100"/>
            <a:ext cx="2685600" cy="12621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b="1">
                <a:latin typeface="Times New Roman"/>
                <a:ea typeface="Times New Roman"/>
                <a:cs typeface="Times New Roman"/>
                <a:sym typeface="Times New Roman"/>
              </a:rPr>
              <a:t>Beverages</a:t>
            </a:r>
            <a:endParaRPr b="1">
              <a:latin typeface="Times New Roman"/>
              <a:ea typeface="Times New Roman"/>
              <a:cs typeface="Times New Roman"/>
              <a:sym typeface="Times New Roman"/>
            </a:endParaRPr>
          </a:p>
          <a:p>
            <a:pPr marL="0" lvl="0" indent="0" algn="just" rtl="0">
              <a:spcBef>
                <a:spcPts val="0"/>
              </a:spcBef>
              <a:spcAft>
                <a:spcPts val="0"/>
              </a:spcAft>
              <a:buNone/>
            </a:pPr>
            <a:r>
              <a:rPr lang="en-GB" b="1">
                <a:latin typeface="Times New Roman"/>
                <a:ea typeface="Times New Roman"/>
                <a:cs typeface="Times New Roman"/>
                <a:sym typeface="Times New Roman"/>
              </a:rPr>
              <a:t>Rum……………..………£3</a:t>
            </a:r>
            <a:endParaRPr b="1">
              <a:latin typeface="Times New Roman"/>
              <a:ea typeface="Times New Roman"/>
              <a:cs typeface="Times New Roman"/>
              <a:sym typeface="Times New Roman"/>
            </a:endParaRPr>
          </a:p>
          <a:p>
            <a:pPr marL="0" lvl="0" indent="0" algn="just" rtl="0">
              <a:spcBef>
                <a:spcPts val="0"/>
              </a:spcBef>
              <a:spcAft>
                <a:spcPts val="0"/>
              </a:spcAft>
              <a:buNone/>
            </a:pPr>
            <a:r>
              <a:rPr lang="en-GB" b="1">
                <a:latin typeface="Times New Roman"/>
                <a:ea typeface="Times New Roman"/>
                <a:cs typeface="Times New Roman"/>
                <a:sym typeface="Times New Roman"/>
              </a:rPr>
              <a:t>Gin……………..………..£4</a:t>
            </a:r>
            <a:endParaRPr b="1">
              <a:latin typeface="Times New Roman"/>
              <a:ea typeface="Times New Roman"/>
              <a:cs typeface="Times New Roman"/>
              <a:sym typeface="Times New Roman"/>
            </a:endParaRPr>
          </a:p>
          <a:p>
            <a:pPr marL="0" lvl="0" indent="0" algn="just" rtl="0">
              <a:spcBef>
                <a:spcPts val="0"/>
              </a:spcBef>
              <a:spcAft>
                <a:spcPts val="0"/>
              </a:spcAft>
              <a:buNone/>
            </a:pPr>
            <a:r>
              <a:rPr lang="en-GB" b="1">
                <a:latin typeface="Times New Roman"/>
                <a:ea typeface="Times New Roman"/>
                <a:cs typeface="Times New Roman"/>
                <a:sym typeface="Times New Roman"/>
              </a:rPr>
              <a:t>Whiskey………..………..£5</a:t>
            </a:r>
            <a:endParaRPr b="1">
              <a:latin typeface="Times New Roman"/>
              <a:ea typeface="Times New Roman"/>
              <a:cs typeface="Times New Roman"/>
              <a:sym typeface="Times New Roman"/>
            </a:endParaRPr>
          </a:p>
          <a:p>
            <a:pPr marL="0" lvl="0" indent="0" algn="just" rtl="0">
              <a:spcBef>
                <a:spcPts val="0"/>
              </a:spcBef>
              <a:spcAft>
                <a:spcPts val="0"/>
              </a:spcAft>
              <a:buNone/>
            </a:pPr>
            <a:r>
              <a:rPr lang="en-GB" b="1">
                <a:latin typeface="Times New Roman"/>
                <a:ea typeface="Times New Roman"/>
                <a:cs typeface="Times New Roman"/>
                <a:sym typeface="Times New Roman"/>
              </a:rPr>
              <a:t>Wine…………………….£10</a:t>
            </a:r>
            <a:endParaRPr b="1">
              <a:latin typeface="Times New Roman"/>
              <a:ea typeface="Times New Roman"/>
              <a:cs typeface="Times New Roman"/>
              <a:sym typeface="Times New Roman"/>
            </a:endParaRPr>
          </a:p>
        </p:txBody>
      </p:sp>
      <p:sp>
        <p:nvSpPr>
          <p:cNvPr id="154" name="Google Shape;154;p16"/>
          <p:cNvSpPr txBox="1"/>
          <p:nvPr/>
        </p:nvSpPr>
        <p:spPr>
          <a:xfrm>
            <a:off x="4325275" y="1263325"/>
            <a:ext cx="400200" cy="2955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HO</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E</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L</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R</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N</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Y</a:t>
            </a:r>
            <a:endParaRPr sz="1500" b="1">
              <a:solidFill>
                <a:srgbClr val="7F6000"/>
              </a:solidFill>
              <a:latin typeface="Times New Roman"/>
              <a:ea typeface="Times New Roman"/>
              <a:cs typeface="Times New Roman"/>
              <a:sym typeface="Times New Roman"/>
            </a:endParaRPr>
          </a:p>
        </p:txBody>
      </p:sp>
      <p:sp>
        <p:nvSpPr>
          <p:cNvPr id="155" name="Google Shape;155;p16"/>
          <p:cNvSpPr txBox="1"/>
          <p:nvPr/>
        </p:nvSpPr>
        <p:spPr>
          <a:xfrm>
            <a:off x="411925" y="1374850"/>
            <a:ext cx="400200" cy="2955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HO</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E</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L</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R</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N</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Y</a:t>
            </a:r>
            <a:endParaRPr sz="1500" b="1">
              <a:solidFill>
                <a:srgbClr val="7F6000"/>
              </a:solidFill>
              <a:latin typeface="Times New Roman"/>
              <a:ea typeface="Times New Roman"/>
              <a:cs typeface="Times New Roman"/>
              <a:sym typeface="Times New Roman"/>
            </a:endParaRPr>
          </a:p>
        </p:txBody>
      </p:sp>
      <p:sp>
        <p:nvSpPr>
          <p:cNvPr id="156" name="Google Shape;156;p16"/>
          <p:cNvSpPr txBox="1"/>
          <p:nvPr/>
        </p:nvSpPr>
        <p:spPr>
          <a:xfrm>
            <a:off x="8429375" y="1263325"/>
            <a:ext cx="400200" cy="29553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HO</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E</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L</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R</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N</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I</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T</a:t>
            </a:r>
            <a:endParaRPr sz="1500" b="1">
              <a:solidFill>
                <a:srgbClr val="7F6000"/>
              </a:solidFill>
              <a:latin typeface="Times New Roman"/>
              <a:ea typeface="Times New Roman"/>
              <a:cs typeface="Times New Roman"/>
              <a:sym typeface="Times New Roman"/>
            </a:endParaRPr>
          </a:p>
          <a:p>
            <a:pPr marL="0" lvl="0" indent="0" algn="ctr" rtl="0">
              <a:spcBef>
                <a:spcPts val="0"/>
              </a:spcBef>
              <a:spcAft>
                <a:spcPts val="0"/>
              </a:spcAft>
              <a:buNone/>
            </a:pPr>
            <a:r>
              <a:rPr lang="en-GB" sz="1500" b="1">
                <a:solidFill>
                  <a:srgbClr val="7F6000"/>
                </a:solidFill>
                <a:latin typeface="Times New Roman"/>
                <a:ea typeface="Times New Roman"/>
                <a:cs typeface="Times New Roman"/>
                <a:sym typeface="Times New Roman"/>
              </a:rPr>
              <a:t>Y</a:t>
            </a:r>
            <a:endParaRPr sz="1500" b="1">
              <a:solidFill>
                <a:srgbClr val="7F6000"/>
              </a:solidFill>
              <a:latin typeface="Times New Roman"/>
              <a:ea typeface="Times New Roman"/>
              <a:cs typeface="Times New Roman"/>
              <a:sym typeface="Times New Roman"/>
            </a:endParaRPr>
          </a:p>
        </p:txBody>
      </p:sp>
      <p:pic>
        <p:nvPicPr>
          <p:cNvPr id="157" name="Google Shape;157;p16"/>
          <p:cNvPicPr preferRelativeResize="0"/>
          <p:nvPr/>
        </p:nvPicPr>
        <p:blipFill>
          <a:blip r:embed="rId4">
            <a:alphaModFix/>
          </a:blip>
          <a:stretch>
            <a:fillRect/>
          </a:stretch>
        </p:blipFill>
        <p:spPr>
          <a:xfrm>
            <a:off x="7277550" y="355500"/>
            <a:ext cx="1056950" cy="958300"/>
          </a:xfrm>
          <a:prstGeom prst="rect">
            <a:avLst/>
          </a:prstGeom>
          <a:noFill/>
          <a:ln>
            <a:noFill/>
          </a:ln>
        </p:spPr>
      </p:pic>
      <p:pic>
        <p:nvPicPr>
          <p:cNvPr id="158" name="Google Shape;158;p16"/>
          <p:cNvPicPr preferRelativeResize="0"/>
          <p:nvPr/>
        </p:nvPicPr>
        <p:blipFill rotWithShape="1">
          <a:blip r:embed="rId5">
            <a:alphaModFix/>
          </a:blip>
          <a:srcRect l="12612" r="18010"/>
          <a:stretch/>
        </p:blipFill>
        <p:spPr>
          <a:xfrm>
            <a:off x="411925" y="355499"/>
            <a:ext cx="1434015" cy="1034500"/>
          </a:xfrm>
          <a:prstGeom prst="rect">
            <a:avLst/>
          </a:prstGeom>
          <a:noFill/>
          <a:ln>
            <a:noFill/>
          </a:ln>
        </p:spPr>
      </p:pic>
      <p:sp>
        <p:nvSpPr>
          <p:cNvPr id="159" name="Google Shape;159;p16"/>
          <p:cNvSpPr txBox="1"/>
          <p:nvPr/>
        </p:nvSpPr>
        <p:spPr>
          <a:xfrm>
            <a:off x="812125" y="4468100"/>
            <a:ext cx="2323500" cy="646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latin typeface="Times New Roman"/>
                <a:ea typeface="Times New Roman"/>
                <a:cs typeface="Times New Roman"/>
                <a:sym typeface="Times New Roman"/>
              </a:rPr>
              <a:t>(Source: BBCgoodfood, 2022)</a:t>
            </a:r>
            <a:endParaRPr sz="1500">
              <a:latin typeface="Times New Roman"/>
              <a:ea typeface="Times New Roman"/>
              <a:cs typeface="Times New Roman"/>
              <a:sym typeface="Times New Roman"/>
            </a:endParaRPr>
          </a:p>
        </p:txBody>
      </p:sp>
      <p:sp>
        <p:nvSpPr>
          <p:cNvPr id="160" name="Google Shape;160;p16"/>
          <p:cNvSpPr txBox="1"/>
          <p:nvPr/>
        </p:nvSpPr>
        <p:spPr>
          <a:xfrm>
            <a:off x="6421325" y="4468100"/>
            <a:ext cx="2323500" cy="646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latin typeface="Times New Roman"/>
                <a:ea typeface="Times New Roman"/>
                <a:cs typeface="Times New Roman"/>
                <a:sym typeface="Times New Roman"/>
              </a:rPr>
              <a:t>Source: BBCgoodfood, 2022)</a:t>
            </a:r>
            <a:endParaRPr sz="1500">
              <a:latin typeface="Times New Roman"/>
              <a:ea typeface="Times New Roman"/>
              <a:cs typeface="Times New Roman"/>
              <a:sym typeface="Times New Roman"/>
            </a:endParaRPr>
          </a:p>
        </p:txBody>
      </p:sp>
      <p:pic>
        <p:nvPicPr>
          <p:cNvPr id="161" name="Google Shape;161;p16"/>
          <p:cNvPicPr preferRelativeResize="0"/>
          <p:nvPr/>
        </p:nvPicPr>
        <p:blipFill>
          <a:blip r:embed="rId6">
            <a:alphaModFix/>
          </a:blip>
          <a:stretch>
            <a:fillRect/>
          </a:stretch>
        </p:blipFill>
        <p:spPr>
          <a:xfrm>
            <a:off x="3310575" y="0"/>
            <a:ext cx="2161980" cy="11082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5"/>
        <p:cNvGrpSpPr/>
        <p:nvPr/>
      </p:nvGrpSpPr>
      <p:grpSpPr>
        <a:xfrm>
          <a:off x="0" y="0"/>
          <a:ext cx="0" cy="0"/>
          <a:chOff x="0" y="0"/>
          <a:chExt cx="0" cy="0"/>
        </a:xfrm>
      </p:grpSpPr>
      <p:sp>
        <p:nvSpPr>
          <p:cNvPr id="166" name="Google Shape;166;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Different courses, Dishes and Cuisines</a:t>
            </a:r>
            <a:endParaRPr b="1">
              <a:latin typeface="Times New Roman"/>
              <a:ea typeface="Times New Roman"/>
              <a:cs typeface="Times New Roman"/>
              <a:sym typeface="Times New Roman"/>
            </a:endParaRPr>
          </a:p>
        </p:txBody>
      </p:sp>
      <p:sp>
        <p:nvSpPr>
          <p:cNvPr id="167" name="Google Shape;167;p17"/>
          <p:cNvSpPr txBox="1">
            <a:spLocks noGrp="1"/>
          </p:cNvSpPr>
          <p:nvPr>
            <p:ph type="body" idx="1"/>
          </p:nvPr>
        </p:nvSpPr>
        <p:spPr>
          <a:xfrm>
            <a:off x="311700" y="1468825"/>
            <a:ext cx="43725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There will be a total number of 13 types of courses in  Hotel Trinity Namely.</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 total number of dishes in Hotel Trinity will be 150 comprising a total number of 15 cuisines.</a:t>
            </a:r>
            <a:endParaRPr/>
          </a:p>
          <a:p>
            <a:pPr marL="0" lvl="0" indent="0" algn="just" rtl="0">
              <a:lnSpc>
                <a:spcPct val="150000"/>
              </a:lnSpc>
              <a:spcBef>
                <a:spcPts val="0"/>
              </a:spcBef>
              <a:spcAft>
                <a:spcPts val="0"/>
              </a:spcAft>
              <a:buNone/>
            </a:pPr>
            <a:endParaRPr sz="1500" b="1">
              <a:solidFill>
                <a:srgbClr val="000000"/>
              </a:solidFill>
              <a:latin typeface="Times New Roman"/>
              <a:ea typeface="Times New Roman"/>
              <a:cs typeface="Times New Roman"/>
              <a:sym typeface="Times New Roman"/>
            </a:endParaRPr>
          </a:p>
        </p:txBody>
      </p:sp>
      <p:pic>
        <p:nvPicPr>
          <p:cNvPr id="168" name="Google Shape;168;p17"/>
          <p:cNvPicPr preferRelativeResize="0"/>
          <p:nvPr/>
        </p:nvPicPr>
        <p:blipFill>
          <a:blip r:embed="rId3">
            <a:alphaModFix/>
          </a:blip>
          <a:stretch>
            <a:fillRect/>
          </a:stretch>
        </p:blipFill>
        <p:spPr>
          <a:xfrm>
            <a:off x="5685175" y="1338263"/>
            <a:ext cx="3008525" cy="2466975"/>
          </a:xfrm>
          <a:prstGeom prst="rect">
            <a:avLst/>
          </a:prstGeom>
          <a:noFill/>
          <a:ln>
            <a:noFill/>
          </a:ln>
        </p:spPr>
      </p:pic>
      <p:sp>
        <p:nvSpPr>
          <p:cNvPr id="169" name="Google Shape;169;p17"/>
          <p:cNvSpPr txBox="1"/>
          <p:nvPr/>
        </p:nvSpPr>
        <p:spPr>
          <a:xfrm>
            <a:off x="5689438" y="3965875"/>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sz="150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8"/>
          <p:cNvSpPr txBox="1">
            <a:spLocks noGrp="1"/>
          </p:cNvSpPr>
          <p:nvPr>
            <p:ph type="title"/>
          </p:nvPr>
        </p:nvSpPr>
        <p:spPr>
          <a:xfrm>
            <a:off x="311700" y="229625"/>
            <a:ext cx="8520600" cy="6468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b="1">
                <a:latin typeface="Times New Roman"/>
                <a:ea typeface="Times New Roman"/>
                <a:cs typeface="Times New Roman"/>
                <a:sym typeface="Times New Roman"/>
              </a:rPr>
              <a:t>Seasonality of Ingredients used</a:t>
            </a:r>
            <a:endParaRPr sz="2200" b="1">
              <a:latin typeface="Times New Roman"/>
              <a:ea typeface="Times New Roman"/>
              <a:cs typeface="Times New Roman"/>
              <a:sym typeface="Times New Roman"/>
            </a:endParaRPr>
          </a:p>
        </p:txBody>
      </p:sp>
      <p:sp>
        <p:nvSpPr>
          <p:cNvPr id="175" name="Google Shape;175;p18"/>
          <p:cNvSpPr txBox="1">
            <a:spLocks noGrp="1"/>
          </p:cNvSpPr>
          <p:nvPr>
            <p:ph type="body" idx="1"/>
          </p:nvPr>
        </p:nvSpPr>
        <p:spPr>
          <a:xfrm>
            <a:off x="311700" y="1468825"/>
            <a:ext cx="4866300" cy="30999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Clr>
                <a:srgbClr val="000000"/>
              </a:buClr>
              <a:buSzPts val="1300"/>
              <a:buFont typeface="Times New Roman"/>
              <a:buChar char="●"/>
            </a:pPr>
            <a:r>
              <a:rPr lang="en-GB" sz="1500" b="1">
                <a:solidFill>
                  <a:srgbClr val="000000"/>
                </a:solidFill>
                <a:latin typeface="Times New Roman"/>
                <a:ea typeface="Times New Roman"/>
                <a:cs typeface="Times New Roman"/>
                <a:sym typeface="Times New Roman"/>
              </a:rPr>
              <a:t> This includes numerous items such as “broccoli, root vegetables, citrus fruits, chestnuts, mussels, kale, ducks, sheep, beef, pork” and many more.</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Additionally, seasonal ingredients such as “Brussels, spouts, winter squash, dates, hearty greens, sprouts, microgreens, peas, rutabagas, parsnips” and others.</a:t>
            </a:r>
            <a:endParaRPr sz="15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500" b="1">
              <a:solidFill>
                <a:srgbClr val="000000"/>
              </a:solidFill>
              <a:latin typeface="Times New Roman"/>
              <a:ea typeface="Times New Roman"/>
              <a:cs typeface="Times New Roman"/>
              <a:sym typeface="Times New Roman"/>
            </a:endParaRPr>
          </a:p>
        </p:txBody>
      </p:sp>
      <p:pic>
        <p:nvPicPr>
          <p:cNvPr id="176" name="Google Shape;176;p18"/>
          <p:cNvPicPr preferRelativeResize="0"/>
          <p:nvPr/>
        </p:nvPicPr>
        <p:blipFill>
          <a:blip r:embed="rId3">
            <a:alphaModFix/>
          </a:blip>
          <a:stretch>
            <a:fillRect/>
          </a:stretch>
        </p:blipFill>
        <p:spPr>
          <a:xfrm>
            <a:off x="6213625" y="1184675"/>
            <a:ext cx="2543175" cy="1800225"/>
          </a:xfrm>
          <a:prstGeom prst="rect">
            <a:avLst/>
          </a:prstGeom>
          <a:noFill/>
          <a:ln>
            <a:noFill/>
          </a:ln>
        </p:spPr>
      </p:pic>
      <p:sp>
        <p:nvSpPr>
          <p:cNvPr id="177" name="Google Shape;177;p18"/>
          <p:cNvSpPr txBox="1"/>
          <p:nvPr/>
        </p:nvSpPr>
        <p:spPr>
          <a:xfrm>
            <a:off x="5985213" y="3203900"/>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9"/>
          <p:cNvSpPr txBox="1">
            <a:spLocks noGrp="1"/>
          </p:cNvSpPr>
          <p:nvPr>
            <p:ph type="title"/>
          </p:nvPr>
        </p:nvSpPr>
        <p:spPr>
          <a:xfrm>
            <a:off x="-69300" y="0"/>
            <a:ext cx="8520600" cy="569100"/>
          </a:xfrm>
          <a:prstGeom prst="rect">
            <a:avLst/>
          </a:prstGeom>
        </p:spPr>
        <p:txBody>
          <a:bodyPr spcFirstLastPara="1" wrap="square" lIns="91425" tIns="91425" rIns="91425" bIns="91425" anchor="t" anchorCtr="0">
            <a:normAutofit/>
          </a:bodyPr>
          <a:lstStyle/>
          <a:p>
            <a:pPr marL="0" lvl="0" indent="0" algn="just" rtl="0">
              <a:lnSpc>
                <a:spcPct val="115000"/>
              </a:lnSpc>
              <a:spcBef>
                <a:spcPts val="0"/>
              </a:spcBef>
              <a:spcAft>
                <a:spcPts val="1200"/>
              </a:spcAft>
              <a:buNone/>
            </a:pPr>
            <a:r>
              <a:rPr lang="en-GB" sz="2300" b="1">
                <a:latin typeface="Times New Roman"/>
                <a:ea typeface="Times New Roman"/>
                <a:cs typeface="Times New Roman"/>
                <a:sym typeface="Times New Roman"/>
              </a:rPr>
              <a:t>Theme</a:t>
            </a:r>
            <a:endParaRPr sz="4100"/>
          </a:p>
        </p:txBody>
      </p:sp>
      <p:sp>
        <p:nvSpPr>
          <p:cNvPr id="183" name="Google Shape;183;p19"/>
          <p:cNvSpPr txBox="1">
            <a:spLocks noGrp="1"/>
          </p:cNvSpPr>
          <p:nvPr>
            <p:ph type="body" idx="1"/>
          </p:nvPr>
        </p:nvSpPr>
        <p:spPr>
          <a:xfrm>
            <a:off x="311700" y="848600"/>
            <a:ext cx="5004900" cy="41562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Hotel Trinity will select an appropriate theme for enhancing the culture of the hotel in terms of alluring numerous consumers and tourists to visit the hotel. </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 The live music will mainly contain acoustic sets, Jazz, Drums, Keyboards and violin covers and many more additional instruments to embrace the moods and happiness of potential consumers progressively</a:t>
            </a:r>
            <a:endParaRPr sz="1500" b="1">
              <a:solidFill>
                <a:srgbClr val="000000"/>
              </a:solidFill>
              <a:latin typeface="Times New Roman"/>
              <a:ea typeface="Times New Roman"/>
              <a:cs typeface="Times New Roman"/>
              <a:sym typeface="Times New Roman"/>
            </a:endParaRPr>
          </a:p>
        </p:txBody>
      </p:sp>
      <p:pic>
        <p:nvPicPr>
          <p:cNvPr id="184" name="Google Shape;184;p19"/>
          <p:cNvPicPr preferRelativeResize="0"/>
          <p:nvPr/>
        </p:nvPicPr>
        <p:blipFill>
          <a:blip r:embed="rId3">
            <a:alphaModFix/>
          </a:blip>
          <a:stretch>
            <a:fillRect/>
          </a:stretch>
        </p:blipFill>
        <p:spPr>
          <a:xfrm>
            <a:off x="5850000" y="1050550"/>
            <a:ext cx="2847975" cy="1600200"/>
          </a:xfrm>
          <a:prstGeom prst="rect">
            <a:avLst/>
          </a:prstGeom>
          <a:noFill/>
          <a:ln>
            <a:noFill/>
          </a:ln>
        </p:spPr>
      </p:pic>
      <p:sp>
        <p:nvSpPr>
          <p:cNvPr id="185" name="Google Shape;185;p19"/>
          <p:cNvSpPr txBox="1"/>
          <p:nvPr/>
        </p:nvSpPr>
        <p:spPr>
          <a:xfrm>
            <a:off x="5773988" y="2805550"/>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2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b="1">
                <a:latin typeface="Times New Roman"/>
                <a:ea typeface="Times New Roman"/>
                <a:cs typeface="Times New Roman"/>
                <a:sym typeface="Times New Roman"/>
              </a:rPr>
              <a:t>Suitable Price-Points</a:t>
            </a:r>
            <a:endParaRPr sz="2500" b="1">
              <a:latin typeface="Times New Roman"/>
              <a:ea typeface="Times New Roman"/>
              <a:cs typeface="Times New Roman"/>
              <a:sym typeface="Times New Roman"/>
            </a:endParaRPr>
          </a:p>
        </p:txBody>
      </p:sp>
      <p:sp>
        <p:nvSpPr>
          <p:cNvPr id="191" name="Google Shape;191;p20"/>
          <p:cNvSpPr txBox="1">
            <a:spLocks noGrp="1"/>
          </p:cNvSpPr>
          <p:nvPr>
            <p:ph type="body" idx="1"/>
          </p:nvPr>
        </p:nvSpPr>
        <p:spPr>
          <a:xfrm>
            <a:off x="311700" y="1468825"/>
            <a:ext cx="50568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 pricing strategy used by Hotel Trinity will be the “Premium-Pricing Strategy”.</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on the weekday Hotel Trinity will focus on the high pricing strategy in terms of having the objectives of lifting its business operations and revenue collection.</a:t>
            </a:r>
            <a:endParaRPr sz="1500" b="1">
              <a:solidFill>
                <a:srgbClr val="000000"/>
              </a:solidFill>
              <a:latin typeface="Times New Roman"/>
              <a:ea typeface="Times New Roman"/>
              <a:cs typeface="Times New Roman"/>
              <a:sym typeface="Times New Roman"/>
            </a:endParaRPr>
          </a:p>
        </p:txBody>
      </p:sp>
      <p:pic>
        <p:nvPicPr>
          <p:cNvPr id="192" name="Google Shape;192;p20"/>
          <p:cNvPicPr preferRelativeResize="0"/>
          <p:nvPr/>
        </p:nvPicPr>
        <p:blipFill>
          <a:blip r:embed="rId3">
            <a:alphaModFix/>
          </a:blip>
          <a:stretch>
            <a:fillRect/>
          </a:stretch>
        </p:blipFill>
        <p:spPr>
          <a:xfrm>
            <a:off x="5798000" y="877400"/>
            <a:ext cx="2914650" cy="1562100"/>
          </a:xfrm>
          <a:prstGeom prst="rect">
            <a:avLst/>
          </a:prstGeom>
          <a:noFill/>
          <a:ln>
            <a:noFill/>
          </a:ln>
        </p:spPr>
      </p:pic>
      <p:sp>
        <p:nvSpPr>
          <p:cNvPr id="193" name="Google Shape;193;p20"/>
          <p:cNvSpPr txBox="1"/>
          <p:nvPr/>
        </p:nvSpPr>
        <p:spPr>
          <a:xfrm>
            <a:off x="5801600" y="2753600"/>
            <a:ext cx="29148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latin typeface="Times New Roman"/>
                <a:ea typeface="Times New Roman"/>
                <a:cs typeface="Times New Roman"/>
                <a:sym typeface="Times New Roman"/>
              </a:rPr>
              <a:t>(Source: Cool Places, 2022)</a:t>
            </a:r>
            <a:endParaRPr sz="1500">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21"/>
          <p:cNvSpPr txBox="1">
            <a:spLocks noGrp="1"/>
          </p:cNvSpPr>
          <p:nvPr>
            <p:ph type="title"/>
          </p:nvPr>
        </p:nvSpPr>
        <p:spPr>
          <a:xfrm>
            <a:off x="155825" y="173175"/>
            <a:ext cx="8520600" cy="551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000" b="1">
                <a:latin typeface="Times New Roman"/>
                <a:ea typeface="Times New Roman"/>
                <a:cs typeface="Times New Roman"/>
                <a:sym typeface="Times New Roman"/>
              </a:rPr>
              <a:t>Legal Regulations and Statements</a:t>
            </a:r>
            <a:endParaRPr sz="2000" b="1">
              <a:latin typeface="Times New Roman"/>
              <a:ea typeface="Times New Roman"/>
              <a:cs typeface="Times New Roman"/>
              <a:sym typeface="Times New Roman"/>
            </a:endParaRPr>
          </a:p>
        </p:txBody>
      </p:sp>
      <p:sp>
        <p:nvSpPr>
          <p:cNvPr id="199" name="Google Shape;199;p21"/>
          <p:cNvSpPr txBox="1">
            <a:spLocks noGrp="1"/>
          </p:cNvSpPr>
          <p:nvPr>
            <p:ph type="body" idx="1"/>
          </p:nvPr>
        </p:nvSpPr>
        <p:spPr>
          <a:xfrm>
            <a:off x="311700" y="883225"/>
            <a:ext cx="4260300" cy="36855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Food and Safety Act of 1990 </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Food Standards Agency (FCA) </a:t>
            </a:r>
            <a:endParaRPr sz="1500" b="1">
              <a:solidFill>
                <a:srgbClr val="000000"/>
              </a:solidFill>
              <a:latin typeface="Times New Roman"/>
              <a:ea typeface="Times New Roman"/>
              <a:cs typeface="Times New Roman"/>
              <a:sym typeface="Times New Roman"/>
            </a:endParaRPr>
          </a:p>
        </p:txBody>
      </p:sp>
      <p:pic>
        <p:nvPicPr>
          <p:cNvPr id="200" name="Google Shape;200;p21"/>
          <p:cNvPicPr preferRelativeResize="0"/>
          <p:nvPr/>
        </p:nvPicPr>
        <p:blipFill>
          <a:blip r:embed="rId3">
            <a:alphaModFix/>
          </a:blip>
          <a:stretch>
            <a:fillRect/>
          </a:stretch>
        </p:blipFill>
        <p:spPr>
          <a:xfrm>
            <a:off x="6473550" y="617500"/>
            <a:ext cx="1743075" cy="2619375"/>
          </a:xfrm>
          <a:prstGeom prst="rect">
            <a:avLst/>
          </a:prstGeom>
          <a:noFill/>
          <a:ln>
            <a:noFill/>
          </a:ln>
        </p:spPr>
      </p:pic>
      <p:sp>
        <p:nvSpPr>
          <p:cNvPr id="201" name="Google Shape;201;p21"/>
          <p:cNvSpPr txBox="1"/>
          <p:nvPr/>
        </p:nvSpPr>
        <p:spPr>
          <a:xfrm>
            <a:off x="6632875" y="3550225"/>
            <a:ext cx="17490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GB" sz="1500">
                <a:latin typeface="Times New Roman"/>
                <a:ea typeface="Times New Roman"/>
                <a:cs typeface="Times New Roman"/>
                <a:sym typeface="Times New Roman"/>
              </a:rPr>
              <a:t>(Source: Gov, 2022)</a:t>
            </a:r>
            <a:endParaRPr sz="1500">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2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200" b="1">
                <a:latin typeface="Times New Roman"/>
                <a:ea typeface="Times New Roman"/>
                <a:cs typeface="Times New Roman"/>
                <a:sym typeface="Times New Roman"/>
              </a:rPr>
              <a:t>Availability</a:t>
            </a:r>
            <a:endParaRPr sz="2200" b="1">
              <a:latin typeface="Times New Roman"/>
              <a:ea typeface="Times New Roman"/>
              <a:cs typeface="Times New Roman"/>
              <a:sym typeface="Times New Roman"/>
            </a:endParaRPr>
          </a:p>
        </p:txBody>
      </p:sp>
      <p:sp>
        <p:nvSpPr>
          <p:cNvPr id="207" name="Google Shape;207;p22"/>
          <p:cNvSpPr txBox="1">
            <a:spLocks noGrp="1"/>
          </p:cNvSpPr>
          <p:nvPr>
            <p:ph type="body" idx="1"/>
          </p:nvPr>
        </p:nvSpPr>
        <p:spPr>
          <a:xfrm>
            <a:off x="311700" y="1468825"/>
            <a:ext cx="45894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 menu will be available all through the Christmas event. </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 Pre-orders will also be taken on any official occasion, or formal parties.</a:t>
            </a:r>
            <a:endParaRPr sz="2100" b="1"/>
          </a:p>
        </p:txBody>
      </p:sp>
      <p:pic>
        <p:nvPicPr>
          <p:cNvPr id="208" name="Google Shape;208;p22"/>
          <p:cNvPicPr preferRelativeResize="0"/>
          <p:nvPr/>
        </p:nvPicPr>
        <p:blipFill>
          <a:blip r:embed="rId3">
            <a:alphaModFix/>
          </a:blip>
          <a:stretch>
            <a:fillRect/>
          </a:stretch>
        </p:blipFill>
        <p:spPr>
          <a:xfrm>
            <a:off x="6387000" y="1033250"/>
            <a:ext cx="1905000" cy="1905000"/>
          </a:xfrm>
          <a:prstGeom prst="rect">
            <a:avLst/>
          </a:prstGeom>
          <a:noFill/>
          <a:ln>
            <a:noFill/>
          </a:ln>
        </p:spPr>
      </p:pic>
      <p:sp>
        <p:nvSpPr>
          <p:cNvPr id="209" name="Google Shape;209;p22"/>
          <p:cNvSpPr txBox="1"/>
          <p:nvPr/>
        </p:nvSpPr>
        <p:spPr>
          <a:xfrm>
            <a:off x="5988150" y="2938250"/>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23"/>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500" b="1">
                <a:latin typeface="Times New Roman"/>
                <a:ea typeface="Times New Roman"/>
                <a:cs typeface="Times New Roman"/>
                <a:sym typeface="Times New Roman"/>
              </a:rPr>
              <a:t> Bookings and Offerings</a:t>
            </a:r>
            <a:endParaRPr sz="2500" b="1">
              <a:latin typeface="Times New Roman"/>
              <a:ea typeface="Times New Roman"/>
              <a:cs typeface="Times New Roman"/>
              <a:sym typeface="Times New Roman"/>
            </a:endParaRPr>
          </a:p>
        </p:txBody>
      </p:sp>
      <p:sp>
        <p:nvSpPr>
          <p:cNvPr id="215" name="Google Shape;215;p23"/>
          <p:cNvSpPr txBox="1">
            <a:spLocks noGrp="1"/>
          </p:cNvSpPr>
          <p:nvPr>
            <p:ph type="body" idx="1"/>
          </p:nvPr>
        </p:nvSpPr>
        <p:spPr>
          <a:xfrm>
            <a:off x="311700" y="1468825"/>
            <a:ext cx="47280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Hotel Trinity will accept bookings both offline and online.</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For advance bookings, consumers need to pay a certain amount and the token money for this is 3.88 pounds.</a:t>
            </a:r>
            <a:endParaRPr sz="1500" b="1">
              <a:solidFill>
                <a:srgbClr val="000000"/>
              </a:solidFill>
              <a:latin typeface="Times New Roman"/>
              <a:ea typeface="Times New Roman"/>
              <a:cs typeface="Times New Roman"/>
              <a:sym typeface="Times New Roman"/>
            </a:endParaRPr>
          </a:p>
        </p:txBody>
      </p:sp>
      <p:sp>
        <p:nvSpPr>
          <p:cNvPr id="216" name="Google Shape;216;p23"/>
          <p:cNvSpPr txBox="1"/>
          <p:nvPr/>
        </p:nvSpPr>
        <p:spPr>
          <a:xfrm>
            <a:off x="5832300" y="3290450"/>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pic>
        <p:nvPicPr>
          <p:cNvPr id="217" name="Google Shape;217;p23"/>
          <p:cNvPicPr preferRelativeResize="0"/>
          <p:nvPr/>
        </p:nvPicPr>
        <p:blipFill>
          <a:blip r:embed="rId3">
            <a:alphaModFix/>
          </a:blip>
          <a:stretch>
            <a:fillRect/>
          </a:stretch>
        </p:blipFill>
        <p:spPr>
          <a:xfrm>
            <a:off x="6022613" y="1106000"/>
            <a:ext cx="2619375" cy="174307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2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200" b="1">
                <a:latin typeface="Times New Roman"/>
                <a:ea typeface="Times New Roman"/>
                <a:cs typeface="Times New Roman"/>
                <a:sym typeface="Times New Roman"/>
              </a:rPr>
              <a:t>Beverages</a:t>
            </a:r>
            <a:endParaRPr sz="2200" b="1">
              <a:latin typeface="Times New Roman"/>
              <a:ea typeface="Times New Roman"/>
              <a:cs typeface="Times New Roman"/>
              <a:sym typeface="Times New Roman"/>
            </a:endParaRPr>
          </a:p>
        </p:txBody>
      </p:sp>
      <p:sp>
        <p:nvSpPr>
          <p:cNvPr id="223" name="Google Shape;223;p24"/>
          <p:cNvSpPr txBox="1">
            <a:spLocks noGrp="1"/>
          </p:cNvSpPr>
          <p:nvPr>
            <p:ph type="body" idx="1"/>
          </p:nvPr>
        </p:nvSpPr>
        <p:spPr>
          <a:xfrm>
            <a:off x="311700" y="1468825"/>
            <a:ext cx="4814400" cy="3099900"/>
          </a:xfrm>
          <a:prstGeom prst="rect">
            <a:avLst/>
          </a:prstGeom>
        </p:spPr>
        <p:txBody>
          <a:bodyPr spcFirstLastPara="1" wrap="square" lIns="91425" tIns="91425" rIns="91425" bIns="91425" anchor="t" anchorCtr="0">
            <a:normAutofit/>
          </a:bodyPr>
          <a:lstStyle/>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Hotel Trinity will provide numerous beverages and drinks such as “Whiskey, Wine, Beer, Gin, Rum, Brandy”.</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Drink packages will start from 5 to 30 pounds that will comprise the volume of 180 ml, 250 ml, 500ml, 750 ml,1, 2, 3, 5, and 10 litres respectively.</a:t>
            </a:r>
            <a:endParaRPr sz="1500" b="1">
              <a:solidFill>
                <a:srgbClr val="00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500" b="1">
              <a:solidFill>
                <a:srgbClr val="000000"/>
              </a:solidFill>
              <a:latin typeface="Times New Roman"/>
              <a:ea typeface="Times New Roman"/>
              <a:cs typeface="Times New Roman"/>
              <a:sym typeface="Times New Roman"/>
            </a:endParaRPr>
          </a:p>
        </p:txBody>
      </p:sp>
      <p:sp>
        <p:nvSpPr>
          <p:cNvPr id="224" name="Google Shape;224;p24"/>
          <p:cNvSpPr txBox="1"/>
          <p:nvPr/>
        </p:nvSpPr>
        <p:spPr>
          <a:xfrm>
            <a:off x="6144000" y="3221175"/>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pic>
        <p:nvPicPr>
          <p:cNvPr id="225" name="Google Shape;225;p24"/>
          <p:cNvPicPr preferRelativeResize="0"/>
          <p:nvPr/>
        </p:nvPicPr>
        <p:blipFill>
          <a:blip r:embed="rId3">
            <a:alphaModFix/>
          </a:blip>
          <a:stretch>
            <a:fillRect/>
          </a:stretch>
        </p:blipFill>
        <p:spPr>
          <a:xfrm>
            <a:off x="6387075" y="808125"/>
            <a:ext cx="2143125" cy="214312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2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300" b="1">
                <a:latin typeface="Times New Roman"/>
                <a:ea typeface="Times New Roman"/>
                <a:cs typeface="Times New Roman"/>
                <a:sym typeface="Times New Roman"/>
              </a:rPr>
              <a:t>Conclusion</a:t>
            </a:r>
            <a:endParaRPr sz="2300" b="1">
              <a:latin typeface="Times New Roman"/>
              <a:ea typeface="Times New Roman"/>
              <a:cs typeface="Times New Roman"/>
              <a:sym typeface="Times New Roman"/>
            </a:endParaRPr>
          </a:p>
        </p:txBody>
      </p:sp>
      <p:sp>
        <p:nvSpPr>
          <p:cNvPr id="231" name="Google Shape;231;p25"/>
          <p:cNvSpPr txBox="1">
            <a:spLocks noGrp="1"/>
          </p:cNvSpPr>
          <p:nvPr>
            <p:ph type="body" idx="1"/>
          </p:nvPr>
        </p:nvSpPr>
        <p:spPr>
          <a:xfrm>
            <a:off x="311700" y="1468825"/>
            <a:ext cx="5212800" cy="3099900"/>
          </a:xfrm>
          <a:prstGeom prst="rect">
            <a:avLst/>
          </a:prstGeom>
        </p:spPr>
        <p:txBody>
          <a:bodyPr spcFirstLastPara="1" wrap="square" lIns="91425" tIns="91425" rIns="91425" bIns="91425" anchor="t" anchorCtr="0">
            <a:normAutofit/>
          </a:bodyPr>
          <a:lstStyle/>
          <a:p>
            <a:pPr marL="457200" lvl="0" indent="-311150" algn="just" rtl="0">
              <a:lnSpc>
                <a:spcPct val="150000"/>
              </a:lnSpc>
              <a:spcBef>
                <a:spcPts val="0"/>
              </a:spcBef>
              <a:spcAft>
                <a:spcPts val="0"/>
              </a:spcAft>
              <a:buClr>
                <a:srgbClr val="000000"/>
              </a:buClr>
              <a:buSzPts val="1300"/>
              <a:buFont typeface="Times New Roman"/>
              <a:buChar char="●"/>
            </a:pPr>
            <a:r>
              <a:rPr lang="en-GB" sz="1200">
                <a:solidFill>
                  <a:srgbClr val="000000"/>
                </a:solidFill>
                <a:latin typeface="Times New Roman"/>
                <a:ea typeface="Times New Roman"/>
                <a:cs typeface="Times New Roman"/>
                <a:sym typeface="Times New Roman"/>
              </a:rPr>
              <a:t> </a:t>
            </a:r>
            <a:r>
              <a:rPr lang="en-GB" sz="1500" b="1">
                <a:solidFill>
                  <a:srgbClr val="000000"/>
                </a:solidFill>
                <a:latin typeface="Times New Roman"/>
                <a:ea typeface="Times New Roman"/>
                <a:cs typeface="Times New Roman"/>
                <a:sym typeface="Times New Roman"/>
              </a:rPr>
              <a:t>The report have discussed the depiction of adequate features and amenities provided by the hotel.</a:t>
            </a:r>
            <a:endParaRPr sz="1500" b="1">
              <a:solidFill>
                <a:srgbClr val="000000"/>
              </a:solidFill>
              <a:latin typeface="Times New Roman"/>
              <a:ea typeface="Times New Roman"/>
              <a:cs typeface="Times New Roman"/>
              <a:sym typeface="Times New Roman"/>
            </a:endParaRPr>
          </a:p>
          <a:p>
            <a:pPr marL="457200" lvl="0" indent="-323850" algn="just" rtl="0">
              <a:lnSpc>
                <a:spcPct val="150000"/>
              </a:lnSpc>
              <a:spcBef>
                <a:spcPts val="0"/>
              </a:spcBef>
              <a:spcAft>
                <a:spcPts val="0"/>
              </a:spcAft>
              <a:buClr>
                <a:srgbClr val="000000"/>
              </a:buClr>
              <a:buSzPts val="1500"/>
              <a:buFont typeface="Times New Roman"/>
              <a:buChar char="●"/>
            </a:pPr>
            <a:r>
              <a:rPr lang="en-GB" sz="1500" b="1">
                <a:solidFill>
                  <a:srgbClr val="000000"/>
                </a:solidFill>
                <a:latin typeface="Times New Roman"/>
                <a:ea typeface="Times New Roman"/>
                <a:cs typeface="Times New Roman"/>
                <a:sym typeface="Times New Roman"/>
              </a:rPr>
              <a:t>The report discussed all essential factors associated with the development of the menu.</a:t>
            </a:r>
            <a:endParaRPr sz="1500" b="1">
              <a:solidFill>
                <a:srgbClr val="000000"/>
              </a:solidFill>
              <a:latin typeface="Times New Roman"/>
              <a:ea typeface="Times New Roman"/>
              <a:cs typeface="Times New Roman"/>
              <a:sym typeface="Times New Roman"/>
            </a:endParaRPr>
          </a:p>
        </p:txBody>
      </p:sp>
      <p:pic>
        <p:nvPicPr>
          <p:cNvPr id="232" name="Google Shape;232;p25"/>
          <p:cNvPicPr preferRelativeResize="0"/>
          <p:nvPr/>
        </p:nvPicPr>
        <p:blipFill>
          <a:blip r:embed="rId3">
            <a:alphaModFix/>
          </a:blip>
          <a:stretch>
            <a:fillRect/>
          </a:stretch>
        </p:blipFill>
        <p:spPr>
          <a:xfrm>
            <a:off x="5676900" y="1258400"/>
            <a:ext cx="3314700" cy="1265778"/>
          </a:xfrm>
          <a:prstGeom prst="rect">
            <a:avLst/>
          </a:prstGeom>
          <a:noFill/>
          <a:ln>
            <a:noFill/>
          </a:ln>
        </p:spPr>
      </p:pic>
      <p:sp>
        <p:nvSpPr>
          <p:cNvPr id="233" name="Google Shape;233;p25"/>
          <p:cNvSpPr txBox="1"/>
          <p:nvPr/>
        </p:nvSpPr>
        <p:spPr>
          <a:xfrm>
            <a:off x="5834250" y="2676575"/>
            <a:ext cx="3000000" cy="4155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1500">
                <a:latin typeface="Times New Roman"/>
                <a:ea typeface="Times New Roman"/>
                <a:cs typeface="Times New Roman"/>
                <a:sym typeface="Times New Roman"/>
              </a:rPr>
              <a:t>(Source: Trinity Hotels, 2022)</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2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2200" b="1">
                <a:latin typeface="Times New Roman"/>
                <a:ea typeface="Times New Roman"/>
                <a:cs typeface="Times New Roman"/>
                <a:sym typeface="Times New Roman"/>
              </a:rPr>
              <a:t>Reference list</a:t>
            </a:r>
            <a:endParaRPr sz="2200" b="1">
              <a:latin typeface="Times New Roman"/>
              <a:ea typeface="Times New Roman"/>
              <a:cs typeface="Times New Roman"/>
              <a:sym typeface="Times New Roman"/>
            </a:endParaRPr>
          </a:p>
        </p:txBody>
      </p:sp>
      <p:sp>
        <p:nvSpPr>
          <p:cNvPr id="239" name="Google Shape;239;p26"/>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lnSpcReduction="20000"/>
          </a:bodyPr>
          <a:lstStyle/>
          <a:p>
            <a:pPr marL="0" lvl="0" indent="0" algn="just" rtl="0">
              <a:lnSpc>
                <a:spcPct val="150000"/>
              </a:lnSpc>
              <a:spcBef>
                <a:spcPts val="1000"/>
              </a:spcBef>
              <a:spcAft>
                <a:spcPts val="0"/>
              </a:spcAft>
              <a:buNone/>
            </a:pPr>
            <a:r>
              <a:rPr lang="en-GB" sz="1500">
                <a:solidFill>
                  <a:srgbClr val="000000"/>
                </a:solidFill>
                <a:highlight>
                  <a:srgbClr val="FFFFFF"/>
                </a:highlight>
                <a:latin typeface="Times New Roman"/>
                <a:ea typeface="Times New Roman"/>
                <a:cs typeface="Times New Roman"/>
                <a:sym typeface="Times New Roman"/>
              </a:rPr>
              <a:t>Dublin, 2022. </a:t>
            </a:r>
            <a:r>
              <a:rPr lang="en-GB" sz="1500" i="1">
                <a:solidFill>
                  <a:srgbClr val="000000"/>
                </a:solidFill>
                <a:highlight>
                  <a:srgbClr val="FFFFFF"/>
                </a:highlight>
                <a:latin typeface="Times New Roman"/>
                <a:ea typeface="Times New Roman"/>
                <a:cs typeface="Times New Roman"/>
                <a:sym typeface="Times New Roman"/>
              </a:rPr>
              <a:t>HOW TO SHOP LOCAL IN DUBLIN.</a:t>
            </a:r>
            <a:r>
              <a:rPr lang="en-GB" sz="1500">
                <a:solidFill>
                  <a:srgbClr val="000000"/>
                </a:solidFill>
                <a:highlight>
                  <a:srgbClr val="FFFFFF"/>
                </a:highlight>
                <a:latin typeface="Times New Roman"/>
                <a:ea typeface="Times New Roman"/>
                <a:cs typeface="Times New Roman"/>
                <a:sym typeface="Times New Roman"/>
              </a:rPr>
              <a:t> </a:t>
            </a:r>
            <a:r>
              <a:rPr lang="en-GB" sz="1500">
                <a:solidFill>
                  <a:srgbClr val="000000"/>
                </a:solidFill>
                <a:latin typeface="Times New Roman"/>
                <a:ea typeface="Times New Roman"/>
                <a:cs typeface="Times New Roman"/>
                <a:sym typeface="Times New Roman"/>
              </a:rPr>
              <a:t>[Online] Available at:</a:t>
            </a:r>
            <a:r>
              <a:rPr lang="en-GB" sz="1500">
                <a:solidFill>
                  <a:srgbClr val="000000"/>
                </a:solidFill>
                <a:highlight>
                  <a:srgbClr val="FFFFFF"/>
                </a:highlight>
                <a:latin typeface="Times New Roman"/>
                <a:ea typeface="Times New Roman"/>
                <a:cs typeface="Times New Roman"/>
                <a:sym typeface="Times New Roman"/>
              </a:rPr>
              <a:t>&lt;https://dublin.ie/live/life-in-dublin/shop-local/</a:t>
            </a:r>
            <a:r>
              <a:rPr lang="en-GB" sz="1500">
                <a:solidFill>
                  <a:srgbClr val="000000"/>
                </a:solidFill>
                <a:highlight>
                  <a:srgbClr val="FFFFFF"/>
                </a:highlight>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a:t>
            </a:r>
            <a:r>
              <a:rPr lang="en-GB" sz="1500">
                <a:solidFill>
                  <a:srgbClr val="000000"/>
                </a:solidFill>
                <a:highlight>
                  <a:srgbClr val="FFFFFF"/>
                </a:highlight>
                <a:latin typeface="Times New Roman"/>
                <a:ea typeface="Times New Roman"/>
                <a:cs typeface="Times New Roman"/>
                <a:sym typeface="Times New Roman"/>
              </a:rPr>
              <a:t>&gt; [Accessed on 1 November 2022]</a:t>
            </a:r>
            <a:endParaRPr sz="15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500">
                <a:solidFill>
                  <a:srgbClr val="000000"/>
                </a:solidFill>
                <a:highlight>
                  <a:srgbClr val="FFFFFF"/>
                </a:highlight>
                <a:latin typeface="Times New Roman"/>
                <a:ea typeface="Times New Roman"/>
                <a:cs typeface="Times New Roman"/>
                <a:sym typeface="Times New Roman"/>
              </a:rPr>
              <a:t>Food, 2022.</a:t>
            </a:r>
            <a:r>
              <a:rPr lang="en-GB" sz="1500" i="1">
                <a:solidFill>
                  <a:srgbClr val="000000"/>
                </a:solidFill>
                <a:highlight>
                  <a:srgbClr val="FFFFFF"/>
                </a:highlight>
                <a:latin typeface="Times New Roman"/>
                <a:ea typeface="Times New Roman"/>
                <a:cs typeface="Times New Roman"/>
                <a:sym typeface="Times New Roman"/>
              </a:rPr>
              <a:t> Food Safety Act 1990</a:t>
            </a:r>
            <a:r>
              <a:rPr lang="en-GB" sz="1500">
                <a:solidFill>
                  <a:srgbClr val="000000"/>
                </a:solidFill>
                <a:highlight>
                  <a:srgbClr val="FFFFFF"/>
                </a:highlight>
                <a:latin typeface="Times New Roman"/>
                <a:ea typeface="Times New Roman"/>
                <a:cs typeface="Times New Roman"/>
                <a:sym typeface="Times New Roman"/>
              </a:rPr>
              <a:t>. </a:t>
            </a:r>
            <a:r>
              <a:rPr lang="en-GB" sz="1500">
                <a:solidFill>
                  <a:srgbClr val="000000"/>
                </a:solidFill>
                <a:latin typeface="Times New Roman"/>
                <a:ea typeface="Times New Roman"/>
                <a:cs typeface="Times New Roman"/>
                <a:sym typeface="Times New Roman"/>
              </a:rPr>
              <a:t>[Online] Available at:</a:t>
            </a:r>
            <a:r>
              <a:rPr lang="en-GB" sz="1500">
                <a:solidFill>
                  <a:srgbClr val="000000"/>
                </a:solidFill>
                <a:highlight>
                  <a:srgbClr val="FFFFFF"/>
                </a:highlight>
                <a:latin typeface="Times New Roman"/>
                <a:ea typeface="Times New Roman"/>
                <a:cs typeface="Times New Roman"/>
                <a:sym typeface="Times New Roman"/>
              </a:rPr>
              <a:t>&lt;https://www.food.gov.uk/about-us/key-regulations#:~:text=Food%20Safety%20Act%201990,-England%20and%20Wales&amp;text=The%20main%20responsibilities%20for%20all,health%20of%20people%20eating%20it&gt; [Accessed on 1 November 2022]</a:t>
            </a:r>
            <a:endParaRPr sz="1500">
              <a:solidFill>
                <a:srgbClr val="000000"/>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1200"/>
              </a:spcAft>
              <a:buNone/>
            </a:pPr>
            <a:endParaRPr sz="1500">
              <a:latin typeface="Times New Roman"/>
              <a:ea typeface="Times New Roman"/>
              <a:cs typeface="Times New Roman"/>
              <a:sym typeface="Times New Roman"/>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pic>
        <p:nvPicPr>
          <p:cNvPr id="244" name="Google Shape;244;p27"/>
          <p:cNvPicPr preferRelativeResize="0"/>
          <p:nvPr/>
        </p:nvPicPr>
        <p:blipFill>
          <a:blip r:embed="rId3">
            <a:alphaModFix/>
          </a:blip>
          <a:stretch>
            <a:fill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2454</Words>
  <Application>Microsoft Office PowerPoint</Application>
  <PresentationFormat>On-screen Show (16:9)</PresentationFormat>
  <Paragraphs>135</Paragraphs>
  <Slides>16</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Nunito</vt:lpstr>
      <vt:lpstr>Arial</vt:lpstr>
      <vt:lpstr>Calibri</vt:lpstr>
      <vt:lpstr>Times New Roman</vt:lpstr>
      <vt:lpstr>Shift</vt:lpstr>
      <vt:lpstr>International Hotel Management Assignment 2: Food and Beverages</vt:lpstr>
      <vt:lpstr>Student Name-Lacatas viorica Student Number -2117500 Module Number BMIH4002 Module Lecturer-Charlotte Joyner </vt:lpstr>
      <vt:lpstr>Table of Contents</vt:lpstr>
      <vt:lpstr>Introduction</vt:lpstr>
      <vt:lpstr>PowerPoint Presentation</vt:lpstr>
      <vt:lpstr>Different courses, Dishes and Cuisines</vt:lpstr>
      <vt:lpstr>Seasonality of Ingredients used</vt:lpstr>
      <vt:lpstr>Theme</vt:lpstr>
      <vt:lpstr>Suitable Price-Points</vt:lpstr>
      <vt:lpstr>Legal Regulations and Statements</vt:lpstr>
      <vt:lpstr>Availability</vt:lpstr>
      <vt:lpstr> Bookings and Offerings</vt:lpstr>
      <vt:lpstr>Beverages</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Assignment 2: Food and Beverages</dc:title>
  <cp:lastModifiedBy>viorica lacatas</cp:lastModifiedBy>
  <cp:revision>2</cp:revision>
  <dcterms:modified xsi:type="dcterms:W3CDTF">2022-11-15T10:46:47Z</dcterms:modified>
</cp:coreProperties>
</file>