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709" autoAdjust="0"/>
  </p:normalViewPr>
  <p:slideViewPr>
    <p:cSldViewPr snapToGrid="0">
      <p:cViewPr varScale="1">
        <p:scale>
          <a:sx n="89" d="100"/>
          <a:sy n="89" d="100"/>
        </p:scale>
        <p:origin x="108" y="3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F7C6A3-FB0A-4F2E-94B3-6F2FA82DFB9D}" type="datetimeFigureOut">
              <a:rPr lang="en-IN" smtClean="0"/>
              <a:pPr/>
              <a:t>23-04-2024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9B2229-4196-42A1-8DF1-EBADB8CCE1BD}" type="slidenum">
              <a:rPr lang="en-IN" smtClean="0"/>
              <a:pPr/>
              <a:t>‹#›</a:t>
            </a:fld>
            <a:endParaRPr lang="en-IN"/>
          </a:p>
        </p:txBody>
      </p:sp>
    </p:spTree>
    <p:extLst>
      <p:ext uri="{BB962C8B-B14F-4D97-AF65-F5344CB8AC3E}">
        <p14:creationId xmlns:p14="http://schemas.microsoft.com/office/powerpoint/2010/main" val="2543125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Marriot Hotel is an international hotel chain which also has establishments in the UK (Marriott, 2024). They work with more than 10,000 employees, have their headquarters in Bethesda, belong to the hospitality industry and have about 8,700 properties all across the world. The Premier Inn is located in the UK and belongs to the hospitality industry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PremierInn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2024). They have about 10,000 employees and have 800 properties all across the country.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3</a:t>
            </a:fld>
            <a:endParaRPr lang="en-IN"/>
          </a:p>
        </p:txBody>
      </p:sp>
    </p:spTree>
    <p:extLst>
      <p:ext uri="{BB962C8B-B14F-4D97-AF65-F5344CB8AC3E}">
        <p14:creationId xmlns:p14="http://schemas.microsoft.com/office/powerpoint/2010/main" val="3815602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Political-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stability of the country will make sure that both the hotels can focus on their growth in the market.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Economic-</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Slow growth of the economy will indicate the hotels will not be able to earn profits easily.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Social-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Premier Inn is cheaper and more affordable to the people of the UK</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4</a:t>
            </a:fld>
            <a:endParaRPr lang="en-IN"/>
          </a:p>
        </p:txBody>
      </p:sp>
    </p:spTree>
    <p:extLst>
      <p:ext uri="{BB962C8B-B14F-4D97-AF65-F5344CB8AC3E}">
        <p14:creationId xmlns:p14="http://schemas.microsoft.com/office/powerpoint/2010/main" val="123860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Technological-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availability of easy Internet will help the hotel advantage its marketing processes well and attract an audience.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Legal-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employees will be more engaged with both the hotels and they will be able to perform well.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Environmental-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Having sustainable growth will increase the competitive advantage of the hotels.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5</a:t>
            </a:fld>
            <a:endParaRPr lang="en-IN"/>
          </a:p>
        </p:txBody>
      </p:sp>
    </p:spTree>
    <p:extLst>
      <p:ext uri="{BB962C8B-B14F-4D97-AF65-F5344CB8AC3E}">
        <p14:creationId xmlns:p14="http://schemas.microsoft.com/office/powerpoint/2010/main" val="1432343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Mariott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Hotel is capable of leveraging strengths to expand their services and these can be marketed through multiple channels of communication.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6</a:t>
            </a:fld>
            <a:endParaRPr lang="en-IN"/>
          </a:p>
        </p:txBody>
      </p:sp>
    </p:spTree>
    <p:extLst>
      <p:ext uri="{BB962C8B-B14F-4D97-AF65-F5344CB8AC3E}">
        <p14:creationId xmlns:p14="http://schemas.microsoft.com/office/powerpoint/2010/main" val="4050235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chain will be able to grow if it can consider expanding its services into new markets.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7</a:t>
            </a:fld>
            <a:endParaRPr lang="en-IN"/>
          </a:p>
        </p:txBody>
      </p:sp>
    </p:spTree>
    <p:extLst>
      <p:ext uri="{BB962C8B-B14F-4D97-AF65-F5344CB8AC3E}">
        <p14:creationId xmlns:p14="http://schemas.microsoft.com/office/powerpoint/2010/main" val="64717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People-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people of the hotel are the customers, the employees and all the other stakeholders.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Process-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processes of the hotel are extremely high standard services.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Physical Evidence-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physical evidences are seen in the establishment of the properties, the uniforms of the employees and their online presence.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8</a:t>
            </a:fld>
            <a:endParaRPr lang="en-IN"/>
          </a:p>
        </p:txBody>
      </p:sp>
    </p:spTree>
    <p:extLst>
      <p:ext uri="{BB962C8B-B14F-4D97-AF65-F5344CB8AC3E}">
        <p14:creationId xmlns:p14="http://schemas.microsoft.com/office/powerpoint/2010/main" val="3925412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People-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people of the hotel chain include the management, employees, the customers and the investors.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Process-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processes of the hotel include things like providing high-quality services to their customers.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b="1" i="1" dirty="0">
                <a:effectLst/>
                <a:latin typeface="Times New Roman" panose="02020603050405020304" pitchFamily="18" charset="0"/>
                <a:ea typeface="Calibri" panose="020F0502020204030204" pitchFamily="34" charset="0"/>
              </a:rPr>
              <a:t>Physical Evidence- </a:t>
            </a:r>
            <a:r>
              <a:rPr lang="en-GB" sz="1800" dirty="0">
                <a:effectLst/>
                <a:latin typeface="Times New Roman" panose="02020603050405020304" pitchFamily="18" charset="0"/>
                <a:ea typeface="Calibri" panose="020F0502020204030204" pitchFamily="34" charset="0"/>
              </a:rPr>
              <a:t>The physical evidences include the uniforms of the employees and their hotel establishments. </a:t>
            </a:r>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9</a:t>
            </a:fld>
            <a:endParaRPr lang="en-IN"/>
          </a:p>
        </p:txBody>
      </p:sp>
    </p:spTree>
    <p:extLst>
      <p:ext uri="{BB962C8B-B14F-4D97-AF65-F5344CB8AC3E}">
        <p14:creationId xmlns:p14="http://schemas.microsoft.com/office/powerpoint/2010/main" val="567046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Segmentation-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Demographic-</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High-income people like businessmen, travellers and married couples visit the hotel often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Sanvitale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Behavioural-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Mostly people who visit the places look for business meetings, a grand experience and high quality and exceptional services.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Psychographic-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people visiting the hotel are highly focused on their work and enjoy travelling. They appreciate high-quality services and like to ensure they receive quality services.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10</a:t>
            </a:fld>
            <a:endParaRPr lang="en-IN"/>
          </a:p>
        </p:txBody>
      </p:sp>
    </p:spTree>
    <p:extLst>
      <p:ext uri="{BB962C8B-B14F-4D97-AF65-F5344CB8AC3E}">
        <p14:creationId xmlns:p14="http://schemas.microsoft.com/office/powerpoint/2010/main" val="201470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Positioning- The hotel is positioned as a low-price high-value product. </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3F9B2229-4196-42A1-8DF1-EBADB8CCE1BD}"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has been followed by a study of the internal strengths and the marketing mix of both the hotels. The customer segmentation of the company has been done in detail and this has resulted in both the hotels being analysed in detail and compared in the process. This has given an idea of how both the hotels function and reach out to their customers. The future area of study of for this will be exploring ways in which the company can ensure that their employees will be able to help them in their growth.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12</a:t>
            </a:fld>
            <a:endParaRPr lang="en-IN"/>
          </a:p>
        </p:txBody>
      </p:sp>
    </p:spTree>
    <p:extLst>
      <p:ext uri="{BB962C8B-B14F-4D97-AF65-F5344CB8AC3E}">
        <p14:creationId xmlns:p14="http://schemas.microsoft.com/office/powerpoint/2010/main" val="3780754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Hinterhuber</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 (2023) ‘What every manager should know about pricing’. </a:t>
            </a:r>
            <a:r>
              <a:rPr lang="en-GB" sz="1800" i="1"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Journal of Business Strategy</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Marriott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We Are Marriott International.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https://www.marriott.com/marriott/aboutmarriott.mi (Accessed: 17 April 2024).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PremierInn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(2024)</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About us.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at:https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://www.premierinn.com/gb/en/why.html(Accessed: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Sanvitale</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A.L. (2020) Corporate Social Responsibility in the Hotel Industry: A Study of Marriott International and Odyssey Hotel Group.</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Similar Web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marriott.com. </a:t>
            </a:r>
            <a:b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https://www.similarweb.com/website/marriott.com/#overview (Accessed: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Similar Web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premierinn.com.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https://www.similarweb.com/website/premierinn.com/#geography (Accessed: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 (2024) </a:t>
            </a:r>
            <a:r>
              <a:rPr lang="en-GB" sz="1800" i="1" kern="100" dirty="0">
                <a:solidFill>
                  <a:srgbClr val="0F2741"/>
                </a:solidFill>
                <a:effectLst/>
                <a:latin typeface="Times New Roman" panose="02020603050405020304" pitchFamily="18" charset="0"/>
                <a:ea typeface="Calibri" panose="020F0502020204030204" pitchFamily="34" charset="0"/>
                <a:cs typeface="Times New Roman" panose="02020603050405020304" pitchFamily="18" charset="0"/>
              </a:rPr>
              <a:t>Most popular hotel brands in the United Kingdom (UK) in 3rd quarter of 2023</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https://www.statista.com/statistics/951262/most-popular-hotel-brands-uk/#:~:text=According%20to%20YouGov's%20ratings%2C%20Premier,stating%20they%20liked%20the%20brand /(Accessed: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 (2024)</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Median annual earnings for full-time employees in the United Kingdom in 2023, by region (in GBP).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at:https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://www.statista.com/statistics/416139/full-time-annual-salary-in-the-uk-by-region/#:~:text=The%20median%20annual%20earnings%20in,pounds%20in%20the%20North%20East(Accessed: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 (2024)</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Share of individuals using the internet in the United Kingdom (UK) from 2002 to 2024.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https://www.statista.com/statistics/1124328/internet-penetration-uk/#:~:text=As%20of%20January%202024%2C%20nearly,United%20Kingdom%20as%20of%202023 (Accessed: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Statista(2024)</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Annual growth of gross domestic product in the United Kingdom from 1949 to 2023.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at:https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://www.statista.com/statistics/281734/gdp-growth-in-the-united-kingdom-uk/#:~:text=The%20United%20Kingdom's%20economy%20grew,10.4%20percent%20decline%20in%202020(Accessed: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Global Economy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United Kingdom: Political stability.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https://www.theglobaleconomy.com/United-Kingdom/wb_political_stability/(Accessed: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9B2229-4196-42A1-8DF1-EBADB8CCE1BD}" type="slidenum">
              <a:rPr lang="en-IN" smtClean="0"/>
              <a:pPr/>
              <a:t>13</a:t>
            </a:fld>
            <a:endParaRPr lang="en-IN"/>
          </a:p>
        </p:txBody>
      </p:sp>
    </p:spTree>
    <p:extLst>
      <p:ext uri="{BB962C8B-B14F-4D97-AF65-F5344CB8AC3E}">
        <p14:creationId xmlns:p14="http://schemas.microsoft.com/office/powerpoint/2010/main" val="4257135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C2C00-01A3-0239-D45F-44DB1AB4FA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31FE27C-B7DF-889D-3D22-D014D9A173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DED7D4A-0CD4-FC85-6AA0-7A9128F866E7}"/>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44B65DE9-D80B-C443-D7FD-BFDE41009F7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FD2976-F188-7C00-2E7B-479F21BE5D2E}"/>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1550908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4DA6E-684D-241E-96E8-BA18DBB3F6B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E40A49A-EEA0-53C3-D614-20246BF5D2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C99A115-7565-F259-CEAC-256B674FF4D5}"/>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9FD6DCD0-AA51-4F11-A06C-3C3FE6D3B4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029118-7849-F609-81DF-9F7A37DBCB68}"/>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510681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0732-EB4C-C06B-B5A5-189B8B854A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CD45F8E-5FF0-2507-6D5A-8807D320DC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709175-8396-AAA1-C57D-4616E7E6B020}"/>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9838583E-1D94-04D0-8A2B-9F21D6E48E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26E8AD-5388-DF04-1581-137ACA94A0E8}"/>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06554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12908-DC7F-1CC2-46A5-023618CA266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904DC80-EBDE-643F-A2FE-E36EA79AB4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E9F361F-6703-6BE9-8571-792C683742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9F51EE6-65EE-4AEF-782D-538E50393DB8}"/>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6" name="Footer Placeholder 5">
            <a:extLst>
              <a:ext uri="{FF2B5EF4-FFF2-40B4-BE49-F238E27FC236}">
                <a16:creationId xmlns:a16="http://schemas.microsoft.com/office/drawing/2014/main" id="{C162E8BD-108E-8C05-DB7E-E0811C5FA0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9EA3A3-CE73-7EB0-D9AA-C4F42BB7E05E}"/>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210761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FAD6A-D19E-5211-FBE7-BB1C0CFA91E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B2F10DC-5E87-CD7E-8D73-A1E8833AE9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773426-4EA0-3BA3-9130-A36CD4017F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12A4980-E02B-F104-EA7B-F2FA050A1C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B5AD16-7D7C-56DD-9523-BC3EE5185A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CD8AC07-7C11-00FC-A9BD-97EAD598587A}"/>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8" name="Footer Placeholder 7">
            <a:extLst>
              <a:ext uri="{FF2B5EF4-FFF2-40B4-BE49-F238E27FC236}">
                <a16:creationId xmlns:a16="http://schemas.microsoft.com/office/drawing/2014/main" id="{2D2B4295-CF93-1161-F5FD-C495AD45058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CE2987C-19CB-D143-364F-3F683BAA46F8}"/>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377588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AA830-2BE1-B5C7-2A72-A6D72028414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A14180D-6189-E7CD-B104-F1C706459D16}"/>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4" name="Footer Placeholder 3">
            <a:extLst>
              <a:ext uri="{FF2B5EF4-FFF2-40B4-BE49-F238E27FC236}">
                <a16:creationId xmlns:a16="http://schemas.microsoft.com/office/drawing/2014/main" id="{6DFC9E74-6827-78EF-09B3-49ACA96E22C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8AA203A-BB6F-28FB-C37F-F68CB6BBB3F2}"/>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631547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04600-FDCA-009F-03DE-7E1CBA6FE97E}"/>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3" name="Footer Placeholder 2">
            <a:extLst>
              <a:ext uri="{FF2B5EF4-FFF2-40B4-BE49-F238E27FC236}">
                <a16:creationId xmlns:a16="http://schemas.microsoft.com/office/drawing/2014/main" id="{0FF79AE9-F9C0-8324-E411-40868B497FA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720C77C-7E86-16D6-0851-00E8B8C8A62A}"/>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63740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28FF1-3A93-17B9-FA00-7EE0DA06F6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FEBA0E2-3D9D-B2C6-D7B4-D750EF570C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B51F6AF-D47C-818F-496B-5AC1444F8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0B15A5-2F0D-0608-7198-21C8E553FB48}"/>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6" name="Footer Placeholder 5">
            <a:extLst>
              <a:ext uri="{FF2B5EF4-FFF2-40B4-BE49-F238E27FC236}">
                <a16:creationId xmlns:a16="http://schemas.microsoft.com/office/drawing/2014/main" id="{454AFB74-C840-8881-4714-735598F0190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A0EF48-69B7-277C-29A1-93C7AE481607}"/>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4278776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06AE-D8B8-A50C-72C3-E418ECFD27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DD00B32-A8E4-435B-7920-24535F1F18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66939B0-D37A-457F-0ABC-5DD0B7695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DF4301-F900-8D12-BF7A-5823B56E9E86}"/>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6" name="Footer Placeholder 5">
            <a:extLst>
              <a:ext uri="{FF2B5EF4-FFF2-40B4-BE49-F238E27FC236}">
                <a16:creationId xmlns:a16="http://schemas.microsoft.com/office/drawing/2014/main" id="{C2F8D3DB-1F1E-1E85-3248-7292B9510A1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31E2AD0-A68E-934C-48B9-97A9DFE270A4}"/>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1603776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A5293-12B8-1F06-7865-C638799FE66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50D9742-AC4B-7113-F840-8F239ACC03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CAF5793-D8A8-5EFD-CF3F-1EB8DCA840AC}"/>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9634D6D1-F92C-DFF6-B6D0-377A99B36B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D85A152-5CC5-20FE-EBFB-D9A7051438CA}"/>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850634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D9F687-F19E-630E-8AB9-A0DA1E0D87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4FA8276-AAE3-432F-22B9-72EF063000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9576834-1D5B-F8FF-ADB1-3021E9F010BE}"/>
              </a:ext>
            </a:extLst>
          </p:cNvPr>
          <p:cNvSpPr>
            <a:spLocks noGrp="1"/>
          </p:cNvSpPr>
          <p:nvPr>
            <p:ph type="dt" sz="half" idx="10"/>
          </p:nvPr>
        </p:nvSpPr>
        <p:spPr/>
        <p:txBody>
          <a:body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856567B8-5E9C-6DAC-FD85-6546092812B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5BDF9AE-4914-89E3-1DB7-C8BA63497400}"/>
              </a:ext>
            </a:extLst>
          </p:cNvPr>
          <p:cNvSpPr>
            <a:spLocks noGrp="1"/>
          </p:cNvSpPr>
          <p:nvPr>
            <p:ph type="sldNum" sz="quarter" idx="12"/>
          </p:nvPr>
        </p:nvSpPr>
        <p:spPr/>
        <p:txBody>
          <a:bodyPr/>
          <a:lstStyle/>
          <a:p>
            <a:fld id="{2A157D40-5E38-4ED8-99CE-F5EACC6EE9AF}" type="slidenum">
              <a:rPr lang="en-IN" smtClean="0"/>
              <a:pPr/>
              <a:t>‹#›</a:t>
            </a:fld>
            <a:endParaRPr lang="en-IN"/>
          </a:p>
        </p:txBody>
      </p:sp>
    </p:spTree>
    <p:extLst>
      <p:ext uri="{BB962C8B-B14F-4D97-AF65-F5344CB8AC3E}">
        <p14:creationId xmlns:p14="http://schemas.microsoft.com/office/powerpoint/2010/main" val="2536234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3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70C297-E869-296A-BDAF-21DCB77BDD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6E6E09F-04D1-C129-4D1F-7C6173E4D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BB92AE-C7DD-996C-7BEC-6AC9F7DF03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8CC0BA-2DB0-4335-AA2A-FC9509178CBC}" type="datetimeFigureOut">
              <a:rPr lang="en-IN" smtClean="0"/>
              <a:pPr/>
              <a:t>23-04-2024</a:t>
            </a:fld>
            <a:endParaRPr lang="en-IN"/>
          </a:p>
        </p:txBody>
      </p:sp>
      <p:sp>
        <p:nvSpPr>
          <p:cNvPr id="5" name="Footer Placeholder 4">
            <a:extLst>
              <a:ext uri="{FF2B5EF4-FFF2-40B4-BE49-F238E27FC236}">
                <a16:creationId xmlns:a16="http://schemas.microsoft.com/office/drawing/2014/main" id="{D5C845E6-B92C-FDC1-BA69-17341C7AC0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7866541-4BA2-B72E-BE4D-D6F84F7CF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157D40-5E38-4ED8-99CE-F5EACC6EE9AF}" type="slidenum">
              <a:rPr lang="en-IN" smtClean="0"/>
              <a:pPr/>
              <a:t>‹#›</a:t>
            </a:fld>
            <a:endParaRPr lang="en-IN"/>
          </a:p>
        </p:txBody>
      </p:sp>
    </p:spTree>
    <p:extLst>
      <p:ext uri="{BB962C8B-B14F-4D97-AF65-F5344CB8AC3E}">
        <p14:creationId xmlns:p14="http://schemas.microsoft.com/office/powerpoint/2010/main" val="3231150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DFC27-8354-3165-349F-6DB5544F9DC4}"/>
              </a:ext>
            </a:extLst>
          </p:cNvPr>
          <p:cNvSpPr>
            <a:spLocks noGrp="1"/>
          </p:cNvSpPr>
          <p:nvPr>
            <p:ph type="ctrTitle"/>
          </p:nvPr>
        </p:nvSpPr>
        <p:spPr>
          <a:xfrm>
            <a:off x="1524000" y="2052805"/>
            <a:ext cx="9144000" cy="2387600"/>
          </a:xfrm>
        </p:spPr>
        <p:txBody>
          <a:bodyPr>
            <a:normAutofit/>
          </a:bodyPr>
          <a:lstStyle/>
          <a:p>
            <a:r>
              <a:rPr lang="en-IN" sz="6600" b="1" i="0" cap="all" dirty="0">
                <a:effectLst/>
                <a:highlight>
                  <a:srgbClr val="FFFFFF"/>
                </a:highlight>
                <a:latin typeface="Times New Roman" panose="02020603050405020304" pitchFamily="18" charset="0"/>
                <a:cs typeface="Times New Roman" panose="02020603050405020304" pitchFamily="18" charset="0"/>
              </a:rPr>
              <a:t>MARKETING ESSENTIALS</a:t>
            </a:r>
            <a:endParaRPr lang="en-IN" sz="6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0569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56358-D9B6-0AA3-B363-E9BFBE7CAE7E}"/>
              </a:ext>
            </a:extLst>
          </p:cNvPr>
          <p:cNvSpPr>
            <a:spLocks noGrp="1"/>
          </p:cNvSpPr>
          <p:nvPr>
            <p:ph type="title"/>
          </p:nvPr>
        </p:nvSpPr>
        <p:spPr>
          <a:xfrm>
            <a:off x="838200" y="365125"/>
            <a:ext cx="10515600" cy="1325563"/>
          </a:xfrm>
        </p:spPr>
        <p:txBody>
          <a:bodyPr>
            <a:normAutofit/>
          </a:bodyPr>
          <a:lstStyle/>
          <a:p>
            <a:pPr algn="ctr"/>
            <a:r>
              <a:rPr lang="en-IN" b="1" dirty="0">
                <a:latin typeface="Times New Roman" panose="02020603050405020304" pitchFamily="18" charset="0"/>
                <a:cs typeface="Times New Roman" panose="02020603050405020304" pitchFamily="18" charset="0"/>
              </a:rPr>
              <a:t>Table of Contents </a:t>
            </a:r>
          </a:p>
        </p:txBody>
      </p:sp>
      <p:sp>
        <p:nvSpPr>
          <p:cNvPr id="3" name="Content Placeholder 2">
            <a:extLst>
              <a:ext uri="{FF2B5EF4-FFF2-40B4-BE49-F238E27FC236}">
                <a16:creationId xmlns:a16="http://schemas.microsoft.com/office/drawing/2014/main" id="{7FBB4291-C876-9E8A-0CC0-09EDD005C470}"/>
              </a:ext>
            </a:extLst>
          </p:cNvPr>
          <p:cNvSpPr>
            <a:spLocks noGrp="1"/>
          </p:cNvSpPr>
          <p:nvPr>
            <p:ph idx="1"/>
          </p:nvPr>
        </p:nvSpPr>
        <p:spPr>
          <a:xfrm>
            <a:off x="838200" y="1825625"/>
            <a:ext cx="3589421" cy="4254333"/>
          </a:xfrm>
        </p:spPr>
        <p:txBody>
          <a:bodyPr>
            <a:normAutofit/>
          </a:bodyPr>
          <a:lstStyle/>
          <a:p>
            <a:pPr algn="just"/>
            <a:r>
              <a:rPr lang="en-IN" sz="2400" b="1" dirty="0">
                <a:latin typeface="Times New Roman" panose="02020603050405020304" pitchFamily="18" charset="0"/>
                <a:cs typeface="Times New Roman" panose="02020603050405020304" pitchFamily="18" charset="0"/>
              </a:rPr>
              <a:t>Slide 3- Introduction</a:t>
            </a:r>
          </a:p>
          <a:p>
            <a:pPr algn="just"/>
            <a:r>
              <a:rPr lang="en-IN" sz="2400" b="1" dirty="0">
                <a:latin typeface="Times New Roman" panose="02020603050405020304" pitchFamily="18" charset="0"/>
                <a:cs typeface="Times New Roman" panose="02020603050405020304" pitchFamily="18" charset="0"/>
              </a:rPr>
              <a:t>Slide 4- Pestle Analysis </a:t>
            </a:r>
          </a:p>
          <a:p>
            <a:pPr algn="just"/>
            <a:r>
              <a:rPr lang="en-IN" sz="2400" b="1" dirty="0">
                <a:latin typeface="Times New Roman" panose="02020603050405020304" pitchFamily="18" charset="0"/>
                <a:cs typeface="Times New Roman" panose="02020603050405020304" pitchFamily="18" charset="0"/>
              </a:rPr>
              <a:t>Slide 6- SWOT Analysis </a:t>
            </a:r>
          </a:p>
          <a:p>
            <a:pPr algn="just"/>
            <a:r>
              <a:rPr lang="en-IN" sz="2400" b="1" dirty="0">
                <a:latin typeface="Times New Roman" panose="02020603050405020304" pitchFamily="18" charset="0"/>
                <a:cs typeface="Times New Roman" panose="02020603050405020304" pitchFamily="18" charset="0"/>
              </a:rPr>
              <a:t>Slide 8- </a:t>
            </a:r>
            <a:r>
              <a:rPr lang="en-IN" sz="2400" b="1" kern="100" dirty="0">
                <a:effectLst/>
                <a:latin typeface="Times New Roman" panose="02020603050405020304" pitchFamily="18" charset="0"/>
                <a:ea typeface="Arial" panose="020B0604020202020204" pitchFamily="34" charset="0"/>
                <a:cs typeface="Times New Roman" panose="02020603050405020304" pitchFamily="18" charset="0"/>
              </a:rPr>
              <a:t>Marketing Mix </a:t>
            </a:r>
            <a:endParaRPr lang="en-IN" sz="24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IN" sz="2400" b="1" dirty="0">
                <a:latin typeface="Times New Roman" panose="02020603050405020304" pitchFamily="18" charset="0"/>
                <a:cs typeface="Times New Roman" panose="02020603050405020304" pitchFamily="18" charset="0"/>
              </a:rPr>
              <a:t>Slide 10- STP </a:t>
            </a:r>
            <a:r>
              <a:rPr lang="en-IN" sz="2400" b="1" dirty="0" err="1">
                <a:latin typeface="Times New Roman" panose="02020603050405020304" pitchFamily="18" charset="0"/>
                <a:cs typeface="Times New Roman" panose="02020603050405020304" pitchFamily="18" charset="0"/>
              </a:rPr>
              <a:t>Segmentaion</a:t>
            </a:r>
            <a:r>
              <a:rPr lang="en-IN" sz="2400" b="1" dirty="0">
                <a:latin typeface="Times New Roman" panose="02020603050405020304" pitchFamily="18" charset="0"/>
                <a:cs typeface="Times New Roman" panose="02020603050405020304" pitchFamily="18" charset="0"/>
              </a:rPr>
              <a:t> </a:t>
            </a:r>
          </a:p>
          <a:p>
            <a:pPr algn="just"/>
            <a:r>
              <a:rPr lang="en-IN" sz="2400" b="1" dirty="0">
                <a:latin typeface="Times New Roman" panose="02020603050405020304" pitchFamily="18" charset="0"/>
                <a:cs typeface="Times New Roman" panose="02020603050405020304" pitchFamily="18" charset="0"/>
              </a:rPr>
              <a:t>Slide 12- Conclusion</a:t>
            </a:r>
          </a:p>
          <a:p>
            <a:pPr algn="just"/>
            <a:r>
              <a:rPr lang="en-IN" sz="2400" b="1" dirty="0">
                <a:latin typeface="Times New Roman" panose="02020603050405020304" pitchFamily="18" charset="0"/>
                <a:cs typeface="Times New Roman" panose="02020603050405020304" pitchFamily="18" charset="0"/>
              </a:rPr>
              <a:t>Slide 13- References </a:t>
            </a:r>
          </a:p>
        </p:txBody>
      </p:sp>
      <p:pic>
        <p:nvPicPr>
          <p:cNvPr id="6146" name="Picture 2" descr="How We Created Personalized Snippet Suggestions Without Storing User Text |  Grammarly">
            <a:extLst>
              <a:ext uri="{FF2B5EF4-FFF2-40B4-BE49-F238E27FC236}">
                <a16:creationId xmlns:a16="http://schemas.microsoft.com/office/drawing/2014/main" id="{72E4C5BB-B7D3-E63A-F952-391B13456C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0662" y="1825625"/>
            <a:ext cx="5863138" cy="447892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84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223E-FDAC-BCD3-2A2C-2D31AA3DB193}"/>
              </a:ext>
            </a:extLst>
          </p:cNvPr>
          <p:cNvSpPr>
            <a:spLocks noGrp="1"/>
          </p:cNvSpPr>
          <p:nvPr>
            <p:ph type="title"/>
          </p:nvPr>
        </p:nvSpPr>
        <p:spPr/>
        <p:txBody>
          <a:bodyPr/>
          <a:lstStyle/>
          <a:p>
            <a:pPr algn="ctr"/>
            <a:r>
              <a:rPr lang="en-IN" b="1" dirty="0">
                <a:effectLst/>
                <a:latin typeface="Times New Roman" panose="02020603050405020304" pitchFamily="18" charset="0"/>
                <a:ea typeface="Calibri" panose="020F0502020204030204" pitchFamily="34" charset="0"/>
              </a:rPr>
              <a:t>Introduction</a:t>
            </a:r>
            <a:r>
              <a:rPr lang="en-IN" sz="1800" dirty="0">
                <a:effectLst/>
                <a:latin typeface="Times New Roman" panose="02020603050405020304" pitchFamily="18" charset="0"/>
                <a:ea typeface="Calibri" panose="020F0502020204030204" pitchFamily="34" charset="0"/>
              </a:rPr>
              <a:t> </a:t>
            </a:r>
            <a:endParaRPr lang="en-IN" dirty="0"/>
          </a:p>
        </p:txBody>
      </p:sp>
      <p:sp>
        <p:nvSpPr>
          <p:cNvPr id="3" name="Content Placeholder 2">
            <a:extLst>
              <a:ext uri="{FF2B5EF4-FFF2-40B4-BE49-F238E27FC236}">
                <a16:creationId xmlns:a16="http://schemas.microsoft.com/office/drawing/2014/main" id="{7B5611AA-96A5-EAE9-5FE3-11940F0D5E6A}"/>
              </a:ext>
            </a:extLst>
          </p:cNvPr>
          <p:cNvSpPr>
            <a:spLocks noGrp="1"/>
          </p:cNvSpPr>
          <p:nvPr>
            <p:ph idx="1"/>
          </p:nvPr>
        </p:nvSpPr>
        <p:spPr>
          <a:xfrm>
            <a:off x="838200" y="1825625"/>
            <a:ext cx="4293358" cy="4351338"/>
          </a:xfrm>
        </p:spPr>
        <p:txBody>
          <a:bodyPr>
            <a:noAutofit/>
          </a:bodyPr>
          <a:lstStyle/>
          <a:p>
            <a:pPr marL="342900" lvl="0" indent="-342900" algn="just" fontAlgn="base">
              <a:lnSpc>
                <a:spcPct val="110000"/>
              </a:lnSpc>
              <a:buClr>
                <a:srgbClr val="000000"/>
              </a:buClr>
              <a:buSzPts val="1200"/>
              <a:buFont typeface="Symbol" panose="05050102010706020507" pitchFamily="18" charset="2"/>
              <a:buChar char=""/>
            </a:pPr>
            <a:r>
              <a:rPr lang="en-GB" sz="20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In this presentation, there will be a comparative analysis of the marketing strategies of the two hotels, Marriot Hotel and Premier Inn. </a:t>
            </a:r>
            <a:endParaRPr lang="en-IN" sz="20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10000"/>
              </a:lnSpc>
              <a:spcAft>
                <a:spcPts val="800"/>
              </a:spcAft>
              <a:buClr>
                <a:srgbClr val="000000"/>
              </a:buClr>
              <a:buSzPts val="1200"/>
              <a:buFont typeface="Symbol" panose="05050102010706020507" pitchFamily="18" charset="2"/>
              <a:buChar char=""/>
            </a:pPr>
            <a:r>
              <a:rPr lang="en-GB" sz="20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The models which will be used for the analysis are PESTLE and SWOT analysis, VRIO framework and STP segmentation. </a:t>
            </a:r>
            <a:endParaRPr lang="en-IN" sz="20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pPr>
            <a:endParaRPr lang="en-IN" sz="3200" dirty="0"/>
          </a:p>
        </p:txBody>
      </p:sp>
      <p:pic>
        <p:nvPicPr>
          <p:cNvPr id="7170" name="Picture 2" descr="Marketing in Business - Definition, Types, Strategies">
            <a:extLst>
              <a:ext uri="{FF2B5EF4-FFF2-40B4-BE49-F238E27FC236}">
                <a16:creationId xmlns:a16="http://schemas.microsoft.com/office/drawing/2014/main" id="{1277CC92-972B-85B2-0341-F24AB911E5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3331" y="2091991"/>
            <a:ext cx="5575090" cy="3233988"/>
          </a:xfrm>
          <a:prstGeom prst="rect">
            <a:avLst/>
          </a:prstGeom>
          <a:noFill/>
          <a:effectLst>
            <a:reflection blurRad="6350" stA="52000" endA="300" endPos="35000" dir="5400000" sy="-100000" algn="bl" rotWithShape="0"/>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984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7934A-FD36-89AB-6079-D22E0B07B2EA}"/>
              </a:ext>
            </a:extLst>
          </p:cNvPr>
          <p:cNvSpPr>
            <a:spLocks noGrp="1"/>
          </p:cNvSpPr>
          <p:nvPr>
            <p:ph type="title"/>
          </p:nvPr>
        </p:nvSpPr>
        <p:spPr>
          <a:xfrm>
            <a:off x="838200" y="381167"/>
            <a:ext cx="10515600" cy="1325563"/>
          </a:xfrm>
        </p:spPr>
        <p:txBody>
          <a:bodyPr>
            <a:normAutofit fontScale="90000"/>
          </a:bodyPr>
          <a:lstStyle/>
          <a:p>
            <a:pPr algn="ct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r>
              <a:rPr lang="en-IN" sz="4900" b="1" kern="100" dirty="0">
                <a:effectLst/>
                <a:latin typeface="Times New Roman" panose="02020603050405020304" pitchFamily="18" charset="0"/>
                <a:ea typeface="Arial" panose="020B0604020202020204" pitchFamily="34" charset="0"/>
                <a:cs typeface="Times New Roman" panose="02020603050405020304" pitchFamily="18" charset="0"/>
              </a:rPr>
              <a:t>PESTLE Analysis </a:t>
            </a:r>
            <a:br>
              <a:rPr lang="en-IN" sz="49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graphicFrame>
        <p:nvGraphicFramePr>
          <p:cNvPr id="9" name="Content Placeholder 8">
            <a:extLst>
              <a:ext uri="{FF2B5EF4-FFF2-40B4-BE49-F238E27FC236}">
                <a16:creationId xmlns:a16="http://schemas.microsoft.com/office/drawing/2014/main" id="{7BFFF8B0-34B6-C15F-9400-206D9C7E2C22}"/>
              </a:ext>
            </a:extLst>
          </p:cNvPr>
          <p:cNvGraphicFramePr>
            <a:graphicFrameLocks noGrp="1"/>
          </p:cNvGraphicFramePr>
          <p:nvPr>
            <p:ph idx="1"/>
            <p:extLst>
              <p:ext uri="{D42A27DB-BD31-4B8C-83A1-F6EECF244321}">
                <p14:modId xmlns:p14="http://schemas.microsoft.com/office/powerpoint/2010/main" val="3681504437"/>
              </p:ext>
            </p:extLst>
          </p:nvPr>
        </p:nvGraphicFramePr>
        <p:xfrm>
          <a:off x="5053263" y="2005263"/>
          <a:ext cx="6946231" cy="4378596"/>
        </p:xfrm>
        <a:graphic>
          <a:graphicData uri="http://schemas.openxmlformats.org/drawingml/2006/table">
            <a:tbl>
              <a:tblPr firstRow="1" firstCol="1" bandRow="1">
                <a:tableStyleId>{5C22544A-7EE6-4342-B048-85BDC9FD1C3A}</a:tableStyleId>
              </a:tblPr>
              <a:tblGrid>
                <a:gridCol w="1132236">
                  <a:extLst>
                    <a:ext uri="{9D8B030D-6E8A-4147-A177-3AD203B41FA5}">
                      <a16:colId xmlns:a16="http://schemas.microsoft.com/office/drawing/2014/main" val="1544345033"/>
                    </a:ext>
                  </a:extLst>
                </a:gridCol>
                <a:gridCol w="5813995">
                  <a:extLst>
                    <a:ext uri="{9D8B030D-6E8A-4147-A177-3AD203B41FA5}">
                      <a16:colId xmlns:a16="http://schemas.microsoft.com/office/drawing/2014/main" val="3616180437"/>
                    </a:ext>
                  </a:extLst>
                </a:gridCol>
              </a:tblGrid>
              <a:tr h="971253">
                <a:tc>
                  <a:txBody>
                    <a:bodyPr/>
                    <a:lstStyle/>
                    <a:p>
                      <a:pPr algn="ctr">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Factors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tc>
                  <a:txBody>
                    <a:bodyPr/>
                    <a:lstStyle/>
                    <a:p>
                      <a:pPr algn="ctr">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Findings</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79198061"/>
                  </a:ext>
                </a:extLst>
              </a:tr>
              <a:tr h="1338810">
                <a:tc>
                  <a:txBody>
                    <a:bodyPr/>
                    <a:lstStyle/>
                    <a:p>
                      <a:pPr algn="ctr">
                        <a:lnSpc>
                          <a:spcPct val="100000"/>
                        </a:lnSpc>
                        <a:spcAft>
                          <a:spcPts val="800"/>
                        </a:spcAft>
                      </a:pPr>
                      <a:r>
                        <a:rPr lang="en-GB" sz="2400" kern="100">
                          <a:effectLst/>
                          <a:latin typeface="Times New Roman" panose="02020603050405020304" pitchFamily="18" charset="0"/>
                          <a:cs typeface="Times New Roman" panose="02020603050405020304" pitchFamily="18" charset="0"/>
                        </a:rPr>
                        <a:t>Political</a:t>
                      </a:r>
                      <a:endParaRPr lang="en-IN" sz="2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tc>
                  <a:txBody>
                    <a:bodyPr/>
                    <a:lstStyle/>
                    <a:p>
                      <a:pPr algn="just">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The index of political stability is 0.1 (The Global Economy, 2024)</a:t>
                      </a:r>
                      <a:endParaRPr lang="en-IN" sz="2400" kern="100" dirty="0">
                        <a:effectLst/>
                        <a:latin typeface="Times New Roman" panose="02020603050405020304" pitchFamily="18" charset="0"/>
                        <a:cs typeface="Times New Roman" panose="02020603050405020304" pitchFamily="18" charset="0"/>
                      </a:endParaRPr>
                    </a:p>
                    <a:p>
                      <a:pPr algn="ctr">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 </a:t>
                      </a:r>
                      <a:endParaRPr lang="en-IN" sz="2400" kern="100" dirty="0">
                        <a:effectLst/>
                        <a:latin typeface="Times New Roman" panose="02020603050405020304" pitchFamily="18" charset="0"/>
                        <a:cs typeface="Times New Roman" panose="02020603050405020304" pitchFamily="18" charset="0"/>
                      </a:endParaRPr>
                    </a:p>
                  </a:txBody>
                  <a:tcPr marL="39415" marR="39415" marT="0" marB="0"/>
                </a:tc>
                <a:extLst>
                  <a:ext uri="{0D108BD9-81ED-4DB2-BD59-A6C34878D82A}">
                    <a16:rowId xmlns:a16="http://schemas.microsoft.com/office/drawing/2014/main" val="686707869"/>
                  </a:ext>
                </a:extLst>
              </a:tr>
              <a:tr h="1063201">
                <a:tc>
                  <a:txBody>
                    <a:bodyPr/>
                    <a:lstStyle/>
                    <a:p>
                      <a:pPr algn="ctr">
                        <a:lnSpc>
                          <a:spcPct val="100000"/>
                        </a:lnSpc>
                        <a:spcAft>
                          <a:spcPts val="800"/>
                        </a:spcAft>
                      </a:pPr>
                      <a:r>
                        <a:rPr lang="en-GB" sz="2400" kern="100">
                          <a:effectLst/>
                          <a:latin typeface="Times New Roman" panose="02020603050405020304" pitchFamily="18" charset="0"/>
                          <a:cs typeface="Times New Roman" panose="02020603050405020304" pitchFamily="18" charset="0"/>
                        </a:rPr>
                        <a:t>Economic</a:t>
                      </a:r>
                      <a:endParaRPr lang="en-IN" sz="2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tc>
                  <a:txBody>
                    <a:bodyPr/>
                    <a:lstStyle/>
                    <a:p>
                      <a:pPr algn="just">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The rate of growth of the economy of the country has been 0.1% for the year 2023 (Statista, 2024)</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4028596359"/>
                  </a:ext>
                </a:extLst>
              </a:tr>
              <a:tr h="971253">
                <a:tc>
                  <a:txBody>
                    <a:bodyPr/>
                    <a:lstStyle/>
                    <a:p>
                      <a:pPr algn="ctr">
                        <a:lnSpc>
                          <a:spcPct val="100000"/>
                        </a:lnSpc>
                        <a:spcAft>
                          <a:spcPts val="800"/>
                        </a:spcAft>
                      </a:pPr>
                      <a:r>
                        <a:rPr lang="en-GB" sz="2400" kern="100">
                          <a:effectLst/>
                          <a:latin typeface="Times New Roman" panose="02020603050405020304" pitchFamily="18" charset="0"/>
                          <a:cs typeface="Times New Roman" panose="02020603050405020304" pitchFamily="18" charset="0"/>
                        </a:rPr>
                        <a:t>Social</a:t>
                      </a:r>
                      <a:endParaRPr lang="en-IN" sz="2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tc>
                  <a:txBody>
                    <a:bodyPr/>
                    <a:lstStyle/>
                    <a:p>
                      <a:pPr algn="just">
                        <a:lnSpc>
                          <a:spcPct val="100000"/>
                        </a:lnSpc>
                        <a:spcAft>
                          <a:spcPts val="800"/>
                        </a:spcAft>
                      </a:pPr>
                      <a:r>
                        <a:rPr lang="en-GB" sz="2400" kern="100" dirty="0">
                          <a:effectLst/>
                          <a:latin typeface="Times New Roman" panose="02020603050405020304" pitchFamily="18" charset="0"/>
                          <a:cs typeface="Times New Roman" panose="02020603050405020304" pitchFamily="18" charset="0"/>
                        </a:rPr>
                        <a:t>The average earning of a person in the UK is £34,963 as of 2023(Statista, 2024)</a:t>
                      </a: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9415" marR="39415" marT="0" marB="0"/>
                </a:tc>
                <a:extLst>
                  <a:ext uri="{0D108BD9-81ED-4DB2-BD59-A6C34878D82A}">
                    <a16:rowId xmlns:a16="http://schemas.microsoft.com/office/drawing/2014/main" val="1027707730"/>
                  </a:ext>
                </a:extLst>
              </a:tr>
            </a:tbl>
          </a:graphicData>
        </a:graphic>
      </p:graphicFrame>
      <p:pic>
        <p:nvPicPr>
          <p:cNvPr id="8" name="Picture 7">
            <a:extLst>
              <a:ext uri="{FF2B5EF4-FFF2-40B4-BE49-F238E27FC236}">
                <a16:creationId xmlns:a16="http://schemas.microsoft.com/office/drawing/2014/main" id="{183651FB-34A1-A5E1-390F-2A713E75C62A}"/>
              </a:ext>
            </a:extLst>
          </p:cNvPr>
          <p:cNvPicPr>
            <a:picLocks noChangeAspect="1"/>
          </p:cNvPicPr>
          <p:nvPr/>
        </p:nvPicPr>
        <p:blipFill>
          <a:blip r:embed="rId3"/>
          <a:stretch>
            <a:fillRect/>
          </a:stretch>
        </p:blipFill>
        <p:spPr>
          <a:xfrm>
            <a:off x="401053" y="2005263"/>
            <a:ext cx="4198954" cy="2598820"/>
          </a:xfrm>
          <a:prstGeom prst="rect">
            <a:avLst/>
          </a:prstGeom>
          <a:ln w="38100" cap="sq">
            <a:solidFill>
              <a:srgbClr val="000000"/>
            </a:solidFill>
            <a:prstDash val="solid"/>
            <a:miter lim="800000"/>
          </a:ln>
          <a:effectLst>
            <a:outerShdw blurRad="50800" dist="38100" dir="2700000" algn="tl" rotWithShape="0">
              <a:srgbClr val="000000">
                <a:alpha val="43000"/>
              </a:srgbClr>
            </a:outerShdw>
            <a:reflection blurRad="6350" stA="50000" endA="300" endPos="55500" dist="50800" dir="5400000" sy="-100000" algn="bl" rotWithShape="0"/>
            <a:softEdge rad="317500"/>
          </a:effectLst>
        </p:spPr>
      </p:pic>
    </p:spTree>
    <p:extLst>
      <p:ext uri="{BB962C8B-B14F-4D97-AF65-F5344CB8AC3E}">
        <p14:creationId xmlns:p14="http://schemas.microsoft.com/office/powerpoint/2010/main" val="2019444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D8E7-FE90-6D60-C24F-A243E5A3D262}"/>
              </a:ext>
            </a:extLst>
          </p:cNvPr>
          <p:cNvSpPr>
            <a:spLocks noGrp="1"/>
          </p:cNvSpPr>
          <p:nvPr>
            <p:ph type="title"/>
          </p:nvPr>
        </p:nvSpPr>
        <p:spPr/>
        <p:txBody>
          <a:bodyPr/>
          <a:lstStyle/>
          <a:p>
            <a:pPr algn="ctr"/>
            <a:r>
              <a:rPr lang="en-IN" sz="4400" b="1" kern="100" dirty="0">
                <a:effectLst/>
                <a:latin typeface="Times New Roman" panose="02020603050405020304" pitchFamily="18" charset="0"/>
                <a:ea typeface="Arial" panose="020B0604020202020204" pitchFamily="34" charset="0"/>
                <a:cs typeface="Times New Roman" panose="02020603050405020304" pitchFamily="18" charset="0"/>
              </a:rPr>
              <a:t>PESTLE Analysis (Contd..)</a:t>
            </a:r>
            <a:endParaRPr lang="en-IN" dirty="0"/>
          </a:p>
        </p:txBody>
      </p:sp>
      <p:graphicFrame>
        <p:nvGraphicFramePr>
          <p:cNvPr id="5" name="Content Placeholder 4">
            <a:extLst>
              <a:ext uri="{FF2B5EF4-FFF2-40B4-BE49-F238E27FC236}">
                <a16:creationId xmlns:a16="http://schemas.microsoft.com/office/drawing/2014/main" id="{E0CEC82D-A156-7F07-57E3-522B7E081D37}"/>
              </a:ext>
            </a:extLst>
          </p:cNvPr>
          <p:cNvGraphicFramePr>
            <a:graphicFrameLocks noGrp="1"/>
          </p:cNvGraphicFramePr>
          <p:nvPr>
            <p:ph idx="1"/>
            <p:extLst>
              <p:ext uri="{D42A27DB-BD31-4B8C-83A1-F6EECF244321}">
                <p14:modId xmlns:p14="http://schemas.microsoft.com/office/powerpoint/2010/main" val="699673454"/>
              </p:ext>
            </p:extLst>
          </p:nvPr>
        </p:nvGraphicFramePr>
        <p:xfrm>
          <a:off x="5935663" y="2135505"/>
          <a:ext cx="5951537" cy="4357370"/>
        </p:xfrm>
        <a:graphic>
          <a:graphicData uri="http://schemas.openxmlformats.org/drawingml/2006/table">
            <a:tbl>
              <a:tblPr firstRow="1" firstCol="1" bandRow="1">
                <a:tableStyleId>{5C22544A-7EE6-4342-B048-85BDC9FD1C3A}</a:tableStyleId>
              </a:tblPr>
              <a:tblGrid>
                <a:gridCol w="970100">
                  <a:extLst>
                    <a:ext uri="{9D8B030D-6E8A-4147-A177-3AD203B41FA5}">
                      <a16:colId xmlns:a16="http://schemas.microsoft.com/office/drawing/2014/main" val="1691376147"/>
                    </a:ext>
                  </a:extLst>
                </a:gridCol>
                <a:gridCol w="4981437">
                  <a:extLst>
                    <a:ext uri="{9D8B030D-6E8A-4147-A177-3AD203B41FA5}">
                      <a16:colId xmlns:a16="http://schemas.microsoft.com/office/drawing/2014/main" val="756131705"/>
                    </a:ext>
                  </a:extLst>
                </a:gridCol>
              </a:tblGrid>
              <a:tr h="1714638">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Technological</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336" marR="35336" marT="0" marB="0"/>
                </a:tc>
                <a:tc>
                  <a:txBody>
                    <a:bodyPr/>
                    <a:lstStyle/>
                    <a:p>
                      <a:pPr algn="just">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98% of the people of the UK have easy access to the internet (Statista, 2024)</a:t>
                      </a:r>
                      <a:endParaRPr lang="en-IN" sz="2000" kern="100" dirty="0">
                        <a:effectLst/>
                        <a:latin typeface="Times New Roman" panose="02020603050405020304" pitchFamily="18" charset="0"/>
                        <a:cs typeface="Times New Roman" panose="02020603050405020304" pitchFamily="18" charset="0"/>
                      </a:endParaRPr>
                    </a:p>
                  </a:txBody>
                  <a:tcPr marL="35336" marR="35336" marT="0" marB="0"/>
                </a:tc>
                <a:extLst>
                  <a:ext uri="{0D108BD9-81ED-4DB2-BD59-A6C34878D82A}">
                    <a16:rowId xmlns:a16="http://schemas.microsoft.com/office/drawing/2014/main" val="2560896051"/>
                  </a:ext>
                </a:extLst>
              </a:tr>
              <a:tr h="1690353">
                <a:tc>
                  <a:txBody>
                    <a:bodyPr/>
                    <a:lstStyle/>
                    <a:p>
                      <a:pPr algn="ctr">
                        <a:lnSpc>
                          <a:spcPct val="100000"/>
                        </a:lnSpc>
                        <a:spcAft>
                          <a:spcPts val="800"/>
                        </a:spcAft>
                      </a:pPr>
                      <a:r>
                        <a:rPr lang="en-GB" sz="2000" kern="100">
                          <a:effectLst/>
                          <a:latin typeface="Times New Roman" panose="02020603050405020304" pitchFamily="18" charset="0"/>
                          <a:cs typeface="Times New Roman" panose="02020603050405020304" pitchFamily="18" charset="0"/>
                        </a:rPr>
                        <a:t>Legal</a:t>
                      </a:r>
                      <a:endParaRPr lang="en-IN"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5336" marR="35336" marT="0" marB="0"/>
                </a:tc>
                <a:tc>
                  <a:txBody>
                    <a:bodyPr/>
                    <a:lstStyle/>
                    <a:p>
                      <a:pPr algn="just">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Laws of employment which have to be considered are the Equality Act of 2010, the Employment Relations Act of 1999, the Employment Rights Act of 1996 and so on (Citation, 2024)</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336" marR="35336" marT="0" marB="0"/>
                </a:tc>
                <a:extLst>
                  <a:ext uri="{0D108BD9-81ED-4DB2-BD59-A6C34878D82A}">
                    <a16:rowId xmlns:a16="http://schemas.microsoft.com/office/drawing/2014/main" val="3816550853"/>
                  </a:ext>
                </a:extLst>
              </a:tr>
              <a:tr h="952379">
                <a:tc>
                  <a:txBody>
                    <a:bodyPr/>
                    <a:lstStyle/>
                    <a:p>
                      <a:pPr algn="ctr">
                        <a:lnSpc>
                          <a:spcPct val="100000"/>
                        </a:lnSpc>
                        <a:spcAft>
                          <a:spcPts val="800"/>
                        </a:spcAft>
                      </a:pPr>
                      <a:r>
                        <a:rPr lang="en-GB" sz="2000" kern="100">
                          <a:effectLst/>
                          <a:latin typeface="Times New Roman" panose="02020603050405020304" pitchFamily="18" charset="0"/>
                          <a:cs typeface="Times New Roman" panose="02020603050405020304" pitchFamily="18" charset="0"/>
                        </a:rPr>
                        <a:t>Environmental</a:t>
                      </a:r>
                      <a:endParaRPr lang="en-IN"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5336" marR="35336" marT="0" marB="0"/>
                </a:tc>
                <a:tc>
                  <a:txBody>
                    <a:bodyPr/>
                    <a:lstStyle/>
                    <a:p>
                      <a:pPr algn="just">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The law of environment which have to be considered is the Environment Act of 2021 (Client Earth, 2022)</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336" marR="35336" marT="0" marB="0"/>
                </a:tc>
                <a:extLst>
                  <a:ext uri="{0D108BD9-81ED-4DB2-BD59-A6C34878D82A}">
                    <a16:rowId xmlns:a16="http://schemas.microsoft.com/office/drawing/2014/main" val="3321296708"/>
                  </a:ext>
                </a:extLst>
              </a:tr>
            </a:tbl>
          </a:graphicData>
        </a:graphic>
      </p:graphicFrame>
      <p:pic>
        <p:nvPicPr>
          <p:cNvPr id="4" name="Picture 3">
            <a:extLst>
              <a:ext uri="{FF2B5EF4-FFF2-40B4-BE49-F238E27FC236}">
                <a16:creationId xmlns:a16="http://schemas.microsoft.com/office/drawing/2014/main" id="{CEB184E4-D547-5446-0671-A3EC10AC4798}"/>
              </a:ext>
            </a:extLst>
          </p:cNvPr>
          <p:cNvPicPr>
            <a:picLocks noChangeAspect="1"/>
          </p:cNvPicPr>
          <p:nvPr/>
        </p:nvPicPr>
        <p:blipFill>
          <a:blip r:embed="rId3"/>
          <a:stretch>
            <a:fillRect/>
          </a:stretch>
        </p:blipFill>
        <p:spPr>
          <a:xfrm>
            <a:off x="455529" y="2135505"/>
            <a:ext cx="4886492" cy="2586990"/>
          </a:xfrm>
          <a:prstGeom prst="rect">
            <a:avLst/>
          </a:prstGeom>
          <a:ln w="38100" cap="sq">
            <a:solidFill>
              <a:srgbClr val="000000"/>
            </a:solidFill>
            <a:prstDash val="solid"/>
            <a:miter lim="800000"/>
          </a:ln>
          <a:effectLst>
            <a:outerShdw blurRad="50800" dist="38100" dir="2700000" algn="tl" rotWithShape="0">
              <a:srgbClr val="000000">
                <a:alpha val="43000"/>
              </a:srgbClr>
            </a:outerShdw>
            <a:reflection blurRad="6350" stA="50000" endA="300" endPos="55000" dir="5400000" sy="-100000" algn="bl" rotWithShape="0"/>
            <a:softEdge rad="317500"/>
          </a:effectLst>
        </p:spPr>
      </p:pic>
    </p:spTree>
    <p:extLst>
      <p:ext uri="{BB962C8B-B14F-4D97-AF65-F5344CB8AC3E}">
        <p14:creationId xmlns:p14="http://schemas.microsoft.com/office/powerpoint/2010/main" val="4180072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97F0-7AEB-4D1C-F548-AF8C99C8BAD2}"/>
              </a:ext>
            </a:extLst>
          </p:cNvPr>
          <p:cNvSpPr>
            <a:spLocks noGrp="1"/>
          </p:cNvSpPr>
          <p:nvPr>
            <p:ph type="title"/>
          </p:nvPr>
        </p:nvSpPr>
        <p:spPr/>
        <p:txBody>
          <a:bodyPr>
            <a:normAutofit fontScale="90000"/>
          </a:bodyPr>
          <a:lstStyle/>
          <a:p>
            <a:pPr algn="ct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r>
              <a:rPr lang="en-IN" sz="4900" b="1" kern="100" dirty="0">
                <a:effectLst/>
                <a:latin typeface="Times New Roman" panose="02020603050405020304" pitchFamily="18" charset="0"/>
                <a:ea typeface="Arial" panose="020B0604020202020204" pitchFamily="34" charset="0"/>
                <a:cs typeface="Times New Roman" panose="02020603050405020304" pitchFamily="18" charset="0"/>
              </a:rPr>
              <a:t>SWOT Analysis </a:t>
            </a:r>
            <a:br>
              <a:rPr lang="en-IN" sz="49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900" dirty="0"/>
          </a:p>
        </p:txBody>
      </p:sp>
      <p:graphicFrame>
        <p:nvGraphicFramePr>
          <p:cNvPr id="4" name="Content Placeholder 3">
            <a:extLst>
              <a:ext uri="{FF2B5EF4-FFF2-40B4-BE49-F238E27FC236}">
                <a16:creationId xmlns:a16="http://schemas.microsoft.com/office/drawing/2014/main" id="{DFD55932-4798-2948-1275-04CAA5EB7FCF}"/>
              </a:ext>
            </a:extLst>
          </p:cNvPr>
          <p:cNvGraphicFramePr>
            <a:graphicFrameLocks noGrp="1"/>
          </p:cNvGraphicFramePr>
          <p:nvPr>
            <p:ph idx="1"/>
            <p:extLst>
              <p:ext uri="{D42A27DB-BD31-4B8C-83A1-F6EECF244321}">
                <p14:modId xmlns:p14="http://schemas.microsoft.com/office/powerpoint/2010/main" val="1018454359"/>
              </p:ext>
            </p:extLst>
          </p:nvPr>
        </p:nvGraphicFramePr>
        <p:xfrm>
          <a:off x="256674" y="1690688"/>
          <a:ext cx="11502189" cy="4802187"/>
        </p:xfrm>
        <a:graphic>
          <a:graphicData uri="http://schemas.openxmlformats.org/drawingml/2006/table">
            <a:tbl>
              <a:tblPr firstRow="1" firstCol="1" bandRow="1">
                <a:tableStyleId>{5C22544A-7EE6-4342-B048-85BDC9FD1C3A}</a:tableStyleId>
              </a:tblPr>
              <a:tblGrid>
                <a:gridCol w="5622176">
                  <a:extLst>
                    <a:ext uri="{9D8B030D-6E8A-4147-A177-3AD203B41FA5}">
                      <a16:colId xmlns:a16="http://schemas.microsoft.com/office/drawing/2014/main" val="2717325220"/>
                    </a:ext>
                  </a:extLst>
                </a:gridCol>
                <a:gridCol w="5880013">
                  <a:extLst>
                    <a:ext uri="{9D8B030D-6E8A-4147-A177-3AD203B41FA5}">
                      <a16:colId xmlns:a16="http://schemas.microsoft.com/office/drawing/2014/main" val="4226745785"/>
                    </a:ext>
                  </a:extLst>
                </a:gridCol>
              </a:tblGrid>
              <a:tr h="2428114">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Strengths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Global Presence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Good brand reputation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Loyal customers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Strict code of conduct (Marriot Hotel, 2024)</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Highly innovative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Weaknesses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Poor data protection</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Poor positioning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Negative Publicity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Too strict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9391624"/>
                  </a:ext>
                </a:extLst>
              </a:tr>
              <a:tr h="2374073">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Opportunities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Different demographics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Focusing on other nations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Offering diverse services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Expanding into other related sectors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pPr>
                      <a:r>
                        <a:rPr lang="en-GB" sz="2000" b="1" kern="100" dirty="0">
                          <a:effectLst/>
                          <a:latin typeface="Times New Roman" panose="02020603050405020304" pitchFamily="18" charset="0"/>
                          <a:cs typeface="Times New Roman" panose="02020603050405020304" pitchFamily="18" charset="0"/>
                        </a:rPr>
                        <a:t>Threats</a:t>
                      </a:r>
                      <a:endParaRPr lang="en-IN" sz="2000" b="1"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Global pandemics in future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High competition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Recession in the market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Tensions of trade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Issues of terror attacks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0692764"/>
                  </a:ext>
                </a:extLst>
              </a:tr>
            </a:tbl>
          </a:graphicData>
        </a:graphic>
      </p:graphicFrame>
    </p:spTree>
    <p:extLst>
      <p:ext uri="{BB962C8B-B14F-4D97-AF65-F5344CB8AC3E}">
        <p14:creationId xmlns:p14="http://schemas.microsoft.com/office/powerpoint/2010/main" val="3505285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7C407-51AC-6AF8-E35C-9F9248D61443}"/>
              </a:ext>
            </a:extLst>
          </p:cNvPr>
          <p:cNvSpPr>
            <a:spLocks noGrp="1"/>
          </p:cNvSpPr>
          <p:nvPr>
            <p:ph type="title"/>
          </p:nvPr>
        </p:nvSpPr>
        <p:spPr/>
        <p:txBody>
          <a:bodyPr/>
          <a:lstStyle/>
          <a:p>
            <a:pPr algn="ctr"/>
            <a:r>
              <a:rPr lang="en-IN" sz="4400" b="1" kern="100" dirty="0">
                <a:effectLst/>
                <a:latin typeface="Times New Roman" panose="02020603050405020304" pitchFamily="18" charset="0"/>
                <a:ea typeface="Arial" panose="020B0604020202020204" pitchFamily="34" charset="0"/>
                <a:cs typeface="Times New Roman" panose="02020603050405020304" pitchFamily="18" charset="0"/>
              </a:rPr>
              <a:t>SWOT Analysis (Contd..)</a:t>
            </a:r>
            <a:endParaRPr lang="en-IN" dirty="0"/>
          </a:p>
        </p:txBody>
      </p:sp>
      <p:graphicFrame>
        <p:nvGraphicFramePr>
          <p:cNvPr id="5" name="Content Placeholder 4">
            <a:extLst>
              <a:ext uri="{FF2B5EF4-FFF2-40B4-BE49-F238E27FC236}">
                <a16:creationId xmlns:a16="http://schemas.microsoft.com/office/drawing/2014/main" id="{F3969522-1F7B-362D-6122-03E0770DC1DE}"/>
              </a:ext>
            </a:extLst>
          </p:cNvPr>
          <p:cNvGraphicFramePr>
            <a:graphicFrameLocks noGrp="1"/>
          </p:cNvGraphicFramePr>
          <p:nvPr>
            <p:ph idx="1"/>
            <p:extLst>
              <p:ext uri="{D42A27DB-BD31-4B8C-83A1-F6EECF244321}">
                <p14:modId xmlns:p14="http://schemas.microsoft.com/office/powerpoint/2010/main" val="2139243186"/>
              </p:ext>
            </p:extLst>
          </p:nvPr>
        </p:nvGraphicFramePr>
        <p:xfrm>
          <a:off x="224589" y="1957136"/>
          <a:ext cx="11582400" cy="4716379"/>
        </p:xfrm>
        <a:graphic>
          <a:graphicData uri="http://schemas.openxmlformats.org/drawingml/2006/table">
            <a:tbl>
              <a:tblPr firstRow="1" firstCol="1" bandRow="1">
                <a:tableStyleId>{5C22544A-7EE6-4342-B048-85BDC9FD1C3A}</a:tableStyleId>
              </a:tblPr>
              <a:tblGrid>
                <a:gridCol w="5791200">
                  <a:extLst>
                    <a:ext uri="{9D8B030D-6E8A-4147-A177-3AD203B41FA5}">
                      <a16:colId xmlns:a16="http://schemas.microsoft.com/office/drawing/2014/main" val="2297972259"/>
                    </a:ext>
                  </a:extLst>
                </a:gridCol>
                <a:gridCol w="5791200">
                  <a:extLst>
                    <a:ext uri="{9D8B030D-6E8A-4147-A177-3AD203B41FA5}">
                      <a16:colId xmlns:a16="http://schemas.microsoft.com/office/drawing/2014/main" val="41117657"/>
                    </a:ext>
                  </a:extLst>
                </a:gridCol>
              </a:tblGrid>
              <a:tr h="2605709">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Strengths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Good market presence in the UK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Strategic locations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Good brand image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Sustainable growth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Weaknesses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Limited presence across the globe</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Issues with refund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 Hygiene problems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3597433"/>
                  </a:ext>
                </a:extLst>
              </a:tr>
              <a:tr h="2110670">
                <a:tc>
                  <a:txBody>
                    <a:bodyPr/>
                    <a:lstStyle/>
                    <a:p>
                      <a:pPr algn="ctr">
                        <a:lnSpc>
                          <a:spcPct val="100000"/>
                        </a:lnSpc>
                        <a:spcAft>
                          <a:spcPts val="800"/>
                        </a:spcAft>
                      </a:pPr>
                      <a:r>
                        <a:rPr lang="en-GB" sz="2000" kern="100" dirty="0">
                          <a:effectLst/>
                          <a:latin typeface="Times New Roman" panose="02020603050405020304" pitchFamily="18" charset="0"/>
                          <a:cs typeface="Times New Roman" panose="02020603050405020304" pitchFamily="18" charset="0"/>
                        </a:rPr>
                        <a:t>Opportunities</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Can enter into new markets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Grow further in the existing markets </a:t>
                      </a:r>
                      <a:endParaRPr lang="en-IN" sz="2000" b="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b="0" kern="100" dirty="0">
                          <a:effectLst/>
                          <a:latin typeface="Times New Roman" panose="02020603050405020304" pitchFamily="18" charset="0"/>
                          <a:cs typeface="Times New Roman" panose="02020603050405020304" pitchFamily="18" charset="0"/>
                        </a:rPr>
                        <a:t>Introduce new interior designs </a:t>
                      </a:r>
                      <a:endParaRPr lang="en-IN" sz="20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pPr>
                      <a:r>
                        <a:rPr lang="en-GB" sz="2000" b="1" kern="100" dirty="0">
                          <a:effectLst/>
                          <a:latin typeface="Times New Roman" panose="02020603050405020304" pitchFamily="18" charset="0"/>
                          <a:cs typeface="Times New Roman" panose="02020603050405020304" pitchFamily="18" charset="0"/>
                        </a:rPr>
                        <a:t>Threats</a:t>
                      </a:r>
                      <a:endParaRPr lang="en-IN" sz="2000" b="1"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High competition in the industry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Legal threats </a:t>
                      </a:r>
                      <a:endParaRPr lang="en-IN" sz="2000" kern="100" dirty="0">
                        <a:effectLst/>
                        <a:latin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kern="100" dirty="0">
                          <a:effectLst/>
                          <a:latin typeface="Times New Roman" panose="02020603050405020304" pitchFamily="18" charset="0"/>
                          <a:cs typeface="Times New Roman" panose="02020603050405020304" pitchFamily="18" charset="0"/>
                        </a:rPr>
                        <a:t>Lockdowns due to future pandemics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1874932"/>
                  </a:ext>
                </a:extLst>
              </a:tr>
            </a:tbl>
          </a:graphicData>
        </a:graphic>
      </p:graphicFrame>
    </p:spTree>
    <p:extLst>
      <p:ext uri="{BB962C8B-B14F-4D97-AF65-F5344CB8AC3E}">
        <p14:creationId xmlns:p14="http://schemas.microsoft.com/office/powerpoint/2010/main" val="261284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1734-6D6C-6E96-7F4F-25110657C659}"/>
              </a:ext>
            </a:extLst>
          </p:cNvPr>
          <p:cNvSpPr>
            <a:spLocks noGrp="1"/>
          </p:cNvSpPr>
          <p:nvPr>
            <p:ph type="title"/>
          </p:nvPr>
        </p:nvSpPr>
        <p:spPr/>
        <p:txBody>
          <a:bodyPr>
            <a:normAutofit fontScale="90000"/>
          </a:bodyPr>
          <a:lstStyle/>
          <a:p>
            <a:pPr algn="ct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r>
              <a:rPr lang="en-IN" sz="4900" b="1" kern="100" dirty="0">
                <a:effectLst/>
                <a:latin typeface="Times New Roman" panose="02020603050405020304" pitchFamily="18" charset="0"/>
                <a:ea typeface="Arial" panose="020B0604020202020204" pitchFamily="34" charset="0"/>
                <a:cs typeface="Times New Roman" panose="02020603050405020304" pitchFamily="18" charset="0"/>
              </a:rPr>
              <a:t>Marketing Mix </a:t>
            </a:r>
            <a:br>
              <a:rPr lang="en-IN" sz="49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900" dirty="0"/>
          </a:p>
        </p:txBody>
      </p:sp>
      <p:sp>
        <p:nvSpPr>
          <p:cNvPr id="3" name="Content Placeholder 2">
            <a:extLst>
              <a:ext uri="{FF2B5EF4-FFF2-40B4-BE49-F238E27FC236}">
                <a16:creationId xmlns:a16="http://schemas.microsoft.com/office/drawing/2014/main" id="{984F29A2-427F-1C5A-E7F3-C556824A29EE}"/>
              </a:ext>
            </a:extLst>
          </p:cNvPr>
          <p:cNvSpPr>
            <a:spLocks noGrp="1"/>
          </p:cNvSpPr>
          <p:nvPr>
            <p:ph idx="1"/>
          </p:nvPr>
        </p:nvSpPr>
        <p:spPr>
          <a:xfrm>
            <a:off x="3577389" y="1690688"/>
            <a:ext cx="8337883" cy="4950743"/>
          </a:xfrm>
        </p:spPr>
        <p:txBody>
          <a:bodyPr>
            <a:normAutofit/>
          </a:bodyPr>
          <a:lstStyle/>
          <a:p>
            <a:pPr marL="0" indent="0" algn="just">
              <a:lnSpc>
                <a:spcPct val="10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Marriot Hotel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Product-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There are three main parts of the service- core, actual and augmented. There are multiple brands of hotels which offer a wide range of choices to the customers (Marriot Hotel, 2024).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Price-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pricing strategy of the hotel is premium pricing. The services offered to the guests are of the highest quality and this means that the pricing is on the prices are higher than other hotels (Ali and Anwar, 2021).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Place-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hotel chain is located all over the world and they have multiple properties. They also have several properties in the UK and this gives them a highly competitive advantage.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Promotion-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products get promoted on the social media pages of the company, through other digital marketing methods and news outlets.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3200" dirty="0"/>
          </a:p>
        </p:txBody>
      </p:sp>
      <p:pic>
        <p:nvPicPr>
          <p:cNvPr id="8194" name="Picture 2" descr="Developing a Core Marketing Plan - Swimmer Integrated Marketing">
            <a:extLst>
              <a:ext uri="{FF2B5EF4-FFF2-40B4-BE49-F238E27FC236}">
                <a16:creationId xmlns:a16="http://schemas.microsoft.com/office/drawing/2014/main" id="{7B5BF261-ECA2-8213-8527-8507703992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728" y="1915278"/>
            <a:ext cx="3064042" cy="2047123"/>
          </a:xfrm>
          <a:prstGeom prst="rect">
            <a:avLst/>
          </a:prstGeom>
          <a:noFill/>
          <a:effectLst>
            <a:reflection blurRad="6350" stA="50000" endA="295" endPos="92000" dist="101600" dir="5400000" sy="-100000" algn="bl" rotWithShape="0"/>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6270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F372-1F39-B0EB-E71F-AD7C809C905F}"/>
              </a:ext>
            </a:extLst>
          </p:cNvPr>
          <p:cNvSpPr>
            <a:spLocks noGrp="1"/>
          </p:cNvSpPr>
          <p:nvPr>
            <p:ph type="title"/>
          </p:nvPr>
        </p:nvSpPr>
        <p:spPr/>
        <p:txBody>
          <a:bodyPr/>
          <a:lstStyle/>
          <a:p>
            <a:pPr algn="ctr"/>
            <a:r>
              <a:rPr lang="en-IN" sz="4400" b="1" kern="100" dirty="0">
                <a:effectLst/>
                <a:latin typeface="Times New Roman" panose="02020603050405020304" pitchFamily="18" charset="0"/>
                <a:ea typeface="Arial" panose="020B0604020202020204" pitchFamily="34" charset="0"/>
                <a:cs typeface="Times New Roman" panose="02020603050405020304" pitchFamily="18" charset="0"/>
              </a:rPr>
              <a:t>Marketing Mix (Contd..</a:t>
            </a:r>
            <a:r>
              <a:rPr lang="en-IN" b="1" kern="100" dirty="0">
                <a:latin typeface="Times New Roman" panose="02020603050405020304" pitchFamily="18" charset="0"/>
                <a:ea typeface="Arial" panose="020B0604020202020204" pitchFamily="34" charset="0"/>
                <a:cs typeface="Times New Roman" panose="02020603050405020304" pitchFamily="18" charset="0"/>
              </a:rPr>
              <a:t>)</a:t>
            </a:r>
            <a:endParaRPr lang="en-IN" dirty="0"/>
          </a:p>
        </p:txBody>
      </p:sp>
      <p:sp>
        <p:nvSpPr>
          <p:cNvPr id="3" name="Content Placeholder 2">
            <a:extLst>
              <a:ext uri="{FF2B5EF4-FFF2-40B4-BE49-F238E27FC236}">
                <a16:creationId xmlns:a16="http://schemas.microsoft.com/office/drawing/2014/main" id="{10EF1430-9F1D-1FDF-C0A1-E94AA7AD60CE}"/>
              </a:ext>
            </a:extLst>
          </p:cNvPr>
          <p:cNvSpPr>
            <a:spLocks noGrp="1"/>
          </p:cNvSpPr>
          <p:nvPr>
            <p:ph idx="1"/>
          </p:nvPr>
        </p:nvSpPr>
        <p:spPr>
          <a:xfrm>
            <a:off x="4026569" y="1620908"/>
            <a:ext cx="7956884" cy="4896017"/>
          </a:xfrm>
        </p:spPr>
        <p:txBody>
          <a:bodyPr>
            <a:noAutofit/>
          </a:bodyPr>
          <a:lstStyle/>
          <a:p>
            <a:pPr marL="0" indent="0" algn="just">
              <a:lnSpc>
                <a:spcPct val="10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Premier Inn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Product-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hotel has multiple rooms for various kinds of customers. There are single, double and accessible rooms, catering to the needs of many kinds of customers (Premier Inn, 2024).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Price-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pricing strategy of the hotel is value pricing, where the prices are set based on the value of the property which is perceived by the customers (</a:t>
            </a:r>
            <a:r>
              <a:rPr lang="en-GB" sz="20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Hinterhuber</a:t>
            </a:r>
            <a:r>
              <a:rPr lang="en-GB" sz="20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2023).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Place-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hotel mostly has its customer base in the UK and they can make sure that they can provide personalised services based on the place. </a:t>
            </a:r>
          </a:p>
          <a:p>
            <a:pPr algn="just">
              <a:lnSpc>
                <a:spcPct val="100000"/>
              </a:lnSpc>
              <a:spcAft>
                <a:spcPts val="800"/>
              </a:spcAft>
            </a:pPr>
            <a:r>
              <a:rPr lang="en-GB" sz="2000" b="1" i="1" kern="100" dirty="0">
                <a:effectLst/>
                <a:latin typeface="Times New Roman" panose="02020603050405020304" pitchFamily="18" charset="0"/>
                <a:ea typeface="Calibri" panose="020F0502020204030204" pitchFamily="34" charset="0"/>
                <a:cs typeface="Times New Roman" panose="02020603050405020304" pitchFamily="18" charset="0"/>
              </a:rPr>
              <a:t>Promotion-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hotel promotes itself through television, digital media and print media.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2000" dirty="0"/>
          </a:p>
        </p:txBody>
      </p:sp>
      <p:pic>
        <p:nvPicPr>
          <p:cNvPr id="9220" name="Picture 4" descr="Marketing Functions and How to Apply Them to Your Business - Udemy Blog">
            <a:extLst>
              <a:ext uri="{FF2B5EF4-FFF2-40B4-BE49-F238E27FC236}">
                <a16:creationId xmlns:a16="http://schemas.microsoft.com/office/drawing/2014/main" id="{335BF069-2F2A-3397-1CCE-4E378B2DC04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6884" y="2320089"/>
            <a:ext cx="3401930" cy="2267953"/>
          </a:xfrm>
          <a:prstGeom prst="rect">
            <a:avLst/>
          </a:prstGeom>
          <a:noFill/>
          <a:effectLst>
            <a:reflection blurRad="6350" stA="50000" endA="300" endPos="55000" dir="5400000" sy="-100000" algn="bl" rotWithShape="0"/>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566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DBEB-FA74-B24C-33D8-F8BF1CEF0D01}"/>
              </a:ext>
            </a:extLst>
          </p:cNvPr>
          <p:cNvSpPr>
            <a:spLocks noGrp="1"/>
          </p:cNvSpPr>
          <p:nvPr>
            <p:ph type="title"/>
          </p:nvPr>
        </p:nvSpPr>
        <p:spPr/>
        <p:txBody>
          <a:bodyPr>
            <a:normAutofit fontScale="90000"/>
          </a:bodyPr>
          <a:lstStyle/>
          <a:p>
            <a:pPr algn="ctr"/>
            <a:br>
              <a:rPr lang="en-IN" sz="1800" b="1" i="1" kern="100" dirty="0">
                <a:effectLst/>
                <a:latin typeface="Times New Roman" panose="02020603050405020304" pitchFamily="18" charset="0"/>
                <a:ea typeface="Arial" panose="020B0604020202020204" pitchFamily="34" charset="0"/>
                <a:cs typeface="Times New Roman" panose="02020603050405020304" pitchFamily="18" charset="0"/>
              </a:rPr>
            </a:br>
            <a:br>
              <a:rPr lang="en-IN" sz="4900" b="1" kern="100" dirty="0">
                <a:effectLst/>
                <a:latin typeface="Times New Roman" panose="02020603050405020304" pitchFamily="18" charset="0"/>
                <a:ea typeface="Arial" panose="020B0604020202020204" pitchFamily="34" charset="0"/>
                <a:cs typeface="Times New Roman" panose="02020603050405020304" pitchFamily="18" charset="0"/>
              </a:rPr>
            </a:br>
            <a:r>
              <a:rPr lang="en-IN" sz="4900" b="1" kern="100" dirty="0">
                <a:effectLst/>
                <a:latin typeface="Times New Roman" panose="02020603050405020304" pitchFamily="18" charset="0"/>
                <a:ea typeface="Arial" panose="020B0604020202020204" pitchFamily="34" charset="0"/>
                <a:cs typeface="Times New Roman" panose="02020603050405020304" pitchFamily="18" charset="0"/>
              </a:rPr>
              <a:t>STP Segmentation   </a:t>
            </a:r>
            <a:br>
              <a:rPr lang="en-IN" sz="49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900" dirty="0"/>
          </a:p>
        </p:txBody>
      </p:sp>
      <p:sp>
        <p:nvSpPr>
          <p:cNvPr id="3" name="Content Placeholder 2">
            <a:extLst>
              <a:ext uri="{FF2B5EF4-FFF2-40B4-BE49-F238E27FC236}">
                <a16:creationId xmlns:a16="http://schemas.microsoft.com/office/drawing/2014/main" id="{B6B4FD0D-BC05-F566-A1C4-9570F0587A90}"/>
              </a:ext>
            </a:extLst>
          </p:cNvPr>
          <p:cNvSpPr>
            <a:spLocks noGrp="1"/>
          </p:cNvSpPr>
          <p:nvPr>
            <p:ph idx="1"/>
          </p:nvPr>
        </p:nvSpPr>
        <p:spPr>
          <a:xfrm>
            <a:off x="6096000" y="1825625"/>
            <a:ext cx="5257800" cy="4351338"/>
          </a:xfrm>
        </p:spPr>
        <p:txBody>
          <a:bodyPr>
            <a:normAutofit/>
          </a:bodyPr>
          <a:lstStyle/>
          <a:p>
            <a:pPr marL="0" indent="0" algn="just">
              <a:lnSpc>
                <a:spcPct val="100000"/>
              </a:lnSpc>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Marriot Hotel</a:t>
            </a: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Targeting- The target audience of the hotel chain is located all around the world and they like high-quality services and are from a high-income group (</a:t>
            </a:r>
            <a:r>
              <a:rPr lang="en-GB" sz="2000" kern="100" dirty="0" err="1">
                <a:effectLst/>
                <a:latin typeface="Times New Roman" panose="02020603050405020304" pitchFamily="18" charset="0"/>
                <a:ea typeface="Calibri" panose="020F0502020204030204" pitchFamily="34" charset="0"/>
                <a:cs typeface="Times New Roman" panose="02020603050405020304" pitchFamily="18" charset="0"/>
              </a:rPr>
              <a:t>Catana</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and Toma, 2021). This hotel is popular among 42% of the people of the UK (Statista, 2024).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Positioning- The hotel is a high-price high-value establishment.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3200" dirty="0"/>
          </a:p>
        </p:txBody>
      </p:sp>
      <p:pic>
        <p:nvPicPr>
          <p:cNvPr id="4" name="Picture 3">
            <a:extLst>
              <a:ext uri="{FF2B5EF4-FFF2-40B4-BE49-F238E27FC236}">
                <a16:creationId xmlns:a16="http://schemas.microsoft.com/office/drawing/2014/main" id="{5E7C0001-4334-044A-AAD0-453B79EC3B07}"/>
              </a:ext>
            </a:extLst>
          </p:cNvPr>
          <p:cNvPicPr>
            <a:picLocks noChangeAspect="1"/>
          </p:cNvPicPr>
          <p:nvPr/>
        </p:nvPicPr>
        <p:blipFill>
          <a:blip r:embed="rId3"/>
          <a:stretch>
            <a:fillRect/>
          </a:stretch>
        </p:blipFill>
        <p:spPr>
          <a:xfrm>
            <a:off x="278565" y="1997075"/>
            <a:ext cx="4768850" cy="2863850"/>
          </a:xfrm>
          <a:prstGeom prst="rect">
            <a:avLst/>
          </a:prstGeom>
          <a:ln w="38100" cap="sq">
            <a:solidFill>
              <a:srgbClr val="000000"/>
            </a:solidFill>
            <a:prstDash val="solid"/>
            <a:miter lim="800000"/>
          </a:ln>
          <a:effectLst>
            <a:outerShdw blurRad="50800" dist="38100" dir="2700000" algn="tl" rotWithShape="0">
              <a:srgbClr val="000000">
                <a:alpha val="43000"/>
              </a:srgbClr>
            </a:outerShdw>
            <a:reflection blurRad="6350" stA="50000" endA="300" endPos="55000" dir="5400000" sy="-100000" algn="bl" rotWithShape="0"/>
            <a:softEdge rad="317500"/>
          </a:effectLst>
        </p:spPr>
      </p:pic>
    </p:spTree>
    <p:extLst>
      <p:ext uri="{BB962C8B-B14F-4D97-AF65-F5344CB8AC3E}">
        <p14:creationId xmlns:p14="http://schemas.microsoft.com/office/powerpoint/2010/main" val="3445487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5FA5-7B0C-1720-E413-A3CC3FB8C095}"/>
              </a:ext>
            </a:extLst>
          </p:cNvPr>
          <p:cNvSpPr>
            <a:spLocks noGrp="1"/>
          </p:cNvSpPr>
          <p:nvPr>
            <p:ph type="title"/>
          </p:nvPr>
        </p:nvSpPr>
        <p:spPr/>
        <p:txBody>
          <a:bodyPr/>
          <a:lstStyle/>
          <a:p>
            <a:pPr algn="ctr"/>
            <a:r>
              <a:rPr lang="en-IN" sz="4400" b="1" kern="100" dirty="0">
                <a:effectLst/>
                <a:latin typeface="Times New Roman" panose="02020603050405020304" pitchFamily="18" charset="0"/>
                <a:ea typeface="Arial" panose="020B0604020202020204" pitchFamily="34" charset="0"/>
                <a:cs typeface="Times New Roman" panose="02020603050405020304" pitchFamily="18" charset="0"/>
              </a:rPr>
              <a:t>STP Segmentation (Contd..</a:t>
            </a:r>
            <a:r>
              <a:rPr lang="en-IN" b="1" kern="100" dirty="0">
                <a:latin typeface="Times New Roman" panose="02020603050405020304" pitchFamily="18" charset="0"/>
                <a:ea typeface="Arial" panose="020B0604020202020204" pitchFamily="34" charset="0"/>
                <a:cs typeface="Times New Roman" panose="02020603050405020304" pitchFamily="18" charset="0"/>
              </a:rPr>
              <a:t>)</a:t>
            </a:r>
            <a:endParaRPr lang="en-IN" dirty="0"/>
          </a:p>
        </p:txBody>
      </p:sp>
      <p:sp>
        <p:nvSpPr>
          <p:cNvPr id="3" name="Content Placeholder 2">
            <a:extLst>
              <a:ext uri="{FF2B5EF4-FFF2-40B4-BE49-F238E27FC236}">
                <a16:creationId xmlns:a16="http://schemas.microsoft.com/office/drawing/2014/main" id="{7C606CFE-14C6-EEA8-5FB9-63E415443BA5}"/>
              </a:ext>
            </a:extLst>
          </p:cNvPr>
          <p:cNvSpPr>
            <a:spLocks noGrp="1"/>
          </p:cNvSpPr>
          <p:nvPr>
            <p:ph idx="1"/>
          </p:nvPr>
        </p:nvSpPr>
        <p:spPr>
          <a:xfrm>
            <a:off x="7113837" y="1873751"/>
            <a:ext cx="4760496" cy="4351338"/>
          </a:xfrm>
        </p:spPr>
        <p:txBody>
          <a:bodyPr>
            <a:normAutofit/>
          </a:bodyPr>
          <a:lstStyle/>
          <a:p>
            <a:pPr algn="just">
              <a:lnSpc>
                <a:spcPct val="100000"/>
              </a:lnSpc>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Premier Inn </a:t>
            </a: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Targeting- The target audience of the hotel likes to make sure that they can get good services at a low price and do not like to compromise with the same. This hotel chain is liked by 70% of the people of the UK (Statista, 2024).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3200" dirty="0"/>
          </a:p>
        </p:txBody>
      </p:sp>
      <p:pic>
        <p:nvPicPr>
          <p:cNvPr id="4" name="Picture 3">
            <a:extLst>
              <a:ext uri="{FF2B5EF4-FFF2-40B4-BE49-F238E27FC236}">
                <a16:creationId xmlns:a16="http://schemas.microsoft.com/office/drawing/2014/main" id="{7AD8AF6A-FEA5-A8CC-C2CC-38D04E8ED28C}"/>
              </a:ext>
            </a:extLst>
          </p:cNvPr>
          <p:cNvPicPr>
            <a:picLocks noChangeAspect="1"/>
          </p:cNvPicPr>
          <p:nvPr/>
        </p:nvPicPr>
        <p:blipFill>
          <a:blip r:embed="rId3"/>
          <a:stretch>
            <a:fillRect/>
          </a:stretch>
        </p:blipFill>
        <p:spPr>
          <a:xfrm>
            <a:off x="317666" y="1690688"/>
            <a:ext cx="5778333" cy="1738312"/>
          </a:xfrm>
          <a:prstGeom prst="rect">
            <a:avLst/>
          </a:prstGeom>
          <a:ln w="38100" cap="sq">
            <a:solidFill>
              <a:srgbClr val="000000"/>
            </a:solidFill>
            <a:prstDash val="solid"/>
            <a:miter lim="800000"/>
          </a:ln>
          <a:effectLst>
            <a:outerShdw blurRad="50800" dist="38100" dir="2700000" algn="tl" rotWithShape="0">
              <a:srgbClr val="000000">
                <a:alpha val="43000"/>
              </a:srgbClr>
            </a:outerShdw>
            <a:softEdge rad="317500"/>
          </a:effectLst>
        </p:spPr>
      </p:pic>
      <p:sp>
        <p:nvSpPr>
          <p:cNvPr id="5" name="Rectangle 11">
            <a:extLst>
              <a:ext uri="{FF2B5EF4-FFF2-40B4-BE49-F238E27FC236}">
                <a16:creationId xmlns:a16="http://schemas.microsoft.com/office/drawing/2014/main" id="{CEF68BCD-EDF5-FF5B-EA93-092929FEFBD6}"/>
              </a:ext>
            </a:extLst>
          </p:cNvPr>
          <p:cNvSpPr>
            <a:spLocks noChangeArrowheads="1"/>
          </p:cNvSpPr>
          <p:nvPr/>
        </p:nvSpPr>
        <p:spPr bwMode="auto">
          <a:xfrm>
            <a:off x="457200" y="370255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pSp>
        <p:nvGrpSpPr>
          <p:cNvPr id="6" name="Canvas 1">
            <a:extLst>
              <a:ext uri="{FF2B5EF4-FFF2-40B4-BE49-F238E27FC236}">
                <a16:creationId xmlns:a16="http://schemas.microsoft.com/office/drawing/2014/main" id="{1973670F-0E70-A4BB-0FB0-651FCBCF314C}"/>
              </a:ext>
            </a:extLst>
          </p:cNvPr>
          <p:cNvGrpSpPr>
            <a:grpSpLocks/>
          </p:cNvGrpSpPr>
          <p:nvPr/>
        </p:nvGrpSpPr>
        <p:grpSpPr bwMode="auto">
          <a:xfrm>
            <a:off x="457200" y="3702551"/>
            <a:ext cx="5486400" cy="2790324"/>
            <a:chOff x="0" y="0"/>
            <a:chExt cx="54864" cy="32004"/>
          </a:xfrm>
        </p:grpSpPr>
        <p:sp>
          <p:nvSpPr>
            <p:cNvPr id="7" name="AutoShape 10">
              <a:extLst>
                <a:ext uri="{FF2B5EF4-FFF2-40B4-BE49-F238E27FC236}">
                  <a16:creationId xmlns:a16="http://schemas.microsoft.com/office/drawing/2014/main" id="{F1EB4B73-DA81-2309-A2D1-D3736749F5DD}"/>
                </a:ext>
              </a:extLst>
            </p:cNvPr>
            <p:cNvSpPr>
              <a:spLocks noChangeAspect="1" noChangeArrowheads="1"/>
            </p:cNvSpPr>
            <p:nvPr/>
          </p:nvSpPr>
          <p:spPr bwMode="auto">
            <a:xfrm>
              <a:off x="0" y="0"/>
              <a:ext cx="54864" cy="32004"/>
            </a:xfrm>
            <a:prstGeom prst="rect">
              <a:avLst/>
            </a:prstGeom>
            <a:solidFill>
              <a:srgbClr val="E2EFD9"/>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IN"/>
            </a:p>
          </p:txBody>
        </p:sp>
        <p:sp>
          <p:nvSpPr>
            <p:cNvPr id="8" name="Rectangle 513429735">
              <a:extLst>
                <a:ext uri="{FF2B5EF4-FFF2-40B4-BE49-F238E27FC236}">
                  <a16:creationId xmlns:a16="http://schemas.microsoft.com/office/drawing/2014/main" id="{8CF79A81-5AE5-48E8-8CC4-8EC79995E7BC}"/>
                </a:ext>
              </a:extLst>
            </p:cNvPr>
            <p:cNvSpPr>
              <a:spLocks noChangeArrowheads="1"/>
            </p:cNvSpPr>
            <p:nvPr/>
          </p:nvSpPr>
          <p:spPr bwMode="auto">
            <a:xfrm>
              <a:off x="23050" y="1800"/>
              <a:ext cx="10541" cy="5080"/>
            </a:xfrm>
            <a:prstGeom prst="rect">
              <a:avLst/>
            </a:prstGeom>
            <a:solidFill>
              <a:srgbClr val="ED7D31"/>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Price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9" name="Rectangle 1852358879">
              <a:extLst>
                <a:ext uri="{FF2B5EF4-FFF2-40B4-BE49-F238E27FC236}">
                  <a16:creationId xmlns:a16="http://schemas.microsoft.com/office/drawing/2014/main" id="{0ADA0B89-2F22-1570-F14D-4443A2FC4BC8}"/>
                </a:ext>
              </a:extLst>
            </p:cNvPr>
            <p:cNvSpPr>
              <a:spLocks noChangeArrowheads="1"/>
            </p:cNvSpPr>
            <p:nvPr/>
          </p:nvSpPr>
          <p:spPr bwMode="auto">
            <a:xfrm>
              <a:off x="35010" y="21993"/>
              <a:ext cx="10541" cy="5080"/>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Primer Inn</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169539404">
              <a:extLst>
                <a:ext uri="{FF2B5EF4-FFF2-40B4-BE49-F238E27FC236}">
                  <a16:creationId xmlns:a16="http://schemas.microsoft.com/office/drawing/2014/main" id="{85A78757-4DC1-C324-3565-C33C44361B61}"/>
                </a:ext>
              </a:extLst>
            </p:cNvPr>
            <p:cNvSpPr>
              <a:spLocks noChangeArrowheads="1"/>
            </p:cNvSpPr>
            <p:nvPr/>
          </p:nvSpPr>
          <p:spPr bwMode="auto">
            <a:xfrm>
              <a:off x="34502" y="6880"/>
              <a:ext cx="10541" cy="5080"/>
            </a:xfrm>
            <a:prstGeom prst="rect">
              <a:avLst/>
            </a:prstGeom>
            <a:solidFill>
              <a:srgbClr val="FFFFFF"/>
            </a:solidFill>
            <a:ln w="12700">
              <a:solidFill>
                <a:srgbClr val="70AD47"/>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Marriot Hotel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1" name="Rectangle 427606537">
              <a:extLst>
                <a:ext uri="{FF2B5EF4-FFF2-40B4-BE49-F238E27FC236}">
                  <a16:creationId xmlns:a16="http://schemas.microsoft.com/office/drawing/2014/main" id="{31434C25-AF3A-A3F3-96F0-B4BD56EEDC24}"/>
                </a:ext>
              </a:extLst>
            </p:cNvPr>
            <p:cNvSpPr>
              <a:spLocks noChangeArrowheads="1"/>
            </p:cNvSpPr>
            <p:nvPr/>
          </p:nvSpPr>
          <p:spPr bwMode="auto">
            <a:xfrm>
              <a:off x="1609" y="13484"/>
              <a:ext cx="10541" cy="5080"/>
            </a:xfrm>
            <a:prstGeom prst="rect">
              <a:avLst/>
            </a:prstGeom>
            <a:solidFill>
              <a:srgbClr val="ED7D31"/>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Low Value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2137347942">
              <a:extLst>
                <a:ext uri="{FF2B5EF4-FFF2-40B4-BE49-F238E27FC236}">
                  <a16:creationId xmlns:a16="http://schemas.microsoft.com/office/drawing/2014/main" id="{5BAB7129-DB93-AE26-758A-22E6A4D46AE9}"/>
                </a:ext>
              </a:extLst>
            </p:cNvPr>
            <p:cNvSpPr>
              <a:spLocks noChangeArrowheads="1"/>
            </p:cNvSpPr>
            <p:nvPr/>
          </p:nvSpPr>
          <p:spPr bwMode="auto">
            <a:xfrm>
              <a:off x="23050" y="25930"/>
              <a:ext cx="10541" cy="5080"/>
            </a:xfrm>
            <a:prstGeom prst="rect">
              <a:avLst/>
            </a:prstGeom>
            <a:solidFill>
              <a:srgbClr val="ED7D31"/>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Low Price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403754966">
              <a:extLst>
                <a:ext uri="{FF2B5EF4-FFF2-40B4-BE49-F238E27FC236}">
                  <a16:creationId xmlns:a16="http://schemas.microsoft.com/office/drawing/2014/main" id="{2DC7DF21-1D85-C4AC-FDC5-7A3B35E7A994}"/>
                </a:ext>
              </a:extLst>
            </p:cNvPr>
            <p:cNvSpPr>
              <a:spLocks noChangeArrowheads="1"/>
            </p:cNvSpPr>
            <p:nvPr/>
          </p:nvSpPr>
          <p:spPr bwMode="auto">
            <a:xfrm>
              <a:off x="42821" y="13547"/>
              <a:ext cx="10541" cy="5080"/>
            </a:xfrm>
            <a:prstGeom prst="rect">
              <a:avLst/>
            </a:prstGeom>
            <a:solidFill>
              <a:srgbClr val="ED7D31"/>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High Value </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4" name="Straight Arrow Connector 409447895">
              <a:extLst>
                <a:ext uri="{FF2B5EF4-FFF2-40B4-BE49-F238E27FC236}">
                  <a16:creationId xmlns:a16="http://schemas.microsoft.com/office/drawing/2014/main" id="{A9968409-72CB-2CB7-54C9-4FBAA2B2960C}"/>
                </a:ext>
              </a:extLst>
            </p:cNvPr>
            <p:cNvSpPr>
              <a:spLocks noChangeShapeType="1"/>
            </p:cNvSpPr>
            <p:nvPr/>
          </p:nvSpPr>
          <p:spPr bwMode="auto">
            <a:xfrm flipV="1">
              <a:off x="28321" y="6604"/>
              <a:ext cx="0" cy="19326"/>
            </a:xfrm>
            <a:prstGeom prst="straightConnector1">
              <a:avLst/>
            </a:prstGeom>
            <a:noFill/>
            <a:ln w="6350">
              <a:solidFill>
                <a:srgbClr val="4472C4"/>
              </a:solidFill>
              <a:miter lim="800000"/>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5" name="Straight Arrow Connector 1966133815">
              <a:extLst>
                <a:ext uri="{FF2B5EF4-FFF2-40B4-BE49-F238E27FC236}">
                  <a16:creationId xmlns:a16="http://schemas.microsoft.com/office/drawing/2014/main" id="{0C1EC275-FF94-A429-C39E-F46A3088A024}"/>
                </a:ext>
              </a:extLst>
            </p:cNvPr>
            <p:cNvSpPr>
              <a:spLocks noChangeShapeType="1"/>
            </p:cNvSpPr>
            <p:nvPr/>
          </p:nvSpPr>
          <p:spPr bwMode="auto">
            <a:xfrm>
              <a:off x="12001" y="16192"/>
              <a:ext cx="30671" cy="64"/>
            </a:xfrm>
            <a:prstGeom prst="straightConnector1">
              <a:avLst/>
            </a:prstGeom>
            <a:noFill/>
            <a:ln w="6350">
              <a:solidFill>
                <a:srgbClr val="4472C4"/>
              </a:solidFill>
              <a:miter lim="800000"/>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IN"/>
            </a:p>
          </p:txBody>
        </p:sp>
      </p:grpSp>
    </p:spTree>
    <p:extLst>
      <p:ext uri="{BB962C8B-B14F-4D97-AF65-F5344CB8AC3E}">
        <p14:creationId xmlns:p14="http://schemas.microsoft.com/office/powerpoint/2010/main" val="4218059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EB71B-E73D-7E17-2C05-385BBDB4F00D}"/>
              </a:ext>
            </a:extLst>
          </p:cNvPr>
          <p:cNvSpPr>
            <a:spLocks noGrp="1"/>
          </p:cNvSpPr>
          <p:nvPr>
            <p:ph type="title"/>
          </p:nvPr>
        </p:nvSpPr>
        <p:spPr/>
        <p:txBody>
          <a:bodyPr>
            <a:normAutofit/>
          </a:bodyPr>
          <a:lstStyle/>
          <a:p>
            <a:pPr algn="ctr"/>
            <a:r>
              <a:rPr lang="en-IN" b="1" dirty="0">
                <a:effectLst/>
                <a:latin typeface="Times New Roman" panose="02020603050405020304" pitchFamily="18" charset="0"/>
                <a:ea typeface="Calibri" panose="020F0502020204030204" pitchFamily="34" charset="0"/>
              </a:rPr>
              <a:t>Conclusion</a:t>
            </a:r>
            <a:endParaRPr lang="en-IN" b="1" dirty="0"/>
          </a:p>
        </p:txBody>
      </p:sp>
      <p:sp>
        <p:nvSpPr>
          <p:cNvPr id="3" name="Content Placeholder 2">
            <a:extLst>
              <a:ext uri="{FF2B5EF4-FFF2-40B4-BE49-F238E27FC236}">
                <a16:creationId xmlns:a16="http://schemas.microsoft.com/office/drawing/2014/main" id="{3BD84AF4-6D3D-D52D-4EE4-BF9DB021319B}"/>
              </a:ext>
            </a:extLst>
          </p:cNvPr>
          <p:cNvSpPr>
            <a:spLocks noGrp="1"/>
          </p:cNvSpPr>
          <p:nvPr>
            <p:ph idx="1"/>
          </p:nvPr>
        </p:nvSpPr>
        <p:spPr>
          <a:xfrm>
            <a:off x="6593305" y="1825625"/>
            <a:ext cx="4760494" cy="4351338"/>
          </a:xfrm>
        </p:spPr>
        <p:txBody>
          <a:bodyPr>
            <a:normAutofit/>
          </a:bodyPr>
          <a:lstStyle/>
          <a:p>
            <a:pPr marL="342900" lvl="0" indent="-342900" algn="just">
              <a:lnSpc>
                <a:spcPct val="100000"/>
              </a:lnSpc>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methods of marketing of the hotels Marriot Hotel and Premier Inn have been studied in detail in this presentation.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external market of both the hotels has been studied in detail. </a:t>
            </a:r>
            <a:endParaRPr lang="en-IN"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IN" sz="3200" dirty="0"/>
          </a:p>
        </p:txBody>
      </p:sp>
      <p:pic>
        <p:nvPicPr>
          <p:cNvPr id="10242" name="Picture 2" descr="What Is Marketing? Basics of Marketing &amp; Types | Built In">
            <a:extLst>
              <a:ext uri="{FF2B5EF4-FFF2-40B4-BE49-F238E27FC236}">
                <a16:creationId xmlns:a16="http://schemas.microsoft.com/office/drawing/2014/main" id="{B1FA6348-1CBA-741B-14DA-82C21A05AE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389" y="2369719"/>
            <a:ext cx="5715000"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696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DE924-6E0D-BD00-0C6C-C9B532C03338}"/>
              </a:ext>
            </a:extLst>
          </p:cNvPr>
          <p:cNvSpPr>
            <a:spLocks noGrp="1"/>
          </p:cNvSpPr>
          <p:nvPr>
            <p:ph type="title"/>
          </p:nvPr>
        </p:nvSpPr>
        <p:spPr/>
        <p:txBody>
          <a:bodyPr>
            <a:normAutofit/>
          </a:bodyPr>
          <a:lstStyle/>
          <a:p>
            <a:pPr algn="ctr"/>
            <a:r>
              <a:rPr lang="en-IN" b="1" dirty="0">
                <a:effectLst/>
                <a:latin typeface="Times New Roman" panose="02020603050405020304" pitchFamily="18" charset="0"/>
                <a:ea typeface="Calibri" panose="020F0502020204030204" pitchFamily="34" charset="0"/>
              </a:rPr>
              <a:t>References</a:t>
            </a:r>
            <a:endParaRPr lang="en-IN" b="1" dirty="0"/>
          </a:p>
        </p:txBody>
      </p:sp>
      <p:sp>
        <p:nvSpPr>
          <p:cNvPr id="3" name="Content Placeholder 2">
            <a:extLst>
              <a:ext uri="{FF2B5EF4-FFF2-40B4-BE49-F238E27FC236}">
                <a16:creationId xmlns:a16="http://schemas.microsoft.com/office/drawing/2014/main" id="{105A8717-256F-5DD4-36FE-3D5B4E6A1E96}"/>
              </a:ext>
            </a:extLst>
          </p:cNvPr>
          <p:cNvSpPr>
            <a:spLocks noGrp="1"/>
          </p:cNvSpPr>
          <p:nvPr>
            <p:ph idx="1"/>
          </p:nvPr>
        </p:nvSpPr>
        <p:spPr/>
        <p:txBody>
          <a:bodyPr>
            <a:normAutofit fontScale="77500" lnSpcReduction="20000"/>
          </a:bodyPr>
          <a:lstStyle/>
          <a:p>
            <a:pPr algn="just">
              <a:lnSpc>
                <a:spcPct val="150000"/>
              </a:lnSpc>
              <a:spcAft>
                <a:spcPts val="800"/>
              </a:spcAft>
              <a:buNone/>
            </a:pP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Ali, B.J. and Anwar, G. (2021)‘Marketing Strategy: Pricing strategies and its influence on consumer purchasing </a:t>
            </a:r>
            <a:r>
              <a:rPr lang="en-GB" sz="18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decision.’</a:t>
            </a:r>
            <a:r>
              <a:rPr lang="en-GB" sz="1800" i="1"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International</a:t>
            </a:r>
            <a:r>
              <a:rPr lang="en-GB" sz="1800" i="1"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journal of Rural Development, Environment and Health Research</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5(2), pp.26-39.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Bas, T. and </a:t>
            </a:r>
            <a:r>
              <a:rPr lang="en-GB" sz="18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Sivaprasad</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S. (2022)‘An Exploratory Insight into the Impact of COVID-19 on the Travel and Tourism Sector: UK Evidence.’ </a:t>
            </a:r>
            <a:r>
              <a:rPr lang="en-GB" sz="1800" i="1"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In S. </a:t>
            </a:r>
            <a:r>
              <a:rPr lang="en-GB" sz="1800" i="1"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Karabulut</a:t>
            </a:r>
            <a:r>
              <a:rPr lang="en-GB" sz="1800" i="1"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(Ed.), Economic and Financial Analysis of Global and National Developments</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pp.355-369.</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kern="100" dirty="0" err="1">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Catana</a:t>
            </a: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 Ş.A. and Toma, S.G. (2021) ‘Entrepreneurship in the hospitality industry. Case study: Marriott International.’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SEA-Practical Application of Science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(27), pp.221-225.</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Citation (2024)</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UK Employment Laws Explained.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https://www.citation.co.uk/news/hr-and-employment-law/uk-employment-laws-explained/ (Accessed: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Client Earth(2022)</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UK Environment Act - what's happening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now?</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Available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at:https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://www.clientearth.org/latest/news/why-the-uk-environment-bill-matters/#:~:text=The%20Environment%20Act%2C%20which%20became,intended%20to%20fill%20the%20gap(Accessed: 17 April 2024).</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endParaRPr lang="en-IN" dirty="0"/>
          </a:p>
        </p:txBody>
      </p:sp>
    </p:spTree>
    <p:extLst>
      <p:ext uri="{BB962C8B-B14F-4D97-AF65-F5344CB8AC3E}">
        <p14:creationId xmlns:p14="http://schemas.microsoft.com/office/powerpoint/2010/main" val="2116085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 Better Ways to Say &quot;Thank You&quot; | Inc.com">
            <a:extLst>
              <a:ext uri="{FF2B5EF4-FFF2-40B4-BE49-F238E27FC236}">
                <a16:creationId xmlns:a16="http://schemas.microsoft.com/office/drawing/2014/main" id="{B17CAFB8-1112-BFF0-DEB3-C9CDBAE458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4478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2034</Words>
  <Application>Microsoft Office PowerPoint</Application>
  <PresentationFormat>Widescreen</PresentationFormat>
  <Paragraphs>151</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MARKETING ESSENTIALS</vt:lpstr>
      <vt:lpstr>Table of Contents </vt:lpstr>
      <vt:lpstr>Introduction </vt:lpstr>
      <vt:lpstr> PESTLE Analysis  </vt:lpstr>
      <vt:lpstr>PESTLE Analysis (Contd..)</vt:lpstr>
      <vt:lpstr>  SWOT Analysis  </vt:lpstr>
      <vt:lpstr>SWOT Analysis (Contd..)</vt:lpstr>
      <vt:lpstr>  Marketing Mix  </vt:lpstr>
      <vt:lpstr>Marketing Mix (Contd..)</vt:lpstr>
      <vt:lpstr>  STP Segmentation    </vt:lpstr>
      <vt:lpstr>STP Segmentation (Contd..)</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James</dc:creator>
  <cp:lastModifiedBy>Scott James</cp:lastModifiedBy>
  <cp:revision>7</cp:revision>
  <dcterms:created xsi:type="dcterms:W3CDTF">2024-04-17T08:03:00Z</dcterms:created>
  <dcterms:modified xsi:type="dcterms:W3CDTF">2024-04-23T07:04:25Z</dcterms:modified>
</cp:coreProperties>
</file>