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8" r:id="rId5"/>
  </p:sldMasterIdLst>
  <p:notesMasterIdLst>
    <p:notesMasterId r:id="rId19"/>
  </p:notesMasterIdLst>
  <p:handoutMasterIdLst>
    <p:handoutMasterId r:id="rId20"/>
  </p:handoutMasterIdLst>
  <p:sldIdLst>
    <p:sldId id="276" r:id="rId6"/>
    <p:sldId id="257" r:id="rId7"/>
    <p:sldId id="275" r:id="rId8"/>
    <p:sldId id="258" r:id="rId9"/>
    <p:sldId id="281" r:id="rId10"/>
    <p:sldId id="280" r:id="rId11"/>
    <p:sldId id="259" r:id="rId12"/>
    <p:sldId id="263" r:id="rId13"/>
    <p:sldId id="266" r:id="rId14"/>
    <p:sldId id="267" r:id="rId15"/>
    <p:sldId id="279" r:id="rId16"/>
    <p:sldId id="277" r:id="rId17"/>
    <p:sldId id="278" r:id="rId1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687" autoAdjust="0"/>
  </p:normalViewPr>
  <p:slideViewPr>
    <p:cSldViewPr>
      <p:cViewPr varScale="1">
        <p:scale>
          <a:sx n="66" d="100"/>
          <a:sy n="66" d="100"/>
        </p:scale>
        <p:origin x="1515"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14/05/2019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66DF09A-2FA4-463C-8CBE-5124BFA8A088}" type="datetimeFigureOut">
              <a:rPr lang="en-GB" smtClean="0"/>
              <a:t>14/05/2019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14BECDD-346D-4398-99F5-F3354E4C479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7650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on flipchart, the key learning points they identify before summarising yourself using the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8</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smtClean="0"/>
          </a:p>
          <a:p>
            <a:r>
              <a:rPr lang="en-GB" sz="1200" b="1" i="0" kern="1200" dirty="0" smtClean="0">
                <a:solidFill>
                  <a:schemeClr val="tx1"/>
                </a:solidFill>
                <a:effectLst/>
                <a:latin typeface="+mn-lt"/>
                <a:ea typeface="+mn-ea"/>
                <a:cs typeface="+mn-cs"/>
              </a:rPr>
              <a:t>Description: </a:t>
            </a:r>
            <a:r>
              <a:rPr lang="en-GB" sz="1200" b="0" i="0" kern="1200" dirty="0" smtClean="0">
                <a:solidFill>
                  <a:schemeClr val="tx1"/>
                </a:solidFill>
                <a:effectLst/>
                <a:latin typeface="+mn-lt"/>
                <a:ea typeface="+mn-ea"/>
                <a:cs typeface="+mn-cs"/>
              </a:rPr>
              <a:t>A Gantt chart is a popular tool in project management. It basically drills down activities which need to be done by a fixed time period. It is commonly used for tracking project schedules. </a:t>
            </a:r>
            <a:r>
              <a:rPr lang="en-GB" dirty="0" smtClean="0"/>
              <a:t/>
            </a:r>
            <a:br>
              <a:rPr lang="en-GB" dirty="0" smtClean="0"/>
            </a:br>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12</a:t>
            </a:fld>
            <a:endParaRPr lang="en-GB"/>
          </a:p>
        </p:txBody>
      </p:sp>
    </p:spTree>
    <p:extLst>
      <p:ext uri="{BB962C8B-B14F-4D97-AF65-F5344CB8AC3E}">
        <p14:creationId xmlns:p14="http://schemas.microsoft.com/office/powerpoint/2010/main" val="4281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215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879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9254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3594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14/05/2019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7326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2950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619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404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0555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36948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15264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13164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24214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69923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14/05/2019</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73827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1026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420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200150" y="2386744"/>
            <a:ext cx="6743700" cy="1645920"/>
          </a:xfrm>
          <a:solidFill>
            <a:srgbClr val="FFFFFF"/>
          </a:solidFill>
          <a:ln w="38100">
            <a:solidFill>
              <a:srgbClr val="404040"/>
            </a:solidFill>
          </a:ln>
        </p:spPr>
        <p:txBody>
          <a:bodyPr lIns="274320" rIns="274320" anchor="ctr" anchorCtr="1">
            <a:normAutofit/>
          </a:bodyPr>
          <a:lstStyle>
            <a:lvl1pPr algn="ctr">
              <a:defRPr sz="285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500">
                <a:solidFill>
                  <a:schemeClr val="tx1">
                    <a:lumMod val="75000"/>
                    <a:lumOff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845613770"/>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4500794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200150" y="2386744"/>
            <a:ext cx="6743700" cy="1645920"/>
          </a:xfrm>
          <a:solidFill>
            <a:srgbClr val="FFFFFF"/>
          </a:solidFill>
          <a:ln w="38100">
            <a:solidFill>
              <a:srgbClr val="404040"/>
            </a:solidFill>
          </a:ln>
        </p:spPr>
        <p:txBody>
          <a:bodyPr lIns="274320" rIns="274320" anchor="ctr" anchorCtr="1">
            <a:normAutofit/>
          </a:bodyPr>
          <a:lstStyle>
            <a:lvl1pPr>
              <a:defRPr sz="285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138768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86434" y="2638044"/>
            <a:ext cx="3203828"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02685"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7230593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577" y="2313434"/>
            <a:ext cx="3202686" cy="704087"/>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1187577" y="3143250"/>
            <a:ext cx="3202686"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190113"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02686" cy="704087"/>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7" name="Date Placeholder 6"/>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2615941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90884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36693312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3504" y="2243829"/>
            <a:ext cx="3364992" cy="1141497"/>
          </a:xfrm>
          <a:solidFill>
            <a:srgbClr val="FFFFFF"/>
          </a:solidFill>
          <a:ln>
            <a:solidFill>
              <a:srgbClr val="404040"/>
            </a:solidFill>
          </a:ln>
        </p:spPr>
        <p:txBody>
          <a:bodyPr anchor="ctr" anchorCtr="1">
            <a:normAutofit/>
          </a:bodyPr>
          <a:lstStyle>
            <a:lvl1pPr>
              <a:defRPr sz="165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6676" y="3549918"/>
            <a:ext cx="2846070" cy="2194036"/>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9" name="Date Placeholder 8"/>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10" name="Footer Placeholder 9"/>
          <p:cNvSpPr>
            <a:spLocks noGrp="1"/>
          </p:cNvSpPr>
          <p:nvPr>
            <p:ph type="ftr" sz="quarter" idx="11"/>
          </p:nvPr>
        </p:nvSpPr>
        <p:spPr>
          <a:xfrm>
            <a:off x="603504" y="6236208"/>
            <a:ext cx="3843598"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16275108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6392" y="2243828"/>
            <a:ext cx="3371249" cy="1134640"/>
          </a:xfrm>
          <a:solidFill>
            <a:srgbClr val="FFFFFF"/>
          </a:solidFill>
          <a:ln>
            <a:solidFill>
              <a:srgbClr val="404040"/>
            </a:solidFill>
          </a:ln>
        </p:spPr>
        <p:txBody>
          <a:bodyPr anchor="ctr" anchorCtr="1">
            <a:noAutofit/>
          </a:bodyPr>
          <a:lstStyle>
            <a:lvl1pPr>
              <a:defRPr sz="165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36676" y="3549919"/>
            <a:ext cx="2846070" cy="2194037"/>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1713B6D-DE3D-448B-9AFD-287A2A568F05}" type="datetimeFigureOut">
              <a:rPr lang="en-GB" smtClean="0"/>
              <a:pPr/>
              <a:t>14/05/2019</a:t>
            </a:fld>
            <a:endParaRPr lang="en-GB"/>
          </a:p>
        </p:txBody>
      </p:sp>
      <p:sp>
        <p:nvSpPr>
          <p:cNvPr id="9" name="Footer Placeholder 8"/>
          <p:cNvSpPr>
            <a:spLocks noGrp="1"/>
          </p:cNvSpPr>
          <p:nvPr>
            <p:ph type="ftr" sz="quarter" idx="11"/>
          </p:nvPr>
        </p:nvSpPr>
        <p:spPr>
          <a:xfrm>
            <a:off x="603504" y="6236208"/>
            <a:ext cx="3843598"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36372188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4046584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97395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73352" y="937260"/>
            <a:ext cx="4648867"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713B6D-DE3D-448B-9AFD-287A2A568F05}" type="datetimeFigureOut">
              <a:rPr lang="en-GB" smtClean="0"/>
              <a:pPr/>
              <a:t>14/05/2019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1355751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5"/>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5"/>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14779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alpha val="50000"/>
          </a:schemeClr>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C64F3F4-CE19-49F8-9EF4-FF4EE52031C2}" type="datetimeFigureOut">
              <a:rPr lang="en-GB" smtClean="0"/>
              <a:pPr/>
              <a:t>14/05/2019</a:t>
            </a:fld>
            <a:endParaRPr lang="en-GB"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690093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73352" y="964692"/>
            <a:ext cx="5797296"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73352" y="2638045"/>
            <a:ext cx="5797296"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866072" y="6238816"/>
            <a:ext cx="2065310" cy="323968"/>
          </a:xfrm>
          <a:prstGeom prst="rect">
            <a:avLst/>
          </a:prstGeom>
        </p:spPr>
        <p:txBody>
          <a:bodyPr vert="horz" lIns="91440" tIns="45720" rIns="91440" bIns="45720" rtlCol="0" anchor="ctr"/>
          <a:lstStyle>
            <a:lvl1pPr algn="r">
              <a:defRPr sz="788">
                <a:solidFill>
                  <a:schemeClr val="tx1">
                    <a:alpha val="70000"/>
                  </a:schemeClr>
                </a:solidFill>
              </a:defRPr>
            </a:lvl1pPr>
          </a:lstStyle>
          <a:p>
            <a:fld id="{31713B6D-DE3D-448B-9AFD-287A2A568F05}" type="datetimeFigureOut">
              <a:rPr lang="en-GB" smtClean="0"/>
              <a:pPr/>
              <a:t>14/05/2019</a:t>
            </a:fld>
            <a:endParaRPr lang="en-GB"/>
          </a:p>
        </p:txBody>
      </p:sp>
      <p:sp>
        <p:nvSpPr>
          <p:cNvPr id="5" name="Footer Placeholder 4"/>
          <p:cNvSpPr>
            <a:spLocks noGrp="1"/>
          </p:cNvSpPr>
          <p:nvPr>
            <p:ph type="ftr" sz="quarter" idx="3"/>
          </p:nvPr>
        </p:nvSpPr>
        <p:spPr>
          <a:xfrm>
            <a:off x="1200150" y="6236208"/>
            <a:ext cx="4425892" cy="320040"/>
          </a:xfrm>
          <a:prstGeom prst="rect">
            <a:avLst/>
          </a:prstGeom>
        </p:spPr>
        <p:txBody>
          <a:bodyPr vert="horz" lIns="91440" tIns="45720" rIns="91440" bIns="45720" rtlCol="0" anchor="ctr"/>
          <a:lstStyle>
            <a:lvl1pPr algn="l">
              <a:defRPr sz="788">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069192" y="6217920"/>
            <a:ext cx="274320" cy="365760"/>
          </a:xfrm>
          <a:prstGeom prst="ellipse">
            <a:avLst/>
          </a:prstGeom>
          <a:solidFill>
            <a:srgbClr val="1D1D1D">
              <a:alpha val="70000"/>
            </a:srgbClr>
          </a:solidFill>
        </p:spPr>
        <p:txBody>
          <a:bodyPr vert="horz" lIns="18288" tIns="45720" rIns="18288" bIns="45720" rtlCol="0" anchor="ctr">
            <a:noAutofit/>
          </a:bodyPr>
          <a:lstStyle>
            <a:lvl1pPr algn="ctr">
              <a:defRPr sz="825" spc="0" baseline="0">
                <a:solidFill>
                  <a:srgbClr val="FFFFFF"/>
                </a:solidFill>
              </a:defRPr>
            </a:lvl1pPr>
          </a:lstStyle>
          <a:p>
            <a:fld id="{45628798-B724-4DE3-9D07-43E1F6018C5E}" type="slidenum">
              <a:rPr lang="en-GB" smtClean="0"/>
              <a:pPr/>
              <a:t>‹#›</a:t>
            </a:fld>
            <a:endParaRPr lang="en-GB"/>
          </a:p>
        </p:txBody>
      </p:sp>
    </p:spTree>
    <p:extLst>
      <p:ext uri="{BB962C8B-B14F-4D97-AF65-F5344CB8AC3E}">
        <p14:creationId xmlns:p14="http://schemas.microsoft.com/office/powerpoint/2010/main" val="301364991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ctr" defTabSz="685800" rtl="0" eaLnBrk="1" latinLnBrk="0" hangingPunct="1">
        <a:lnSpc>
          <a:spcPct val="90000"/>
        </a:lnSpc>
        <a:spcBef>
          <a:spcPct val="0"/>
        </a:spcBef>
        <a:buNone/>
        <a:defRPr sz="210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4647"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323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412081"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zwseLrxkKK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1333824"/>
            <a:ext cx="6743700" cy="2547925"/>
          </a:xfrm>
        </p:spPr>
        <p:txBody>
          <a:bodyPr>
            <a:normAutofit fontScale="90000"/>
          </a:bodyPr>
          <a:lstStyle/>
          <a:p>
            <a:r>
              <a:rPr lang="en-GB" altLang="en-US" b="1" dirty="0">
                <a:effectLst>
                  <a:outerShdw blurRad="38100" dist="38100" dir="2700000" algn="tl">
                    <a:srgbClr val="000000">
                      <a:alpha val="43137"/>
                    </a:srgbClr>
                  </a:outerShdw>
                </a:effectLst>
              </a:rPr>
              <a:t>CertHE Skills for the </a:t>
            </a:r>
            <a:r>
              <a:rPr lang="en-GB" altLang="en-US" b="1" dirty="0" smtClean="0">
                <a:effectLst>
                  <a:outerShdw blurRad="38100" dist="38100" dir="2700000" algn="tl">
                    <a:srgbClr val="000000">
                      <a:alpha val="43137"/>
                    </a:srgbClr>
                  </a:outerShdw>
                </a:effectLst>
              </a:rPr>
              <a:t>Workplace</a:t>
            </a:r>
            <a:br>
              <a:rPr lang="en-GB" altLang="en-US" b="1" dirty="0" smtClean="0">
                <a:effectLst>
                  <a:outerShdw blurRad="38100" dist="38100" dir="2700000" algn="tl">
                    <a:srgbClr val="000000">
                      <a:alpha val="43137"/>
                    </a:srgbClr>
                  </a:outerShdw>
                </a:effectLst>
              </a:rPr>
            </a:br>
            <a:r>
              <a:rPr lang="en-GB" altLang="en-US" b="1" dirty="0" smtClean="0">
                <a:effectLst>
                  <a:outerShdw blurRad="38100" dist="38100" dir="2700000" algn="tl">
                    <a:srgbClr val="000000">
                      <a:alpha val="43137"/>
                    </a:srgbClr>
                  </a:outerShdw>
                </a:effectLst>
              </a:rPr>
              <a:t>Managing </a:t>
            </a:r>
            <a:r>
              <a:rPr lang="en-GB" altLang="en-US" b="1" dirty="0">
                <a:effectLst>
                  <a:outerShdw blurRad="38100" dist="38100" dir="2700000" algn="tl">
                    <a:srgbClr val="000000">
                      <a:alpha val="43137"/>
                    </a:srgbClr>
                  </a:outerShdw>
                </a:effectLst>
              </a:rPr>
              <a:t>Enterprise in 21st Century</a:t>
            </a:r>
            <a:br>
              <a:rPr lang="en-GB" altLang="en-US" b="1" dirty="0">
                <a:effectLst>
                  <a:outerShdw blurRad="38100" dist="38100" dir="2700000" algn="tl">
                    <a:srgbClr val="000000">
                      <a:alpha val="43137"/>
                    </a:srgbClr>
                  </a:outerShdw>
                </a:effectLst>
              </a:rPr>
            </a:b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altLang="en-US" dirty="0"/>
              <a:t/>
            </a:r>
            <a:br>
              <a:rPr lang="en-GB" altLang="en-US" dirty="0"/>
            </a:br>
            <a:endParaRPr lang="en-GB" dirty="0"/>
          </a:p>
          <a:p>
            <a:endParaRPr lang="en-GB" dirty="0"/>
          </a:p>
        </p:txBody>
      </p:sp>
      <p:pic>
        <p:nvPicPr>
          <p:cNvPr id="5" name="Picture 4"/>
          <p:cNvPicPr>
            <a:picLocks noChangeAspect="1"/>
          </p:cNvPicPr>
          <p:nvPr/>
        </p:nvPicPr>
        <p:blipFill>
          <a:blip r:embed="rId3"/>
          <a:stretch>
            <a:fillRect/>
          </a:stretch>
        </p:blipFill>
        <p:spPr>
          <a:xfrm>
            <a:off x="2762250" y="4005064"/>
            <a:ext cx="3619500" cy="2714625"/>
          </a:xfrm>
          <a:prstGeom prst="rect">
            <a:avLst/>
          </a:prstGeom>
        </p:spPr>
      </p:pic>
    </p:spTree>
    <p:extLst>
      <p:ext uri="{BB962C8B-B14F-4D97-AF65-F5344CB8AC3E}">
        <p14:creationId xmlns:p14="http://schemas.microsoft.com/office/powerpoint/2010/main" val="995561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Sources of Finance</a:t>
            </a:r>
          </a:p>
        </p:txBody>
      </p:sp>
      <p:sp>
        <p:nvSpPr>
          <p:cNvPr id="3" name="Content Placeholder 2"/>
          <p:cNvSpPr>
            <a:spLocks noGrp="1"/>
          </p:cNvSpPr>
          <p:nvPr>
            <p:ph idx="1"/>
          </p:nvPr>
        </p:nvSpPr>
        <p:spPr>
          <a:xfrm>
            <a:off x="179512" y="1484784"/>
            <a:ext cx="6711654" cy="4195481"/>
          </a:xfrm>
        </p:spPr>
        <p:txBody>
          <a:bodyPr>
            <a:normAutofit fontScale="70000" lnSpcReduction="20000"/>
          </a:bodyPr>
          <a:lstStyle/>
          <a:p>
            <a:pPr>
              <a:lnSpc>
                <a:spcPct val="200000"/>
              </a:lnSpc>
              <a:spcBef>
                <a:spcPts val="0"/>
              </a:spcBef>
            </a:pPr>
            <a:r>
              <a:rPr lang="en-GB" sz="3600" i="1" dirty="0">
                <a:solidFill>
                  <a:srgbClr val="0070C0"/>
                </a:solidFill>
              </a:rPr>
              <a:t>When starting a business you should use several sources of finance</a:t>
            </a:r>
          </a:p>
          <a:p>
            <a:pPr>
              <a:lnSpc>
                <a:spcPct val="200000"/>
              </a:lnSpc>
              <a:spcBef>
                <a:spcPts val="0"/>
              </a:spcBef>
            </a:pPr>
            <a:r>
              <a:rPr lang="en-GB" sz="3600" i="1" dirty="0">
                <a:solidFill>
                  <a:srgbClr val="0070C0"/>
                </a:solidFill>
              </a:rPr>
              <a:t>Do not borrow more than you can afford</a:t>
            </a:r>
          </a:p>
          <a:p>
            <a:pPr>
              <a:lnSpc>
                <a:spcPct val="200000"/>
              </a:lnSpc>
              <a:spcBef>
                <a:spcPts val="0"/>
              </a:spcBef>
            </a:pPr>
            <a:r>
              <a:rPr lang="en-GB" sz="3600" i="1" dirty="0">
                <a:solidFill>
                  <a:srgbClr val="0070C0"/>
                </a:solidFill>
              </a:rPr>
              <a:t>Do not limit yourself to your own funds</a:t>
            </a:r>
            <a:endParaRPr lang="en-GB" sz="3600" dirty="0">
              <a:solidFill>
                <a:srgbClr val="FF0000"/>
              </a:solidFill>
            </a:endParaRPr>
          </a:p>
          <a:p>
            <a:pPr marL="0" indent="0">
              <a:buNone/>
            </a:pPr>
            <a:endParaRPr lang="en-GB" dirty="0"/>
          </a:p>
        </p:txBody>
      </p:sp>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artisticPhotocopy/>
                    </a14:imgEffect>
                    <a14:imgEffect>
                      <a14:colorTemperature colorTemp="8800"/>
                    </a14:imgEffect>
                    <a14:imgEffect>
                      <a14:saturation sat="200000"/>
                    </a14:imgEffect>
                  </a14:imgLayer>
                </a14:imgProps>
              </a:ext>
            </a:extLst>
          </a:blip>
          <a:stretch>
            <a:fillRect/>
          </a:stretch>
        </p:blipFill>
        <p:spPr>
          <a:xfrm>
            <a:off x="7092280" y="2420888"/>
            <a:ext cx="1680390" cy="1656184"/>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pPr algn="ctr"/>
            <a:r>
              <a:rPr lang="en-GB" dirty="0">
                <a:solidFill>
                  <a:schemeClr val="accent6">
                    <a:lumMod val="75000"/>
                  </a:schemeClr>
                </a:solidFill>
              </a:rPr>
              <a:t>Main Sources </a:t>
            </a:r>
            <a:r>
              <a:rPr lang="en-GB" dirty="0" smtClean="0">
                <a:solidFill>
                  <a:schemeClr val="accent6">
                    <a:lumMod val="75000"/>
                  </a:schemeClr>
                </a:solidFill>
              </a:rPr>
              <a:t> </a:t>
            </a:r>
            <a:br>
              <a:rPr lang="en-GB" dirty="0" smtClean="0">
                <a:solidFill>
                  <a:schemeClr val="accent6">
                    <a:lumMod val="75000"/>
                  </a:schemeClr>
                </a:solidFill>
              </a:rPr>
            </a:br>
            <a:r>
              <a:rPr lang="en-GB" dirty="0" smtClean="0">
                <a:solidFill>
                  <a:schemeClr val="accent6">
                    <a:lumMod val="75000"/>
                  </a:schemeClr>
                </a:solidFill>
              </a:rPr>
              <a:t>1</a:t>
            </a:r>
            <a:r>
              <a:rPr lang="en-GB" dirty="0">
                <a:solidFill>
                  <a:schemeClr val="accent6">
                    <a:lumMod val="75000"/>
                  </a:schemeClr>
                </a:solidFill>
              </a:rPr>
              <a:t>. Personal Investment</a:t>
            </a:r>
            <a:br>
              <a:rPr lang="en-GB" dirty="0">
                <a:solidFill>
                  <a:schemeClr val="accent6">
                    <a:lumMod val="75000"/>
                  </a:schemeClr>
                </a:solidFill>
              </a:rPr>
            </a:b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a:bodyPr>
          <a:lstStyle/>
          <a:p>
            <a:r>
              <a:rPr lang="en-GB" dirty="0" smtClean="0">
                <a:solidFill>
                  <a:schemeClr val="accent6">
                    <a:lumMod val="50000"/>
                  </a:schemeClr>
                </a:solidFill>
              </a:rPr>
              <a:t>This </a:t>
            </a:r>
            <a:r>
              <a:rPr lang="en-GB" dirty="0">
                <a:solidFill>
                  <a:schemeClr val="accent6">
                    <a:lumMod val="50000"/>
                  </a:schemeClr>
                </a:solidFill>
              </a:rPr>
              <a:t>is your cash/saving</a:t>
            </a:r>
          </a:p>
          <a:p>
            <a:r>
              <a:rPr lang="en-GB" dirty="0">
                <a:solidFill>
                  <a:schemeClr val="accent6">
                    <a:lumMod val="50000"/>
                  </a:schemeClr>
                </a:solidFill>
              </a:rPr>
              <a:t>This will show the bank or future investors you have a long term commitment to the business</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2411760" y="3585765"/>
            <a:ext cx="3816424" cy="2862318"/>
          </a:xfrm>
          <a:prstGeom prst="rect">
            <a:avLst/>
          </a:prstGeom>
        </p:spPr>
      </p:pic>
    </p:spTree>
    <p:extLst>
      <p:ext uri="{BB962C8B-B14F-4D97-AF65-F5344CB8AC3E}">
        <p14:creationId xmlns:p14="http://schemas.microsoft.com/office/powerpoint/2010/main" val="74451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solidFill>
                  <a:schemeClr val="accent3">
                    <a:lumMod val="75000"/>
                  </a:schemeClr>
                </a:solidFill>
              </a:rPr>
              <a:t>2.Family/Friends</a:t>
            </a:r>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lstStyle/>
          <a:p>
            <a:r>
              <a:rPr lang="en-GB" dirty="0">
                <a:solidFill>
                  <a:schemeClr val="bg2">
                    <a:lumMod val="75000"/>
                  </a:schemeClr>
                </a:solidFill>
              </a:rPr>
              <a:t>This may be a limited source of finance</a:t>
            </a:r>
          </a:p>
          <a:p>
            <a:r>
              <a:rPr lang="en-GB" dirty="0">
                <a:solidFill>
                  <a:schemeClr val="bg2">
                    <a:lumMod val="75000"/>
                  </a:schemeClr>
                </a:solidFill>
              </a:rPr>
              <a:t>They may want part </a:t>
            </a:r>
            <a:r>
              <a:rPr lang="en-GB" dirty="0" smtClean="0">
                <a:solidFill>
                  <a:schemeClr val="bg2">
                    <a:lumMod val="75000"/>
                  </a:schemeClr>
                </a:solidFill>
              </a:rPr>
              <a:t>ownership</a:t>
            </a:r>
          </a:p>
          <a:p>
            <a:endParaRPr lang="en-GB" dirty="0" smtClean="0">
              <a:solidFill>
                <a:schemeClr val="bg2">
                  <a:lumMod val="75000"/>
                </a:schemeClr>
              </a:solidFill>
            </a:endParaRPr>
          </a:p>
          <a:p>
            <a:endParaRPr lang="en-GB" dirty="0">
              <a:solidFill>
                <a:schemeClr val="bg2">
                  <a:lumMod val="75000"/>
                </a:schemeClr>
              </a:solidFill>
            </a:endParaRPr>
          </a:p>
        </p:txBody>
      </p:sp>
      <p:pic>
        <p:nvPicPr>
          <p:cNvPr id="4" name="Picture 3"/>
          <p:cNvPicPr>
            <a:picLocks noChangeAspect="1"/>
          </p:cNvPicPr>
          <p:nvPr/>
        </p:nvPicPr>
        <p:blipFill>
          <a:blip r:embed="rId3"/>
          <a:stretch>
            <a:fillRect/>
          </a:stretch>
        </p:blipFill>
        <p:spPr>
          <a:xfrm>
            <a:off x="6459233" y="2132856"/>
            <a:ext cx="2160241" cy="2314544"/>
          </a:xfrm>
          <a:prstGeom prst="rect">
            <a:avLst/>
          </a:prstGeom>
        </p:spPr>
      </p:pic>
    </p:spTree>
    <p:extLst>
      <p:ext uri="{BB962C8B-B14F-4D97-AF65-F5344CB8AC3E}">
        <p14:creationId xmlns:p14="http://schemas.microsoft.com/office/powerpoint/2010/main" val="3152290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Work in Pairs/groups of three to identify what the following are;</a:t>
            </a:r>
            <a:br>
              <a:rPr lang="en-GB" dirty="0" smtClean="0">
                <a:solidFill>
                  <a:schemeClr val="bg1"/>
                </a:solidFill>
              </a:rPr>
            </a:br>
            <a:r>
              <a:rPr lang="en-GB" dirty="0" smtClean="0">
                <a:solidFill>
                  <a:schemeClr val="bg1"/>
                </a:solidFill>
              </a:rPr>
              <a:t/>
            </a:r>
            <a:br>
              <a:rPr lang="en-GB" dirty="0" smtClean="0">
                <a:solidFill>
                  <a:schemeClr val="bg1"/>
                </a:solidFill>
              </a:rPr>
            </a:br>
            <a:r>
              <a:rPr lang="en-GB" dirty="0" smtClean="0">
                <a:solidFill>
                  <a:schemeClr val="bg1"/>
                </a:solidFill>
              </a:rPr>
              <a:t>-Crowd Funding</a:t>
            </a:r>
            <a:br>
              <a:rPr lang="en-GB" dirty="0" smtClean="0">
                <a:solidFill>
                  <a:schemeClr val="bg1"/>
                </a:solidFill>
              </a:rPr>
            </a:br>
            <a:r>
              <a:rPr lang="en-GB" dirty="0" smtClean="0">
                <a:solidFill>
                  <a:schemeClr val="bg1"/>
                </a:solidFill>
              </a:rPr>
              <a:t>-Business Grants</a:t>
            </a:r>
            <a:br>
              <a:rPr lang="en-GB" dirty="0" smtClean="0">
                <a:solidFill>
                  <a:schemeClr val="bg1"/>
                </a:solidFill>
              </a:rPr>
            </a:br>
            <a:r>
              <a:rPr lang="en-GB" dirty="0" smtClean="0">
                <a:solidFill>
                  <a:schemeClr val="bg1"/>
                </a:solidFill>
              </a:rPr>
              <a:t>-Bank Loans</a:t>
            </a:r>
            <a:br>
              <a:rPr lang="en-GB" dirty="0" smtClean="0">
                <a:solidFill>
                  <a:schemeClr val="bg1"/>
                </a:solidFill>
              </a:rPr>
            </a:br>
            <a:r>
              <a:rPr lang="en-GB" dirty="0" smtClean="0">
                <a:solidFill>
                  <a:schemeClr val="bg1"/>
                </a:solidFill>
              </a:rPr>
              <a:t>-Angel Investors</a:t>
            </a:r>
            <a:br>
              <a:rPr lang="en-GB" dirty="0" smtClean="0">
                <a:solidFill>
                  <a:schemeClr val="bg1"/>
                </a:solidFill>
              </a:rPr>
            </a:br>
            <a:r>
              <a:rPr lang="en-GB" dirty="0" smtClean="0">
                <a:solidFill>
                  <a:schemeClr val="bg1"/>
                </a:solidFill>
              </a:rPr>
              <a:t>-Investors</a:t>
            </a:r>
            <a:endParaRPr lang="en-GB" dirty="0">
              <a:solidFill>
                <a:schemeClr val="bg1"/>
              </a:solidFill>
            </a:endParaRPr>
          </a:p>
        </p:txBody>
      </p:sp>
    </p:spTree>
    <p:extLst>
      <p:ext uri="{BB962C8B-B14F-4D97-AF65-F5344CB8AC3E}">
        <p14:creationId xmlns:p14="http://schemas.microsoft.com/office/powerpoint/2010/main" val="3659044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4400" dirty="0">
                <a:solidFill>
                  <a:schemeClr val="accent2">
                    <a:lumMod val="75000"/>
                  </a:schemeClr>
                </a:solidFill>
              </a:rPr>
              <a:t> 3. Investors</a:t>
            </a:r>
          </a:p>
          <a:p>
            <a:pPr marL="0" indent="0">
              <a:buNone/>
            </a:pPr>
            <a:endParaRPr lang="en-GB" sz="4400" dirty="0">
              <a:solidFill>
                <a:schemeClr val="bg2">
                  <a:lumMod val="75000"/>
                </a:schemeClr>
              </a:solidFill>
            </a:endParaRPr>
          </a:p>
          <a:p>
            <a:r>
              <a:rPr lang="en-GB" dirty="0">
                <a:solidFill>
                  <a:schemeClr val="accent1">
                    <a:lumMod val="75000"/>
                  </a:schemeClr>
                </a:solidFill>
              </a:rPr>
              <a:t>This is money provided by business investors who may want part ownership and high returns</a:t>
            </a:r>
            <a:endParaRPr lang="en-GB" dirty="0"/>
          </a:p>
        </p:txBody>
      </p:sp>
    </p:spTree>
    <p:extLst>
      <p:ext uri="{BB962C8B-B14F-4D97-AF65-F5344CB8AC3E}">
        <p14:creationId xmlns:p14="http://schemas.microsoft.com/office/powerpoint/2010/main" val="708117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normAutofit fontScale="90000"/>
          </a:bodyPr>
          <a:lstStyle/>
          <a:p>
            <a:pPr algn="ctr"/>
            <a:r>
              <a:rPr lang="en-GB" dirty="0">
                <a:solidFill>
                  <a:schemeClr val="bg2">
                    <a:lumMod val="60000"/>
                    <a:lumOff val="40000"/>
                  </a:schemeClr>
                </a:solidFill>
              </a:rPr>
              <a:t/>
            </a:r>
            <a:br>
              <a:rPr lang="en-GB" dirty="0">
                <a:solidFill>
                  <a:schemeClr val="bg2">
                    <a:lumMod val="60000"/>
                    <a:lumOff val="40000"/>
                  </a:schemeClr>
                </a:solidFill>
              </a:rPr>
            </a:br>
            <a:r>
              <a:rPr lang="en-GB" dirty="0">
                <a:solidFill>
                  <a:schemeClr val="bg2">
                    <a:lumMod val="60000"/>
                    <a:lumOff val="40000"/>
                  </a:schemeClr>
                </a:solidFill>
              </a:rPr>
              <a:t>4. Angels</a:t>
            </a:r>
            <a:br>
              <a:rPr lang="en-GB" dirty="0">
                <a:solidFill>
                  <a:schemeClr val="bg2">
                    <a:lumMod val="60000"/>
                    <a:lumOff val="40000"/>
                  </a:schemeClr>
                </a:solidFill>
              </a:rPr>
            </a:br>
            <a:r>
              <a:rPr lang="en-GB" dirty="0">
                <a:solidFill>
                  <a:schemeClr val="bg2">
                    <a:lumMod val="60000"/>
                    <a:lumOff val="40000"/>
                  </a:schemeClr>
                </a:solidFill>
              </a:rPr>
              <a:t/>
            </a:r>
            <a:br>
              <a:rPr lang="en-GB" dirty="0">
                <a:solidFill>
                  <a:schemeClr val="bg2">
                    <a:lumMod val="60000"/>
                    <a:lumOff val="40000"/>
                  </a:schemeClr>
                </a:solidFill>
              </a:rPr>
            </a:br>
            <a:r>
              <a:rPr lang="en-GB" dirty="0" smtClean="0">
                <a:solidFill>
                  <a:schemeClr val="bg2">
                    <a:lumMod val="60000"/>
                    <a:lumOff val="40000"/>
                  </a:schemeClr>
                </a:solidFill>
              </a:rPr>
              <a:t>An Investor </a:t>
            </a:r>
            <a:r>
              <a:rPr lang="en-GB" dirty="0">
                <a:solidFill>
                  <a:schemeClr val="bg2">
                    <a:lumMod val="60000"/>
                    <a:lumOff val="40000"/>
                  </a:schemeClr>
                </a:solidFill>
              </a:rPr>
              <a:t>but may want control through management</a:t>
            </a:r>
            <a:br>
              <a:rPr lang="en-GB" dirty="0">
                <a:solidFill>
                  <a:schemeClr val="bg2">
                    <a:lumMod val="60000"/>
                    <a:lumOff val="40000"/>
                  </a:schemeClr>
                </a:solidFill>
              </a:rPr>
            </a:br>
            <a:r>
              <a:rPr lang="en-GB" dirty="0">
                <a:solidFill>
                  <a:schemeClr val="bg2">
                    <a:lumMod val="60000"/>
                    <a:lumOff val="40000"/>
                  </a:schemeClr>
                </a:solidFill>
              </a:rPr>
              <a:t>May invest only at an early stage</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2195736" y="3789040"/>
            <a:ext cx="4913835" cy="2826099"/>
          </a:xfrm>
          <a:prstGeom prst="rect">
            <a:avLst/>
          </a:prstGeom>
        </p:spPr>
      </p:pic>
    </p:spTree>
    <p:extLst>
      <p:ext uri="{BB962C8B-B14F-4D97-AF65-F5344CB8AC3E}">
        <p14:creationId xmlns:p14="http://schemas.microsoft.com/office/powerpoint/2010/main" val="3066286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pPr algn="ctr"/>
            <a:r>
              <a:rPr lang="en-GB" dirty="0">
                <a:solidFill>
                  <a:schemeClr val="accent2"/>
                </a:solidFill>
              </a:rPr>
              <a:t>5. Bank Loans</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4043" y="1838222"/>
            <a:ext cx="8712968" cy="3917032"/>
          </a:xfrm>
        </p:spPr>
        <p:txBody>
          <a:bodyPr>
            <a:normAutofit/>
          </a:bodyPr>
          <a:lstStyle/>
          <a:p>
            <a:r>
              <a:rPr lang="en-GB" dirty="0">
                <a:solidFill>
                  <a:schemeClr val="accent1">
                    <a:lumMod val="60000"/>
                    <a:lumOff val="40000"/>
                  </a:schemeClr>
                </a:solidFill>
                <a:latin typeface="+mj-lt"/>
              </a:rPr>
              <a:t>This is the most common form of financing a new business venture.</a:t>
            </a:r>
          </a:p>
          <a:p>
            <a:r>
              <a:rPr lang="en-GB" dirty="0">
                <a:solidFill>
                  <a:schemeClr val="accent1">
                    <a:lumMod val="60000"/>
                    <a:lumOff val="40000"/>
                  </a:schemeClr>
                </a:solidFill>
                <a:latin typeface="+mj-lt"/>
              </a:rPr>
              <a:t>Banks would expect you to have other assets in case you default on the loan.</a:t>
            </a:r>
          </a:p>
          <a:p>
            <a:r>
              <a:rPr lang="en-GB" dirty="0">
                <a:solidFill>
                  <a:schemeClr val="accent1">
                    <a:lumMod val="60000"/>
                    <a:lumOff val="40000"/>
                  </a:schemeClr>
                </a:solidFill>
                <a:latin typeface="+mj-lt"/>
              </a:rPr>
              <a:t>Banks also expect that you </a:t>
            </a:r>
            <a:r>
              <a:rPr lang="en-GB" dirty="0" smtClean="0">
                <a:solidFill>
                  <a:schemeClr val="accent1">
                    <a:lumMod val="60000"/>
                    <a:lumOff val="40000"/>
                  </a:schemeClr>
                </a:solidFill>
                <a:latin typeface="+mj-lt"/>
              </a:rPr>
              <a:t>will have </a:t>
            </a:r>
            <a:r>
              <a:rPr lang="en-GB" dirty="0">
                <a:solidFill>
                  <a:schemeClr val="accent1">
                    <a:lumMod val="60000"/>
                    <a:lumOff val="40000"/>
                  </a:schemeClr>
                </a:solidFill>
                <a:latin typeface="+mj-lt"/>
              </a:rPr>
              <a:t>compiled a Business Plan which has been professionally approved- Financial statements included</a:t>
            </a:r>
          </a:p>
          <a:p>
            <a:endParaRPr lang="en-GB" dirty="0">
              <a:solidFill>
                <a:schemeClr val="accent1">
                  <a:lumMod val="60000"/>
                  <a:lumOff val="40000"/>
                </a:schemeClr>
              </a:solidFill>
              <a:latin typeface="+mj-lt"/>
            </a:endParaRPr>
          </a:p>
        </p:txBody>
      </p:sp>
      <p:pic>
        <p:nvPicPr>
          <p:cNvPr id="4" name="Picture 3"/>
          <p:cNvPicPr>
            <a:picLocks noChangeAspect="1"/>
          </p:cNvPicPr>
          <p:nvPr/>
        </p:nvPicPr>
        <p:blipFill>
          <a:blip r:embed="rId3"/>
          <a:stretch>
            <a:fillRect/>
          </a:stretch>
        </p:blipFill>
        <p:spPr>
          <a:xfrm>
            <a:off x="2955606" y="3897879"/>
            <a:ext cx="3056553" cy="2483449"/>
          </a:xfrm>
          <a:prstGeom prst="rect">
            <a:avLst/>
          </a:prstGeom>
        </p:spPr>
      </p:pic>
    </p:spTree>
    <p:extLst>
      <p:ext uri="{BB962C8B-B14F-4D97-AF65-F5344CB8AC3E}">
        <p14:creationId xmlns:p14="http://schemas.microsoft.com/office/powerpoint/2010/main" val="802685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dirty="0">
                <a:solidFill>
                  <a:schemeClr val="accent6">
                    <a:lumMod val="60000"/>
                    <a:lumOff val="40000"/>
                  </a:schemeClr>
                </a:solidFill>
              </a:rPr>
              <a:t>6.Business Grants for SMEs </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pPr marL="0" indent="0">
              <a:buNone/>
            </a:pPr>
            <a:r>
              <a:rPr lang="en-GB" dirty="0">
                <a:solidFill>
                  <a:schemeClr val="accent6">
                    <a:lumMod val="75000"/>
                  </a:schemeClr>
                </a:solidFill>
              </a:rPr>
              <a:t>Local and central governments have used these to encourage people in areas of high unemployment and austerity to start their own business</a:t>
            </a:r>
          </a:p>
          <a:p>
            <a:pPr marL="0" indent="0">
              <a:buNone/>
            </a:pPr>
            <a:r>
              <a:rPr lang="en-GB" dirty="0">
                <a:solidFill>
                  <a:schemeClr val="accent6">
                    <a:lumMod val="75000"/>
                  </a:schemeClr>
                </a:solidFill>
              </a:rPr>
              <a:t>This may be a short term benefit</a:t>
            </a:r>
          </a:p>
        </p:txBody>
      </p:sp>
      <p:pic>
        <p:nvPicPr>
          <p:cNvPr id="4" name="Picture 3"/>
          <p:cNvPicPr>
            <a:picLocks noChangeAspect="1"/>
          </p:cNvPicPr>
          <p:nvPr/>
        </p:nvPicPr>
        <p:blipFill>
          <a:blip r:embed="rId2">
            <a:duotone>
              <a:schemeClr val="accent5">
                <a:shade val="45000"/>
                <a:satMod val="135000"/>
              </a:schemeClr>
              <a:prstClr val="white"/>
            </a:duotone>
          </a:blip>
          <a:stretch>
            <a:fillRect/>
          </a:stretch>
        </p:blipFill>
        <p:spPr>
          <a:xfrm>
            <a:off x="3293489" y="3861047"/>
            <a:ext cx="2070600" cy="2651547"/>
          </a:xfrm>
          <a:prstGeom prst="rect">
            <a:avLst/>
          </a:prstGeom>
        </p:spPr>
      </p:pic>
    </p:spTree>
    <p:extLst>
      <p:ext uri="{BB962C8B-B14F-4D97-AF65-F5344CB8AC3E}">
        <p14:creationId xmlns:p14="http://schemas.microsoft.com/office/powerpoint/2010/main" val="406816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0" y="716393"/>
            <a:ext cx="8229600" cy="1143000"/>
          </a:xfrm>
        </p:spPr>
        <p:txBody>
          <a:bodyPr/>
          <a:lstStyle/>
          <a:p>
            <a:r>
              <a:rPr lang="en-GB" dirty="0">
                <a:solidFill>
                  <a:schemeClr val="accent1"/>
                </a:solidFill>
              </a:rPr>
              <a:t>7. Crowd funding</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251520" y="1859393"/>
            <a:ext cx="8229600" cy="3917032"/>
          </a:xfrm>
        </p:spPr>
        <p:txBody>
          <a:bodyPr>
            <a:normAutofit/>
          </a:bodyPr>
          <a:lstStyle/>
          <a:p>
            <a:pPr marL="0" indent="0">
              <a:buNone/>
            </a:pPr>
            <a:r>
              <a:rPr lang="en-GB" b="1" i="1" dirty="0">
                <a:solidFill>
                  <a:schemeClr val="bg2"/>
                </a:solidFill>
              </a:rPr>
              <a:t>This type of funding is popular with online businesses</a:t>
            </a:r>
          </a:p>
          <a:p>
            <a:pPr marL="0" indent="0">
              <a:buNone/>
            </a:pPr>
            <a:r>
              <a:rPr lang="en-GB" b="1" i="1" dirty="0">
                <a:solidFill>
                  <a:schemeClr val="bg2"/>
                </a:solidFill>
              </a:rPr>
              <a:t>Owners have posted messages encouraging people to invest but without control</a:t>
            </a:r>
          </a:p>
          <a:p>
            <a:pPr marL="0" indent="0">
              <a:buNone/>
            </a:pPr>
            <a:r>
              <a:rPr lang="en-GB" b="1" i="1" dirty="0">
                <a:solidFill>
                  <a:schemeClr val="bg2"/>
                </a:solidFill>
              </a:rPr>
              <a:t>Investors often do this </a:t>
            </a:r>
          </a:p>
          <a:p>
            <a:pPr marL="0" indent="0">
              <a:buNone/>
            </a:pPr>
            <a:r>
              <a:rPr lang="en-GB" b="1" i="1" dirty="0">
                <a:solidFill>
                  <a:schemeClr val="bg2"/>
                </a:solidFill>
              </a:rPr>
              <a:t>Because they support a</a:t>
            </a:r>
          </a:p>
          <a:p>
            <a:pPr marL="0" indent="0">
              <a:buNone/>
            </a:pPr>
            <a:r>
              <a:rPr lang="en-GB" b="1" i="1" dirty="0">
                <a:solidFill>
                  <a:schemeClr val="bg2"/>
                </a:solidFill>
              </a:rPr>
              <a:t>Social interest e.g. ageing </a:t>
            </a:r>
          </a:p>
          <a:p>
            <a:pPr marL="0" indent="0">
              <a:buNone/>
            </a:pPr>
            <a:r>
              <a:rPr lang="en-GB" b="1" i="1" dirty="0">
                <a:solidFill>
                  <a:schemeClr val="bg2"/>
                </a:solidFill>
              </a:rPr>
              <a:t>Or unemployed people</a:t>
            </a:r>
          </a:p>
          <a:p>
            <a:pPr marL="0" indent="0">
              <a:buNone/>
            </a:pPr>
            <a:r>
              <a:rPr lang="en-GB" b="1" i="1" dirty="0">
                <a:solidFill>
                  <a:schemeClr val="bg2"/>
                </a:solidFill>
              </a:rPr>
              <a:t>Also used by people looking</a:t>
            </a:r>
          </a:p>
          <a:p>
            <a:pPr marL="0" indent="0">
              <a:buNone/>
            </a:pPr>
            <a:r>
              <a:rPr lang="en-GB" b="1" i="1" dirty="0">
                <a:solidFill>
                  <a:schemeClr val="bg2"/>
                </a:solidFill>
              </a:rPr>
              <a:t>for support when job hunting</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5652120" y="2996162"/>
            <a:ext cx="2703652" cy="2934494"/>
          </a:xfrm>
          <a:prstGeom prst="rect">
            <a:avLst/>
          </a:prstGeom>
        </p:spPr>
      </p:pic>
    </p:spTree>
    <p:extLst>
      <p:ext uri="{BB962C8B-B14F-4D97-AF65-F5344CB8AC3E}">
        <p14:creationId xmlns:p14="http://schemas.microsoft.com/office/powerpoint/2010/main" val="1807577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GANTT Charts </a:t>
            </a:r>
            <a:r>
              <a:rPr lang="en-GB" dirty="0" smtClean="0">
                <a:solidFill>
                  <a:srgbClr val="0070C0"/>
                </a:solidFill>
              </a:rPr>
              <a:t>- Definition</a:t>
            </a:r>
            <a:r>
              <a:rPr lang="en-GB" dirty="0">
                <a:solidFill>
                  <a:srgbClr val="0070C0"/>
                </a:solidFill>
              </a:rPr>
              <a:t/>
            </a:r>
            <a:br>
              <a:rPr lang="en-GB" dirty="0">
                <a:solidFill>
                  <a:srgbClr val="0070C0"/>
                </a:solidFill>
              </a:rPr>
            </a:br>
            <a:r>
              <a:rPr lang="en-GB" dirty="0">
                <a:solidFill>
                  <a:srgbClr val="0070C0"/>
                </a:solidFill>
              </a:rPr>
              <a:t> </a:t>
            </a:r>
          </a:p>
        </p:txBody>
      </p:sp>
      <p:sp>
        <p:nvSpPr>
          <p:cNvPr id="3" name="Content Placeholder 2"/>
          <p:cNvSpPr>
            <a:spLocks noGrp="1"/>
          </p:cNvSpPr>
          <p:nvPr>
            <p:ph idx="1"/>
          </p:nvPr>
        </p:nvSpPr>
        <p:spPr>
          <a:xfrm>
            <a:off x="323528" y="1628800"/>
            <a:ext cx="7992888" cy="5112568"/>
          </a:xfrm>
        </p:spPr>
        <p:txBody>
          <a:bodyPr>
            <a:normAutofit fontScale="92500" lnSpcReduction="20000"/>
          </a:bodyPr>
          <a:lstStyle/>
          <a:p>
            <a:r>
              <a:rPr lang="en-GB" dirty="0" smtClean="0">
                <a:solidFill>
                  <a:srgbClr val="0070C0"/>
                </a:solidFill>
              </a:rPr>
              <a:t>A Gantt chart is a useful graphical tool which shows activities or tasks performed against </a:t>
            </a:r>
            <a:r>
              <a:rPr lang="en-GB" dirty="0">
                <a:solidFill>
                  <a:srgbClr val="0070C0"/>
                </a:solidFill>
              </a:rPr>
              <a:t>time. It is also known as visual presentation of a project where the activities are broken down and displayed on a chart which makes it is easy to understand and interpret.</a:t>
            </a:r>
          </a:p>
          <a:p>
            <a:endParaRPr lang="en-GB" dirty="0">
              <a:solidFill>
                <a:srgbClr val="0070C0"/>
              </a:solidFill>
            </a:endParaRPr>
          </a:p>
          <a:p>
            <a:r>
              <a:rPr lang="en-GB" dirty="0">
                <a:solidFill>
                  <a:srgbClr val="0070C0"/>
                </a:solidFill>
              </a:rPr>
              <a:t>Description: A Gantt chart is a popular tool in project management. It basically drills down activities which need to be done by a fixed time period. It is commonly used for tracking project schedules. </a:t>
            </a:r>
            <a:endParaRPr lang="en-GB" dirty="0" smtClean="0">
              <a:solidFill>
                <a:srgbClr val="0070C0"/>
              </a:solidFill>
            </a:endParaRPr>
          </a:p>
          <a:p>
            <a:r>
              <a:rPr lang="en-GB" dirty="0">
                <a:solidFill>
                  <a:srgbClr val="0070C0"/>
                </a:solidFill>
              </a:rPr>
              <a:t/>
            </a:r>
            <a:br>
              <a:rPr lang="en-GB" dirty="0">
                <a:solidFill>
                  <a:srgbClr val="0070C0"/>
                </a:solidFill>
              </a:rPr>
            </a:br>
            <a:r>
              <a:rPr lang="en-GB" dirty="0">
                <a:solidFill>
                  <a:srgbClr val="0070C0"/>
                </a:solidFill>
              </a:rPr>
              <a:t/>
            </a:r>
            <a:br>
              <a:rPr lang="en-GB" dirty="0">
                <a:solidFill>
                  <a:srgbClr val="0070C0"/>
                </a:solidFill>
              </a:rPr>
            </a:br>
            <a:r>
              <a:rPr lang="en-GB" dirty="0">
                <a:solidFill>
                  <a:srgbClr val="0070C0"/>
                </a:solidFill>
              </a:rPr>
              <a:t>Gantt chart is a useful tool in planning and scheduling the projects. It keeps the management updated as to when the project will get completed. It also keeps the management informed about any additional resources that are required, and manage dependencies between tasks. </a:t>
            </a:r>
            <a:br>
              <a:rPr lang="en-GB" dirty="0">
                <a:solidFill>
                  <a:srgbClr val="0070C0"/>
                </a:solidFill>
              </a:rPr>
            </a:br>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1968598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31151"/>
            <a:ext cx="7055380" cy="1400530"/>
          </a:xfrm>
        </p:spPr>
        <p:txBody>
          <a:bodyPr/>
          <a:lstStyle/>
          <a:p>
            <a:r>
              <a:rPr lang="en-GB" dirty="0" smtClean="0">
                <a:solidFill>
                  <a:srgbClr val="FF0000"/>
                </a:solidFill>
              </a:rPr>
              <a:t>GANTT Charts</a:t>
            </a:r>
            <a:endParaRPr lang="en-GB" dirty="0">
              <a:solidFill>
                <a:srgbClr val="FF0000"/>
              </a:solidFill>
            </a:endParaRPr>
          </a:p>
        </p:txBody>
      </p:sp>
      <p:sp>
        <p:nvSpPr>
          <p:cNvPr id="3" name="Content Placeholder 2"/>
          <p:cNvSpPr>
            <a:spLocks noGrp="1"/>
          </p:cNvSpPr>
          <p:nvPr>
            <p:ph idx="1"/>
          </p:nvPr>
        </p:nvSpPr>
        <p:spPr>
          <a:xfrm>
            <a:off x="-108520" y="831416"/>
            <a:ext cx="8496944" cy="4627529"/>
          </a:xfrm>
        </p:spPr>
        <p:txBody>
          <a:bodyPr>
            <a:normAutofit/>
          </a:bodyPr>
          <a:lstStyle/>
          <a:p>
            <a:r>
              <a:rPr lang="en-GB" sz="1800" dirty="0">
                <a:solidFill>
                  <a:schemeClr val="accent5">
                    <a:lumMod val="50000"/>
                  </a:schemeClr>
                </a:solidFill>
              </a:rPr>
              <a:t>On the chart, </a:t>
            </a:r>
            <a:r>
              <a:rPr lang="en-GB" sz="1800" dirty="0">
                <a:solidFill>
                  <a:srgbClr val="FF0000"/>
                </a:solidFill>
              </a:rPr>
              <a:t>tasks</a:t>
            </a:r>
            <a:r>
              <a:rPr lang="en-GB" sz="1800" dirty="0">
                <a:solidFill>
                  <a:schemeClr val="accent5">
                    <a:lumMod val="50000"/>
                  </a:schemeClr>
                </a:solidFill>
              </a:rPr>
              <a:t> are shown on the </a:t>
            </a:r>
            <a:r>
              <a:rPr lang="en-GB" sz="1800" dirty="0">
                <a:solidFill>
                  <a:srgbClr val="FF0000"/>
                </a:solidFill>
              </a:rPr>
              <a:t>vertical</a:t>
            </a:r>
            <a:r>
              <a:rPr lang="en-GB" sz="1800" dirty="0">
                <a:solidFill>
                  <a:schemeClr val="accent5">
                    <a:lumMod val="50000"/>
                  </a:schemeClr>
                </a:solidFill>
              </a:rPr>
              <a:t> axis while the </a:t>
            </a:r>
            <a:r>
              <a:rPr lang="en-GB" sz="1800" dirty="0">
                <a:solidFill>
                  <a:srgbClr val="0070C0"/>
                </a:solidFill>
              </a:rPr>
              <a:t>scheduled time-spend </a:t>
            </a:r>
            <a:r>
              <a:rPr lang="en-GB" sz="1800" dirty="0">
                <a:solidFill>
                  <a:schemeClr val="accent5">
                    <a:lumMod val="50000"/>
                  </a:schemeClr>
                </a:solidFill>
              </a:rPr>
              <a:t>is laid out on the </a:t>
            </a:r>
            <a:r>
              <a:rPr lang="en-GB" sz="1800" dirty="0">
                <a:solidFill>
                  <a:srgbClr val="0070C0"/>
                </a:solidFill>
              </a:rPr>
              <a:t>horizontal axis</a:t>
            </a:r>
            <a:r>
              <a:rPr lang="en-GB" sz="1800" dirty="0">
                <a:solidFill>
                  <a:schemeClr val="accent5">
                    <a:lumMod val="50000"/>
                  </a:schemeClr>
                </a:solidFill>
              </a:rPr>
              <a:t>. Each task is represented by a </a:t>
            </a:r>
            <a:r>
              <a:rPr lang="en-GB" sz="1800" dirty="0">
                <a:solidFill>
                  <a:srgbClr val="0070C0"/>
                </a:solidFill>
              </a:rPr>
              <a:t>bar</a:t>
            </a:r>
            <a:r>
              <a:rPr lang="en-GB" sz="1800" dirty="0">
                <a:solidFill>
                  <a:schemeClr val="accent5">
                    <a:lumMod val="50000"/>
                  </a:schemeClr>
                </a:solidFill>
              </a:rPr>
              <a:t> that shows the </a:t>
            </a:r>
            <a:r>
              <a:rPr lang="en-GB" sz="1800" dirty="0">
                <a:solidFill>
                  <a:srgbClr val="0070C0"/>
                </a:solidFill>
              </a:rPr>
              <a:t>time required </a:t>
            </a:r>
            <a:r>
              <a:rPr lang="en-GB" sz="1800" dirty="0">
                <a:solidFill>
                  <a:schemeClr val="accent5">
                    <a:lumMod val="50000"/>
                  </a:schemeClr>
                </a:solidFill>
              </a:rPr>
              <a:t>for the project. </a:t>
            </a:r>
            <a:br>
              <a:rPr lang="en-GB" sz="1800" dirty="0">
                <a:solidFill>
                  <a:schemeClr val="accent5">
                    <a:lumMod val="50000"/>
                  </a:schemeClr>
                </a:solidFill>
              </a:rPr>
            </a:br>
            <a:r>
              <a:rPr lang="en-GB" sz="1800" dirty="0">
                <a:solidFill>
                  <a:schemeClr val="accent5">
                    <a:lumMod val="50000"/>
                  </a:schemeClr>
                </a:solidFill>
              </a:rPr>
              <a:t/>
            </a:r>
            <a:br>
              <a:rPr lang="en-GB" sz="1800" dirty="0">
                <a:solidFill>
                  <a:schemeClr val="accent5">
                    <a:lumMod val="50000"/>
                  </a:schemeClr>
                </a:solidFill>
              </a:rPr>
            </a:br>
            <a:r>
              <a:rPr lang="en-GB" sz="1800" dirty="0">
                <a:solidFill>
                  <a:schemeClr val="accent5">
                    <a:lumMod val="50000"/>
                  </a:schemeClr>
                </a:solidFill>
              </a:rPr>
              <a:t>The bar then represents or shows percentage of tasks that have been completed. </a:t>
            </a:r>
            <a:endParaRPr lang="en-GB" sz="1800" dirty="0" smtClean="0">
              <a:solidFill>
                <a:schemeClr val="accent5">
                  <a:lumMod val="50000"/>
                </a:schemeClr>
              </a:solidFill>
            </a:endParaRPr>
          </a:p>
          <a:p>
            <a:r>
              <a:rPr lang="en-GB" sz="1800" dirty="0">
                <a:solidFill>
                  <a:schemeClr val="accent5">
                    <a:lumMod val="50000"/>
                  </a:schemeClr>
                </a:solidFill>
              </a:rPr>
              <a:t/>
            </a:r>
            <a:br>
              <a:rPr lang="en-GB" sz="1800" dirty="0">
                <a:solidFill>
                  <a:schemeClr val="accent5">
                    <a:lumMod val="50000"/>
                  </a:schemeClr>
                </a:solidFill>
              </a:rPr>
            </a:br>
            <a:r>
              <a:rPr lang="en-GB" sz="1800" dirty="0">
                <a:solidFill>
                  <a:schemeClr val="accent5">
                    <a:lumMod val="50000"/>
                  </a:schemeClr>
                </a:solidFill>
              </a:rPr>
              <a:t>Understanding the interlinkage between activities is very important to monitor and Gantt charts help the project manager to do just that. </a:t>
            </a:r>
          </a:p>
          <a:p>
            <a:endParaRPr lang="en-GB" dirty="0">
              <a:solidFill>
                <a:schemeClr val="accent5">
                  <a:lumMod val="5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2809" y="3645024"/>
            <a:ext cx="5714286" cy="3000000"/>
          </a:xfrm>
          <a:prstGeom prst="rect">
            <a:avLst/>
          </a:prstGeom>
        </p:spPr>
      </p:pic>
    </p:spTree>
    <p:extLst>
      <p:ext uri="{BB962C8B-B14F-4D97-AF65-F5344CB8AC3E}">
        <p14:creationId xmlns:p14="http://schemas.microsoft.com/office/powerpoint/2010/main" val="2567658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GANTT Charts</a:t>
            </a:r>
            <a:endParaRPr lang="en-GB" dirty="0">
              <a:solidFill>
                <a:srgbClr val="0070C0"/>
              </a:solidFill>
            </a:endParaRPr>
          </a:p>
        </p:txBody>
      </p:sp>
      <p:sp>
        <p:nvSpPr>
          <p:cNvPr id="3" name="Content Placeholder 2"/>
          <p:cNvSpPr>
            <a:spLocks noGrp="1"/>
          </p:cNvSpPr>
          <p:nvPr>
            <p:ph idx="1"/>
          </p:nvPr>
        </p:nvSpPr>
        <p:spPr/>
        <p:txBody>
          <a:bodyPr/>
          <a:lstStyle/>
          <a:p>
            <a:r>
              <a:rPr lang="en-GB" dirty="0" smtClean="0">
                <a:hlinkClick r:id="rId2"/>
              </a:rPr>
              <a:t>What is a GANTT Chart video</a:t>
            </a:r>
            <a:endParaRPr lang="en-GB" dirty="0" smtClean="0"/>
          </a:p>
          <a:p>
            <a:pPr marL="0" indent="0">
              <a:buNone/>
            </a:pPr>
            <a:r>
              <a:rPr lang="en-GB" dirty="0"/>
              <a:t>https://www.youtube.com/watch?v=zwseLrxkKKE</a:t>
            </a:r>
          </a:p>
        </p:txBody>
      </p:sp>
    </p:spTree>
    <p:extLst>
      <p:ext uri="{BB962C8B-B14F-4D97-AF65-F5344CB8AC3E}">
        <p14:creationId xmlns:p14="http://schemas.microsoft.com/office/powerpoint/2010/main" val="8009629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a908d394-d138-480e-87a3-ff44c37f991a"/>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321</TotalTime>
  <Words>511</Words>
  <Application>Microsoft Office PowerPoint</Application>
  <PresentationFormat>On-screen Show (4:3)</PresentationFormat>
  <Paragraphs>55</Paragraphs>
  <Slides>13</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13</vt:i4>
      </vt:variant>
    </vt:vector>
  </HeadingPairs>
  <TitlesOfParts>
    <vt:vector size="20" baseType="lpstr">
      <vt:lpstr>Arial</vt:lpstr>
      <vt:lpstr>Calibri</vt:lpstr>
      <vt:lpstr>Century Gothic</vt:lpstr>
      <vt:lpstr>Gill Sans MT</vt:lpstr>
      <vt:lpstr>Wingdings 3</vt:lpstr>
      <vt:lpstr>Ion</vt:lpstr>
      <vt:lpstr>Parcel</vt:lpstr>
      <vt:lpstr>CertHE Skills for the Workplace Managing Enterprise in 21st Century  Module: BMSK4006</vt:lpstr>
      <vt:lpstr>Sources of Finance</vt:lpstr>
      <vt:lpstr>Main Sources   1. Personal Investment </vt:lpstr>
      <vt:lpstr>2.Family/Friends</vt:lpstr>
      <vt:lpstr>Work in Pairs/groups of three to identify what the following are;  -Crowd Funding -Business Grants -Bank Loans -Angel Investors -Investors</vt:lpstr>
      <vt:lpstr>PowerPoint Presentation</vt:lpstr>
      <vt:lpstr> 4. Angels  An Investor but may want control through management May invest only at an early stage</vt:lpstr>
      <vt:lpstr>5. Bank Loans</vt:lpstr>
      <vt:lpstr>6.Business Grants for SMEs </vt:lpstr>
      <vt:lpstr>7. Crowd funding</vt:lpstr>
      <vt:lpstr>GANTT Charts - Definition  </vt:lpstr>
      <vt:lpstr>GANTT Charts</vt:lpstr>
      <vt:lpstr>GANTT Charts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17</cp:revision>
  <cp:lastPrinted>2018-10-16T12:13:49Z</cp:lastPrinted>
  <dcterms:created xsi:type="dcterms:W3CDTF">2015-04-14T15:21:28Z</dcterms:created>
  <dcterms:modified xsi:type="dcterms:W3CDTF">2019-05-14T11:32:30Z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