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media/image1.svg" ContentType="image/svg+xml"/>
  <Override PartName="/ppt/media/image10.svg" ContentType="image/svg+xml"/>
  <Override PartName="/ppt/media/image11.svg" ContentType="image/svg+xml"/>
  <Override PartName="/ppt/media/image2.svg" ContentType="image/svg+xml"/>
  <Override PartName="/ppt/media/image3.svg" ContentType="image/svg+xml"/>
  <Override PartName="/ppt/media/image4.svg" ContentType="image/svg+xml"/>
  <Override PartName="/ppt/media/image5.svg" ContentType="image/svg+xml"/>
  <Override PartName="/ppt/media/image6.svg" ContentType="image/svg+xml"/>
  <Override PartName="/ppt/media/image7.svg" ContentType="image/svg+xml"/>
  <Override PartName="/ppt/media/image8.svg" ContentType="image/svg+xml"/>
  <Override PartName="/ppt/media/image9.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7.svg"/><Relationship Id="rId7" Type="http://schemas.openxmlformats.org/officeDocument/2006/relationships/image" Target="../media/image12.png"/><Relationship Id="rId6" Type="http://schemas.openxmlformats.org/officeDocument/2006/relationships/image" Target="../media/image6.svg"/><Relationship Id="rId5" Type="http://schemas.openxmlformats.org/officeDocument/2006/relationships/image" Target="../media/image11.png"/><Relationship Id="rId4" Type="http://schemas.openxmlformats.org/officeDocument/2006/relationships/image" Target="../media/image5.svg"/><Relationship Id="rId3" Type="http://schemas.openxmlformats.org/officeDocument/2006/relationships/image" Target="../media/image10.png"/><Relationship Id="rId2" Type="http://schemas.openxmlformats.org/officeDocument/2006/relationships/image" Target="../media/image4.svg"/><Relationship Id="rId1"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7" Type="http://schemas.openxmlformats.org/officeDocument/2006/relationships/image" Target="../media/image16.png"/><Relationship Id="rId6" Type="http://schemas.openxmlformats.org/officeDocument/2006/relationships/image" Target="../media/image10.svg"/><Relationship Id="rId5" Type="http://schemas.openxmlformats.org/officeDocument/2006/relationships/image" Target="../media/image15.png"/><Relationship Id="rId4" Type="http://schemas.openxmlformats.org/officeDocument/2006/relationships/image" Target="../media/image9.svg"/><Relationship Id="rId3" Type="http://schemas.openxmlformats.org/officeDocument/2006/relationships/image" Target="../media/image14.png"/><Relationship Id="rId2" Type="http://schemas.openxmlformats.org/officeDocument/2006/relationships/image" Target="../media/image8.sv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7.svg"/><Relationship Id="rId7" Type="http://schemas.openxmlformats.org/officeDocument/2006/relationships/image" Target="../media/image12.png"/><Relationship Id="rId6" Type="http://schemas.openxmlformats.org/officeDocument/2006/relationships/image" Target="../media/image6.svg"/><Relationship Id="rId5" Type="http://schemas.openxmlformats.org/officeDocument/2006/relationships/image" Target="../media/image11.png"/><Relationship Id="rId4" Type="http://schemas.openxmlformats.org/officeDocument/2006/relationships/image" Target="../media/image5.svg"/><Relationship Id="rId3" Type="http://schemas.openxmlformats.org/officeDocument/2006/relationships/image" Target="../media/image10.png"/><Relationship Id="rId2" Type="http://schemas.openxmlformats.org/officeDocument/2006/relationships/image" Target="../media/image4.sv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7" Type="http://schemas.openxmlformats.org/officeDocument/2006/relationships/image" Target="../media/image16.png"/><Relationship Id="rId6" Type="http://schemas.openxmlformats.org/officeDocument/2006/relationships/image" Target="../media/image10.svg"/><Relationship Id="rId5" Type="http://schemas.openxmlformats.org/officeDocument/2006/relationships/image" Target="../media/image15.png"/><Relationship Id="rId4" Type="http://schemas.openxmlformats.org/officeDocument/2006/relationships/image" Target="../media/image9.svg"/><Relationship Id="rId3" Type="http://schemas.openxmlformats.org/officeDocument/2006/relationships/image" Target="../media/image14.png"/><Relationship Id="rId2" Type="http://schemas.openxmlformats.org/officeDocument/2006/relationships/image" Target="../media/image8.sv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0A0FFF6-B87F-4D71-82DC-AD1F700CA02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8E9247-C59A-4837-AE4A-CEA1B1B20986}">
      <dgm:prSet/>
      <dgm:spPr/>
      <dgm:t>
        <a:bodyPr/>
        <a:lstStyle/>
        <a:p>
          <a:pPr>
            <a:lnSpc>
              <a:spcPct val="100000"/>
            </a:lnSpc>
          </a:pPr>
          <a:r>
            <a:rPr lang="en-US"/>
            <a:t>COVID-19 pandemic </a:t>
          </a:r>
        </a:p>
      </dgm:t>
    </dgm:pt>
    <dgm:pt modelId="{20F4192F-E93E-40FA-BFAB-2BC3518A11B1}" cxnId="{29EF4CAA-CFBF-40D2-BFD0-DF029CA6B3AD}" type="parTrans">
      <dgm:prSet/>
      <dgm:spPr/>
      <dgm:t>
        <a:bodyPr/>
        <a:lstStyle/>
        <a:p>
          <a:endParaRPr lang="en-US"/>
        </a:p>
      </dgm:t>
    </dgm:pt>
    <dgm:pt modelId="{CF10383E-C6C5-44AD-9681-364E221D2F2F}" cxnId="{29EF4CAA-CFBF-40D2-BFD0-DF029CA6B3AD}" type="sibTrans">
      <dgm:prSet/>
      <dgm:spPr/>
      <dgm:t>
        <a:bodyPr/>
        <a:lstStyle/>
        <a:p>
          <a:endParaRPr lang="en-US"/>
        </a:p>
      </dgm:t>
    </dgm:pt>
    <dgm:pt modelId="{525AAAA8-4054-4742-975E-C61A4C36E962}">
      <dgm:prSet/>
      <dgm:spPr/>
      <dgm:t>
        <a:bodyPr/>
        <a:lstStyle/>
        <a:p>
          <a:pPr>
            <a:lnSpc>
              <a:spcPct val="100000"/>
            </a:lnSpc>
          </a:pPr>
          <a:r>
            <a:rPr lang="en-US"/>
            <a:t>competition from low-cost carriers, changing customer expectations, and technological advancements.</a:t>
          </a:r>
        </a:p>
      </dgm:t>
    </dgm:pt>
    <dgm:pt modelId="{589D164E-858A-4575-AF88-44C3A343EE93}" cxnId="{A1D4101C-30DB-4AA4-AC64-791ABE39BB9C}" type="parTrans">
      <dgm:prSet/>
      <dgm:spPr/>
      <dgm:t>
        <a:bodyPr/>
        <a:lstStyle/>
        <a:p>
          <a:endParaRPr lang="en-US"/>
        </a:p>
      </dgm:t>
    </dgm:pt>
    <dgm:pt modelId="{F921AA86-87DF-4BC5-B8E1-07F93C4C7C4C}" cxnId="{A1D4101C-30DB-4AA4-AC64-791ABE39BB9C}" type="sibTrans">
      <dgm:prSet/>
      <dgm:spPr/>
      <dgm:t>
        <a:bodyPr/>
        <a:lstStyle/>
        <a:p>
          <a:endParaRPr lang="en-US"/>
        </a:p>
      </dgm:t>
    </dgm:pt>
    <dgm:pt modelId="{CCAEBF64-928E-4483-99D7-F1D97580F6F4}">
      <dgm:prSet/>
      <dgm:spPr/>
      <dgm:t>
        <a:bodyPr/>
        <a:lstStyle/>
        <a:p>
          <a:pPr>
            <a:lnSpc>
              <a:spcPct val="100000"/>
            </a:lnSpc>
          </a:pPr>
          <a:r>
            <a:rPr lang="en-US"/>
            <a:t>internal factors: company culture, employee resistance, and financial constraints</a:t>
          </a:r>
        </a:p>
      </dgm:t>
    </dgm:pt>
    <dgm:pt modelId="{00AB8E9D-0E5C-4251-926D-DC57ED7C3B77}" cxnId="{8B0BC5CC-3175-43F5-ACF3-D8025A06C180}" type="parTrans">
      <dgm:prSet/>
      <dgm:spPr/>
      <dgm:t>
        <a:bodyPr/>
        <a:lstStyle/>
        <a:p>
          <a:endParaRPr lang="en-US"/>
        </a:p>
      </dgm:t>
    </dgm:pt>
    <dgm:pt modelId="{D26B6640-9710-488F-B008-91A15A85E48F}" cxnId="{8B0BC5CC-3175-43F5-ACF3-D8025A06C180}" type="sibTrans">
      <dgm:prSet/>
      <dgm:spPr/>
      <dgm:t>
        <a:bodyPr/>
        <a:lstStyle/>
        <a:p>
          <a:endParaRPr lang="en-US"/>
        </a:p>
      </dgm:t>
    </dgm:pt>
    <dgm:pt modelId="{2C2E5186-582D-42AF-874B-11FB5E90656A}">
      <dgm:prSet/>
      <dgm:spPr/>
      <dgm:t>
        <a:bodyPr/>
        <a:lstStyle/>
        <a:p>
          <a:pPr>
            <a:lnSpc>
              <a:spcPct val="100000"/>
            </a:lnSpc>
          </a:pPr>
          <a:r>
            <a:rPr lang="en-US"/>
            <a:t>and external factors :COVID-19</a:t>
          </a:r>
        </a:p>
      </dgm:t>
    </dgm:pt>
    <dgm:pt modelId="{3B4B4EAC-314C-40EF-A782-623C8C8CFA6E}" cxnId="{D048BCB8-80A0-40D2-B48C-CD871FB9F964}" type="parTrans">
      <dgm:prSet/>
      <dgm:spPr/>
      <dgm:t>
        <a:bodyPr/>
        <a:lstStyle/>
        <a:p>
          <a:endParaRPr lang="en-US"/>
        </a:p>
      </dgm:t>
    </dgm:pt>
    <dgm:pt modelId="{B176A9DB-929A-42FA-A0EE-B20307FCD0D3}" cxnId="{D048BCB8-80A0-40D2-B48C-CD871FB9F964}" type="sibTrans">
      <dgm:prSet/>
      <dgm:spPr/>
      <dgm:t>
        <a:bodyPr/>
        <a:lstStyle/>
        <a:p>
          <a:endParaRPr lang="en-US"/>
        </a:p>
      </dgm:t>
    </dgm:pt>
    <dgm:pt modelId="{EBD5DD63-A5B7-43FC-9486-2FFB5FC765AA}" type="pres">
      <dgm:prSet presAssocID="{A0A0FFF6-B87F-4D71-82DC-AD1F700CA025}" presName="root" presStyleCnt="0">
        <dgm:presLayoutVars>
          <dgm:dir/>
          <dgm:resizeHandles val="exact"/>
        </dgm:presLayoutVars>
      </dgm:prSet>
      <dgm:spPr/>
    </dgm:pt>
    <dgm:pt modelId="{4C67F9BF-CFD0-4111-9AE8-4A35D4003195}" type="pres">
      <dgm:prSet presAssocID="{D98E9247-C59A-4837-AE4A-CEA1B1B20986}" presName="compNode" presStyleCnt="0"/>
      <dgm:spPr/>
    </dgm:pt>
    <dgm:pt modelId="{506EEF0B-57E2-49AC-A072-349611BB89BE}" type="pres">
      <dgm:prSet presAssocID="{D98E9247-C59A-4837-AE4A-CEA1B1B20986}" presName="bgRect" presStyleLbl="bgShp" presStyleIdx="0" presStyleCnt="4"/>
      <dgm:spPr/>
    </dgm:pt>
    <dgm:pt modelId="{78E34554-96CE-4826-BC81-5E19855E5E7F}" type="pres">
      <dgm:prSet presAssocID="{D98E9247-C59A-4837-AE4A-CEA1B1B2098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D123245D-63E7-4570-996E-C5C6E488C5F9}" type="pres">
      <dgm:prSet presAssocID="{D98E9247-C59A-4837-AE4A-CEA1B1B20986}" presName="spaceRect" presStyleCnt="0"/>
      <dgm:spPr/>
    </dgm:pt>
    <dgm:pt modelId="{B5D367C1-0241-49E9-BF22-DD1B61386AD7}" type="pres">
      <dgm:prSet presAssocID="{D98E9247-C59A-4837-AE4A-CEA1B1B20986}" presName="parTx" presStyleLbl="revTx" presStyleIdx="0" presStyleCnt="4">
        <dgm:presLayoutVars>
          <dgm:chMax val="0"/>
          <dgm:chPref val="0"/>
        </dgm:presLayoutVars>
      </dgm:prSet>
      <dgm:spPr/>
    </dgm:pt>
    <dgm:pt modelId="{94C32EDD-3BC6-4E6B-938A-914F9672AB66}" type="pres">
      <dgm:prSet presAssocID="{CF10383E-C6C5-44AD-9681-364E221D2F2F}" presName="sibTrans" presStyleCnt="0"/>
      <dgm:spPr/>
    </dgm:pt>
    <dgm:pt modelId="{6BFE59AE-D556-4FB6-8ACE-81808FCBD771}" type="pres">
      <dgm:prSet presAssocID="{525AAAA8-4054-4742-975E-C61A4C36E962}" presName="compNode" presStyleCnt="0"/>
      <dgm:spPr/>
    </dgm:pt>
    <dgm:pt modelId="{0D6CBC2D-FB9C-4926-8426-A2288BD9129B}" type="pres">
      <dgm:prSet presAssocID="{525AAAA8-4054-4742-975E-C61A4C36E962}" presName="bgRect" presStyleLbl="bgShp" presStyleIdx="1" presStyleCnt="4"/>
      <dgm:spPr/>
    </dgm:pt>
    <dgm:pt modelId="{852F4804-899B-4FCF-9A80-E56D1B5B0116}" type="pres">
      <dgm:prSet presAssocID="{525AAAA8-4054-4742-975E-C61A4C36E9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DDD9C50B-AD08-4413-A0F2-07044DA266AC}" type="pres">
      <dgm:prSet presAssocID="{525AAAA8-4054-4742-975E-C61A4C36E962}" presName="spaceRect" presStyleCnt="0"/>
      <dgm:spPr/>
    </dgm:pt>
    <dgm:pt modelId="{304E16C6-3C06-496B-A119-BD0EDE9B4FAD}" type="pres">
      <dgm:prSet presAssocID="{525AAAA8-4054-4742-975E-C61A4C36E962}" presName="parTx" presStyleLbl="revTx" presStyleIdx="1" presStyleCnt="4">
        <dgm:presLayoutVars>
          <dgm:chMax val="0"/>
          <dgm:chPref val="0"/>
        </dgm:presLayoutVars>
      </dgm:prSet>
      <dgm:spPr/>
    </dgm:pt>
    <dgm:pt modelId="{F91ED7A3-A4DB-4E6B-89F8-8D943188C1E7}" type="pres">
      <dgm:prSet presAssocID="{F921AA86-87DF-4BC5-B8E1-07F93C4C7C4C}" presName="sibTrans" presStyleCnt="0"/>
      <dgm:spPr/>
    </dgm:pt>
    <dgm:pt modelId="{71959B22-AA5C-4608-A288-60FC8F759D75}" type="pres">
      <dgm:prSet presAssocID="{CCAEBF64-928E-4483-99D7-F1D97580F6F4}" presName="compNode" presStyleCnt="0"/>
      <dgm:spPr/>
    </dgm:pt>
    <dgm:pt modelId="{B57DB7BC-3789-4414-AE73-E1336B2813EA}" type="pres">
      <dgm:prSet presAssocID="{CCAEBF64-928E-4483-99D7-F1D97580F6F4}" presName="bgRect" presStyleLbl="bgShp" presStyleIdx="2" presStyleCnt="4"/>
      <dgm:spPr/>
    </dgm:pt>
    <dgm:pt modelId="{DA6324F9-85E6-418B-9E7D-AEFDDA930F4C}" type="pres">
      <dgm:prSet presAssocID="{CCAEBF64-928E-4483-99D7-F1D97580F6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FE9A6018-BD8F-4669-8686-9B26FF2968A3}" type="pres">
      <dgm:prSet presAssocID="{CCAEBF64-928E-4483-99D7-F1D97580F6F4}" presName="spaceRect" presStyleCnt="0"/>
      <dgm:spPr/>
    </dgm:pt>
    <dgm:pt modelId="{AAB8DB5B-B1A7-42D0-961B-22DB4F4168FB}" type="pres">
      <dgm:prSet presAssocID="{CCAEBF64-928E-4483-99D7-F1D97580F6F4}" presName="parTx" presStyleLbl="revTx" presStyleIdx="2" presStyleCnt="4">
        <dgm:presLayoutVars>
          <dgm:chMax val="0"/>
          <dgm:chPref val="0"/>
        </dgm:presLayoutVars>
      </dgm:prSet>
      <dgm:spPr/>
    </dgm:pt>
    <dgm:pt modelId="{96045889-29D1-4603-84F2-F3A26569BA25}" type="pres">
      <dgm:prSet presAssocID="{D26B6640-9710-488F-B008-91A15A85E48F}" presName="sibTrans" presStyleCnt="0"/>
      <dgm:spPr/>
    </dgm:pt>
    <dgm:pt modelId="{4F7BF88B-7B1E-48A4-91C8-DCDBAE0D1AB0}" type="pres">
      <dgm:prSet presAssocID="{2C2E5186-582D-42AF-874B-11FB5E90656A}" presName="compNode" presStyleCnt="0"/>
      <dgm:spPr/>
    </dgm:pt>
    <dgm:pt modelId="{B5EC85C4-EBD1-4EEC-927A-0DB88E66B8EA}" type="pres">
      <dgm:prSet presAssocID="{2C2E5186-582D-42AF-874B-11FB5E90656A}" presName="bgRect" presStyleLbl="bgShp" presStyleIdx="3" presStyleCnt="4"/>
      <dgm:spPr/>
    </dgm:pt>
    <dgm:pt modelId="{B5EEFB7B-1926-4DC6-913E-71222C63E455}" type="pres">
      <dgm:prSet presAssocID="{2C2E5186-582D-42AF-874B-11FB5E9065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B5872372-6078-402F-9E55-FCB4A6D0465B}" type="pres">
      <dgm:prSet presAssocID="{2C2E5186-582D-42AF-874B-11FB5E90656A}" presName="spaceRect" presStyleCnt="0"/>
      <dgm:spPr/>
    </dgm:pt>
    <dgm:pt modelId="{2FC64C32-A7B4-4BFA-8767-8BE064CF5658}" type="pres">
      <dgm:prSet presAssocID="{2C2E5186-582D-42AF-874B-11FB5E90656A}" presName="parTx" presStyleLbl="revTx" presStyleIdx="3" presStyleCnt="4">
        <dgm:presLayoutVars>
          <dgm:chMax val="0"/>
          <dgm:chPref val="0"/>
        </dgm:presLayoutVars>
      </dgm:prSet>
      <dgm:spPr/>
    </dgm:pt>
  </dgm:ptLst>
  <dgm:cxnLst>
    <dgm:cxn modelId="{6D42C60F-86E2-4383-9D2C-BFF69E4902DA}" type="presOf" srcId="{A0A0FFF6-B87F-4D71-82DC-AD1F700CA025}" destId="{EBD5DD63-A5B7-43FC-9486-2FFB5FC765AA}" srcOrd="0" destOrd="0" presId="urn:microsoft.com/office/officeart/2018/2/layout/IconVerticalSolidList"/>
    <dgm:cxn modelId="{A1D4101C-30DB-4AA4-AC64-791ABE39BB9C}" srcId="{A0A0FFF6-B87F-4D71-82DC-AD1F700CA025}" destId="{525AAAA8-4054-4742-975E-C61A4C36E962}" srcOrd="1" destOrd="0" parTransId="{589D164E-858A-4575-AF88-44C3A343EE93}" sibTransId="{F921AA86-87DF-4BC5-B8E1-07F93C4C7C4C}"/>
    <dgm:cxn modelId="{454A4362-A160-4DCE-A0EA-A0C023683966}" type="presOf" srcId="{D98E9247-C59A-4837-AE4A-CEA1B1B20986}" destId="{B5D367C1-0241-49E9-BF22-DD1B61386AD7}" srcOrd="0" destOrd="0" presId="urn:microsoft.com/office/officeart/2018/2/layout/IconVerticalSolidList"/>
    <dgm:cxn modelId="{D58E7D9F-0D51-45B0-B8D1-B8A332CA63A4}" type="presOf" srcId="{525AAAA8-4054-4742-975E-C61A4C36E962}" destId="{304E16C6-3C06-496B-A119-BD0EDE9B4FAD}" srcOrd="0" destOrd="0" presId="urn:microsoft.com/office/officeart/2018/2/layout/IconVerticalSolidList"/>
    <dgm:cxn modelId="{29EF4CAA-CFBF-40D2-BFD0-DF029CA6B3AD}" srcId="{A0A0FFF6-B87F-4D71-82DC-AD1F700CA025}" destId="{D98E9247-C59A-4837-AE4A-CEA1B1B20986}" srcOrd="0" destOrd="0" parTransId="{20F4192F-E93E-40FA-BFAB-2BC3518A11B1}" sibTransId="{CF10383E-C6C5-44AD-9681-364E221D2F2F}"/>
    <dgm:cxn modelId="{D048BCB8-80A0-40D2-B48C-CD871FB9F964}" srcId="{A0A0FFF6-B87F-4D71-82DC-AD1F700CA025}" destId="{2C2E5186-582D-42AF-874B-11FB5E90656A}" srcOrd="3" destOrd="0" parTransId="{3B4B4EAC-314C-40EF-A782-623C8C8CFA6E}" sibTransId="{B176A9DB-929A-42FA-A0EE-B20307FCD0D3}"/>
    <dgm:cxn modelId="{1FBE6CB9-CBBA-49A2-9A34-177EE1E01FD5}" type="presOf" srcId="{CCAEBF64-928E-4483-99D7-F1D97580F6F4}" destId="{AAB8DB5B-B1A7-42D0-961B-22DB4F4168FB}" srcOrd="0" destOrd="0" presId="urn:microsoft.com/office/officeart/2018/2/layout/IconVerticalSolidList"/>
    <dgm:cxn modelId="{8B0BC5CC-3175-43F5-ACF3-D8025A06C180}" srcId="{A0A0FFF6-B87F-4D71-82DC-AD1F700CA025}" destId="{CCAEBF64-928E-4483-99D7-F1D97580F6F4}" srcOrd="2" destOrd="0" parTransId="{00AB8E9D-0E5C-4251-926D-DC57ED7C3B77}" sibTransId="{D26B6640-9710-488F-B008-91A15A85E48F}"/>
    <dgm:cxn modelId="{C627D6F2-2498-487B-81ED-8A208275BA98}" type="presOf" srcId="{2C2E5186-582D-42AF-874B-11FB5E90656A}" destId="{2FC64C32-A7B4-4BFA-8767-8BE064CF5658}" srcOrd="0" destOrd="0" presId="urn:microsoft.com/office/officeart/2018/2/layout/IconVerticalSolidList"/>
    <dgm:cxn modelId="{C88B7819-59D7-4DDC-8999-4A28B3DB3800}" type="presParOf" srcId="{EBD5DD63-A5B7-43FC-9486-2FFB5FC765AA}" destId="{4C67F9BF-CFD0-4111-9AE8-4A35D4003195}" srcOrd="0" destOrd="0" presId="urn:microsoft.com/office/officeart/2018/2/layout/IconVerticalSolidList"/>
    <dgm:cxn modelId="{FAECDA36-E4A1-4DCE-98DF-999DE79E5E5D}" type="presParOf" srcId="{4C67F9BF-CFD0-4111-9AE8-4A35D4003195}" destId="{506EEF0B-57E2-49AC-A072-349611BB89BE}" srcOrd="0" destOrd="0" presId="urn:microsoft.com/office/officeart/2018/2/layout/IconVerticalSolidList"/>
    <dgm:cxn modelId="{F9CE424F-FEB3-4739-B55C-CA8307A8BA17}" type="presParOf" srcId="{4C67F9BF-CFD0-4111-9AE8-4A35D4003195}" destId="{78E34554-96CE-4826-BC81-5E19855E5E7F}" srcOrd="1" destOrd="0" presId="urn:microsoft.com/office/officeart/2018/2/layout/IconVerticalSolidList"/>
    <dgm:cxn modelId="{EC46A275-B399-42F3-B8D1-427559274E70}" type="presParOf" srcId="{4C67F9BF-CFD0-4111-9AE8-4A35D4003195}" destId="{D123245D-63E7-4570-996E-C5C6E488C5F9}" srcOrd="2" destOrd="0" presId="urn:microsoft.com/office/officeart/2018/2/layout/IconVerticalSolidList"/>
    <dgm:cxn modelId="{D93B6976-655F-42F1-91F1-DD5A503F9595}" type="presParOf" srcId="{4C67F9BF-CFD0-4111-9AE8-4A35D4003195}" destId="{B5D367C1-0241-49E9-BF22-DD1B61386AD7}" srcOrd="3" destOrd="0" presId="urn:microsoft.com/office/officeart/2018/2/layout/IconVerticalSolidList"/>
    <dgm:cxn modelId="{16CCBB41-255F-4C66-8683-0ED585BEEE03}" type="presParOf" srcId="{EBD5DD63-A5B7-43FC-9486-2FFB5FC765AA}" destId="{94C32EDD-3BC6-4E6B-938A-914F9672AB66}" srcOrd="1" destOrd="0" presId="urn:microsoft.com/office/officeart/2018/2/layout/IconVerticalSolidList"/>
    <dgm:cxn modelId="{30514C71-416B-49CC-8B3C-67196C261BDE}" type="presParOf" srcId="{EBD5DD63-A5B7-43FC-9486-2FFB5FC765AA}" destId="{6BFE59AE-D556-4FB6-8ACE-81808FCBD771}" srcOrd="2" destOrd="0" presId="urn:microsoft.com/office/officeart/2018/2/layout/IconVerticalSolidList"/>
    <dgm:cxn modelId="{DDB6B67D-C6E5-4EAC-8937-315218DB4BED}" type="presParOf" srcId="{6BFE59AE-D556-4FB6-8ACE-81808FCBD771}" destId="{0D6CBC2D-FB9C-4926-8426-A2288BD9129B}" srcOrd="0" destOrd="0" presId="urn:microsoft.com/office/officeart/2018/2/layout/IconVerticalSolidList"/>
    <dgm:cxn modelId="{A409CE99-E23F-4716-90D3-D5D7DB38480C}" type="presParOf" srcId="{6BFE59AE-D556-4FB6-8ACE-81808FCBD771}" destId="{852F4804-899B-4FCF-9A80-E56D1B5B0116}" srcOrd="1" destOrd="0" presId="urn:microsoft.com/office/officeart/2018/2/layout/IconVerticalSolidList"/>
    <dgm:cxn modelId="{B804BC55-8FB4-4C48-9BE3-F3CEB9506C5C}" type="presParOf" srcId="{6BFE59AE-D556-4FB6-8ACE-81808FCBD771}" destId="{DDD9C50B-AD08-4413-A0F2-07044DA266AC}" srcOrd="2" destOrd="0" presId="urn:microsoft.com/office/officeart/2018/2/layout/IconVerticalSolidList"/>
    <dgm:cxn modelId="{7EAA56F5-BA77-4072-B50D-0FC41838C370}" type="presParOf" srcId="{6BFE59AE-D556-4FB6-8ACE-81808FCBD771}" destId="{304E16C6-3C06-496B-A119-BD0EDE9B4FAD}" srcOrd="3" destOrd="0" presId="urn:microsoft.com/office/officeart/2018/2/layout/IconVerticalSolidList"/>
    <dgm:cxn modelId="{8918D77C-D993-4784-B832-719F33DF94AC}" type="presParOf" srcId="{EBD5DD63-A5B7-43FC-9486-2FFB5FC765AA}" destId="{F91ED7A3-A4DB-4E6B-89F8-8D943188C1E7}" srcOrd="3" destOrd="0" presId="urn:microsoft.com/office/officeart/2018/2/layout/IconVerticalSolidList"/>
    <dgm:cxn modelId="{0652CFBF-7AF1-460C-AE9F-C3240A0CA860}" type="presParOf" srcId="{EBD5DD63-A5B7-43FC-9486-2FFB5FC765AA}" destId="{71959B22-AA5C-4608-A288-60FC8F759D75}" srcOrd="4" destOrd="0" presId="urn:microsoft.com/office/officeart/2018/2/layout/IconVerticalSolidList"/>
    <dgm:cxn modelId="{499C80C1-009C-455C-A286-72BBED7A1A28}" type="presParOf" srcId="{71959B22-AA5C-4608-A288-60FC8F759D75}" destId="{B57DB7BC-3789-4414-AE73-E1336B2813EA}" srcOrd="0" destOrd="0" presId="urn:microsoft.com/office/officeart/2018/2/layout/IconVerticalSolidList"/>
    <dgm:cxn modelId="{AAE4A3D6-51E6-4628-AD46-64BCB9AC4924}" type="presParOf" srcId="{71959B22-AA5C-4608-A288-60FC8F759D75}" destId="{DA6324F9-85E6-418B-9E7D-AEFDDA930F4C}" srcOrd="1" destOrd="0" presId="urn:microsoft.com/office/officeart/2018/2/layout/IconVerticalSolidList"/>
    <dgm:cxn modelId="{6FC65234-E8A1-4741-A273-A6BD85307848}" type="presParOf" srcId="{71959B22-AA5C-4608-A288-60FC8F759D75}" destId="{FE9A6018-BD8F-4669-8686-9B26FF2968A3}" srcOrd="2" destOrd="0" presId="urn:microsoft.com/office/officeart/2018/2/layout/IconVerticalSolidList"/>
    <dgm:cxn modelId="{64421AC5-AE9F-4165-A0B4-591C2F9FC2D7}" type="presParOf" srcId="{71959B22-AA5C-4608-A288-60FC8F759D75}" destId="{AAB8DB5B-B1A7-42D0-961B-22DB4F4168FB}" srcOrd="3" destOrd="0" presId="urn:microsoft.com/office/officeart/2018/2/layout/IconVerticalSolidList"/>
    <dgm:cxn modelId="{47F0783C-859E-4E80-B8FF-ED289D0DD260}" type="presParOf" srcId="{EBD5DD63-A5B7-43FC-9486-2FFB5FC765AA}" destId="{96045889-29D1-4603-84F2-F3A26569BA25}" srcOrd="5" destOrd="0" presId="urn:microsoft.com/office/officeart/2018/2/layout/IconVerticalSolidList"/>
    <dgm:cxn modelId="{66462309-A1A8-45D7-AE65-56A279A6BC35}" type="presParOf" srcId="{EBD5DD63-A5B7-43FC-9486-2FFB5FC765AA}" destId="{4F7BF88B-7B1E-48A4-91C8-DCDBAE0D1AB0}" srcOrd="6" destOrd="0" presId="urn:microsoft.com/office/officeart/2018/2/layout/IconVerticalSolidList"/>
    <dgm:cxn modelId="{D1727ED8-4942-43EF-BB78-B808C5ABF102}" type="presParOf" srcId="{4F7BF88B-7B1E-48A4-91C8-DCDBAE0D1AB0}" destId="{B5EC85C4-EBD1-4EEC-927A-0DB88E66B8EA}" srcOrd="0" destOrd="0" presId="urn:microsoft.com/office/officeart/2018/2/layout/IconVerticalSolidList"/>
    <dgm:cxn modelId="{BBE1C437-0622-4197-9A5B-1398723A210B}" type="presParOf" srcId="{4F7BF88B-7B1E-48A4-91C8-DCDBAE0D1AB0}" destId="{B5EEFB7B-1926-4DC6-913E-71222C63E455}" srcOrd="1" destOrd="0" presId="urn:microsoft.com/office/officeart/2018/2/layout/IconVerticalSolidList"/>
    <dgm:cxn modelId="{8F302350-541B-48CA-956D-D560439730A1}" type="presParOf" srcId="{4F7BF88B-7B1E-48A4-91C8-DCDBAE0D1AB0}" destId="{B5872372-6078-402F-9E55-FCB4A6D0465B}" srcOrd="2" destOrd="0" presId="urn:microsoft.com/office/officeart/2018/2/layout/IconVerticalSolidList"/>
    <dgm:cxn modelId="{BDB47788-F5E3-49C7-BEE7-7D876B9DC044}" type="presParOf" srcId="{4F7BF88B-7B1E-48A4-91C8-DCDBAE0D1AB0}" destId="{2FC64C32-A7B4-4BFA-8767-8BE064CF5658}"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978DBB-3779-46DD-BE30-C27BAC1EAC1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78EC827-DADC-4AE3-8541-BCE5D865685D}">
      <dgm:prSet/>
      <dgm:spPr/>
      <dgm:t>
        <a:bodyPr/>
        <a:lstStyle/>
        <a:p>
          <a:pPr>
            <a:lnSpc>
              <a:spcPct val="100000"/>
            </a:lnSpc>
          </a:pPr>
          <a:r>
            <a:rPr lang="en-US"/>
            <a:t>Improved operational efficiency</a:t>
          </a:r>
        </a:p>
      </dgm:t>
    </dgm:pt>
    <dgm:pt modelId="{534DA3FF-026F-47DE-843B-208FCC68E8E5}" cxnId="{1D5A082D-0200-430C-82E2-1E9A44D2ED31}" type="parTrans">
      <dgm:prSet/>
      <dgm:spPr/>
      <dgm:t>
        <a:bodyPr/>
        <a:lstStyle/>
        <a:p>
          <a:endParaRPr lang="en-US"/>
        </a:p>
      </dgm:t>
    </dgm:pt>
    <dgm:pt modelId="{F723413E-6B70-47C3-AF26-ECCA4E3B98FA}" cxnId="{1D5A082D-0200-430C-82E2-1E9A44D2ED31}" type="sibTrans">
      <dgm:prSet/>
      <dgm:spPr/>
      <dgm:t>
        <a:bodyPr/>
        <a:lstStyle/>
        <a:p>
          <a:pPr>
            <a:lnSpc>
              <a:spcPct val="100000"/>
            </a:lnSpc>
          </a:pPr>
          <a:endParaRPr lang="en-US"/>
        </a:p>
      </dgm:t>
    </dgm:pt>
    <dgm:pt modelId="{7F1C35A4-E0F6-4DA0-BBFB-D2C883C2B0C6}">
      <dgm:prSet/>
      <dgm:spPr/>
      <dgm:t>
        <a:bodyPr/>
        <a:lstStyle/>
        <a:p>
          <a:pPr>
            <a:lnSpc>
              <a:spcPct val="100000"/>
            </a:lnSpc>
          </a:pPr>
          <a:r>
            <a:rPr lang="en-US"/>
            <a:t>Enhanced customer experience</a:t>
          </a:r>
        </a:p>
      </dgm:t>
    </dgm:pt>
    <dgm:pt modelId="{A52AE9BD-F0A6-4DFA-978A-01D1805600F7}" cxnId="{DF96730B-A072-440F-AB00-5657A2ABEEE0}" type="parTrans">
      <dgm:prSet/>
      <dgm:spPr/>
      <dgm:t>
        <a:bodyPr/>
        <a:lstStyle/>
        <a:p>
          <a:endParaRPr lang="en-US"/>
        </a:p>
      </dgm:t>
    </dgm:pt>
    <dgm:pt modelId="{A4D51FC1-EED5-45AE-88B9-26A908302DF4}" cxnId="{DF96730B-A072-440F-AB00-5657A2ABEEE0}" type="sibTrans">
      <dgm:prSet/>
      <dgm:spPr/>
      <dgm:t>
        <a:bodyPr/>
        <a:lstStyle/>
        <a:p>
          <a:pPr>
            <a:lnSpc>
              <a:spcPct val="100000"/>
            </a:lnSpc>
          </a:pPr>
          <a:endParaRPr lang="en-US"/>
        </a:p>
      </dgm:t>
    </dgm:pt>
    <dgm:pt modelId="{34D384CD-D15D-4888-94DC-4F215F7A3F7A}">
      <dgm:prSet/>
      <dgm:spPr/>
      <dgm:t>
        <a:bodyPr/>
        <a:lstStyle/>
        <a:p>
          <a:pPr>
            <a:lnSpc>
              <a:spcPct val="100000"/>
            </a:lnSpc>
          </a:pPr>
          <a:r>
            <a:rPr lang="en-US"/>
            <a:t>Increased revenue</a:t>
          </a:r>
        </a:p>
      </dgm:t>
    </dgm:pt>
    <dgm:pt modelId="{8385EFCD-7E8E-436C-A4CF-A82A7CFB7F06}" cxnId="{4A3A5077-82C1-4EC5-8666-21592911BA1F}" type="parTrans">
      <dgm:prSet/>
      <dgm:spPr/>
      <dgm:t>
        <a:bodyPr/>
        <a:lstStyle/>
        <a:p>
          <a:endParaRPr lang="en-US"/>
        </a:p>
      </dgm:t>
    </dgm:pt>
    <dgm:pt modelId="{137CE77D-0A0D-4CF4-88CC-7DF7CAD3AF26}" cxnId="{4A3A5077-82C1-4EC5-8666-21592911BA1F}" type="sibTrans">
      <dgm:prSet/>
      <dgm:spPr/>
      <dgm:t>
        <a:bodyPr/>
        <a:lstStyle/>
        <a:p>
          <a:pPr>
            <a:lnSpc>
              <a:spcPct val="100000"/>
            </a:lnSpc>
          </a:pPr>
          <a:endParaRPr lang="en-US"/>
        </a:p>
      </dgm:t>
    </dgm:pt>
    <dgm:pt modelId="{A896ED66-9C96-41FC-8CDD-D7A67345A5CA}">
      <dgm:prSet/>
      <dgm:spPr/>
      <dgm:t>
        <a:bodyPr/>
        <a:lstStyle/>
        <a:p>
          <a:pPr>
            <a:lnSpc>
              <a:spcPct val="100000"/>
            </a:lnSpc>
          </a:pPr>
          <a:r>
            <a:rPr lang="en-US"/>
            <a:t>Adaptation to changing market conditions</a:t>
          </a:r>
        </a:p>
      </dgm:t>
    </dgm:pt>
    <dgm:pt modelId="{9ABB52E7-B6B4-4C15-B162-EE2D710523A3}" cxnId="{B1124A9B-C5D9-4683-A88B-B3530B735C9B}" type="parTrans">
      <dgm:prSet/>
      <dgm:spPr/>
      <dgm:t>
        <a:bodyPr/>
        <a:lstStyle/>
        <a:p>
          <a:endParaRPr lang="en-US"/>
        </a:p>
      </dgm:t>
    </dgm:pt>
    <dgm:pt modelId="{39532569-2971-40EB-A88C-B4827BF26B27}" cxnId="{B1124A9B-C5D9-4683-A88B-B3530B735C9B}" type="sibTrans">
      <dgm:prSet/>
      <dgm:spPr/>
      <dgm:t>
        <a:bodyPr/>
        <a:lstStyle/>
        <a:p>
          <a:endParaRPr lang="en-US"/>
        </a:p>
      </dgm:t>
    </dgm:pt>
    <dgm:pt modelId="{91C669A7-3943-43BE-BF28-6DE7551EA065}" type="pres">
      <dgm:prSet presAssocID="{17978DBB-3779-46DD-BE30-C27BAC1EAC1C}" presName="root" presStyleCnt="0">
        <dgm:presLayoutVars>
          <dgm:dir/>
          <dgm:resizeHandles val="exact"/>
        </dgm:presLayoutVars>
      </dgm:prSet>
      <dgm:spPr/>
    </dgm:pt>
    <dgm:pt modelId="{3E646A0F-4D44-4930-9AD8-9AEFE0CB7778}" type="pres">
      <dgm:prSet presAssocID="{17978DBB-3779-46DD-BE30-C27BAC1EAC1C}" presName="container" presStyleCnt="0">
        <dgm:presLayoutVars>
          <dgm:dir/>
          <dgm:resizeHandles val="exact"/>
        </dgm:presLayoutVars>
      </dgm:prSet>
      <dgm:spPr/>
    </dgm:pt>
    <dgm:pt modelId="{8DB1DBE6-77BC-4107-B6AD-D2F4EB18DE61}" type="pres">
      <dgm:prSet presAssocID="{C78EC827-DADC-4AE3-8541-BCE5D865685D}" presName="compNode" presStyleCnt="0"/>
      <dgm:spPr/>
    </dgm:pt>
    <dgm:pt modelId="{7C70A1F5-1272-4195-9022-32B54646190B}" type="pres">
      <dgm:prSet presAssocID="{C78EC827-DADC-4AE3-8541-BCE5D865685D}" presName="iconBgRect" presStyleLbl="bgShp" presStyleIdx="0" presStyleCnt="4"/>
      <dgm:spPr/>
    </dgm:pt>
    <dgm:pt modelId="{E322B533-4900-4290-AF37-87A1FF490165}" type="pres">
      <dgm:prSet presAssocID="{C78EC827-DADC-4AE3-8541-BCE5D86568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D95C5C9-1EA6-49C1-9305-6942A2C702C7}" type="pres">
      <dgm:prSet presAssocID="{C78EC827-DADC-4AE3-8541-BCE5D865685D}" presName="spaceRect" presStyleCnt="0"/>
      <dgm:spPr/>
    </dgm:pt>
    <dgm:pt modelId="{F26FE36C-1305-4699-9422-90FFB5ACC809}" type="pres">
      <dgm:prSet presAssocID="{C78EC827-DADC-4AE3-8541-BCE5D865685D}" presName="textRect" presStyleLbl="revTx" presStyleIdx="0" presStyleCnt="4">
        <dgm:presLayoutVars>
          <dgm:chMax val="1"/>
          <dgm:chPref val="1"/>
        </dgm:presLayoutVars>
      </dgm:prSet>
      <dgm:spPr/>
    </dgm:pt>
    <dgm:pt modelId="{41982137-CFE8-41DA-A115-9A145C7FB0CC}" type="pres">
      <dgm:prSet presAssocID="{F723413E-6B70-47C3-AF26-ECCA4E3B98FA}" presName="sibTrans" presStyleLbl="sibTrans2D1" presStyleIdx="0" presStyleCnt="0"/>
      <dgm:spPr/>
    </dgm:pt>
    <dgm:pt modelId="{D71081CC-E550-4320-812B-FE554129BE6F}" type="pres">
      <dgm:prSet presAssocID="{7F1C35A4-E0F6-4DA0-BBFB-D2C883C2B0C6}" presName="compNode" presStyleCnt="0"/>
      <dgm:spPr/>
    </dgm:pt>
    <dgm:pt modelId="{04A71DB6-6004-448B-AD7F-4A9A0C35AC64}" type="pres">
      <dgm:prSet presAssocID="{7F1C35A4-E0F6-4DA0-BBFB-D2C883C2B0C6}" presName="iconBgRect" presStyleLbl="bgShp" presStyleIdx="1" presStyleCnt="4"/>
      <dgm:spPr/>
    </dgm:pt>
    <dgm:pt modelId="{098ADBEA-5A5B-4023-B832-97ACA99E5362}" type="pres">
      <dgm:prSet presAssocID="{7F1C35A4-E0F6-4DA0-BBFB-D2C883C2B0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0FF086F-726A-4EF1-BC2B-593004B01594}" type="pres">
      <dgm:prSet presAssocID="{7F1C35A4-E0F6-4DA0-BBFB-D2C883C2B0C6}" presName="spaceRect" presStyleCnt="0"/>
      <dgm:spPr/>
    </dgm:pt>
    <dgm:pt modelId="{969D7079-705F-4719-BF31-1CBEA29C344E}" type="pres">
      <dgm:prSet presAssocID="{7F1C35A4-E0F6-4DA0-BBFB-D2C883C2B0C6}" presName="textRect" presStyleLbl="revTx" presStyleIdx="1" presStyleCnt="4">
        <dgm:presLayoutVars>
          <dgm:chMax val="1"/>
          <dgm:chPref val="1"/>
        </dgm:presLayoutVars>
      </dgm:prSet>
      <dgm:spPr/>
    </dgm:pt>
    <dgm:pt modelId="{54AEAF08-0EB2-41CA-A84C-E72CDC43325E}" type="pres">
      <dgm:prSet presAssocID="{A4D51FC1-EED5-45AE-88B9-26A908302DF4}" presName="sibTrans" presStyleLbl="sibTrans2D1" presStyleIdx="0" presStyleCnt="0"/>
      <dgm:spPr/>
    </dgm:pt>
    <dgm:pt modelId="{BAE9666E-B520-4960-9310-0348D8D7C17E}" type="pres">
      <dgm:prSet presAssocID="{34D384CD-D15D-4888-94DC-4F215F7A3F7A}" presName="compNode" presStyleCnt="0"/>
      <dgm:spPr/>
    </dgm:pt>
    <dgm:pt modelId="{9C272E32-992A-4DFF-8217-3BDED602C2AC}" type="pres">
      <dgm:prSet presAssocID="{34D384CD-D15D-4888-94DC-4F215F7A3F7A}" presName="iconBgRect" presStyleLbl="bgShp" presStyleIdx="2" presStyleCnt="4"/>
      <dgm:spPr/>
    </dgm:pt>
    <dgm:pt modelId="{788DBFAF-4505-4909-9C4D-DE9BF0291B83}" type="pres">
      <dgm:prSet presAssocID="{34D384CD-D15D-4888-94DC-4F215F7A3F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A6D05BF0-89EB-47BB-9E7D-ACA1AD2B5852}" type="pres">
      <dgm:prSet presAssocID="{34D384CD-D15D-4888-94DC-4F215F7A3F7A}" presName="spaceRect" presStyleCnt="0"/>
      <dgm:spPr/>
    </dgm:pt>
    <dgm:pt modelId="{F3D239D6-8754-479D-B5E4-8FF9D1F987E6}" type="pres">
      <dgm:prSet presAssocID="{34D384CD-D15D-4888-94DC-4F215F7A3F7A}" presName="textRect" presStyleLbl="revTx" presStyleIdx="2" presStyleCnt="4">
        <dgm:presLayoutVars>
          <dgm:chMax val="1"/>
          <dgm:chPref val="1"/>
        </dgm:presLayoutVars>
      </dgm:prSet>
      <dgm:spPr/>
    </dgm:pt>
    <dgm:pt modelId="{EC1BB82C-3E74-4A8C-8C70-C2246EF00924}" type="pres">
      <dgm:prSet presAssocID="{137CE77D-0A0D-4CF4-88CC-7DF7CAD3AF26}" presName="sibTrans" presStyleLbl="sibTrans2D1" presStyleIdx="0" presStyleCnt="0"/>
      <dgm:spPr/>
    </dgm:pt>
    <dgm:pt modelId="{4288E29C-B7F1-4743-BBF7-B485748EDED9}" type="pres">
      <dgm:prSet presAssocID="{A896ED66-9C96-41FC-8CDD-D7A67345A5CA}" presName="compNode" presStyleCnt="0"/>
      <dgm:spPr/>
    </dgm:pt>
    <dgm:pt modelId="{D2C4596F-AD28-4CE7-885A-97A5CD2A1F69}" type="pres">
      <dgm:prSet presAssocID="{A896ED66-9C96-41FC-8CDD-D7A67345A5CA}" presName="iconBgRect" presStyleLbl="bgShp" presStyleIdx="3" presStyleCnt="4"/>
      <dgm:spPr/>
    </dgm:pt>
    <dgm:pt modelId="{AA05513A-10F2-46B5-9C4A-8C9B8CA1CB04}" type="pres">
      <dgm:prSet presAssocID="{A896ED66-9C96-41FC-8CDD-D7A67345A5C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C5CB5A94-AEEE-49A1-A50A-0907301A8312}" type="pres">
      <dgm:prSet presAssocID="{A896ED66-9C96-41FC-8CDD-D7A67345A5CA}" presName="spaceRect" presStyleCnt="0"/>
      <dgm:spPr/>
    </dgm:pt>
    <dgm:pt modelId="{73C0B6E5-CF7E-4A3D-9525-8B07DEAA8E3C}" type="pres">
      <dgm:prSet presAssocID="{A896ED66-9C96-41FC-8CDD-D7A67345A5CA}" presName="textRect" presStyleLbl="revTx" presStyleIdx="3" presStyleCnt="4">
        <dgm:presLayoutVars>
          <dgm:chMax val="1"/>
          <dgm:chPref val="1"/>
        </dgm:presLayoutVars>
      </dgm:prSet>
      <dgm:spPr/>
    </dgm:pt>
  </dgm:ptLst>
  <dgm:cxnLst>
    <dgm:cxn modelId="{DF96730B-A072-440F-AB00-5657A2ABEEE0}" srcId="{17978DBB-3779-46DD-BE30-C27BAC1EAC1C}" destId="{7F1C35A4-E0F6-4DA0-BBFB-D2C883C2B0C6}" srcOrd="1" destOrd="0" parTransId="{A52AE9BD-F0A6-4DFA-978A-01D1805600F7}" sibTransId="{A4D51FC1-EED5-45AE-88B9-26A908302DF4}"/>
    <dgm:cxn modelId="{1D5A082D-0200-430C-82E2-1E9A44D2ED31}" srcId="{17978DBB-3779-46DD-BE30-C27BAC1EAC1C}" destId="{C78EC827-DADC-4AE3-8541-BCE5D865685D}" srcOrd="0" destOrd="0" parTransId="{534DA3FF-026F-47DE-843B-208FCC68E8E5}" sibTransId="{F723413E-6B70-47C3-AF26-ECCA4E3B98FA}"/>
    <dgm:cxn modelId="{59DA4C40-8735-4691-B20C-9F9A4D4C9CB0}" type="presOf" srcId="{A4D51FC1-EED5-45AE-88B9-26A908302DF4}" destId="{54AEAF08-0EB2-41CA-A84C-E72CDC43325E}" srcOrd="0" destOrd="0" presId="urn:microsoft.com/office/officeart/2018/2/layout/IconCircleList"/>
    <dgm:cxn modelId="{63EB0271-8DB4-4EE1-A86C-DD9F787BF332}" type="presOf" srcId="{137CE77D-0A0D-4CF4-88CC-7DF7CAD3AF26}" destId="{EC1BB82C-3E74-4A8C-8C70-C2246EF00924}" srcOrd="0" destOrd="0" presId="urn:microsoft.com/office/officeart/2018/2/layout/IconCircleList"/>
    <dgm:cxn modelId="{4A3A5077-82C1-4EC5-8666-21592911BA1F}" srcId="{17978DBB-3779-46DD-BE30-C27BAC1EAC1C}" destId="{34D384CD-D15D-4888-94DC-4F215F7A3F7A}" srcOrd="2" destOrd="0" parTransId="{8385EFCD-7E8E-436C-A4CF-A82A7CFB7F06}" sibTransId="{137CE77D-0A0D-4CF4-88CC-7DF7CAD3AF26}"/>
    <dgm:cxn modelId="{DD6B188A-6088-46EE-AFC4-996B0DCCC333}" type="presOf" srcId="{34D384CD-D15D-4888-94DC-4F215F7A3F7A}" destId="{F3D239D6-8754-479D-B5E4-8FF9D1F987E6}" srcOrd="0" destOrd="0" presId="urn:microsoft.com/office/officeart/2018/2/layout/IconCircleList"/>
    <dgm:cxn modelId="{B1124A9B-C5D9-4683-A88B-B3530B735C9B}" srcId="{17978DBB-3779-46DD-BE30-C27BAC1EAC1C}" destId="{A896ED66-9C96-41FC-8CDD-D7A67345A5CA}" srcOrd="3" destOrd="0" parTransId="{9ABB52E7-B6B4-4C15-B162-EE2D710523A3}" sibTransId="{39532569-2971-40EB-A88C-B4827BF26B27}"/>
    <dgm:cxn modelId="{4486DEA0-CE6A-46B3-8745-74EB7D58AFA4}" type="presOf" srcId="{C78EC827-DADC-4AE3-8541-BCE5D865685D}" destId="{F26FE36C-1305-4699-9422-90FFB5ACC809}" srcOrd="0" destOrd="0" presId="urn:microsoft.com/office/officeart/2018/2/layout/IconCircleList"/>
    <dgm:cxn modelId="{2E7336CC-F4E2-45A2-AC3A-4D35BCACF070}" type="presOf" srcId="{F723413E-6B70-47C3-AF26-ECCA4E3B98FA}" destId="{41982137-CFE8-41DA-A115-9A145C7FB0CC}" srcOrd="0" destOrd="0" presId="urn:microsoft.com/office/officeart/2018/2/layout/IconCircleList"/>
    <dgm:cxn modelId="{FD90DAE2-6C6E-4ED7-9A74-6ED4508A9E58}" type="presOf" srcId="{17978DBB-3779-46DD-BE30-C27BAC1EAC1C}" destId="{91C669A7-3943-43BE-BF28-6DE7551EA065}" srcOrd="0" destOrd="0" presId="urn:microsoft.com/office/officeart/2018/2/layout/IconCircleList"/>
    <dgm:cxn modelId="{AFD3DEE7-7A21-4156-A2D9-6B9C830B13AE}" type="presOf" srcId="{A896ED66-9C96-41FC-8CDD-D7A67345A5CA}" destId="{73C0B6E5-CF7E-4A3D-9525-8B07DEAA8E3C}" srcOrd="0" destOrd="0" presId="urn:microsoft.com/office/officeart/2018/2/layout/IconCircleList"/>
    <dgm:cxn modelId="{38EDCDEE-67BF-41DF-9D61-1E8C7F9D7D8E}" type="presOf" srcId="{7F1C35A4-E0F6-4DA0-BBFB-D2C883C2B0C6}" destId="{969D7079-705F-4719-BF31-1CBEA29C344E}" srcOrd="0" destOrd="0" presId="urn:microsoft.com/office/officeart/2018/2/layout/IconCircleList"/>
    <dgm:cxn modelId="{3BD3A302-24C7-45D3-9BC8-37AF0BE926F3}" type="presParOf" srcId="{91C669A7-3943-43BE-BF28-6DE7551EA065}" destId="{3E646A0F-4D44-4930-9AD8-9AEFE0CB7778}" srcOrd="0" destOrd="0" presId="urn:microsoft.com/office/officeart/2018/2/layout/IconCircleList"/>
    <dgm:cxn modelId="{5DE75023-00A1-40A8-8D99-F94974EB52BC}" type="presParOf" srcId="{3E646A0F-4D44-4930-9AD8-9AEFE0CB7778}" destId="{8DB1DBE6-77BC-4107-B6AD-D2F4EB18DE61}" srcOrd="0" destOrd="0" presId="urn:microsoft.com/office/officeart/2018/2/layout/IconCircleList"/>
    <dgm:cxn modelId="{01D1AD1B-83DB-4F40-9699-05DBA175314C}" type="presParOf" srcId="{8DB1DBE6-77BC-4107-B6AD-D2F4EB18DE61}" destId="{7C70A1F5-1272-4195-9022-32B54646190B}" srcOrd="0" destOrd="0" presId="urn:microsoft.com/office/officeart/2018/2/layout/IconCircleList"/>
    <dgm:cxn modelId="{A4DFB478-0D9F-419E-BF78-6D9EDBD33DE4}" type="presParOf" srcId="{8DB1DBE6-77BC-4107-B6AD-D2F4EB18DE61}" destId="{E322B533-4900-4290-AF37-87A1FF490165}" srcOrd="1" destOrd="0" presId="urn:microsoft.com/office/officeart/2018/2/layout/IconCircleList"/>
    <dgm:cxn modelId="{279A3F4D-C11F-425B-BA70-6AB28FA25205}" type="presParOf" srcId="{8DB1DBE6-77BC-4107-B6AD-D2F4EB18DE61}" destId="{2D95C5C9-1EA6-49C1-9305-6942A2C702C7}" srcOrd="2" destOrd="0" presId="urn:microsoft.com/office/officeart/2018/2/layout/IconCircleList"/>
    <dgm:cxn modelId="{84FE5ECB-5A89-4A86-9C2F-9D18D97E0A6D}" type="presParOf" srcId="{8DB1DBE6-77BC-4107-B6AD-D2F4EB18DE61}" destId="{F26FE36C-1305-4699-9422-90FFB5ACC809}" srcOrd="3" destOrd="0" presId="urn:microsoft.com/office/officeart/2018/2/layout/IconCircleList"/>
    <dgm:cxn modelId="{4659263A-3611-4C3E-9A05-AFE5A4065814}" type="presParOf" srcId="{3E646A0F-4D44-4930-9AD8-9AEFE0CB7778}" destId="{41982137-CFE8-41DA-A115-9A145C7FB0CC}" srcOrd="1" destOrd="0" presId="urn:microsoft.com/office/officeart/2018/2/layout/IconCircleList"/>
    <dgm:cxn modelId="{5493D70B-D7CB-43D5-9C26-7908CE9A0B45}" type="presParOf" srcId="{3E646A0F-4D44-4930-9AD8-9AEFE0CB7778}" destId="{D71081CC-E550-4320-812B-FE554129BE6F}" srcOrd="2" destOrd="0" presId="urn:microsoft.com/office/officeart/2018/2/layout/IconCircleList"/>
    <dgm:cxn modelId="{618A3F38-A238-4315-8A02-67CAB0CFB60B}" type="presParOf" srcId="{D71081CC-E550-4320-812B-FE554129BE6F}" destId="{04A71DB6-6004-448B-AD7F-4A9A0C35AC64}" srcOrd="0" destOrd="0" presId="urn:microsoft.com/office/officeart/2018/2/layout/IconCircleList"/>
    <dgm:cxn modelId="{44E8ED33-7620-48DC-A053-E5F5093B44EC}" type="presParOf" srcId="{D71081CC-E550-4320-812B-FE554129BE6F}" destId="{098ADBEA-5A5B-4023-B832-97ACA99E5362}" srcOrd="1" destOrd="0" presId="urn:microsoft.com/office/officeart/2018/2/layout/IconCircleList"/>
    <dgm:cxn modelId="{647EEBDD-0863-417B-A122-10EDF2466502}" type="presParOf" srcId="{D71081CC-E550-4320-812B-FE554129BE6F}" destId="{70FF086F-726A-4EF1-BC2B-593004B01594}" srcOrd="2" destOrd="0" presId="urn:microsoft.com/office/officeart/2018/2/layout/IconCircleList"/>
    <dgm:cxn modelId="{AD962D32-A7E8-441B-8ED0-BB482253353F}" type="presParOf" srcId="{D71081CC-E550-4320-812B-FE554129BE6F}" destId="{969D7079-705F-4719-BF31-1CBEA29C344E}" srcOrd="3" destOrd="0" presId="urn:microsoft.com/office/officeart/2018/2/layout/IconCircleList"/>
    <dgm:cxn modelId="{2280C1F2-A300-454F-A30A-991A4ACAA8FF}" type="presParOf" srcId="{3E646A0F-4D44-4930-9AD8-9AEFE0CB7778}" destId="{54AEAF08-0EB2-41CA-A84C-E72CDC43325E}" srcOrd="3" destOrd="0" presId="urn:microsoft.com/office/officeart/2018/2/layout/IconCircleList"/>
    <dgm:cxn modelId="{A69DC542-2C00-496F-A3BF-B9921DAE4422}" type="presParOf" srcId="{3E646A0F-4D44-4930-9AD8-9AEFE0CB7778}" destId="{BAE9666E-B520-4960-9310-0348D8D7C17E}" srcOrd="4" destOrd="0" presId="urn:microsoft.com/office/officeart/2018/2/layout/IconCircleList"/>
    <dgm:cxn modelId="{A6DFAF57-222A-4A20-9375-11E3B942FA22}" type="presParOf" srcId="{BAE9666E-B520-4960-9310-0348D8D7C17E}" destId="{9C272E32-992A-4DFF-8217-3BDED602C2AC}" srcOrd="0" destOrd="0" presId="urn:microsoft.com/office/officeart/2018/2/layout/IconCircleList"/>
    <dgm:cxn modelId="{1C1D0E4A-F6B8-420E-97BE-00DA3E297322}" type="presParOf" srcId="{BAE9666E-B520-4960-9310-0348D8D7C17E}" destId="{788DBFAF-4505-4909-9C4D-DE9BF0291B83}" srcOrd="1" destOrd="0" presId="urn:microsoft.com/office/officeart/2018/2/layout/IconCircleList"/>
    <dgm:cxn modelId="{1E4903D0-4A82-48E8-8D33-2EBE9B484F65}" type="presParOf" srcId="{BAE9666E-B520-4960-9310-0348D8D7C17E}" destId="{A6D05BF0-89EB-47BB-9E7D-ACA1AD2B5852}" srcOrd="2" destOrd="0" presId="urn:microsoft.com/office/officeart/2018/2/layout/IconCircleList"/>
    <dgm:cxn modelId="{C8E6BA1A-A1C8-4065-A69B-0829F98F52F2}" type="presParOf" srcId="{BAE9666E-B520-4960-9310-0348D8D7C17E}" destId="{F3D239D6-8754-479D-B5E4-8FF9D1F987E6}" srcOrd="3" destOrd="0" presId="urn:microsoft.com/office/officeart/2018/2/layout/IconCircleList"/>
    <dgm:cxn modelId="{2F5DABBF-A8AE-499F-81A9-03F19EED76F8}" type="presParOf" srcId="{3E646A0F-4D44-4930-9AD8-9AEFE0CB7778}" destId="{EC1BB82C-3E74-4A8C-8C70-C2246EF00924}" srcOrd="5" destOrd="0" presId="urn:microsoft.com/office/officeart/2018/2/layout/IconCircleList"/>
    <dgm:cxn modelId="{906B3E6D-9153-42B2-9837-05866DA2B5C6}" type="presParOf" srcId="{3E646A0F-4D44-4930-9AD8-9AEFE0CB7778}" destId="{4288E29C-B7F1-4743-BBF7-B485748EDED9}" srcOrd="6" destOrd="0" presId="urn:microsoft.com/office/officeart/2018/2/layout/IconCircleList"/>
    <dgm:cxn modelId="{5388F1A1-B4BB-4FA4-A877-6D7EBB699CD2}" type="presParOf" srcId="{4288E29C-B7F1-4743-BBF7-B485748EDED9}" destId="{D2C4596F-AD28-4CE7-885A-97A5CD2A1F69}" srcOrd="0" destOrd="0" presId="urn:microsoft.com/office/officeart/2018/2/layout/IconCircleList"/>
    <dgm:cxn modelId="{9AFF162C-5DF0-43DD-AABE-58975EDFB53D}" type="presParOf" srcId="{4288E29C-B7F1-4743-BBF7-B485748EDED9}" destId="{AA05513A-10F2-46B5-9C4A-8C9B8CA1CB04}" srcOrd="1" destOrd="0" presId="urn:microsoft.com/office/officeart/2018/2/layout/IconCircleList"/>
    <dgm:cxn modelId="{D1755161-B71A-4674-9E57-243175BE5F1B}" type="presParOf" srcId="{4288E29C-B7F1-4743-BBF7-B485748EDED9}" destId="{C5CB5A94-AEEE-49A1-A50A-0907301A8312}" srcOrd="2" destOrd="0" presId="urn:microsoft.com/office/officeart/2018/2/layout/IconCircleList"/>
    <dgm:cxn modelId="{1E7BAE2E-F1BC-46D6-9085-3766EB989E5A}" type="presParOf" srcId="{4288E29C-B7F1-4743-BBF7-B485748EDED9}" destId="{73C0B6E5-CF7E-4A3D-9525-8B07DEAA8E3C}" srcOrd="3" destOrd="0" presId="urn:microsoft.com/office/officeart/2018/2/layout/IconCircle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49E06-D035-48E8-8725-8C14535F6072}"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CD8B8B48-926E-4A94-B9A2-A126A46AD627}">
      <dgm:prSet/>
      <dgm:spPr/>
      <dgm:t>
        <a:bodyPr/>
        <a:lstStyle/>
        <a:p>
          <a:r>
            <a:rPr lang="en-US"/>
            <a:t>External challenges, such as the COVID-19 pandemic, can lead to the need for change initiatives in organizations.</a:t>
          </a:r>
        </a:p>
      </dgm:t>
    </dgm:pt>
    <dgm:pt modelId="{B817D8D0-39E0-4FAE-B8C0-0CD2C3DCBFAE}" cxnId="{88038262-54DC-44FA-A5BD-4C2685DD6A2B}" type="parTrans">
      <dgm:prSet/>
      <dgm:spPr/>
      <dgm:t>
        <a:bodyPr/>
        <a:lstStyle/>
        <a:p>
          <a:endParaRPr lang="en-US"/>
        </a:p>
      </dgm:t>
    </dgm:pt>
    <dgm:pt modelId="{9E276B09-E0D7-4F64-948F-D209FEEA6630}" cxnId="{88038262-54DC-44FA-A5BD-4C2685DD6A2B}" type="sibTrans">
      <dgm:prSet phldrT="01" phldr="0"/>
      <dgm:spPr/>
      <dgm:t>
        <a:bodyPr/>
        <a:lstStyle/>
        <a:p>
          <a:r>
            <a:rPr lang="en-US"/>
            <a:t>01</a:t>
          </a:r>
        </a:p>
      </dgm:t>
    </dgm:pt>
    <dgm:pt modelId="{69E2E68F-E68B-4780-9CE6-06F005F5E1F4}">
      <dgm:prSet/>
      <dgm:spPr/>
      <dgm:t>
        <a:bodyPr/>
        <a:lstStyle/>
        <a:p>
          <a:r>
            <a:rPr lang="en-US"/>
            <a:t>Digitalization can be an effective way to adapt to changing circumstances and meet customer expectations.</a:t>
          </a:r>
        </a:p>
      </dgm:t>
    </dgm:pt>
    <dgm:pt modelId="{36E51082-5ED3-413C-934F-28943F92EB3B}" cxnId="{71AAC42A-54E5-448E-B210-252F3F9EBE46}" type="parTrans">
      <dgm:prSet/>
      <dgm:spPr/>
      <dgm:t>
        <a:bodyPr/>
        <a:lstStyle/>
        <a:p>
          <a:endParaRPr lang="en-US"/>
        </a:p>
      </dgm:t>
    </dgm:pt>
    <dgm:pt modelId="{FBDACC17-C90B-4C39-A3B8-FA5508711C60}" cxnId="{71AAC42A-54E5-448E-B210-252F3F9EBE46}" type="sibTrans">
      <dgm:prSet phldrT="02" phldr="0"/>
      <dgm:spPr/>
      <dgm:t>
        <a:bodyPr/>
        <a:lstStyle/>
        <a:p>
          <a:r>
            <a:rPr lang="en-US"/>
            <a:t>02</a:t>
          </a:r>
        </a:p>
      </dgm:t>
    </dgm:pt>
    <dgm:pt modelId="{DDBE4A3A-6D7E-48CF-BAC0-3B00EF4A93E8}">
      <dgm:prSet/>
      <dgm:spPr/>
      <dgm:t>
        <a:bodyPr/>
        <a:lstStyle/>
        <a:p>
          <a:r>
            <a:rPr lang="en-US"/>
            <a:t>Kotter's Eight-Step Plan for Implementing Change is a useful approach for managing organizational change.</a:t>
          </a:r>
        </a:p>
      </dgm:t>
    </dgm:pt>
    <dgm:pt modelId="{375D3C86-2E82-4EA6-931E-D67407285266}" cxnId="{CFA92FF7-3AB8-4729-85BA-840EB29FA2B7}" type="parTrans">
      <dgm:prSet/>
      <dgm:spPr/>
      <dgm:t>
        <a:bodyPr/>
        <a:lstStyle/>
        <a:p>
          <a:endParaRPr lang="en-US"/>
        </a:p>
      </dgm:t>
    </dgm:pt>
    <dgm:pt modelId="{B05F474B-BEFF-46AF-9E41-037E5F486023}" cxnId="{CFA92FF7-3AB8-4729-85BA-840EB29FA2B7}" type="sibTrans">
      <dgm:prSet phldrT="03" phldr="0"/>
      <dgm:spPr/>
      <dgm:t>
        <a:bodyPr/>
        <a:lstStyle/>
        <a:p>
          <a:r>
            <a:rPr lang="en-US"/>
            <a:t>03</a:t>
          </a:r>
        </a:p>
      </dgm:t>
    </dgm:pt>
    <dgm:pt modelId="{FE2B1D68-6DCA-47B1-AFE3-6C19B8A84849}">
      <dgm:prSet/>
      <dgm:spPr/>
      <dgm:t>
        <a:bodyPr/>
        <a:lstStyle/>
        <a:p>
          <a:r>
            <a:rPr lang="en-US"/>
            <a:t>Change initiatives can have both positive and negative impacts on an organization, and it's important to carefully evaluate these effects.</a:t>
          </a:r>
        </a:p>
      </dgm:t>
    </dgm:pt>
    <dgm:pt modelId="{5889EC64-25F0-4257-A976-801D74A109AE}" cxnId="{CEC8E72C-45A3-4ADE-8635-CF062A21037F}" type="parTrans">
      <dgm:prSet/>
      <dgm:spPr/>
      <dgm:t>
        <a:bodyPr/>
        <a:lstStyle/>
        <a:p>
          <a:endParaRPr lang="en-US"/>
        </a:p>
      </dgm:t>
    </dgm:pt>
    <dgm:pt modelId="{6E835A95-4CAC-4468-BDD0-87367625F9D6}" cxnId="{CEC8E72C-45A3-4ADE-8635-CF062A21037F}" type="sibTrans">
      <dgm:prSet phldrT="04" phldr="0"/>
      <dgm:spPr/>
      <dgm:t>
        <a:bodyPr/>
        <a:lstStyle/>
        <a:p>
          <a:r>
            <a:rPr lang="en-US"/>
            <a:t>04</a:t>
          </a:r>
        </a:p>
      </dgm:t>
    </dgm:pt>
    <dgm:pt modelId="{3D03DF7F-BAB2-4A7E-BD8F-68BA40BC83E7}">
      <dgm:prSet/>
      <dgm:spPr/>
      <dgm:t>
        <a:bodyPr/>
        <a:lstStyle/>
        <a:p>
          <a:r>
            <a:rPr lang="en-US"/>
            <a:t>Comparison of change initiatives in the industry and future recommendations are necessary to identify areas for improvement and maintain competitiveness.</a:t>
          </a:r>
        </a:p>
      </dgm:t>
    </dgm:pt>
    <dgm:pt modelId="{17314EFE-82F0-4935-8E9B-69617EC8B985}" cxnId="{02F9E0F6-D546-43C7-960E-1BCF897B20EB}" type="parTrans">
      <dgm:prSet/>
      <dgm:spPr/>
      <dgm:t>
        <a:bodyPr/>
        <a:lstStyle/>
        <a:p>
          <a:endParaRPr lang="en-US"/>
        </a:p>
      </dgm:t>
    </dgm:pt>
    <dgm:pt modelId="{CC6BB1A3-F28A-40AF-91A6-2B721B5138BC}" cxnId="{02F9E0F6-D546-43C7-960E-1BCF897B20EB}" type="sibTrans">
      <dgm:prSet phldrT="05" phldr="0"/>
      <dgm:spPr/>
      <dgm:t>
        <a:bodyPr/>
        <a:lstStyle/>
        <a:p>
          <a:r>
            <a:rPr lang="en-US"/>
            <a:t>05</a:t>
          </a:r>
        </a:p>
      </dgm:t>
    </dgm:pt>
    <dgm:pt modelId="{04BAEF82-857F-4B74-B4D1-77D05E997A90}" type="pres">
      <dgm:prSet presAssocID="{97749E06-D035-48E8-8725-8C14535F6072}" presName="Name0" presStyleCnt="0">
        <dgm:presLayoutVars>
          <dgm:animLvl val="lvl"/>
          <dgm:resizeHandles val="exact"/>
        </dgm:presLayoutVars>
      </dgm:prSet>
      <dgm:spPr/>
    </dgm:pt>
    <dgm:pt modelId="{0779F1EE-2BEB-4F18-81D4-E4855EE9B0F3}" type="pres">
      <dgm:prSet presAssocID="{CD8B8B48-926E-4A94-B9A2-A126A46AD627}" presName="compositeNode" presStyleCnt="0">
        <dgm:presLayoutVars>
          <dgm:bulletEnabled val="1"/>
        </dgm:presLayoutVars>
      </dgm:prSet>
      <dgm:spPr/>
    </dgm:pt>
    <dgm:pt modelId="{2F369BEF-5E4D-4B9F-AB78-C79BAB8AF14E}" type="pres">
      <dgm:prSet presAssocID="{CD8B8B48-926E-4A94-B9A2-A126A46AD627}" presName="bgRect" presStyleLbl="alignNode1" presStyleIdx="0" presStyleCnt="5"/>
      <dgm:spPr/>
    </dgm:pt>
    <dgm:pt modelId="{72149BB9-AEAB-4F94-AA80-4C2F8A579DC3}" type="pres">
      <dgm:prSet presAssocID="{9E276B09-E0D7-4F64-948F-D209FEEA6630}" presName="sibTransNodeRect" presStyleLbl="alignNode1" presStyleIdx="0" presStyleCnt="5">
        <dgm:presLayoutVars>
          <dgm:chMax val="0"/>
          <dgm:bulletEnabled val="1"/>
        </dgm:presLayoutVars>
      </dgm:prSet>
      <dgm:spPr/>
    </dgm:pt>
    <dgm:pt modelId="{002B1BB0-D3D7-496C-9962-8408D7ADE7ED}" type="pres">
      <dgm:prSet presAssocID="{CD8B8B48-926E-4A94-B9A2-A126A46AD627}" presName="nodeRect" presStyleLbl="alignNode1" presStyleIdx="0" presStyleCnt="5">
        <dgm:presLayoutVars>
          <dgm:bulletEnabled val="1"/>
        </dgm:presLayoutVars>
      </dgm:prSet>
      <dgm:spPr/>
    </dgm:pt>
    <dgm:pt modelId="{708771CB-F969-4ED8-9261-BEF2200EA0EF}" type="pres">
      <dgm:prSet presAssocID="{9E276B09-E0D7-4F64-948F-D209FEEA6630}" presName="sibTrans" presStyleCnt="0"/>
      <dgm:spPr/>
    </dgm:pt>
    <dgm:pt modelId="{6CCA0B61-1DBA-4945-9571-E54E41793E8A}" type="pres">
      <dgm:prSet presAssocID="{69E2E68F-E68B-4780-9CE6-06F005F5E1F4}" presName="compositeNode" presStyleCnt="0">
        <dgm:presLayoutVars>
          <dgm:bulletEnabled val="1"/>
        </dgm:presLayoutVars>
      </dgm:prSet>
      <dgm:spPr/>
    </dgm:pt>
    <dgm:pt modelId="{161F745E-DCBD-4E92-9A73-B7104CABA87A}" type="pres">
      <dgm:prSet presAssocID="{69E2E68F-E68B-4780-9CE6-06F005F5E1F4}" presName="bgRect" presStyleLbl="alignNode1" presStyleIdx="1" presStyleCnt="5"/>
      <dgm:spPr/>
    </dgm:pt>
    <dgm:pt modelId="{FC7379D7-AC9E-4F5C-A0D7-085F38CEA129}" type="pres">
      <dgm:prSet presAssocID="{FBDACC17-C90B-4C39-A3B8-FA5508711C60}" presName="sibTransNodeRect" presStyleLbl="alignNode1" presStyleIdx="1" presStyleCnt="5">
        <dgm:presLayoutVars>
          <dgm:chMax val="0"/>
          <dgm:bulletEnabled val="1"/>
        </dgm:presLayoutVars>
      </dgm:prSet>
      <dgm:spPr/>
    </dgm:pt>
    <dgm:pt modelId="{7C5A95E1-5D45-4178-8AB4-6D5F63F3E8AE}" type="pres">
      <dgm:prSet presAssocID="{69E2E68F-E68B-4780-9CE6-06F005F5E1F4}" presName="nodeRect" presStyleLbl="alignNode1" presStyleIdx="1" presStyleCnt="5">
        <dgm:presLayoutVars>
          <dgm:bulletEnabled val="1"/>
        </dgm:presLayoutVars>
      </dgm:prSet>
      <dgm:spPr/>
    </dgm:pt>
    <dgm:pt modelId="{5303F13F-ECD5-4BD6-AC75-D536D100BAB9}" type="pres">
      <dgm:prSet presAssocID="{FBDACC17-C90B-4C39-A3B8-FA5508711C60}" presName="sibTrans" presStyleCnt="0"/>
      <dgm:spPr/>
    </dgm:pt>
    <dgm:pt modelId="{9113D8E0-3589-4EBB-9666-63DBE5E1F39F}" type="pres">
      <dgm:prSet presAssocID="{DDBE4A3A-6D7E-48CF-BAC0-3B00EF4A93E8}" presName="compositeNode" presStyleCnt="0">
        <dgm:presLayoutVars>
          <dgm:bulletEnabled val="1"/>
        </dgm:presLayoutVars>
      </dgm:prSet>
      <dgm:spPr/>
    </dgm:pt>
    <dgm:pt modelId="{54937E14-F520-4F6E-A463-2A6269EDB8B3}" type="pres">
      <dgm:prSet presAssocID="{DDBE4A3A-6D7E-48CF-BAC0-3B00EF4A93E8}" presName="bgRect" presStyleLbl="alignNode1" presStyleIdx="2" presStyleCnt="5"/>
      <dgm:spPr/>
    </dgm:pt>
    <dgm:pt modelId="{5001F45F-EBF5-4626-80CE-44D3850E87BC}" type="pres">
      <dgm:prSet presAssocID="{B05F474B-BEFF-46AF-9E41-037E5F486023}" presName="sibTransNodeRect" presStyleLbl="alignNode1" presStyleIdx="2" presStyleCnt="5">
        <dgm:presLayoutVars>
          <dgm:chMax val="0"/>
          <dgm:bulletEnabled val="1"/>
        </dgm:presLayoutVars>
      </dgm:prSet>
      <dgm:spPr/>
    </dgm:pt>
    <dgm:pt modelId="{259B0F01-8221-4B8F-9EB0-63388C44D37E}" type="pres">
      <dgm:prSet presAssocID="{DDBE4A3A-6D7E-48CF-BAC0-3B00EF4A93E8}" presName="nodeRect" presStyleLbl="alignNode1" presStyleIdx="2" presStyleCnt="5">
        <dgm:presLayoutVars>
          <dgm:bulletEnabled val="1"/>
        </dgm:presLayoutVars>
      </dgm:prSet>
      <dgm:spPr/>
    </dgm:pt>
    <dgm:pt modelId="{11419137-50E4-499C-83C6-BCEB77CAE6C0}" type="pres">
      <dgm:prSet presAssocID="{B05F474B-BEFF-46AF-9E41-037E5F486023}" presName="sibTrans" presStyleCnt="0"/>
      <dgm:spPr/>
    </dgm:pt>
    <dgm:pt modelId="{E3635F68-7223-442F-9284-34FFAD71952D}" type="pres">
      <dgm:prSet presAssocID="{FE2B1D68-6DCA-47B1-AFE3-6C19B8A84849}" presName="compositeNode" presStyleCnt="0">
        <dgm:presLayoutVars>
          <dgm:bulletEnabled val="1"/>
        </dgm:presLayoutVars>
      </dgm:prSet>
      <dgm:spPr/>
    </dgm:pt>
    <dgm:pt modelId="{80D84DB1-D7FA-40E6-8058-A02CF970965A}" type="pres">
      <dgm:prSet presAssocID="{FE2B1D68-6DCA-47B1-AFE3-6C19B8A84849}" presName="bgRect" presStyleLbl="alignNode1" presStyleIdx="3" presStyleCnt="5"/>
      <dgm:spPr/>
    </dgm:pt>
    <dgm:pt modelId="{228192E4-1E3F-424D-8481-1DD6D7A0DF61}" type="pres">
      <dgm:prSet presAssocID="{6E835A95-4CAC-4468-BDD0-87367625F9D6}" presName="sibTransNodeRect" presStyleLbl="alignNode1" presStyleIdx="3" presStyleCnt="5">
        <dgm:presLayoutVars>
          <dgm:chMax val="0"/>
          <dgm:bulletEnabled val="1"/>
        </dgm:presLayoutVars>
      </dgm:prSet>
      <dgm:spPr/>
    </dgm:pt>
    <dgm:pt modelId="{1C40645D-4A90-4C91-AB66-4EAC0B63F463}" type="pres">
      <dgm:prSet presAssocID="{FE2B1D68-6DCA-47B1-AFE3-6C19B8A84849}" presName="nodeRect" presStyleLbl="alignNode1" presStyleIdx="3" presStyleCnt="5">
        <dgm:presLayoutVars>
          <dgm:bulletEnabled val="1"/>
        </dgm:presLayoutVars>
      </dgm:prSet>
      <dgm:spPr/>
    </dgm:pt>
    <dgm:pt modelId="{69BD86B0-1C1A-4C76-97A1-FFDD13C2D762}" type="pres">
      <dgm:prSet presAssocID="{6E835A95-4CAC-4468-BDD0-87367625F9D6}" presName="sibTrans" presStyleCnt="0"/>
      <dgm:spPr/>
    </dgm:pt>
    <dgm:pt modelId="{D64C667C-E8A7-48A9-9308-DC990AD858A9}" type="pres">
      <dgm:prSet presAssocID="{3D03DF7F-BAB2-4A7E-BD8F-68BA40BC83E7}" presName="compositeNode" presStyleCnt="0">
        <dgm:presLayoutVars>
          <dgm:bulletEnabled val="1"/>
        </dgm:presLayoutVars>
      </dgm:prSet>
      <dgm:spPr/>
    </dgm:pt>
    <dgm:pt modelId="{8D72B085-B7DF-42D9-9199-7736CA92FD45}" type="pres">
      <dgm:prSet presAssocID="{3D03DF7F-BAB2-4A7E-BD8F-68BA40BC83E7}" presName="bgRect" presStyleLbl="alignNode1" presStyleIdx="4" presStyleCnt="5"/>
      <dgm:spPr/>
    </dgm:pt>
    <dgm:pt modelId="{686EA6C0-1AC9-4F2E-AA6D-12695AD40C7F}" type="pres">
      <dgm:prSet presAssocID="{CC6BB1A3-F28A-40AF-91A6-2B721B5138BC}" presName="sibTransNodeRect" presStyleLbl="alignNode1" presStyleIdx="4" presStyleCnt="5">
        <dgm:presLayoutVars>
          <dgm:chMax val="0"/>
          <dgm:bulletEnabled val="1"/>
        </dgm:presLayoutVars>
      </dgm:prSet>
      <dgm:spPr/>
    </dgm:pt>
    <dgm:pt modelId="{4D7EE3B5-69A5-4F8B-B6FE-E1F8E289C411}" type="pres">
      <dgm:prSet presAssocID="{3D03DF7F-BAB2-4A7E-BD8F-68BA40BC83E7}" presName="nodeRect" presStyleLbl="alignNode1" presStyleIdx="4" presStyleCnt="5">
        <dgm:presLayoutVars>
          <dgm:bulletEnabled val="1"/>
        </dgm:presLayoutVars>
      </dgm:prSet>
      <dgm:spPr/>
    </dgm:pt>
  </dgm:ptLst>
  <dgm:cxnLst>
    <dgm:cxn modelId="{452A8910-15F8-4C5D-91F9-A556AF322581}" type="presOf" srcId="{69E2E68F-E68B-4780-9CE6-06F005F5E1F4}" destId="{161F745E-DCBD-4E92-9A73-B7104CABA87A}" srcOrd="0" destOrd="0" presId="urn:microsoft.com/office/officeart/2016/7/layout/LinearBlockProcessNumbered"/>
    <dgm:cxn modelId="{8E70D21E-FD3B-489D-991D-0583134260BD}" type="presOf" srcId="{CC6BB1A3-F28A-40AF-91A6-2B721B5138BC}" destId="{686EA6C0-1AC9-4F2E-AA6D-12695AD40C7F}" srcOrd="0" destOrd="0" presId="urn:microsoft.com/office/officeart/2016/7/layout/LinearBlockProcessNumbered"/>
    <dgm:cxn modelId="{0A9E1824-AB76-4EF4-9645-CB3B3C6F2A32}" type="presOf" srcId="{97749E06-D035-48E8-8725-8C14535F6072}" destId="{04BAEF82-857F-4B74-B4D1-77D05E997A90}" srcOrd="0" destOrd="0" presId="urn:microsoft.com/office/officeart/2016/7/layout/LinearBlockProcessNumbered"/>
    <dgm:cxn modelId="{71AAC42A-54E5-448E-B210-252F3F9EBE46}" srcId="{97749E06-D035-48E8-8725-8C14535F6072}" destId="{69E2E68F-E68B-4780-9CE6-06F005F5E1F4}" srcOrd="1" destOrd="0" parTransId="{36E51082-5ED3-413C-934F-28943F92EB3B}" sibTransId="{FBDACC17-C90B-4C39-A3B8-FA5508711C60}"/>
    <dgm:cxn modelId="{CEC8E72C-45A3-4ADE-8635-CF062A21037F}" srcId="{97749E06-D035-48E8-8725-8C14535F6072}" destId="{FE2B1D68-6DCA-47B1-AFE3-6C19B8A84849}" srcOrd="3" destOrd="0" parTransId="{5889EC64-25F0-4257-A976-801D74A109AE}" sibTransId="{6E835A95-4CAC-4468-BDD0-87367625F9D6}"/>
    <dgm:cxn modelId="{3CA8FF3A-FACE-48DE-90A0-768F820C7EFA}" type="presOf" srcId="{3D03DF7F-BAB2-4A7E-BD8F-68BA40BC83E7}" destId="{4D7EE3B5-69A5-4F8B-B6FE-E1F8E289C411}" srcOrd="1" destOrd="0" presId="urn:microsoft.com/office/officeart/2016/7/layout/LinearBlockProcessNumbered"/>
    <dgm:cxn modelId="{88038262-54DC-44FA-A5BD-4C2685DD6A2B}" srcId="{97749E06-D035-48E8-8725-8C14535F6072}" destId="{CD8B8B48-926E-4A94-B9A2-A126A46AD627}" srcOrd="0" destOrd="0" parTransId="{B817D8D0-39E0-4FAE-B8C0-0CD2C3DCBFAE}" sibTransId="{9E276B09-E0D7-4F64-948F-D209FEEA6630}"/>
    <dgm:cxn modelId="{31BD9745-97C4-4F1D-A28D-A5A6F729E1E6}" type="presOf" srcId="{FE2B1D68-6DCA-47B1-AFE3-6C19B8A84849}" destId="{1C40645D-4A90-4C91-AB66-4EAC0B63F463}" srcOrd="1" destOrd="0" presId="urn:microsoft.com/office/officeart/2016/7/layout/LinearBlockProcessNumbered"/>
    <dgm:cxn modelId="{C632AB6F-F64D-4CE1-B352-296018C54B71}" type="presOf" srcId="{FBDACC17-C90B-4C39-A3B8-FA5508711C60}" destId="{FC7379D7-AC9E-4F5C-A0D7-085F38CEA129}" srcOrd="0" destOrd="0" presId="urn:microsoft.com/office/officeart/2016/7/layout/LinearBlockProcessNumbered"/>
    <dgm:cxn modelId="{EAFAEA73-EF3B-441A-80D3-95F0C278ADFE}" type="presOf" srcId="{B05F474B-BEFF-46AF-9E41-037E5F486023}" destId="{5001F45F-EBF5-4626-80CE-44D3850E87BC}" srcOrd="0" destOrd="0" presId="urn:microsoft.com/office/officeart/2016/7/layout/LinearBlockProcessNumbered"/>
    <dgm:cxn modelId="{32F37F85-DF01-4254-B60F-52888199AE4E}" type="presOf" srcId="{DDBE4A3A-6D7E-48CF-BAC0-3B00EF4A93E8}" destId="{259B0F01-8221-4B8F-9EB0-63388C44D37E}" srcOrd="1" destOrd="0" presId="urn:microsoft.com/office/officeart/2016/7/layout/LinearBlockProcessNumbered"/>
    <dgm:cxn modelId="{53B7CC92-14B8-4D52-8308-AEBFCB5A1B0E}" type="presOf" srcId="{CD8B8B48-926E-4A94-B9A2-A126A46AD627}" destId="{2F369BEF-5E4D-4B9F-AB78-C79BAB8AF14E}" srcOrd="0" destOrd="0" presId="urn:microsoft.com/office/officeart/2016/7/layout/LinearBlockProcessNumbered"/>
    <dgm:cxn modelId="{F7F7FE93-4C61-4B0E-9E82-9A97B23563CA}" type="presOf" srcId="{3D03DF7F-BAB2-4A7E-BD8F-68BA40BC83E7}" destId="{8D72B085-B7DF-42D9-9199-7736CA92FD45}" srcOrd="0" destOrd="0" presId="urn:microsoft.com/office/officeart/2016/7/layout/LinearBlockProcessNumbered"/>
    <dgm:cxn modelId="{7AC06199-2F3E-40F7-9169-7D6C9BA7E265}" type="presOf" srcId="{9E276B09-E0D7-4F64-948F-D209FEEA6630}" destId="{72149BB9-AEAB-4F94-AA80-4C2F8A579DC3}" srcOrd="0" destOrd="0" presId="urn:microsoft.com/office/officeart/2016/7/layout/LinearBlockProcessNumbered"/>
    <dgm:cxn modelId="{8103F99D-9411-4097-BBE5-3E63E15A8F5A}" type="presOf" srcId="{6E835A95-4CAC-4468-BDD0-87367625F9D6}" destId="{228192E4-1E3F-424D-8481-1DD6D7A0DF61}" srcOrd="0" destOrd="0" presId="urn:microsoft.com/office/officeart/2016/7/layout/LinearBlockProcessNumbered"/>
    <dgm:cxn modelId="{9A51B8A1-2CC1-423C-AC4D-ED6A27B297BB}" type="presOf" srcId="{FE2B1D68-6DCA-47B1-AFE3-6C19B8A84849}" destId="{80D84DB1-D7FA-40E6-8058-A02CF970965A}" srcOrd="0" destOrd="0" presId="urn:microsoft.com/office/officeart/2016/7/layout/LinearBlockProcessNumbered"/>
    <dgm:cxn modelId="{4C0CBABA-950D-469F-9BD7-D43F5FC894A4}" type="presOf" srcId="{CD8B8B48-926E-4A94-B9A2-A126A46AD627}" destId="{002B1BB0-D3D7-496C-9962-8408D7ADE7ED}" srcOrd="1" destOrd="0" presId="urn:microsoft.com/office/officeart/2016/7/layout/LinearBlockProcessNumbered"/>
    <dgm:cxn modelId="{AED2A8BF-3965-465C-A137-D3C908818FCB}" type="presOf" srcId="{69E2E68F-E68B-4780-9CE6-06F005F5E1F4}" destId="{7C5A95E1-5D45-4178-8AB4-6D5F63F3E8AE}" srcOrd="1" destOrd="0" presId="urn:microsoft.com/office/officeart/2016/7/layout/LinearBlockProcessNumbered"/>
    <dgm:cxn modelId="{02F9E0F6-D546-43C7-960E-1BCF897B20EB}" srcId="{97749E06-D035-48E8-8725-8C14535F6072}" destId="{3D03DF7F-BAB2-4A7E-BD8F-68BA40BC83E7}" srcOrd="4" destOrd="0" parTransId="{17314EFE-82F0-4935-8E9B-69617EC8B985}" sibTransId="{CC6BB1A3-F28A-40AF-91A6-2B721B5138BC}"/>
    <dgm:cxn modelId="{CFA92FF7-3AB8-4729-85BA-840EB29FA2B7}" srcId="{97749E06-D035-48E8-8725-8C14535F6072}" destId="{DDBE4A3A-6D7E-48CF-BAC0-3B00EF4A93E8}" srcOrd="2" destOrd="0" parTransId="{375D3C86-2E82-4EA6-931E-D67407285266}" sibTransId="{B05F474B-BEFF-46AF-9E41-037E5F486023}"/>
    <dgm:cxn modelId="{745E63FA-7EA2-473D-8750-2F1127044A61}" type="presOf" srcId="{DDBE4A3A-6D7E-48CF-BAC0-3B00EF4A93E8}" destId="{54937E14-F520-4F6E-A463-2A6269EDB8B3}" srcOrd="0" destOrd="0" presId="urn:microsoft.com/office/officeart/2016/7/layout/LinearBlockProcessNumbered"/>
    <dgm:cxn modelId="{4B2DD475-7A46-44BE-B8DD-A5DE4C8D60A8}" type="presParOf" srcId="{04BAEF82-857F-4B74-B4D1-77D05E997A90}" destId="{0779F1EE-2BEB-4F18-81D4-E4855EE9B0F3}" srcOrd="0" destOrd="0" presId="urn:microsoft.com/office/officeart/2016/7/layout/LinearBlockProcessNumbered"/>
    <dgm:cxn modelId="{C45EE17D-04F5-42C0-85EC-800762A89CD8}" type="presParOf" srcId="{0779F1EE-2BEB-4F18-81D4-E4855EE9B0F3}" destId="{2F369BEF-5E4D-4B9F-AB78-C79BAB8AF14E}" srcOrd="0" destOrd="0" presId="urn:microsoft.com/office/officeart/2016/7/layout/LinearBlockProcessNumbered"/>
    <dgm:cxn modelId="{E5EFE537-BF23-495B-BA51-C0AADDD2F38B}" type="presParOf" srcId="{0779F1EE-2BEB-4F18-81D4-E4855EE9B0F3}" destId="{72149BB9-AEAB-4F94-AA80-4C2F8A579DC3}" srcOrd="1" destOrd="0" presId="urn:microsoft.com/office/officeart/2016/7/layout/LinearBlockProcessNumbered"/>
    <dgm:cxn modelId="{57D8BEC3-D9AB-4A5B-94FF-B8D3326F560C}" type="presParOf" srcId="{0779F1EE-2BEB-4F18-81D4-E4855EE9B0F3}" destId="{002B1BB0-D3D7-496C-9962-8408D7ADE7ED}" srcOrd="2" destOrd="0" presId="urn:microsoft.com/office/officeart/2016/7/layout/LinearBlockProcessNumbered"/>
    <dgm:cxn modelId="{8E411421-DA7F-4873-B684-777A0403C826}" type="presParOf" srcId="{04BAEF82-857F-4B74-B4D1-77D05E997A90}" destId="{708771CB-F969-4ED8-9261-BEF2200EA0EF}" srcOrd="1" destOrd="0" presId="urn:microsoft.com/office/officeart/2016/7/layout/LinearBlockProcessNumbered"/>
    <dgm:cxn modelId="{7DB6DEE2-F2F1-4E2B-8FC4-AF37F7F36954}" type="presParOf" srcId="{04BAEF82-857F-4B74-B4D1-77D05E997A90}" destId="{6CCA0B61-1DBA-4945-9571-E54E41793E8A}" srcOrd="2" destOrd="0" presId="urn:microsoft.com/office/officeart/2016/7/layout/LinearBlockProcessNumbered"/>
    <dgm:cxn modelId="{3CA6A5C6-8C2C-4227-8C3E-A7DBDF24738F}" type="presParOf" srcId="{6CCA0B61-1DBA-4945-9571-E54E41793E8A}" destId="{161F745E-DCBD-4E92-9A73-B7104CABA87A}" srcOrd="0" destOrd="0" presId="urn:microsoft.com/office/officeart/2016/7/layout/LinearBlockProcessNumbered"/>
    <dgm:cxn modelId="{0CFC33A0-25CC-4711-BA85-98283E8A1CEC}" type="presParOf" srcId="{6CCA0B61-1DBA-4945-9571-E54E41793E8A}" destId="{FC7379D7-AC9E-4F5C-A0D7-085F38CEA129}" srcOrd="1" destOrd="0" presId="urn:microsoft.com/office/officeart/2016/7/layout/LinearBlockProcessNumbered"/>
    <dgm:cxn modelId="{B671ED6F-5E95-4435-B91C-9476039007DD}" type="presParOf" srcId="{6CCA0B61-1DBA-4945-9571-E54E41793E8A}" destId="{7C5A95E1-5D45-4178-8AB4-6D5F63F3E8AE}" srcOrd="2" destOrd="0" presId="urn:microsoft.com/office/officeart/2016/7/layout/LinearBlockProcessNumbered"/>
    <dgm:cxn modelId="{48C8E101-AD9F-4DB4-8141-69A5D6B288C3}" type="presParOf" srcId="{04BAEF82-857F-4B74-B4D1-77D05E997A90}" destId="{5303F13F-ECD5-4BD6-AC75-D536D100BAB9}" srcOrd="3" destOrd="0" presId="urn:microsoft.com/office/officeart/2016/7/layout/LinearBlockProcessNumbered"/>
    <dgm:cxn modelId="{F9094D64-F9EC-4A4F-AC28-5BA3D8750D73}" type="presParOf" srcId="{04BAEF82-857F-4B74-B4D1-77D05E997A90}" destId="{9113D8E0-3589-4EBB-9666-63DBE5E1F39F}" srcOrd="4" destOrd="0" presId="urn:microsoft.com/office/officeart/2016/7/layout/LinearBlockProcessNumbered"/>
    <dgm:cxn modelId="{23366CD3-20AB-4311-9D06-2EAD3A6C39A8}" type="presParOf" srcId="{9113D8E0-3589-4EBB-9666-63DBE5E1F39F}" destId="{54937E14-F520-4F6E-A463-2A6269EDB8B3}" srcOrd="0" destOrd="0" presId="urn:microsoft.com/office/officeart/2016/7/layout/LinearBlockProcessNumbered"/>
    <dgm:cxn modelId="{BA9BD274-EA8D-4130-BB92-01C3D79522A4}" type="presParOf" srcId="{9113D8E0-3589-4EBB-9666-63DBE5E1F39F}" destId="{5001F45F-EBF5-4626-80CE-44D3850E87BC}" srcOrd="1" destOrd="0" presId="urn:microsoft.com/office/officeart/2016/7/layout/LinearBlockProcessNumbered"/>
    <dgm:cxn modelId="{0B17E4C2-6E6C-41C1-B437-DFEBE1FA0CBC}" type="presParOf" srcId="{9113D8E0-3589-4EBB-9666-63DBE5E1F39F}" destId="{259B0F01-8221-4B8F-9EB0-63388C44D37E}" srcOrd="2" destOrd="0" presId="urn:microsoft.com/office/officeart/2016/7/layout/LinearBlockProcessNumbered"/>
    <dgm:cxn modelId="{92C42142-1219-4E4B-9D44-0E712ABAE7DA}" type="presParOf" srcId="{04BAEF82-857F-4B74-B4D1-77D05E997A90}" destId="{11419137-50E4-499C-83C6-BCEB77CAE6C0}" srcOrd="5" destOrd="0" presId="urn:microsoft.com/office/officeart/2016/7/layout/LinearBlockProcessNumbered"/>
    <dgm:cxn modelId="{8CD1CBC0-5AFD-4AED-AC03-41BE5DAA8C45}" type="presParOf" srcId="{04BAEF82-857F-4B74-B4D1-77D05E997A90}" destId="{E3635F68-7223-442F-9284-34FFAD71952D}" srcOrd="6" destOrd="0" presId="urn:microsoft.com/office/officeart/2016/7/layout/LinearBlockProcessNumbered"/>
    <dgm:cxn modelId="{8B093914-7F1A-4929-BE47-EF504730E858}" type="presParOf" srcId="{E3635F68-7223-442F-9284-34FFAD71952D}" destId="{80D84DB1-D7FA-40E6-8058-A02CF970965A}" srcOrd="0" destOrd="0" presId="urn:microsoft.com/office/officeart/2016/7/layout/LinearBlockProcessNumbered"/>
    <dgm:cxn modelId="{744A7657-F15A-4E30-BD0A-509DF9F2A98A}" type="presParOf" srcId="{E3635F68-7223-442F-9284-34FFAD71952D}" destId="{228192E4-1E3F-424D-8481-1DD6D7A0DF61}" srcOrd="1" destOrd="0" presId="urn:microsoft.com/office/officeart/2016/7/layout/LinearBlockProcessNumbered"/>
    <dgm:cxn modelId="{54891D1A-2C0B-4760-8CA4-093009F52C95}" type="presParOf" srcId="{E3635F68-7223-442F-9284-34FFAD71952D}" destId="{1C40645D-4A90-4C91-AB66-4EAC0B63F463}" srcOrd="2" destOrd="0" presId="urn:microsoft.com/office/officeart/2016/7/layout/LinearBlockProcessNumbered"/>
    <dgm:cxn modelId="{ABDD1DEE-3C5B-4F3D-8B87-501858EB6126}" type="presParOf" srcId="{04BAEF82-857F-4B74-B4D1-77D05E997A90}" destId="{69BD86B0-1C1A-4C76-97A1-FFDD13C2D762}" srcOrd="7" destOrd="0" presId="urn:microsoft.com/office/officeart/2016/7/layout/LinearBlockProcessNumbered"/>
    <dgm:cxn modelId="{95ACCB27-51A9-4900-9970-9E15927277AB}" type="presParOf" srcId="{04BAEF82-857F-4B74-B4D1-77D05E997A90}" destId="{D64C667C-E8A7-48A9-9308-DC990AD858A9}" srcOrd="8" destOrd="0" presId="urn:microsoft.com/office/officeart/2016/7/layout/LinearBlockProcessNumbered"/>
    <dgm:cxn modelId="{F993AB04-B619-4479-852D-EEB5D5C5A21A}" type="presParOf" srcId="{D64C667C-E8A7-48A9-9308-DC990AD858A9}" destId="{8D72B085-B7DF-42D9-9199-7736CA92FD45}" srcOrd="0" destOrd="0" presId="urn:microsoft.com/office/officeart/2016/7/layout/LinearBlockProcessNumbered"/>
    <dgm:cxn modelId="{1206BD90-CADB-4B45-A11D-C3E03E5F96ED}" type="presParOf" srcId="{D64C667C-E8A7-48A9-9308-DC990AD858A9}" destId="{686EA6C0-1AC9-4F2E-AA6D-12695AD40C7F}" srcOrd="1" destOrd="0" presId="urn:microsoft.com/office/officeart/2016/7/layout/LinearBlockProcessNumbered"/>
    <dgm:cxn modelId="{C85FEAB5-ECF0-4F82-AF62-A5FF28133650}" type="presParOf" srcId="{D64C667C-E8A7-48A9-9308-DC990AD858A9}" destId="{4D7EE3B5-69A5-4F8B-B6FE-E1F8E289C411}" srcOrd="2" destOrd="0" presId="urn:microsoft.com/office/officeart/2016/7/layout/LinearBlockProcessNumbered"/>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1029615" cy="3634486"/>
        <a:chOff x="0" y="0"/>
        <a:chExt cx="11029615" cy="3634486"/>
      </a:xfrm>
    </dsp:grpSpPr>
    <dsp:sp modelId="{506EEF0B-57E2-49AC-A072-349611BB89BE}">
      <dsp:nvSpPr>
        <dsp:cNvPr id="3" name="Rounded Rectangle 2"/>
        <dsp:cNvSpPr/>
      </dsp:nvSpPr>
      <dsp:spPr bwMode="white">
        <a:xfrm>
          <a:off x="0" y="0"/>
          <a:ext cx="11029615" cy="765155"/>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1029615" cy="765155"/>
      </dsp:txXfrm>
    </dsp:sp>
    <dsp:sp modelId="{78E34554-96CE-4826-BC81-5E19855E5E7F}">
      <dsp:nvSpPr>
        <dsp:cNvPr id="4" name="Rectangles 3"/>
        <dsp:cNvSpPr/>
      </dsp:nvSpPr>
      <dsp:spPr bwMode="white">
        <a:xfrm>
          <a:off x="231459" y="172160"/>
          <a:ext cx="420835" cy="420835"/>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231459" y="172160"/>
        <a:ext cx="420835" cy="420835"/>
      </dsp:txXfrm>
    </dsp:sp>
    <dsp:sp modelId="{B5D367C1-0241-49E9-BF22-DD1B61386AD7}">
      <dsp:nvSpPr>
        <dsp:cNvPr id="5" name="Rectangles 4"/>
        <dsp:cNvSpPr/>
      </dsp:nvSpPr>
      <dsp:spPr bwMode="white">
        <a:xfrm>
          <a:off x="883754" y="0"/>
          <a:ext cx="10145861" cy="76515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978" tIns="80978" rIns="80978" bIns="8097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COVID-19 pandemic </a:t>
          </a:r>
          <a:endParaRPr>
            <a:solidFill>
              <a:schemeClr val="tx1"/>
            </a:solidFill>
          </a:endParaRPr>
        </a:p>
      </dsp:txBody>
      <dsp:txXfrm>
        <a:off x="883754" y="0"/>
        <a:ext cx="10145861" cy="765155"/>
      </dsp:txXfrm>
    </dsp:sp>
    <dsp:sp modelId="{0D6CBC2D-FB9C-4926-8426-A2288BD9129B}">
      <dsp:nvSpPr>
        <dsp:cNvPr id="6" name="Rounded Rectangle 5"/>
        <dsp:cNvSpPr/>
      </dsp:nvSpPr>
      <dsp:spPr bwMode="white">
        <a:xfrm>
          <a:off x="0" y="956444"/>
          <a:ext cx="11029615" cy="765155"/>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956444"/>
        <a:ext cx="11029615" cy="765155"/>
      </dsp:txXfrm>
    </dsp:sp>
    <dsp:sp modelId="{852F4804-899B-4FCF-9A80-E56D1B5B0116}">
      <dsp:nvSpPr>
        <dsp:cNvPr id="7" name="Rectangles 6"/>
        <dsp:cNvSpPr/>
      </dsp:nvSpPr>
      <dsp:spPr bwMode="white">
        <a:xfrm>
          <a:off x="231459" y="1128604"/>
          <a:ext cx="420835" cy="42083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231459" y="1128604"/>
        <a:ext cx="420835" cy="420835"/>
      </dsp:txXfrm>
    </dsp:sp>
    <dsp:sp modelId="{304E16C6-3C06-496B-A119-BD0EDE9B4FAD}">
      <dsp:nvSpPr>
        <dsp:cNvPr id="8" name="Rectangles 7"/>
        <dsp:cNvSpPr/>
      </dsp:nvSpPr>
      <dsp:spPr bwMode="white">
        <a:xfrm>
          <a:off x="883754" y="956444"/>
          <a:ext cx="10145861" cy="76515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978" tIns="80978" rIns="80978" bIns="8097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competition from low-cost carriers, changing customer expectations, and technological advancements.</a:t>
          </a:r>
          <a:endParaRPr>
            <a:solidFill>
              <a:schemeClr val="tx1"/>
            </a:solidFill>
          </a:endParaRPr>
        </a:p>
      </dsp:txBody>
      <dsp:txXfrm>
        <a:off x="883754" y="956444"/>
        <a:ext cx="10145861" cy="765155"/>
      </dsp:txXfrm>
    </dsp:sp>
    <dsp:sp modelId="{B57DB7BC-3789-4414-AE73-E1336B2813EA}">
      <dsp:nvSpPr>
        <dsp:cNvPr id="9" name="Rounded Rectangle 8"/>
        <dsp:cNvSpPr/>
      </dsp:nvSpPr>
      <dsp:spPr bwMode="white">
        <a:xfrm>
          <a:off x="0" y="1912887"/>
          <a:ext cx="11029615" cy="765155"/>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912887"/>
        <a:ext cx="11029615" cy="765155"/>
      </dsp:txXfrm>
    </dsp:sp>
    <dsp:sp modelId="{DA6324F9-85E6-418B-9E7D-AEFDDA930F4C}">
      <dsp:nvSpPr>
        <dsp:cNvPr id="10" name="Rectangles 9"/>
        <dsp:cNvSpPr/>
      </dsp:nvSpPr>
      <dsp:spPr bwMode="white">
        <a:xfrm>
          <a:off x="231459" y="2085047"/>
          <a:ext cx="420835" cy="42083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231459" y="2085047"/>
        <a:ext cx="420835" cy="420835"/>
      </dsp:txXfrm>
    </dsp:sp>
    <dsp:sp modelId="{AAB8DB5B-B1A7-42D0-961B-22DB4F4168FB}">
      <dsp:nvSpPr>
        <dsp:cNvPr id="11" name="Rectangles 10"/>
        <dsp:cNvSpPr/>
      </dsp:nvSpPr>
      <dsp:spPr bwMode="white">
        <a:xfrm>
          <a:off x="883754" y="1912887"/>
          <a:ext cx="10145861" cy="76515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978" tIns="80978" rIns="80978" bIns="8097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internal factors: company culture, employee resistance, and financial constraints</a:t>
          </a:r>
          <a:endParaRPr>
            <a:solidFill>
              <a:schemeClr val="tx1"/>
            </a:solidFill>
          </a:endParaRPr>
        </a:p>
      </dsp:txBody>
      <dsp:txXfrm>
        <a:off x="883754" y="1912887"/>
        <a:ext cx="10145861" cy="765155"/>
      </dsp:txXfrm>
    </dsp:sp>
    <dsp:sp modelId="{B5EC85C4-EBD1-4EEC-927A-0DB88E66B8EA}">
      <dsp:nvSpPr>
        <dsp:cNvPr id="12" name="Rounded Rectangle 11"/>
        <dsp:cNvSpPr/>
      </dsp:nvSpPr>
      <dsp:spPr bwMode="white">
        <a:xfrm>
          <a:off x="0" y="2869331"/>
          <a:ext cx="11029615" cy="765155"/>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869331"/>
        <a:ext cx="11029615" cy="765155"/>
      </dsp:txXfrm>
    </dsp:sp>
    <dsp:sp modelId="{B5EEFB7B-1926-4DC6-913E-71222C63E455}">
      <dsp:nvSpPr>
        <dsp:cNvPr id="13" name="Rectangles 12"/>
        <dsp:cNvSpPr/>
      </dsp:nvSpPr>
      <dsp:spPr bwMode="white">
        <a:xfrm>
          <a:off x="231459" y="3041491"/>
          <a:ext cx="420835" cy="42083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231459" y="3041491"/>
        <a:ext cx="420835" cy="420835"/>
      </dsp:txXfrm>
    </dsp:sp>
    <dsp:sp modelId="{2FC64C32-A7B4-4BFA-8767-8BE064CF5658}">
      <dsp:nvSpPr>
        <dsp:cNvPr id="14" name="Rectangles 13"/>
        <dsp:cNvSpPr/>
      </dsp:nvSpPr>
      <dsp:spPr bwMode="white">
        <a:xfrm>
          <a:off x="883754" y="2869331"/>
          <a:ext cx="10145861" cy="76515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978" tIns="80978" rIns="80978" bIns="8097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and external factors :COVID-19</a:t>
          </a:r>
          <a:endParaRPr>
            <a:solidFill>
              <a:schemeClr val="tx1"/>
            </a:solidFill>
          </a:endParaRPr>
        </a:p>
      </dsp:txBody>
      <dsp:txXfrm>
        <a:off x="883754" y="2869331"/>
        <a:ext cx="10145861" cy="765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1029615" cy="3634486"/>
        <a:chOff x="0" y="0"/>
        <a:chExt cx="11029615" cy="3634486"/>
      </a:xfrm>
    </dsp:grpSpPr>
    <dsp:sp modelId="{7C70A1F5-1272-4195-9022-32B54646190B}">
      <dsp:nvSpPr>
        <dsp:cNvPr id="3" name="Oval 2"/>
        <dsp:cNvSpPr/>
      </dsp:nvSpPr>
      <dsp:spPr bwMode="white">
        <a:xfrm>
          <a:off x="407" y="210996"/>
          <a:ext cx="1460266" cy="1460266"/>
        </a:xfrm>
        <a:prstGeom prst="ellipse">
          <a:avLst/>
        </a:prstGeom>
      </dsp:spPr>
      <dsp:style>
        <a:lnRef idx="0">
          <a:schemeClr val="accent1"/>
        </a:lnRef>
        <a:fillRef idx="1">
          <a:schemeClr val="accent1">
            <a:tint val="40000"/>
          </a:schemeClr>
        </a:fillRef>
        <a:effectRef idx="0">
          <a:scrgbClr r="0" g="0" b="0"/>
        </a:effectRef>
        <a:fontRef idx="minor"/>
      </dsp:style>
      <dsp:txXfrm>
        <a:off x="407" y="210996"/>
        <a:ext cx="1460266" cy="1460266"/>
      </dsp:txXfrm>
    </dsp:sp>
    <dsp:sp modelId="{E322B533-4900-4290-AF37-87A1FF490165}">
      <dsp:nvSpPr>
        <dsp:cNvPr id="4" name="Rectangles 3"/>
        <dsp:cNvSpPr/>
      </dsp:nvSpPr>
      <dsp:spPr bwMode="white">
        <a:xfrm>
          <a:off x="307063" y="517652"/>
          <a:ext cx="846954" cy="84695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07063" y="517652"/>
        <a:ext cx="846954" cy="846954"/>
      </dsp:txXfrm>
    </dsp:sp>
    <dsp:sp modelId="{F26FE36C-1305-4699-9422-90FFB5ACC809}">
      <dsp:nvSpPr>
        <dsp:cNvPr id="5" name="Rectangles 4"/>
        <dsp:cNvSpPr/>
      </dsp:nvSpPr>
      <dsp:spPr bwMode="white">
        <a:xfrm>
          <a:off x="1773588" y="210996"/>
          <a:ext cx="3442056" cy="146026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31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lvl="0">
            <a:lnSpc>
              <a:spcPct val="100000"/>
            </a:lnSpc>
            <a:spcBef>
              <a:spcPct val="0"/>
            </a:spcBef>
            <a:spcAft>
              <a:spcPct val="35000"/>
            </a:spcAft>
          </a:pPr>
          <a:r>
            <a:rPr lang="en-US">
              <a:solidFill>
                <a:schemeClr val="tx1"/>
              </a:solidFill>
            </a:rPr>
            <a:t>Improved operational efficiency</a:t>
          </a:r>
          <a:endParaRPr>
            <a:solidFill>
              <a:schemeClr val="tx1"/>
            </a:solidFill>
          </a:endParaRPr>
        </a:p>
      </dsp:txBody>
      <dsp:txXfrm>
        <a:off x="1773588" y="210996"/>
        <a:ext cx="3442056" cy="1460266"/>
      </dsp:txXfrm>
    </dsp:sp>
    <dsp:sp modelId="{04A71DB6-6004-448B-AD7F-4A9A0C35AC64}">
      <dsp:nvSpPr>
        <dsp:cNvPr id="6" name="Oval 5"/>
        <dsp:cNvSpPr/>
      </dsp:nvSpPr>
      <dsp:spPr bwMode="white">
        <a:xfrm>
          <a:off x="5815395" y="210996"/>
          <a:ext cx="1460266" cy="1460266"/>
        </a:xfrm>
        <a:prstGeom prst="ellipse">
          <a:avLst/>
        </a:prstGeom>
      </dsp:spPr>
      <dsp:style>
        <a:lnRef idx="0">
          <a:schemeClr val="accent1"/>
        </a:lnRef>
        <a:fillRef idx="1">
          <a:schemeClr val="accent1">
            <a:tint val="40000"/>
          </a:schemeClr>
        </a:fillRef>
        <a:effectRef idx="0">
          <a:scrgbClr r="0" g="0" b="0"/>
        </a:effectRef>
        <a:fontRef idx="minor"/>
      </dsp:style>
      <dsp:txXfrm>
        <a:off x="5815395" y="210996"/>
        <a:ext cx="1460266" cy="1460266"/>
      </dsp:txXfrm>
    </dsp:sp>
    <dsp:sp modelId="{098ADBEA-5A5B-4023-B832-97ACA99E5362}">
      <dsp:nvSpPr>
        <dsp:cNvPr id="7" name="Rectangles 6"/>
        <dsp:cNvSpPr/>
      </dsp:nvSpPr>
      <dsp:spPr bwMode="white">
        <a:xfrm>
          <a:off x="6122051" y="517652"/>
          <a:ext cx="846954" cy="8469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6122051" y="517652"/>
        <a:ext cx="846954" cy="846954"/>
      </dsp:txXfrm>
    </dsp:sp>
    <dsp:sp modelId="{969D7079-705F-4719-BF31-1CBEA29C344E}">
      <dsp:nvSpPr>
        <dsp:cNvPr id="8" name="Rectangles 7"/>
        <dsp:cNvSpPr/>
      </dsp:nvSpPr>
      <dsp:spPr bwMode="white">
        <a:xfrm>
          <a:off x="7588576" y="210996"/>
          <a:ext cx="3442056" cy="146026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31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lvl="0">
            <a:lnSpc>
              <a:spcPct val="100000"/>
            </a:lnSpc>
            <a:spcBef>
              <a:spcPct val="0"/>
            </a:spcBef>
            <a:spcAft>
              <a:spcPct val="35000"/>
            </a:spcAft>
          </a:pPr>
          <a:r>
            <a:rPr lang="en-US">
              <a:solidFill>
                <a:schemeClr val="tx1"/>
              </a:solidFill>
            </a:rPr>
            <a:t>Enhanced customer experience</a:t>
          </a:r>
          <a:endParaRPr>
            <a:solidFill>
              <a:schemeClr val="tx1"/>
            </a:solidFill>
          </a:endParaRPr>
        </a:p>
      </dsp:txBody>
      <dsp:txXfrm>
        <a:off x="7588576" y="210996"/>
        <a:ext cx="3442056" cy="1460266"/>
      </dsp:txXfrm>
    </dsp:sp>
    <dsp:sp modelId="{9C272E32-992A-4DFF-8217-3BDED602C2AC}">
      <dsp:nvSpPr>
        <dsp:cNvPr id="9" name="Oval 8"/>
        <dsp:cNvSpPr/>
      </dsp:nvSpPr>
      <dsp:spPr bwMode="white">
        <a:xfrm>
          <a:off x="407" y="1963224"/>
          <a:ext cx="1460266" cy="1460266"/>
        </a:xfrm>
        <a:prstGeom prst="ellipse">
          <a:avLst/>
        </a:prstGeom>
      </dsp:spPr>
      <dsp:style>
        <a:lnRef idx="0">
          <a:schemeClr val="accent1"/>
        </a:lnRef>
        <a:fillRef idx="1">
          <a:schemeClr val="accent1">
            <a:tint val="40000"/>
          </a:schemeClr>
        </a:fillRef>
        <a:effectRef idx="0">
          <a:scrgbClr r="0" g="0" b="0"/>
        </a:effectRef>
        <a:fontRef idx="minor"/>
      </dsp:style>
      <dsp:txXfrm>
        <a:off x="407" y="1963224"/>
        <a:ext cx="1460266" cy="1460266"/>
      </dsp:txXfrm>
    </dsp:sp>
    <dsp:sp modelId="{788DBFAF-4505-4909-9C4D-DE9BF0291B83}">
      <dsp:nvSpPr>
        <dsp:cNvPr id="10" name="Rectangles 9"/>
        <dsp:cNvSpPr/>
      </dsp:nvSpPr>
      <dsp:spPr bwMode="white">
        <a:xfrm>
          <a:off x="307063" y="2269880"/>
          <a:ext cx="846954" cy="84695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307063" y="2269880"/>
        <a:ext cx="846954" cy="846954"/>
      </dsp:txXfrm>
    </dsp:sp>
    <dsp:sp modelId="{F3D239D6-8754-479D-B5E4-8FF9D1F987E6}">
      <dsp:nvSpPr>
        <dsp:cNvPr id="11" name="Rectangles 10"/>
        <dsp:cNvSpPr/>
      </dsp:nvSpPr>
      <dsp:spPr bwMode="white">
        <a:xfrm>
          <a:off x="1773588" y="1963224"/>
          <a:ext cx="3442056" cy="146026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31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lvl="0">
            <a:lnSpc>
              <a:spcPct val="100000"/>
            </a:lnSpc>
            <a:spcBef>
              <a:spcPct val="0"/>
            </a:spcBef>
            <a:spcAft>
              <a:spcPct val="35000"/>
            </a:spcAft>
          </a:pPr>
          <a:r>
            <a:rPr lang="en-US">
              <a:solidFill>
                <a:schemeClr val="tx1"/>
              </a:solidFill>
            </a:rPr>
            <a:t>Increased revenue</a:t>
          </a:r>
          <a:endParaRPr>
            <a:solidFill>
              <a:schemeClr val="tx1"/>
            </a:solidFill>
          </a:endParaRPr>
        </a:p>
      </dsp:txBody>
      <dsp:txXfrm>
        <a:off x="1773588" y="1963224"/>
        <a:ext cx="3442056" cy="1460266"/>
      </dsp:txXfrm>
    </dsp:sp>
    <dsp:sp modelId="{D2C4596F-AD28-4CE7-885A-97A5CD2A1F69}">
      <dsp:nvSpPr>
        <dsp:cNvPr id="12" name="Oval 11"/>
        <dsp:cNvSpPr/>
      </dsp:nvSpPr>
      <dsp:spPr bwMode="white">
        <a:xfrm>
          <a:off x="5815395" y="1963224"/>
          <a:ext cx="1460266" cy="1460266"/>
        </a:xfrm>
        <a:prstGeom prst="ellipse">
          <a:avLst/>
        </a:prstGeom>
      </dsp:spPr>
      <dsp:style>
        <a:lnRef idx="0">
          <a:schemeClr val="accent1"/>
        </a:lnRef>
        <a:fillRef idx="1">
          <a:schemeClr val="accent1">
            <a:tint val="40000"/>
          </a:schemeClr>
        </a:fillRef>
        <a:effectRef idx="0">
          <a:scrgbClr r="0" g="0" b="0"/>
        </a:effectRef>
        <a:fontRef idx="minor"/>
      </dsp:style>
      <dsp:txXfrm>
        <a:off x="5815395" y="1963224"/>
        <a:ext cx="1460266" cy="1460266"/>
      </dsp:txXfrm>
    </dsp:sp>
    <dsp:sp modelId="{AA05513A-10F2-46B5-9C4A-8C9B8CA1CB04}">
      <dsp:nvSpPr>
        <dsp:cNvPr id="13" name="Rectangles 12"/>
        <dsp:cNvSpPr/>
      </dsp:nvSpPr>
      <dsp:spPr bwMode="white">
        <a:xfrm>
          <a:off x="6122051" y="2269880"/>
          <a:ext cx="846954" cy="84695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6122051" y="2269880"/>
        <a:ext cx="846954" cy="846954"/>
      </dsp:txXfrm>
    </dsp:sp>
    <dsp:sp modelId="{73C0B6E5-CF7E-4A3D-9525-8B07DEAA8E3C}">
      <dsp:nvSpPr>
        <dsp:cNvPr id="14" name="Rectangles 13"/>
        <dsp:cNvSpPr/>
      </dsp:nvSpPr>
      <dsp:spPr bwMode="white">
        <a:xfrm>
          <a:off x="7588576" y="1963224"/>
          <a:ext cx="3442056" cy="146026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31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lvl="0">
            <a:lnSpc>
              <a:spcPct val="100000"/>
            </a:lnSpc>
            <a:spcBef>
              <a:spcPct val="0"/>
            </a:spcBef>
            <a:spcAft>
              <a:spcPct val="35000"/>
            </a:spcAft>
          </a:pPr>
          <a:r>
            <a:rPr lang="en-US">
              <a:solidFill>
                <a:schemeClr val="tx1"/>
              </a:solidFill>
            </a:rPr>
            <a:t>Adaptation to changing market conditions</a:t>
          </a:r>
          <a:endParaRPr>
            <a:solidFill>
              <a:schemeClr val="tx1"/>
            </a:solidFill>
          </a:endParaRPr>
        </a:p>
      </dsp:txBody>
      <dsp:txXfrm>
        <a:off x="7588576" y="1963224"/>
        <a:ext cx="3442056" cy="1460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1029950" cy="3814281"/>
        <a:chOff x="0" y="0"/>
        <a:chExt cx="11029950" cy="3814281"/>
      </a:xfrm>
    </dsp:grpSpPr>
    <dsp:sp modelId="{2F369BEF-5E4D-4B9F-AB78-C79BAB8AF14E}">
      <dsp:nvSpPr>
        <dsp:cNvPr id="3" name="Rectangles 2"/>
        <dsp:cNvSpPr/>
      </dsp:nvSpPr>
      <dsp:spPr bwMode="white">
        <a:xfrm>
          <a:off x="0" y="0"/>
          <a:ext cx="2073299" cy="3814281"/>
        </a:xfrm>
        <a:prstGeom prst="rect">
          <a:avLst/>
        </a:prstGeom>
      </dsp:spPr>
      <dsp:style>
        <a:lnRef idx="2">
          <a:schemeClr val="accent5">
            <a:hueOff val="0"/>
            <a:satOff val="0"/>
            <a:lumOff val="0"/>
            <a:alpha val="100000"/>
          </a:schemeClr>
        </a:lnRef>
        <a:fillRef idx="1">
          <a:schemeClr val="accent5">
            <a:hueOff val="0"/>
            <a:satOff val="0"/>
            <a:lumOff val="0"/>
            <a:alpha val="100000"/>
          </a:schemeClr>
        </a:fillRef>
        <a:effectRef idx="0">
          <a:scrgbClr r="0" g="0" b="0"/>
        </a:effectRef>
        <a:fontRef idx="minor">
          <a:schemeClr val="lt1"/>
        </a:fontRef>
      </dsp:style>
      <dsp:txXfrm>
        <a:off x="0" y="0"/>
        <a:ext cx="2073299" cy="3814281"/>
      </dsp:txXfrm>
    </dsp:sp>
    <dsp:sp modelId="{161F745E-DCBD-4E92-9A73-B7104CABA87A}">
      <dsp:nvSpPr>
        <dsp:cNvPr id="6" name="Rectangles 5"/>
        <dsp:cNvSpPr/>
      </dsp:nvSpPr>
      <dsp:spPr bwMode="white">
        <a:xfrm>
          <a:off x="2239163" y="0"/>
          <a:ext cx="2073299" cy="3814281"/>
        </a:xfrm>
        <a:prstGeom prst="rect">
          <a:avLst/>
        </a:prstGeom>
      </dsp:spPr>
      <dsp:style>
        <a:lnRef idx="2">
          <a:schemeClr val="accent5">
            <a:hueOff val="1125000"/>
            <a:satOff val="-4999"/>
            <a:lumOff val="-4999"/>
            <a:alpha val="100000"/>
          </a:schemeClr>
        </a:lnRef>
        <a:fillRef idx="1">
          <a:schemeClr val="accent5">
            <a:hueOff val="1125000"/>
            <a:satOff val="-4999"/>
            <a:lumOff val="-4999"/>
            <a:alpha val="100000"/>
          </a:schemeClr>
        </a:fillRef>
        <a:effectRef idx="0">
          <a:scrgbClr r="0" g="0" b="0"/>
        </a:effectRef>
        <a:fontRef idx="minor">
          <a:schemeClr val="lt1"/>
        </a:fontRef>
      </dsp:style>
      <dsp:txXfrm>
        <a:off x="2239163" y="0"/>
        <a:ext cx="2073299" cy="3814281"/>
      </dsp:txXfrm>
    </dsp:sp>
    <dsp:sp modelId="{54937E14-F520-4F6E-A463-2A6269EDB8B3}">
      <dsp:nvSpPr>
        <dsp:cNvPr id="9" name="Rectangles 8"/>
        <dsp:cNvSpPr/>
      </dsp:nvSpPr>
      <dsp:spPr bwMode="white">
        <a:xfrm>
          <a:off x="4478326" y="0"/>
          <a:ext cx="2073299" cy="3814281"/>
        </a:xfrm>
        <a:prstGeom prst="rect">
          <a:avLst/>
        </a:prstGeom>
      </dsp:spPr>
      <dsp:style>
        <a:lnRef idx="2">
          <a:schemeClr val="accent5">
            <a:hueOff val="2250000"/>
            <a:satOff val="-9999"/>
            <a:lumOff val="-9999"/>
            <a:alpha val="100000"/>
          </a:schemeClr>
        </a:lnRef>
        <a:fillRef idx="1">
          <a:schemeClr val="accent5">
            <a:hueOff val="2250000"/>
            <a:satOff val="-9999"/>
            <a:lumOff val="-9999"/>
            <a:alpha val="100000"/>
          </a:schemeClr>
        </a:fillRef>
        <a:effectRef idx="0">
          <a:scrgbClr r="0" g="0" b="0"/>
        </a:effectRef>
        <a:fontRef idx="minor">
          <a:schemeClr val="lt1"/>
        </a:fontRef>
      </dsp:style>
      <dsp:txXfrm>
        <a:off x="4478326" y="0"/>
        <a:ext cx="2073299" cy="3814281"/>
      </dsp:txXfrm>
    </dsp:sp>
    <dsp:sp modelId="{80D84DB1-D7FA-40E6-8058-A02CF970965A}">
      <dsp:nvSpPr>
        <dsp:cNvPr id="12" name="Rectangles 11"/>
        <dsp:cNvSpPr/>
      </dsp:nvSpPr>
      <dsp:spPr bwMode="white">
        <a:xfrm>
          <a:off x="6717488" y="0"/>
          <a:ext cx="2073299" cy="3814281"/>
        </a:xfrm>
        <a:prstGeom prst="rect">
          <a:avLst/>
        </a:prstGeom>
      </dsp:spPr>
      <dsp:style>
        <a:lnRef idx="2">
          <a:schemeClr val="accent5">
            <a:hueOff val="3375000"/>
            <a:satOff val="-14999"/>
            <a:lumOff val="-14999"/>
            <a:alpha val="100000"/>
          </a:schemeClr>
        </a:lnRef>
        <a:fillRef idx="1">
          <a:schemeClr val="accent5">
            <a:hueOff val="3375000"/>
            <a:satOff val="-14999"/>
            <a:lumOff val="-14999"/>
            <a:alpha val="100000"/>
          </a:schemeClr>
        </a:fillRef>
        <a:effectRef idx="0">
          <a:scrgbClr r="0" g="0" b="0"/>
        </a:effectRef>
        <a:fontRef idx="minor">
          <a:schemeClr val="lt1"/>
        </a:fontRef>
      </dsp:style>
      <dsp:txXfrm>
        <a:off x="6717488" y="0"/>
        <a:ext cx="2073299" cy="3814281"/>
      </dsp:txXfrm>
    </dsp:sp>
    <dsp:sp modelId="{8D72B085-B7DF-42D9-9199-7736CA92FD45}">
      <dsp:nvSpPr>
        <dsp:cNvPr id="15" name="Rectangles 14"/>
        <dsp:cNvSpPr/>
      </dsp:nvSpPr>
      <dsp:spPr bwMode="white">
        <a:xfrm>
          <a:off x="8956651" y="0"/>
          <a:ext cx="2073299" cy="3814281"/>
        </a:xfrm>
        <a:prstGeom prst="rect">
          <a:avLst/>
        </a:prstGeom>
      </dsp:spPr>
      <dsp:style>
        <a:lnRef idx="2">
          <a:schemeClr val="accent5">
            <a:hueOff val="4500000"/>
            <a:satOff val="-19999"/>
            <a:lumOff val="-19999"/>
            <a:alpha val="100000"/>
          </a:schemeClr>
        </a:lnRef>
        <a:fillRef idx="1">
          <a:schemeClr val="accent5">
            <a:hueOff val="4500000"/>
            <a:satOff val="-19999"/>
            <a:lumOff val="-19999"/>
            <a:alpha val="100000"/>
          </a:schemeClr>
        </a:fillRef>
        <a:effectRef idx="0">
          <a:scrgbClr r="0" g="0" b="0"/>
        </a:effectRef>
        <a:fontRef idx="minor">
          <a:schemeClr val="lt1"/>
        </a:fontRef>
      </dsp:style>
      <dsp:txXfrm>
        <a:off x="8956651" y="0"/>
        <a:ext cx="2073299" cy="3814281"/>
      </dsp:txXfrm>
    </dsp:sp>
    <dsp:sp modelId="{72149BB9-AEAB-4F94-AA80-4C2F8A579DC3}">
      <dsp:nvSpPr>
        <dsp:cNvPr id="4" name="Rectangles 3"/>
        <dsp:cNvSpPr/>
      </dsp:nvSpPr>
      <dsp:spPr bwMode="white">
        <a:xfrm>
          <a:off x="0" y="0"/>
          <a:ext cx="2073299" cy="1525712"/>
        </a:xfrm>
        <a:prstGeom prst="rect">
          <a:avLst/>
        </a:prstGeom>
        <a:noFill/>
        <a:ln>
          <a:noFill/>
        </a:ln>
      </dsp:spPr>
      <dsp:style>
        <a:lnRef idx="2">
          <a:schemeClr val="accent5">
            <a:hueOff val="0"/>
            <a:satOff val="0"/>
            <a:lumOff val="0"/>
            <a:alpha val="100000"/>
          </a:schemeClr>
        </a:lnRef>
        <a:fillRef idx="1">
          <a:schemeClr val="accent5">
            <a:hueOff val="0"/>
            <a:satOff val="0"/>
            <a:lumOff val="0"/>
            <a:alpha val="100000"/>
          </a:schemeClr>
        </a:fillRef>
        <a:effectRef idx="0">
          <a:scrgbClr r="0" g="0" b="0"/>
        </a:effectRef>
        <a:fontRef idx="minor">
          <a:schemeClr val="lt1"/>
        </a:fontRef>
      </dsp:style>
      <dsp:txBody>
        <a:bodyPr lIns="204795" tIns="165100" rIns="204795"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t>01</a:t>
          </a:r>
        </a:p>
      </dsp:txBody>
      <dsp:txXfrm>
        <a:off x="0" y="0"/>
        <a:ext cx="2073299" cy="1525712"/>
      </dsp:txXfrm>
    </dsp:sp>
    <dsp:sp modelId="{002B1BB0-D3D7-496C-9962-8408D7ADE7ED}">
      <dsp:nvSpPr>
        <dsp:cNvPr id="5" name="Rectangles 4"/>
        <dsp:cNvSpPr/>
      </dsp:nvSpPr>
      <dsp:spPr bwMode="white">
        <a:xfrm>
          <a:off x="0" y="1525712"/>
          <a:ext cx="2073299" cy="2288569"/>
        </a:xfrm>
        <a:prstGeom prst="rect">
          <a:avLst/>
        </a:prstGeom>
        <a:noFill/>
        <a:ln>
          <a:noFill/>
        </a:ln>
      </dsp:spPr>
      <dsp:style>
        <a:lnRef idx="2">
          <a:schemeClr val="accent5">
            <a:hueOff val="0"/>
            <a:satOff val="0"/>
            <a:lumOff val="0"/>
            <a:alpha val="100000"/>
          </a:schemeClr>
        </a:lnRef>
        <a:fillRef idx="1">
          <a:schemeClr val="accent5">
            <a:hueOff val="0"/>
            <a:satOff val="0"/>
            <a:lumOff val="0"/>
            <a:alpha val="100000"/>
          </a:schemeClr>
        </a:fillRef>
        <a:effectRef idx="0">
          <a:scrgbClr r="0" g="0" b="0"/>
        </a:effectRef>
        <a:fontRef idx="minor">
          <a:schemeClr val="lt1"/>
        </a:fontRef>
      </dsp:style>
      <dsp:txBody>
        <a:bodyPr lIns="204795" tIns="0" rIns="204795" bIns="33020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t>External challenges, such as the COVID-19 pandemic, can lead to the need for change initiatives in organizations.</a:t>
          </a:r>
        </a:p>
      </dsp:txBody>
      <dsp:txXfrm>
        <a:off x="0" y="1525712"/>
        <a:ext cx="2073299" cy="2288569"/>
      </dsp:txXfrm>
    </dsp:sp>
    <dsp:sp modelId="{FC7379D7-AC9E-4F5C-A0D7-085F38CEA129}">
      <dsp:nvSpPr>
        <dsp:cNvPr id="7" name="Rectangles 6"/>
        <dsp:cNvSpPr/>
      </dsp:nvSpPr>
      <dsp:spPr bwMode="white">
        <a:xfrm>
          <a:off x="2239163" y="0"/>
          <a:ext cx="2073299" cy="1525712"/>
        </a:xfrm>
        <a:prstGeom prst="rect">
          <a:avLst/>
        </a:prstGeom>
        <a:noFill/>
        <a:ln>
          <a:noFill/>
        </a:ln>
      </dsp:spPr>
      <dsp:style>
        <a:lnRef idx="2">
          <a:schemeClr val="accent5">
            <a:hueOff val="1125000"/>
            <a:satOff val="-4999"/>
            <a:lumOff val="-4999"/>
            <a:alpha val="100000"/>
          </a:schemeClr>
        </a:lnRef>
        <a:fillRef idx="1">
          <a:schemeClr val="accent5">
            <a:hueOff val="1125000"/>
            <a:satOff val="-4999"/>
            <a:lumOff val="-4999"/>
            <a:alpha val="100000"/>
          </a:schemeClr>
        </a:fillRef>
        <a:effectRef idx="0">
          <a:scrgbClr r="0" g="0" b="0"/>
        </a:effectRef>
        <a:fontRef idx="minor">
          <a:schemeClr val="lt1"/>
        </a:fontRef>
      </dsp:style>
      <dsp:txBody>
        <a:bodyPr lIns="204795" tIns="165100" rIns="204795"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t>02</a:t>
          </a:r>
        </a:p>
      </dsp:txBody>
      <dsp:txXfrm>
        <a:off x="2239163" y="0"/>
        <a:ext cx="2073299" cy="1525712"/>
      </dsp:txXfrm>
    </dsp:sp>
    <dsp:sp modelId="{7C5A95E1-5D45-4178-8AB4-6D5F63F3E8AE}">
      <dsp:nvSpPr>
        <dsp:cNvPr id="8" name="Rectangles 7"/>
        <dsp:cNvSpPr/>
      </dsp:nvSpPr>
      <dsp:spPr bwMode="white">
        <a:xfrm>
          <a:off x="2239163" y="1525712"/>
          <a:ext cx="2073299" cy="2288569"/>
        </a:xfrm>
        <a:prstGeom prst="rect">
          <a:avLst/>
        </a:prstGeom>
        <a:noFill/>
        <a:ln>
          <a:noFill/>
        </a:ln>
      </dsp:spPr>
      <dsp:style>
        <a:lnRef idx="2">
          <a:schemeClr val="accent5">
            <a:hueOff val="1125000"/>
            <a:satOff val="-4999"/>
            <a:lumOff val="-4999"/>
            <a:alpha val="100000"/>
          </a:schemeClr>
        </a:lnRef>
        <a:fillRef idx="1">
          <a:schemeClr val="accent5">
            <a:hueOff val="1125000"/>
            <a:satOff val="-4999"/>
            <a:lumOff val="-4999"/>
            <a:alpha val="100000"/>
          </a:schemeClr>
        </a:fillRef>
        <a:effectRef idx="0">
          <a:scrgbClr r="0" g="0" b="0"/>
        </a:effectRef>
        <a:fontRef idx="minor">
          <a:schemeClr val="lt1"/>
        </a:fontRef>
      </dsp:style>
      <dsp:txBody>
        <a:bodyPr lIns="204795" tIns="0" rIns="204795" bIns="33020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t>Digitalization can be an effective way to adapt to changing circumstances and meet customer expectations.</a:t>
          </a:r>
        </a:p>
      </dsp:txBody>
      <dsp:txXfrm>
        <a:off x="2239163" y="1525712"/>
        <a:ext cx="2073299" cy="2288569"/>
      </dsp:txXfrm>
    </dsp:sp>
    <dsp:sp modelId="{5001F45F-EBF5-4626-80CE-44D3850E87BC}">
      <dsp:nvSpPr>
        <dsp:cNvPr id="10" name="Rectangles 9"/>
        <dsp:cNvSpPr/>
      </dsp:nvSpPr>
      <dsp:spPr bwMode="white">
        <a:xfrm>
          <a:off x="4478326" y="0"/>
          <a:ext cx="2073299" cy="1525712"/>
        </a:xfrm>
        <a:prstGeom prst="rect">
          <a:avLst/>
        </a:prstGeom>
        <a:noFill/>
        <a:ln>
          <a:noFill/>
        </a:ln>
      </dsp:spPr>
      <dsp:style>
        <a:lnRef idx="2">
          <a:schemeClr val="accent5">
            <a:hueOff val="2250000"/>
            <a:satOff val="-9999"/>
            <a:lumOff val="-9999"/>
            <a:alpha val="100000"/>
          </a:schemeClr>
        </a:lnRef>
        <a:fillRef idx="1">
          <a:schemeClr val="accent5">
            <a:hueOff val="2250000"/>
            <a:satOff val="-9999"/>
            <a:lumOff val="-9999"/>
            <a:alpha val="100000"/>
          </a:schemeClr>
        </a:fillRef>
        <a:effectRef idx="0">
          <a:scrgbClr r="0" g="0" b="0"/>
        </a:effectRef>
        <a:fontRef idx="minor">
          <a:schemeClr val="lt1"/>
        </a:fontRef>
      </dsp:style>
      <dsp:txBody>
        <a:bodyPr lIns="204795" tIns="165100" rIns="204795"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t>03</a:t>
          </a:r>
        </a:p>
      </dsp:txBody>
      <dsp:txXfrm>
        <a:off x="4478326" y="0"/>
        <a:ext cx="2073299" cy="1525712"/>
      </dsp:txXfrm>
    </dsp:sp>
    <dsp:sp modelId="{259B0F01-8221-4B8F-9EB0-63388C44D37E}">
      <dsp:nvSpPr>
        <dsp:cNvPr id="11" name="Rectangles 10"/>
        <dsp:cNvSpPr/>
      </dsp:nvSpPr>
      <dsp:spPr bwMode="white">
        <a:xfrm>
          <a:off x="4478326" y="1525712"/>
          <a:ext cx="2073299" cy="2288569"/>
        </a:xfrm>
        <a:prstGeom prst="rect">
          <a:avLst/>
        </a:prstGeom>
        <a:noFill/>
        <a:ln>
          <a:noFill/>
        </a:ln>
      </dsp:spPr>
      <dsp:style>
        <a:lnRef idx="2">
          <a:schemeClr val="accent5">
            <a:hueOff val="2250000"/>
            <a:satOff val="-9999"/>
            <a:lumOff val="-9999"/>
            <a:alpha val="100000"/>
          </a:schemeClr>
        </a:lnRef>
        <a:fillRef idx="1">
          <a:schemeClr val="accent5">
            <a:hueOff val="2250000"/>
            <a:satOff val="-9999"/>
            <a:lumOff val="-9999"/>
            <a:alpha val="100000"/>
          </a:schemeClr>
        </a:fillRef>
        <a:effectRef idx="0">
          <a:scrgbClr r="0" g="0" b="0"/>
        </a:effectRef>
        <a:fontRef idx="minor">
          <a:schemeClr val="lt1"/>
        </a:fontRef>
      </dsp:style>
      <dsp:txBody>
        <a:bodyPr lIns="204795" tIns="0" rIns="204795" bIns="33020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t>Kotter's Eight-Step Plan for Implementing Change is a useful approach for managing organizational change.</a:t>
          </a:r>
        </a:p>
      </dsp:txBody>
      <dsp:txXfrm>
        <a:off x="4478326" y="1525712"/>
        <a:ext cx="2073299" cy="2288569"/>
      </dsp:txXfrm>
    </dsp:sp>
    <dsp:sp modelId="{228192E4-1E3F-424D-8481-1DD6D7A0DF61}">
      <dsp:nvSpPr>
        <dsp:cNvPr id="13" name="Rectangles 12"/>
        <dsp:cNvSpPr/>
      </dsp:nvSpPr>
      <dsp:spPr bwMode="white">
        <a:xfrm>
          <a:off x="6717488" y="0"/>
          <a:ext cx="2073299" cy="1525712"/>
        </a:xfrm>
        <a:prstGeom prst="rect">
          <a:avLst/>
        </a:prstGeom>
        <a:noFill/>
        <a:ln>
          <a:noFill/>
        </a:ln>
      </dsp:spPr>
      <dsp:style>
        <a:lnRef idx="2">
          <a:schemeClr val="accent5">
            <a:hueOff val="3375000"/>
            <a:satOff val="-14999"/>
            <a:lumOff val="-14999"/>
            <a:alpha val="100000"/>
          </a:schemeClr>
        </a:lnRef>
        <a:fillRef idx="1">
          <a:schemeClr val="accent5">
            <a:hueOff val="3375000"/>
            <a:satOff val="-14999"/>
            <a:lumOff val="-14999"/>
            <a:alpha val="100000"/>
          </a:schemeClr>
        </a:fillRef>
        <a:effectRef idx="0">
          <a:scrgbClr r="0" g="0" b="0"/>
        </a:effectRef>
        <a:fontRef idx="minor">
          <a:schemeClr val="lt1"/>
        </a:fontRef>
      </dsp:style>
      <dsp:txBody>
        <a:bodyPr lIns="204795" tIns="165100" rIns="204795"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t>04</a:t>
          </a:r>
        </a:p>
      </dsp:txBody>
      <dsp:txXfrm>
        <a:off x="6717488" y="0"/>
        <a:ext cx="2073299" cy="1525712"/>
      </dsp:txXfrm>
    </dsp:sp>
    <dsp:sp modelId="{1C40645D-4A90-4C91-AB66-4EAC0B63F463}">
      <dsp:nvSpPr>
        <dsp:cNvPr id="14" name="Rectangles 13"/>
        <dsp:cNvSpPr/>
      </dsp:nvSpPr>
      <dsp:spPr bwMode="white">
        <a:xfrm>
          <a:off x="6717488" y="1525712"/>
          <a:ext cx="2073299" cy="2288569"/>
        </a:xfrm>
        <a:prstGeom prst="rect">
          <a:avLst/>
        </a:prstGeom>
        <a:noFill/>
        <a:ln>
          <a:noFill/>
        </a:ln>
      </dsp:spPr>
      <dsp:style>
        <a:lnRef idx="2">
          <a:schemeClr val="accent5">
            <a:hueOff val="3375000"/>
            <a:satOff val="-14999"/>
            <a:lumOff val="-14999"/>
            <a:alpha val="100000"/>
          </a:schemeClr>
        </a:lnRef>
        <a:fillRef idx="1">
          <a:schemeClr val="accent5">
            <a:hueOff val="3375000"/>
            <a:satOff val="-14999"/>
            <a:lumOff val="-14999"/>
            <a:alpha val="100000"/>
          </a:schemeClr>
        </a:fillRef>
        <a:effectRef idx="0">
          <a:scrgbClr r="0" g="0" b="0"/>
        </a:effectRef>
        <a:fontRef idx="minor">
          <a:schemeClr val="lt1"/>
        </a:fontRef>
      </dsp:style>
      <dsp:txBody>
        <a:bodyPr lIns="204795" tIns="0" rIns="204795" bIns="33020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t>Change initiatives can have both positive and negative impacts on an organization, and it's important to carefully evaluate these effects.</a:t>
          </a:r>
        </a:p>
      </dsp:txBody>
      <dsp:txXfrm>
        <a:off x="6717488" y="1525712"/>
        <a:ext cx="2073299" cy="2288569"/>
      </dsp:txXfrm>
    </dsp:sp>
    <dsp:sp modelId="{686EA6C0-1AC9-4F2E-AA6D-12695AD40C7F}">
      <dsp:nvSpPr>
        <dsp:cNvPr id="16" name="Rectangles 15"/>
        <dsp:cNvSpPr/>
      </dsp:nvSpPr>
      <dsp:spPr bwMode="white">
        <a:xfrm>
          <a:off x="8956651" y="0"/>
          <a:ext cx="2073299" cy="1525712"/>
        </a:xfrm>
        <a:prstGeom prst="rect">
          <a:avLst/>
        </a:prstGeom>
        <a:noFill/>
        <a:ln>
          <a:noFill/>
        </a:ln>
      </dsp:spPr>
      <dsp:style>
        <a:lnRef idx="2">
          <a:schemeClr val="accent5">
            <a:hueOff val="4500000"/>
            <a:satOff val="-19999"/>
            <a:lumOff val="-19999"/>
            <a:alpha val="100000"/>
          </a:schemeClr>
        </a:lnRef>
        <a:fillRef idx="1">
          <a:schemeClr val="accent5">
            <a:hueOff val="4500000"/>
            <a:satOff val="-19999"/>
            <a:lumOff val="-19999"/>
            <a:alpha val="100000"/>
          </a:schemeClr>
        </a:fillRef>
        <a:effectRef idx="0">
          <a:scrgbClr r="0" g="0" b="0"/>
        </a:effectRef>
        <a:fontRef idx="minor">
          <a:schemeClr val="lt1"/>
        </a:fontRef>
      </dsp:style>
      <dsp:txBody>
        <a:bodyPr lIns="204795" tIns="165100" rIns="204795"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t>05</a:t>
          </a:r>
        </a:p>
      </dsp:txBody>
      <dsp:txXfrm>
        <a:off x="8956651" y="0"/>
        <a:ext cx="2073299" cy="1525712"/>
      </dsp:txXfrm>
    </dsp:sp>
    <dsp:sp modelId="{4D7EE3B5-69A5-4F8B-B6FE-E1F8E289C411}">
      <dsp:nvSpPr>
        <dsp:cNvPr id="17" name="Rectangles 16"/>
        <dsp:cNvSpPr/>
      </dsp:nvSpPr>
      <dsp:spPr bwMode="white">
        <a:xfrm>
          <a:off x="8956651" y="1525712"/>
          <a:ext cx="2073299" cy="2288569"/>
        </a:xfrm>
        <a:prstGeom prst="rect">
          <a:avLst/>
        </a:prstGeom>
        <a:noFill/>
        <a:ln>
          <a:noFill/>
        </a:ln>
      </dsp:spPr>
      <dsp:style>
        <a:lnRef idx="2">
          <a:schemeClr val="accent5">
            <a:hueOff val="4500000"/>
            <a:satOff val="-19999"/>
            <a:lumOff val="-19999"/>
            <a:alpha val="100000"/>
          </a:schemeClr>
        </a:lnRef>
        <a:fillRef idx="1">
          <a:schemeClr val="accent5">
            <a:hueOff val="4500000"/>
            <a:satOff val="-19999"/>
            <a:lumOff val="-19999"/>
            <a:alpha val="100000"/>
          </a:schemeClr>
        </a:fillRef>
        <a:effectRef idx="0">
          <a:scrgbClr r="0" g="0" b="0"/>
        </a:effectRef>
        <a:fontRef idx="minor">
          <a:schemeClr val="lt1"/>
        </a:fontRef>
      </dsp:style>
      <dsp:txBody>
        <a:bodyPr lIns="204795" tIns="0" rIns="204795" bIns="33020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t>Comparison of change initiatives in the industry and future recommendations are necessary to identify areas for improvement and maintain competitiveness.</a:t>
          </a:r>
        </a:p>
      </dsp:txBody>
      <dsp:txXfrm>
        <a:off x="8956651" y="1525712"/>
        <a:ext cx="2073299" cy="22885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cxnId="4" type="sibTrans">
          <dgm:prSet phldrT="1"/>
          <dgm:t>
            <a:bodyPr/>
            <a:lstStyle/>
            <a:p>
              <a:r>
                <a:rPr/>
                <a:t>01</a:t>
              </a:r>
            </a:p>
          </dgm:t>
        </dgm:pt>
        <dgm:pt modelId="201" cxnId="5" type="sibTrans">
          <dgm:prSet phldrT="2"/>
          <dgm:t>
            <a:bodyPr/>
            <a:lstStyle/>
            <a:p>
              <a:r>
                <a:rPr/>
                <a:t>02</a:t>
              </a:r>
            </a:p>
          </dgm:t>
        </dgm:pt>
        <dgm:pt modelId="301" cxnId="6" type="sibTrans">
          <dgm:prSet phldrT="3"/>
          <dgm:t>
            <a:bodyPr/>
            <a:lstStyle/>
            <a:p>
              <a:r>
                <a:rP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stBulletLvl" val="2"/>
            <dgm:param type="txAnchorVert" val="t"/>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p:cNvSpPr>
            <a:spLocks noGrp="1"/>
          </p:cNvSpPr>
          <p:nvPr>
            <p:ph type="dt" sz="half" idx="10"/>
          </p:nvPr>
        </p:nvSpPr>
        <p:spPr/>
        <p:txBody>
          <a:bodyPr/>
          <a:lstStyle/>
          <a:p>
            <a:fld id="{ED291B17-9318-49DB-B28B-6E5994AE9581}" type="datetime1">
              <a:rPr lang="en-US" smtClean="0"/>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8" name="Date Placeholder 7"/>
          <p:cNvSpPr>
            <a:spLocks noGrp="1"/>
          </p:cNvSpPr>
          <p:nvPr>
            <p:ph type="dt" sz="half" idx="10"/>
          </p:nvPr>
        </p:nvSpPr>
        <p:spPr/>
        <p:txBody>
          <a:bodyPr/>
          <a:lstStyle/>
          <a:p>
            <a:fld id="{78DD82B9-B8EE-4375-B6FF-88FA6ABB15D9}" type="datetime1">
              <a:rPr lang="en-US" smtClean="0"/>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7" name="Date Placeholder 6"/>
          <p:cNvSpPr>
            <a:spLocks noGrp="1"/>
          </p:cNvSpPr>
          <p:nvPr>
            <p:ph type="dt" sz="half" idx="10"/>
          </p:nvPr>
        </p:nvSpPr>
        <p:spPr/>
        <p:txBody>
          <a:bodyPr/>
          <a:lstStyle/>
          <a:p>
            <a:fld id="{B2497495-0637-405E-AE64-5CC7506D51F5}" type="datetime1">
              <a:rPr lang="en-US" smtClean="0"/>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defRPr/>
            </a:pPr>
            <a:r>
              <a:rPr lang="en-US"/>
              <a:t>Click to edit Master text styles</a:t>
            </a:r>
            <a:endParaRPr lang="en-US"/>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8" name="Date Placeholder 7"/>
          <p:cNvSpPr>
            <a:spLocks noGrp="1"/>
          </p:cNvSpPr>
          <p:nvPr>
            <p:ph type="dt" sz="half" idx="10"/>
          </p:nvPr>
        </p:nvSpPr>
        <p:spPr>
          <a:xfrm>
            <a:off x="7605951" y="6456916"/>
            <a:ext cx="2844799" cy="365125"/>
          </a:xfrm>
        </p:spPr>
        <p:txBody>
          <a:bodyPr/>
          <a:lstStyle/>
          <a:p>
            <a:fld id="{D82884F1-FFEA-405F-9602-3DCA865EDA4E}" type="datetime1">
              <a:rPr lang="en-US" smtClean="0"/>
            </a:fld>
            <a:endParaRPr lang="en-US" dirty="0"/>
          </a:p>
        </p:txBody>
      </p:sp>
      <p:sp>
        <p:nvSpPr>
          <p:cNvPr id="10" name="Footer Placeholder 9"/>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p:cNvSpPr>
            <a:spLocks noGrp="1"/>
          </p:cNvSpPr>
          <p:nvPr>
            <p:ph type="sldNum" sz="quarter" idx="12"/>
          </p:nvPr>
        </p:nvSpPr>
        <p:spPr>
          <a:xfrm>
            <a:off x="10558300" y="6456916"/>
            <a:ext cx="1052510" cy="365125"/>
          </a:xfrm>
        </p:spPr>
        <p:txBody>
          <a:bodyPr/>
          <a:lstStyle/>
          <a:p>
            <a:fld id="{3A98EE3D-8CD1-4C3F-BD1C-C98C9596463C}"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E18DB4A-8810-4A10-AD5C-D5E2C667F5B3}" type="datetime1">
              <a:rPr lang="en-US" smtClean="0"/>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8" name="Rectangle 7"/>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p:cNvSpPr>
            <a:spLocks noGrp="1"/>
          </p:cNvSpPr>
          <p:nvPr>
            <p:ph type="dt" sz="half" idx="10"/>
          </p:nvPr>
        </p:nvSpPr>
        <p:spPr/>
        <p:txBody>
          <a:bodyPr/>
          <a:lstStyle/>
          <a:p>
            <a:fld id="{ED291B17-9318-49DB-B28B-6E5994AE9581}" type="datetime1">
              <a:rPr lang="en-US" smtClean="0"/>
            </a:fld>
            <a:endParaRPr lang="en-US" dirty="0"/>
          </a:p>
        </p:txBody>
      </p:sp>
      <p:sp>
        <p:nvSpPr>
          <p:cNvPr id="12" name="Footer Placeholder 11"/>
          <p:cNvSpPr>
            <a:spLocks noGrp="1"/>
          </p:cNvSpPr>
          <p:nvPr>
            <p:ph type="ftr" sz="quarter" idx="11"/>
          </p:nvPr>
        </p:nvSpPr>
        <p:spPr/>
        <p:txBody>
          <a:bodyPr/>
          <a:lstStyle/>
          <a:p>
            <a:endParaRPr lang="en-US" dirty="0"/>
          </a:p>
        </p:txBody>
      </p:sp>
      <p:sp>
        <p:nvSpPr>
          <p:cNvPr id="13" name="Slide Number Placeholder 12"/>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70" indent="-30607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svg"/><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svg"/><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svg"/><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2" name="Rectangle 1030"/>
          <p:cNvSpPr>
            <a:spLocks noGrp="1" noRot="1" noChangeAspect="1" noMove="1" noResize="1" noEditPoints="1" noAdjustHandles="1" noChangeArrowheads="1" noChangeShapeType="1" noTextEdit="1"/>
          </p:cNvSpPr>
          <p:nvPr/>
        </p:nvSpPr>
        <p:spPr>
          <a:xfrm>
            <a:off x="0" y="952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1191" y="723901"/>
            <a:ext cx="10993549" cy="1428750"/>
          </a:xfrm>
        </p:spPr>
        <p:txBody>
          <a:bodyPr>
            <a:normAutofit/>
          </a:bodyPr>
          <a:lstStyle/>
          <a:p>
            <a:r>
              <a:rPr lang="en-US" sz="3400">
                <a:latin typeface="Times New Roman" panose="02020603050405020304" pitchFamily="18" charset="0"/>
                <a:cs typeface="Times New Roman" panose="02020603050405020304" pitchFamily="18" charset="0"/>
              </a:rPr>
              <a:t>Change initiative at Cathay Pacific Airways</a:t>
            </a:r>
            <a:endParaRPr lang="en-US" sz="34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81194" y="5908035"/>
            <a:ext cx="10993546" cy="525565"/>
          </a:xfrm>
        </p:spPr>
        <p:txBody>
          <a:bodyPr>
            <a:normAutofit/>
          </a:bodyPr>
          <a:lstStyle/>
          <a:p>
            <a:pPr>
              <a:lnSpc>
                <a:spcPct val="90000"/>
              </a:lnSpc>
            </a:pPr>
            <a:r>
              <a:rPr lang="en-US" sz="1100">
                <a:latin typeface="Times New Roman" panose="02020603050405020304" pitchFamily="18" charset="0"/>
                <a:cs typeface="Times New Roman" panose="02020603050405020304" pitchFamily="18" charset="0"/>
              </a:rPr>
              <a:t>Presented by: Kwok Chun Ho, leo</a:t>
            </a:r>
            <a:endParaRPr lang="en-US" sz="1100">
              <a:latin typeface="Times New Roman" panose="02020603050405020304" pitchFamily="18" charset="0"/>
              <a:cs typeface="Times New Roman" panose="02020603050405020304" pitchFamily="18" charset="0"/>
            </a:endParaRPr>
          </a:p>
          <a:p>
            <a:pPr>
              <a:lnSpc>
                <a:spcPct val="90000"/>
              </a:lnSpc>
            </a:pPr>
            <a:r>
              <a:rPr lang="en-US" sz="1100">
                <a:latin typeface="Times New Roman" panose="02020603050405020304" pitchFamily="18" charset="0"/>
                <a:cs typeface="Times New Roman" panose="02020603050405020304" pitchFamily="18" charset="0"/>
              </a:rPr>
              <a:t>Student ID: 2133983</a:t>
            </a:r>
            <a:endParaRPr lang="en-US" sz="1100">
              <a:latin typeface="Times New Roman" panose="02020603050405020304" pitchFamily="18" charset="0"/>
              <a:cs typeface="Times New Roman" panose="02020603050405020304" pitchFamily="18" charset="0"/>
            </a:endParaRPr>
          </a:p>
        </p:txBody>
      </p:sp>
      <p:sp>
        <p:nvSpPr>
          <p:cNvPr id="1053" name="Rectangle 1032"/>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1034"/>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4" name="Rectangle 1036"/>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Aircraft and fleet l Travel Information l Cathay Pacific"/>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1445724" y="2152430"/>
            <a:ext cx="9264178" cy="36027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ye Covid - Cathay Pacific Posts First Operating Profit in Three Years -  Bloomberg"/>
          <p:cNvPicPr>
            <a:picLocks noChangeAspect="1" noChangeArrowheads="1"/>
          </p:cNvPicPr>
          <p:nvPr/>
        </p:nvPicPr>
        <p:blipFill rotWithShape="1">
          <a:blip r:embed="rId1">
            <a:alphaModFix amt="40000"/>
            <a:extLst>
              <a:ext uri="{28A0092B-C50C-407E-A947-70E740481C1C}">
                <a14:useLocalDpi xmlns:a14="http://schemas.microsoft.com/office/drawing/2010/main" val="0"/>
              </a:ext>
            </a:extLst>
          </a:blip>
          <a:srcRect t="15413"/>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023870" y="702156"/>
            <a:ext cx="10144260" cy="1013800"/>
          </a:xfrm>
        </p:spPr>
        <p:txBody>
          <a:bodyPr>
            <a:normAutofit/>
          </a:bodyPr>
          <a:lstStyle/>
          <a:p>
            <a:r>
              <a:rPr lang="en-US">
                <a:solidFill>
                  <a:schemeClr val="tx1"/>
                </a:solidFill>
                <a:latin typeface="Times New Roman" panose="02020603050405020304" pitchFamily="18" charset="0"/>
                <a:cs typeface="Times New Roman" panose="02020603050405020304" pitchFamily="18" charset="0"/>
              </a:rPr>
              <a:t>Introduction</a:t>
            </a:r>
            <a:endParaRPr lang="en-US">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65199" y="2180496"/>
            <a:ext cx="10261602" cy="3678303"/>
          </a:xfrm>
        </p:spPr>
        <p:txBody>
          <a:bodyPr>
            <a:normAutofit/>
          </a:bodyPr>
          <a:lstStyle/>
          <a:p>
            <a:r>
              <a:rPr lang="en-US">
                <a:effectLst/>
                <a:latin typeface="Times New Roman" panose="02020603050405020304" pitchFamily="18" charset="0"/>
                <a:ea typeface="Calibri" panose="020F0502020204030204" pitchFamily="34" charset="0"/>
                <a:cs typeface="Times New Roman" panose="02020603050405020304" pitchFamily="18" charset="0"/>
              </a:rPr>
              <a:t>Operations to comply with COVID-19 restrictions </a:t>
            </a:r>
            <a:endParaRPr lang="en-US">
              <a:effectLst/>
              <a:latin typeface="Times New Roman" panose="02020603050405020304" pitchFamily="18" charset="0"/>
              <a:ea typeface="Calibri" panose="020F0502020204030204" pitchFamily="34" charset="0"/>
              <a:cs typeface="Times New Roman" panose="02020603050405020304" pitchFamily="18" charset="0"/>
            </a:endParaRPr>
          </a:p>
          <a:p>
            <a:r>
              <a:rPr lang="en-US">
                <a:effectLst/>
                <a:latin typeface="Times New Roman" panose="02020603050405020304" pitchFamily="18" charset="0"/>
                <a:ea typeface="Calibri" panose="020F0502020204030204" pitchFamily="34" charset="0"/>
                <a:cs typeface="Times New Roman" panose="02020603050405020304" pitchFamily="18" charset="0"/>
              </a:rPr>
              <a:t>Digital initiatives to improve the safety and convenience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r>
              <a:rPr lang="en-US">
                <a:effectLst/>
                <a:latin typeface="Times New Roman" panose="02020603050405020304" pitchFamily="18" charset="0"/>
                <a:ea typeface="Calibri" panose="020F0502020204030204" pitchFamily="34" charset="0"/>
                <a:cs typeface="Times New Roman" panose="02020603050405020304" pitchFamily="18" charset="0"/>
              </a:rPr>
              <a:t>Contactless check-in</a:t>
            </a:r>
            <a:endParaRPr lang="en-US">
              <a:effectLst/>
              <a:latin typeface="Times New Roman" panose="02020603050405020304" pitchFamily="18" charset="0"/>
              <a:ea typeface="Calibri" panose="020F0502020204030204" pitchFamily="34" charset="0"/>
              <a:cs typeface="Times New Roman" panose="02020603050405020304" pitchFamily="18" charset="0"/>
            </a:endParaRPr>
          </a:p>
          <a:p>
            <a:r>
              <a:rPr lang="en-US">
                <a:effectLst/>
                <a:latin typeface="Times New Roman" panose="02020603050405020304" pitchFamily="18" charset="0"/>
                <a:ea typeface="Calibri" panose="020F0502020204030204" pitchFamily="34" charset="0"/>
                <a:cs typeface="Times New Roman" panose="02020603050405020304" pitchFamily="18" charset="0"/>
              </a:rPr>
              <a:t>A Digital Health Pass</a:t>
            </a:r>
            <a:endParaRPr lang="en-US">
              <a:effectLst/>
              <a:latin typeface="Times New Roman" panose="02020603050405020304" pitchFamily="18" charset="0"/>
              <a:ea typeface="Calibri" panose="020F0502020204030204" pitchFamily="34" charset="0"/>
              <a:cs typeface="Times New Roman" panose="02020603050405020304" pitchFamily="18" charset="0"/>
            </a:endParaRPr>
          </a:p>
          <a:p>
            <a:r>
              <a:rPr lang="en-US">
                <a:effectLst/>
                <a:latin typeface="Times New Roman" panose="02020603050405020304" pitchFamily="18" charset="0"/>
                <a:ea typeface="Calibri" panose="020F0502020204030204" pitchFamily="34" charset="0"/>
                <a:cs typeface="Times New Roman" panose="02020603050405020304" pitchFamily="18" charset="0"/>
              </a:rPr>
              <a:t>Expanded digital customer service </a:t>
            </a:r>
            <a:endParaRPr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Business Environment Diagnosis </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2"/>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13433" y="702156"/>
            <a:ext cx="3568661" cy="1188720"/>
          </a:xfrm>
        </p:spPr>
        <p:txBody>
          <a:bodyPr>
            <a:normAutofit fontScale="90000"/>
          </a:bodyPr>
          <a:lstStyle/>
          <a:p>
            <a:pPr>
              <a:lnSpc>
                <a:spcPct val="90000"/>
              </a:lnSpc>
            </a:pPr>
            <a:r>
              <a:rPr lang="en-US" sz="2600" dirty="0">
                <a:latin typeface="Times New Roman" panose="02020603050405020304" pitchFamily="18" charset="0"/>
                <a:cs typeface="Times New Roman" panose="02020603050405020304" pitchFamily="18" charset="0"/>
              </a:rPr>
              <a:t>Change Approach for Cathay Pacific airways- Kotter’s eight step plan </a:t>
            </a:r>
            <a:endParaRPr lang="en-US" sz="2600" dirty="0">
              <a:latin typeface="Times New Roman" panose="02020603050405020304" pitchFamily="18" charset="0"/>
              <a:cs typeface="Times New Roman" panose="02020603050405020304" pitchFamily="18" charset="0"/>
            </a:endParaRPr>
          </a:p>
        </p:txBody>
      </p:sp>
      <p:pic>
        <p:nvPicPr>
          <p:cNvPr id="5" name="Picture 4" descr="Plane in red circle"/>
          <p:cNvPicPr>
            <a:picLocks noChangeAspect="1"/>
          </p:cNvPicPr>
          <p:nvPr/>
        </p:nvPicPr>
        <p:blipFill rotWithShape="1">
          <a:blip r:embed="rId1"/>
          <a:srcRect l="11132" r="11931" b="1"/>
          <a:stretch>
            <a:fillRect/>
          </a:stretch>
        </p:blipFill>
        <p:spPr>
          <a:xfrm>
            <a:off x="20" y="10"/>
            <a:ext cx="7537685"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013433" y="2340864"/>
            <a:ext cx="3568661" cy="3634486"/>
          </a:xfrm>
        </p:spPr>
        <p:txBody>
          <a:bodyPr>
            <a:normAutofit/>
          </a:bodyPr>
          <a:lstStyle/>
          <a:p>
            <a:pPr>
              <a:lnSpc>
                <a:spcPct val="90000"/>
              </a:lnSpc>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Kotter's Eight-Step Plan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Establishing a sense of urgency</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Creating a coalition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Developing a vision and strategy</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Communicating the change vision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Empowering employees for broad-based action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Generating short-term wins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Consolidating gains and producing more change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mj-lt"/>
              <a:buAutoNum type="arabicPeriod"/>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Anchoring new approaches into the organization's culture</a:t>
            </a: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endParaRPr lang="en-US" sz="1400" dirty="0">
              <a:latin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8485" y="772795"/>
            <a:ext cx="11029315" cy="885190"/>
          </a:xfrm>
        </p:spPr>
        <p:txBody>
          <a:bodyPr>
            <a:normAutofit/>
          </a:bodyPr>
          <a:lstStyle/>
          <a:p>
            <a:r>
              <a:rPr lang="en-US" sz="2400" dirty="0">
                <a:latin typeface="Times New Roman" panose="02020603050405020304" pitchFamily="18" charset="0"/>
                <a:cs typeface="Times New Roman" panose="02020603050405020304" pitchFamily="18" charset="0"/>
              </a:rPr>
              <a:t>Implementation of Kotter’s eight step plan in Cathay Pacific </a:t>
            </a:r>
            <a:endParaRPr lang="en-US" sz="2400" dirty="0">
              <a:latin typeface="Times New Roman" panose="02020603050405020304" pitchFamily="18" charset="0"/>
              <a:cs typeface="Times New Roman" panose="02020603050405020304" pitchFamily="18" charset="0"/>
            </a:endParaRPr>
          </a:p>
        </p:txBody>
      </p:sp>
      <p:sp>
        <p:nvSpPr>
          <p:cNvPr id="12" name="Rectangle 11"/>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p:cNvSpPr>
            <a:spLocks noGrp="1" noRot="1" noChangeAspect="1" noMove="1" noResize="1" noEditPoints="1" noAdjustHandles="1" noChangeArrowheads="1" noChangeShapeType="1" noTextEdit="1"/>
          </p:cNvSpPr>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52372" y="2499053"/>
            <a:ext cx="3405393" cy="3405393"/>
          </a:xfrm>
          <a:prstGeom prst="rect">
            <a:avLst/>
          </a:prstGeom>
        </p:spPr>
      </p:pic>
      <p:sp>
        <p:nvSpPr>
          <p:cNvPr id="3" name="Content Placeholder 2"/>
          <p:cNvSpPr>
            <a:spLocks noGrp="1"/>
          </p:cNvSpPr>
          <p:nvPr>
            <p:ph idx="1"/>
          </p:nvPr>
        </p:nvSpPr>
        <p:spPr>
          <a:xfrm>
            <a:off x="6335805" y="2180496"/>
            <a:ext cx="5275001" cy="4045683"/>
          </a:xfrm>
        </p:spPr>
        <p:txBody>
          <a:bodyPr>
            <a:normAutofit/>
          </a:bodyPr>
          <a:lstStyle/>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1- Highlighting the need for digital transformation</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2- Bringing together a team of leaders and stakeholders </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3- Increasing customer convenience and improving operational efficiency. </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4- Sharing the digital transformation plan with all employees and stakeholders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5-Provide training and resources to employees to support the adoption </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6- Celebrating early successes </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7- Building on the momentum of the initial digital initiatives</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8- Recognize and reward behaviors that support digitalization</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a:spLocks noGrp="1" noRot="1" noChangeAspect="1" noMove="1" noResize="1" noEditPoints="1" noAdjustHandles="1" noChangeArrowheads="1" noChangeShapeType="1" noTextEdit="1"/>
          </p:cNvSpPr>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7559" y="938022"/>
            <a:ext cx="6647905" cy="1188720"/>
          </a:xfrm>
        </p:spPr>
        <p:txBody>
          <a:bodyPr>
            <a:normAutofit/>
          </a:bodyPr>
          <a:lstStyle/>
          <a:p>
            <a:r>
              <a:rPr lang="en-US" sz="2400" dirty="0">
                <a:solidFill>
                  <a:srgbClr val="FFFFFF"/>
                </a:solidFill>
                <a:latin typeface="Times New Roman" panose="02020603050405020304" pitchFamily="18" charset="0"/>
                <a:cs typeface="Times New Roman" panose="02020603050405020304" pitchFamily="18" charset="0"/>
              </a:rPr>
              <a:t>Outcome of Kotter’s eight step plan</a:t>
            </a:r>
            <a:endParaRPr lang="en-US" sz="2400" dirty="0">
              <a:solidFill>
                <a:srgbClr val="FFFFFF"/>
              </a:solidFill>
              <a:latin typeface="Times New Roman" panose="02020603050405020304" pitchFamily="18" charset="0"/>
              <a:cs typeface="Times New Roman" panose="02020603050405020304" pitchFamily="18" charset="0"/>
            </a:endParaRPr>
          </a:p>
        </p:txBody>
      </p:sp>
      <p:sp>
        <p:nvSpPr>
          <p:cNvPr id="27" name="Rectangle 26"/>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07559" y="2340864"/>
            <a:ext cx="6690843" cy="3793237"/>
          </a:xfrm>
        </p:spPr>
        <p:txBody>
          <a:bodyPr>
            <a:normAutofit/>
          </a:bodyPr>
          <a:lstStyle/>
          <a:p>
            <a:r>
              <a:rPr lang="en-US"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O</a:t>
            </a:r>
            <a: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rganization's behavior: a culture of innovation and agility within the organization.</a:t>
            </a:r>
            <a:endPar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dirty="0">
                <a:solidFill>
                  <a:srgbClr val="FFFFFF"/>
                </a:solidFill>
                <a:latin typeface="Times New Roman" panose="02020603050405020304" pitchFamily="18" charset="0"/>
                <a:cs typeface="Times New Roman" panose="02020603050405020304" pitchFamily="18" charset="0"/>
              </a:rPr>
              <a:t>Organization’s operations: </a:t>
            </a:r>
            <a: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improve its efficiency and reduce costs</a:t>
            </a:r>
            <a:endParaRPr lang="en-US" dirty="0">
              <a:solidFill>
                <a:srgbClr val="FFFFFF"/>
              </a:solidFill>
              <a:latin typeface="Times New Roman" panose="02020603050405020304" pitchFamily="18" charset="0"/>
              <a:cs typeface="Times New Roman" panose="02020603050405020304" pitchFamily="18" charset="0"/>
            </a:endParaRPr>
          </a:p>
          <a:p>
            <a:pPr marL="0" indent="0">
              <a:buNone/>
            </a:pPr>
            <a:endParaRPr lang="en-US" dirty="0">
              <a:solidFill>
                <a:srgbClr val="FFFFFF"/>
              </a:solidFill>
              <a:latin typeface="Times New Roman" panose="02020603050405020304" pitchFamily="18" charset="0"/>
              <a:cs typeface="Times New Roman" panose="02020603050405020304" pitchFamily="18" charset="0"/>
            </a:endParaRPr>
          </a:p>
        </p:txBody>
      </p:sp>
      <p:pic>
        <p:nvPicPr>
          <p:cNvPr id="7" name="Graphic 6" descr="Light Bulb and Gea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76761" y="2049354"/>
            <a:ext cx="3053422" cy="3053422"/>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Positive effects of change program </a:t>
            </a:r>
            <a:endParaRPr lang="en-US" dirty="0">
              <a:latin typeface="Times New Roman" panose="02020603050405020304" pitchFamily="18" charset="0"/>
              <a:cs typeface="Times New Roman" panose="02020603050405020304" pitchFamily="18" charset="0"/>
            </a:endParaRPr>
          </a:p>
        </p:txBody>
      </p:sp>
      <p:graphicFrame>
        <p:nvGraphicFramePr>
          <p:cNvPr id="15" name="Content Placeholder 2"/>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581192" y="702156"/>
            <a:ext cx="11029616" cy="1188720"/>
          </a:xfrm>
        </p:spPr>
        <p:txBody>
          <a:bodyPr>
            <a:normAutofit/>
          </a:bodyPr>
          <a:lstStyle/>
          <a:p>
            <a:r>
              <a:rPr lang="en-US">
                <a:latin typeface="Times New Roman" panose="02020603050405020304" pitchFamily="18" charset="0"/>
                <a:cs typeface="Times New Roman" panose="02020603050405020304" pitchFamily="18" charset="0"/>
              </a:rPr>
              <a:t>Negative effects of Change program</a:t>
            </a:r>
            <a:r>
              <a:rPr lang="en-US"/>
              <a:t> </a:t>
            </a:r>
            <a:endParaRPr lang="en-US" dirty="0"/>
          </a:p>
        </p:txBody>
      </p:sp>
      <p:sp>
        <p:nvSpPr>
          <p:cNvPr id="12" name="Rectangle 11"/>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3"/>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p:cNvSpPr>
            <a:spLocks noGrp="1" noRot="1" noChangeAspect="1" noMove="1" noResize="1" noEditPoints="1" noAdjustHandles="1" noChangeArrowheads="1" noChangeShapeType="1" noTextEdit="1"/>
          </p:cNvSpPr>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wnward trend"/>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52372" y="2499053"/>
            <a:ext cx="3405393" cy="3405393"/>
          </a:xfrm>
          <a:prstGeom prst="rect">
            <a:avLst/>
          </a:prstGeom>
        </p:spPr>
      </p:pic>
      <p:sp>
        <p:nvSpPr>
          <p:cNvPr id="3" name="Content Placeholder 2"/>
          <p:cNvSpPr>
            <a:spLocks noGrp="1"/>
          </p:cNvSpPr>
          <p:nvPr>
            <p:ph idx="1"/>
          </p:nvPr>
        </p:nvSpPr>
        <p:spPr>
          <a:xfrm>
            <a:off x="6335805" y="2180496"/>
            <a:ext cx="5275001" cy="4045683"/>
          </a:xfrm>
        </p:spPr>
        <p:txBody>
          <a:bodyPr>
            <a:normAutofit/>
          </a:bodyPr>
          <a:lstStyle/>
          <a:p>
            <a:pPr>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Increased reliance on technology</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Employee resistance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Customer confusion or frustration</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Digital divide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Financial constraints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p:cNvPicPr>
            <a:picLocks noChangeAspect="1"/>
          </p:cNvPicPr>
          <p:nvPr/>
        </p:nvPicPr>
        <p:blipFill rotWithShape="1">
          <a:blip r:embed="rId1"/>
          <a:srcRect t="3981" b="6019"/>
          <a:stretch>
            <a:fillRect/>
          </a:stretch>
        </p:blipFill>
        <p:spPr>
          <a:xfrm>
            <a:off x="20" y="10"/>
            <a:ext cx="12191980" cy="6857988"/>
          </a:xfrm>
          <a:prstGeom prst="rect">
            <a:avLst/>
          </a:prstGeom>
        </p:spPr>
      </p:pic>
      <p:sp>
        <p:nvSpPr>
          <p:cNvPr id="9" name="Rectangle 8"/>
          <p:cNvSpPr>
            <a:spLocks noGrp="1" noRot="1" noChangeAspect="1" noMove="1" noResize="1" noEditPoints="1" noAdjustHandles="1" noChangeArrowheads="1" noChangeShapeType="1" noTextEdit="1"/>
          </p:cNvSpPr>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a:spLocks noGrp="1" noRot="1" noChangeAspect="1" noMove="1" noResize="1" noEditPoints="1" noAdjustHandles="1" noChangeArrowheads="1" noChangeShapeType="1" noTextEdit="1"/>
          </p:cNvSpPr>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966184" y="938022"/>
            <a:ext cx="4389261" cy="1188720"/>
          </a:xfrm>
        </p:spPr>
        <p:txBody>
          <a:bodyPr>
            <a:normAutofit fontScale="90000"/>
          </a:bodyPr>
          <a:lstStyle/>
          <a:p>
            <a:pPr>
              <a:lnSpc>
                <a:spcPct val="90000"/>
              </a:lnSpc>
            </a:pPr>
            <a:r>
              <a:rPr lang="en-US" sz="2445" b="1">
                <a:effectLst/>
                <a:latin typeface="Times New Roman" panose="02020603050405020304" pitchFamily="18" charset="0"/>
                <a:ea typeface="Calibri" panose="020F0502020204030204" pitchFamily="34" charset="0"/>
                <a:cs typeface="Times New Roman" panose="02020603050405020304" pitchFamily="18" charset="0"/>
              </a:rPr>
              <a:t>Critical analysis and Future recommendations </a:t>
            </a:r>
            <a:br>
              <a:rPr lang="en-US" sz="2445">
                <a:effectLst/>
                <a:latin typeface="Times New Roman" panose="02020603050405020304" pitchFamily="18" charset="0"/>
                <a:ea typeface="Calibri" panose="020F0502020204030204" pitchFamily="34" charset="0"/>
                <a:cs typeface="Times New Roman" panose="02020603050405020304" pitchFamily="18" charset="0"/>
              </a:rPr>
            </a:br>
            <a:endParaRPr lang="en-US" sz="2445">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6184" y="2340865"/>
            <a:ext cx="4389262" cy="3788474"/>
          </a:xfrm>
        </p:spPr>
        <p:txBody>
          <a:bodyPr>
            <a:normAutofit/>
          </a:bodyPr>
          <a:lstStyle/>
          <a:p>
            <a:pPr>
              <a:lnSpc>
                <a:spcPct val="90000"/>
              </a:lnSpc>
            </a:pP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Compared to other change initiatives in the airline industry, Cathay Pacific Airways' digitalization efforts during the COVID-19 pandemic have been relatively successful </a:t>
            </a:r>
            <a:endParaRPr lang="en-US" sz="17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700" dirty="0">
                <a:latin typeface="Times New Roman" panose="02020603050405020304" pitchFamily="18" charset="0"/>
                <a:ea typeface="Calibri" panose="020F0502020204030204" pitchFamily="34" charset="0"/>
                <a:cs typeface="Times New Roman" panose="02020603050405020304" pitchFamily="18" charset="0"/>
              </a:rPr>
              <a:t>R</a:t>
            </a: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ecommendations for future improvements: personalized messaging and offers through mobile apps, utilizing social media for customer service and engagement, and leveraging data analytics to gain insights into customer behavior and preferences.</a:t>
            </a:r>
            <a:endParaRPr lang="en-US" sz="17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r>
              <a:rPr lang="en-US" sz="1700" dirty="0">
                <a:latin typeface="Times New Roman" panose="02020603050405020304" pitchFamily="18" charset="0"/>
                <a:ea typeface="Calibri" panose="020F0502020204030204" pitchFamily="34" charset="0"/>
                <a:cs typeface="Times New Roman" panose="02020603050405020304" pitchFamily="18" charset="0"/>
              </a:rPr>
              <a:t>I</a:t>
            </a: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nnovation in areas such as augmented reality (AR) and virtual reality (VR) to enhance the customer experience</a:t>
            </a:r>
            <a:endParaRPr lang="en-US" sz="17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endParaRPr lang="en-US" sz="1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581192" y="702156"/>
            <a:ext cx="11029616" cy="1188720"/>
          </a:xfrm>
        </p:spPr>
        <p:txBody>
          <a:bodyPr>
            <a:normAutofit/>
          </a:bodyPr>
          <a:lstStyle/>
          <a:p>
            <a:r>
              <a:rPr lang="en-US">
                <a:solidFill>
                  <a:schemeClr val="tx1">
                    <a:lumMod val="85000"/>
                    <a:lumOff val="15000"/>
                  </a:schemeClr>
                </a:solidFill>
                <a:latin typeface="Times New Roman" panose="02020603050405020304" pitchFamily="18" charset="0"/>
                <a:cs typeface="Times New Roman" panose="02020603050405020304" pitchFamily="18" charset="0"/>
              </a:rPr>
              <a:t>Summary and key points </a:t>
            </a:r>
            <a:endParaRPr lang="en-US">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11" name="Rectangle 10"/>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13433" y="702156"/>
            <a:ext cx="3568661" cy="1188720"/>
          </a:xfrm>
        </p:spPr>
        <p:txBody>
          <a:bodyPr>
            <a:normAutofit/>
          </a:bodyPr>
          <a:lstStyle/>
          <a:p>
            <a:r>
              <a:rPr lang="en-US" dirty="0">
                <a:latin typeface="Times New Roman" panose="02020603050405020304" pitchFamily="18" charset="0"/>
                <a:cs typeface="Times New Roman" panose="02020603050405020304" pitchFamily="18" charset="0"/>
              </a:rPr>
              <a:t>Conclusion</a:t>
            </a:r>
            <a:r>
              <a:rPr lang="en-US" dirty="0"/>
              <a:t> </a:t>
            </a:r>
            <a:endParaRPr lang="en-US" dirty="0"/>
          </a:p>
        </p:txBody>
      </p:sp>
      <p:pic>
        <p:nvPicPr>
          <p:cNvPr id="5" name="Picture 4" descr="Plane on tarmac"/>
          <p:cNvPicPr>
            <a:picLocks noChangeAspect="1"/>
          </p:cNvPicPr>
          <p:nvPr/>
        </p:nvPicPr>
        <p:blipFill rotWithShape="1">
          <a:blip r:embed="rId1"/>
          <a:srcRect l="26033" r="600" b="-1"/>
          <a:stretch>
            <a:fillRect/>
          </a:stretch>
        </p:blipFill>
        <p:spPr>
          <a:xfrm>
            <a:off x="20" y="10"/>
            <a:ext cx="7537685"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013433" y="2340864"/>
            <a:ext cx="3568661" cy="3634486"/>
          </a:xfrm>
        </p:spPr>
        <p:txBody>
          <a:bodyPr>
            <a:normAutofit/>
          </a:bodyPr>
          <a:lstStyle/>
          <a:p>
            <a:pPr>
              <a:lnSpc>
                <a:spcPct val="90000"/>
              </a:lnSpc>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In conclusion, Cathay Pacific Airways successfully implemented a change program in response to the external challenges of the COVID-19 pandemic and rapid digitalization. The adoption of digital initiatives has enabled the airline to improve operational efficiency, reduce costs, and enhance the customer experience. However, there have been some negative impacts on employee behavior and job security, and the airline will need to address these issues to maintain employee morale and retention.</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90000"/>
              </a:lnSpc>
              <a:spcAft>
                <a:spcPts val="800"/>
              </a:spcAft>
              <a:buNone/>
            </a:pP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124999"/>
            <a:ext cx="4076149" cy="4608003"/>
          </a:xfrm>
        </p:spPr>
        <p:txBody>
          <a:bodyPr anchor="ctr">
            <a:normAutofit/>
          </a:bodyPr>
          <a:lstStyle/>
          <a:p>
            <a:r>
              <a:rPr lang="en-US" sz="4000">
                <a:solidFill>
                  <a:schemeClr val="accent1"/>
                </a:solidFill>
                <a:latin typeface="Times New Roman" panose="02020603050405020304" pitchFamily="18" charset="0"/>
                <a:cs typeface="Times New Roman" panose="02020603050405020304" pitchFamily="18" charset="0"/>
              </a:rPr>
              <a:t>References</a:t>
            </a:r>
            <a:r>
              <a:rPr lang="en-US" sz="4000">
                <a:solidFill>
                  <a:schemeClr val="accent1"/>
                </a:solidFill>
              </a:rPr>
              <a:t> </a:t>
            </a:r>
            <a:endParaRPr lang="en-US" sz="4000">
              <a:solidFill>
                <a:schemeClr val="accent1"/>
              </a:solidFill>
            </a:endParaRPr>
          </a:p>
        </p:txBody>
      </p:sp>
      <p:sp>
        <p:nvSpPr>
          <p:cNvPr id="10" name="Rectangle 9"/>
          <p:cNvSpPr>
            <a:spLocks noGrp="1" noRot="1" noChangeAspect="1" noMove="1" noResize="1" noEditPoints="1" noAdjustHandles="1" noChangeArrowheads="1" noChangeShapeType="1" noTextEdit="1"/>
          </p:cNvSpPr>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a:spLocks noGrp="1" noRot="1" noChangeAspect="1" noMove="1" noResize="1" noEditPoints="1" noAdjustHandles="1" noChangeArrowheads="1" noChangeShapeType="1" noTextEdit="1"/>
          </p:cNvSpPr>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5117586" y="1124998"/>
            <a:ext cx="6143248" cy="4608003"/>
          </a:xfrm>
        </p:spPr>
        <p:txBody>
          <a:bodyPr>
            <a:normAutofit/>
          </a:bodyPr>
          <a:lstStyle/>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Cathay Pacific Airways Limited. (2020). Annual Report 2019. Hong Kong: Author.</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Kotter, J. P. (1996). Leading change. Harvard Business Press.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Lewin, K. (1951). Field theory in social science: Selected theoretical papers. Harper &amp; Row.</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Cameron, E., &amp; Green, M. (2015). Making sense of change management: A complete guide to the models, tools and techniques of organizational change. Kogan Page Publishers.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Hayes, J. (2018). The theory and practice of change management. Palgrave Macmillan.</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PWC. (2021). Airline industry trends: Recovery takes off. Retrieved from https://www.pwc.com/gx/en/industries/hospitality-leisure/airline-industry-trends-2021.html</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IATA. (2020). COVID-19 and aviation: Economic impact. Retrieved from https://www.iata.org/en/iata-repository/publications/economic-reports/covid-19-and-aviation-economic-impact/</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Fok</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R. (2021). Digital transformation of the aviation industry: A systematic literature review. Journal of Air Transport Management, 92, 101925.</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Li, X., Li, L., &amp; Li, D. (2020). The impact of COVID-19 on airline markets and airline competition: An empirical analysis using the case of China’s airline market. Journal of Air Transport Management, 89, 101969.</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90000"/>
              </a:lnSpc>
            </a:pPr>
            <a:endParaRPr lang="en-US" sz="1100" dirty="0">
              <a:latin typeface="Times New Roman" panose="02020603050405020304" pitchFamily="18" charset="0"/>
              <a:cs typeface="Times New Roman" panose="02020603050405020304" pitchFamily="18" charset="0"/>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520232" y="4657571"/>
            <a:ext cx="11029616" cy="1188720"/>
          </a:xfrm>
        </p:spPr>
        <p:txBody>
          <a:bodyPr>
            <a:normAutofit fontScale="90000"/>
          </a:bodyPr>
          <a:p>
            <a:pPr algn="ctr"/>
            <a:r>
              <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sym typeface="+mn-ea"/>
              </a:rPr>
              <a:t>The End</a:t>
            </a:r>
            <a:br>
              <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sym typeface="+mn-ea"/>
              </a:rPr>
            </a:br>
            <a:br>
              <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sym typeface="+mn-ea"/>
              </a:rPr>
              <a:t>Thank You</a:t>
            </a:r>
            <a:br>
              <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US" sz="800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sz="5400">
                <a:ln/>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appendix</a:t>
            </a:r>
            <a:endParaRPr lang="en-US" sz="5400">
              <a:ln/>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p>
            <a:r>
              <a:rPr lang="en-US">
                <a:latin typeface="Times New Roman" panose="02020603050405020304" pitchFamily="18" charset="0"/>
                <a:cs typeface="Times New Roman" panose="02020603050405020304" pitchFamily="18" charset="0"/>
              </a:rPr>
              <a:t>Slide 2</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Introduction: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Cathay Pacific Airways is a Hong Kong-based airline. As with many other airlines, Cathay Pacific Airways has had to adapt its operations to comply with COVID-19 restrictions and meet changing customer expectations. The airline has implemented various digital initiatives to improve the safety and convenience of its services, including contactless check-in, a Digital Health Pass, and expanded digital customer service channels. I will diagnose the business situation of Cathay Pacific Airways and consider an appropriate change approach to evaluate its effects on the organization. Given the external challenges, particularly rapid digitalization, that Cathay Pacific Airways has faced during the pandemic, this assignment will explore the digital initiatives the airline has implemented and evaluate their impact on the organization.</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931545"/>
            <a:ext cx="11029315" cy="5043805"/>
          </a:xfrm>
        </p:spPr>
        <p:txBody>
          <a:bodyPr>
            <a:normAutofit/>
          </a:bodyPr>
          <a:p>
            <a:r>
              <a:rPr lang="en-US">
                <a:latin typeface="Times New Roman" panose="02020603050405020304" pitchFamily="18" charset="0"/>
                <a:cs typeface="Times New Roman" panose="02020603050405020304" pitchFamily="18" charset="0"/>
              </a:rPr>
              <a:t>Slide 3</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Business environment Diagnosis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The COVID-19 pandemic has had a big effect on the aviation industry, and airlines all over the world are having to deal with problems like never before. Cathay Pacific Airways has had to change how it operates to meet changing customer expectations and adhere to COVID-19 restrictions. In addition, Cathay Pacific Airways has been challenged by low-cost carriers, shifting customer expectations, and advancements in technology.</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As previously stated, Cathay Pacific Airways has implemented a number of digital initiatives in response to these difficulties in order to enhance the pandemic customer experience, cut costs, and enhance operational efficiency. In any case, these progressions may likewise have inner variables that influence the change drive, for example, organization culture, worker obstruction, and monetary limitations. Additionally, Cathay Pacific Airways may face challenges in implementing digital initiatives due to the airline industry's strict regulations.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Overall, the operating environment of Cathay Pacific is complex and full of challenges, and the major issue is how to reduce contact between people under COVID-19 while maintaining the company's vision and mission, providing first-class service to customers, and excellent level of service.</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586740"/>
            <a:ext cx="11029315" cy="5388610"/>
          </a:xfrm>
        </p:spPr>
        <p:txBody>
          <a:bodyPr>
            <a:normAutofit fontScale="60000"/>
          </a:bodyPr>
          <a:p>
            <a:r>
              <a:rPr lang="en-US">
                <a:latin typeface="Times New Roman" panose="02020603050405020304" pitchFamily="18" charset="0"/>
                <a:cs typeface="Times New Roman" panose="02020603050405020304" pitchFamily="18" charset="0"/>
              </a:rPr>
              <a:t>Slide 4</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Change approaches for Cathay pacific- Kotter’s eight step</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For the organizational change of Cathay Pacific Airways during Covid-19 and their digitalization, Kotter's Eight-Step Plan for Implementing Change could be an appropriate change approach. This model consists of the following eight steps: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1.	Establishing a sense of urgency</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2.	Creating a coalition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3.	Developing a vision and strategy</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4.	Communicating the change vision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5.	Empowering employees for broad-based action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6.	Generating short-term wins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7.	Consolidating gains and producing more change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8.	Anchoring new approaches into the organization's culture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This approach is particularly appropriate for Cathay Pacific Airways as it addresses the challenges of digitalization and the need for change during the pandemic. The eight-step plan helps to establish the urgency and importance of the change, create a vision for the future, and communicate this vision to all stakeholders. It also empowers employees to act on the vision and create short-term wins to build momentum for further change.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Furthermore, the approach emphasizes the need for consolidation and anchoring of new approaches in the organization's culture to ensure long-term sustainability. This is essential for Cathay Pacific Airways to maintain its competitiveness and respond to the rapidly changing business environment in the airline industry.</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Overall, Kotter's Eight-Step Plan provides a comprehensive framework for managing change and is well-suited to Cathay Pacific Airways' digitalization efforts during Covid-19.</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07060"/>
            <a:ext cx="11029315" cy="5368290"/>
          </a:xfrm>
        </p:spPr>
        <p:txBody>
          <a:bodyPr>
            <a:normAutofit fontScale="60000"/>
          </a:bodyPr>
          <a:p>
            <a:r>
              <a:rPr lang="en-US">
                <a:latin typeface="Times New Roman" panose="02020603050405020304" pitchFamily="18" charset="0"/>
                <a:cs typeface="Times New Roman" panose="02020603050405020304" pitchFamily="18" charset="0"/>
              </a:rPr>
              <a:t>Slide 5</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Implementation of Kotter’s eight-step plan in Cathay airways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These steps can be applied to the digital initiatives implemented by Cathay Pacific Airways during Covid-19. </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Create a sense of urgency: The first step is to create a sense of urgency to prepare the organization for change. Cathay Pacific Airways can do this by highlighting the impact of COVID-19 on the airline industry and the need to adapt to the changing circumstances. They can also emphasize the benefits of digitalization in terms of improving operational efficiency and enhancing the customer experience.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Build a coalition of support: Cathay Pacific Airways can build a coalition of support among key stakeholders, including employees, customers, and partners. They can involve them in the decision-making process, seek their input, and address their concerns. This can help to increase buy-in and reduce resistance to change.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Formulate a strategic vision: Cathay Pacific Airways can formulate a clear and compelling vision for their digitalization efforts. This can include specific goals and objectives, as well as a timeline and resource allocation plan such as increasing customer convenience and improving operational efficiency. </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Communicate the change vision: Communication is key to successful change management. Cathay Pacific Airways can communicate the change vision to all stakeholders using a variety of channels, such as town hall meetings, newsletters, and social media. They can also provide regular updates on the progress of the digitalization initiatives and solicit feedback from stakeholders to ensure buy-in and understanding.</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Empower others to act on the vision: Cathay Pacific Airways can empower employees to act on the vision by providing training and development opportunities. They can also establish cross-functional teams to work on specific digitalization initiatives and give them the authority to make decisions and implement changes.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Create short-term wins: Cathay Pacific Airways can create short-term wins to demonstrate the benefits of digitalization and build momentum for further change. For example, implementing contactless check-in or launching a mobile app. They can also celebrate these successes and recognize the contributions of employees and partners.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Consolidate gains and produce more change: Expanding their digital customer service channels or launching new digital products and services. They can also monitor and measure the impact of these changes to ensure they are achieving their desired outcomes.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Anchor new approaches in the organization's culture: Can anchor their new digital approaches in the organization's culture by embedding them in their policies, procedures, and values. They can also recognize and reward behaviors that support digitalization, such as innovation, collaboration, and customer-centricity. This can help to sustain the changes over the long term and ensure they become part of the organization's DNA.</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17220"/>
            <a:ext cx="11029315" cy="5358130"/>
          </a:xfrm>
        </p:spPr>
        <p:txBody>
          <a:bodyPr>
            <a:normAutofit fontScale="80000"/>
          </a:bodyPr>
          <a:p>
            <a:r>
              <a:rPr lang="en-US">
                <a:latin typeface="Times New Roman" panose="02020603050405020304" pitchFamily="18" charset="0"/>
                <a:cs typeface="Times New Roman" panose="02020603050405020304" pitchFamily="18" charset="0"/>
              </a:rPr>
              <a:t>Slide 6</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The outcome of Kotter’s eight-step plan </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Cathay Pacific Airways' response to the COVID-19 pandemic was to introduce a number of digital initiatives, which resulted in the organisation's operations and behaviour being altered in a number of different ways. The airline has been able to successfully respond to the challenges that are connected to the pandemic as well as the expectations that customers have by implementing a contactless check-in procedure, a digital health pass, and expanded customer service channels.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These digital initiatives have encouraged innovative thinking and a flexible mindset throughout the organization, which is a positive development from a behavioural point of view. Cathay Pacific Airways has established a culture that encourages adaptability and flexibility in the face of external challenges by demonstrating a willingness to welcome change and take chances. This has led to the company's success in the face of these challenges. This mindset has the potential to have a long-term, beneficial effect on the organisation's overall competitiveness and adaptability in the years to come.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 terms of the influence on operations, the digital initiatives have resulted in increased productivity as well as cost-effectiveness for the company. Because there is less chance of passengers and staff members coming into physical interaction with one another, the process of entering the aircraft has become both safer and more streamlined. Through the use of the digital health pass, travellers are now able to safely store and handle their vaccination and testing records, which has streamlined the process of clearing customs at airports. In addition, the increased customer service channels have enabled the airline to provide customers with real-time updates and assistance, which has resulted in a reduction in the workload of the airline's employees and an increase in the level of general customer satisfaction.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 general, the digital initiatives that Cathay Pacific Airways put into place during the epidemic have been successful in the sense that they have achieved the objectives that they set out to accomplish. The initiatives have had a favourable effect on the organisation's behaviour and operations, which has enabled the organisation to continue being competitive and malleable in the face of challenges posed by the outside environment.</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16585"/>
            <a:ext cx="11029315" cy="5358765"/>
          </a:xfrm>
        </p:spPr>
        <p:txBody>
          <a:bodyPr>
            <a:normAutofit/>
          </a:bodyPr>
          <a:p>
            <a:r>
              <a:rPr lang="en-US">
                <a:latin typeface="Times New Roman" panose="02020603050405020304" pitchFamily="18" charset="0"/>
                <a:cs typeface="Times New Roman" panose="02020603050405020304" pitchFamily="18" charset="0"/>
              </a:rPr>
              <a:t>Slide 7</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Positive of change program</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here are some advantages of the change program that Cathay Pacific Airways implemented:</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Improved operational efficiency: The digital initiatives implemented by Cathay Pacific Airways have streamlined its operations, leading to improved efficiency and reduced costs. For example, the contactless check-in process and Digital Health Pass have reduced the need for manual processing and physical contact, making the check-in and boarding process faster and safer.</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Enhanced customer experience: The digital initiatives have also improved the customer experience by providing real-time updates and support through mobile apps and chatbots. The Digital Health Pass has also made it easier for passengers to manage their COVID-19 vaccination and testing records, reducing the hassle of physical paperwork.</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Increased revenue: The enhanced customer experience and operational efficiency have led to increased customer loyalty and satisfaction, resulting in higher revenue for the airline.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Adaptation to changing market conditions: The digital initiatives have enabled Cathay Pacific Airways to adapt to the changing market conditions during the pandemic, such as the need for contactless processes and increased demand for real-time updates and support.</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36905"/>
            <a:ext cx="11029315" cy="5338445"/>
          </a:xfrm>
        </p:spPr>
        <p:txBody>
          <a:bodyPr>
            <a:normAutofit fontScale="90000"/>
          </a:bodyPr>
          <a:p>
            <a:r>
              <a:rPr lang="en-US">
                <a:latin typeface="Times New Roman" panose="02020603050405020304" pitchFamily="18" charset="0"/>
                <a:cs typeface="Times New Roman" panose="02020603050405020304" pitchFamily="18" charset="0"/>
              </a:rPr>
              <a:t>Slide 8</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negative effects of change program</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Some of the negative impacts and disadvantages of Cathay Pacific Airways' digitalization during COVID-19 could include: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Increased reliance on technology: If the airline's digital systems were to experience a major failure or breach, it could have a significant impact on operations and customer trust.</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Employee resistance: Introducing new technology and processes can be challenging for employees, especially if they are not adequately trained or feel that their job security is threatened. This can lead to resistance and decreased morale, which can ultimately affect customer service and the overall success of the change program.</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Customer confusion or frustration: Some customers may not be comfortable using digital platforms or may find them confusing or difficult to navigate. This could result in frustration and a negative perception of the airline, particularly if they experience delays or other issues while using these platforms.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Digital divide: The shift towards digitalization may also disproportionately affect certain groups of customers or employees who do not have access to the necessary technology or skills. This could create a digital divide and limit opportunities for these individuals within the organization.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Financial constraints: While digitalization can lead to cost savings in the long term, it can also require significant investment in the short term. If the airline is facing financial constraints due to the pandemic or other factors, it may be difficult to allocate the necessary resources to support digital initiatives.</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36905"/>
            <a:ext cx="11029315" cy="5338445"/>
          </a:xfrm>
        </p:spPr>
        <p:txBody>
          <a:bodyPr>
            <a:normAutofit fontScale="90000"/>
          </a:bodyPr>
          <a:p>
            <a:r>
              <a:rPr lang="en-US">
                <a:latin typeface="Times New Roman" panose="02020603050405020304" pitchFamily="18" charset="0"/>
                <a:cs typeface="Times New Roman" panose="02020603050405020304" pitchFamily="18" charset="0"/>
              </a:rPr>
              <a:t>Slide 9</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Critical analysis and Future recommendations </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Compared to other change initiatives in the airline industry, Cathay Pacific Airways' digitalization efforts during the COVID-19 pandemic have been relatively successful in achieving their goals of improving operational efficiency, reducing costs, and enhancing the customer experience. However, there are still areas for improvement and opportunities for further innovation in the future.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For example, other airlines such as Delta and Emirates have also implemented digital initiatives during the pandemic, such as contactless check-in and boarding, biometric verification, and real-time health monitoring. These initiatives have helped to reduce physical contact and enhance safety measures for passengers and employees.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 terms of recommendations for future improvements, Cathay Pacific Airways could consider further integrating its digital initiatives with its overall customer experience strategy. This could include personalized messaging and offers through mobile apps, utilizing social media for customer service and engagement, and leveraging data analytics to gain insights into customer behavior and preferences.</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Additionally, Cathay Pacific Airways could explore opportunities for innovation in areas such as augmented reality (AR) and virtual reality (VR) to enhance the customer experience, particularly for long-haul flights. AR and VR could be used to create immersive and interactive experiences for passengers, such as virtual tours of destinations or in-flight entertainment. In order to maintain Cathay Pacific's customer-oriented in the industry, and to provide the best flight experience.</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81025" y="647700"/>
            <a:ext cx="11029315" cy="5327650"/>
          </a:xfrm>
        </p:spPr>
        <p:txBody>
          <a:bodyPr>
            <a:normAutofit fontScale="90000"/>
          </a:bodyPr>
          <a:p>
            <a:r>
              <a:rPr lang="en-US">
                <a:latin typeface="Times New Roman" panose="02020603050405020304" pitchFamily="18" charset="0"/>
                <a:cs typeface="Times New Roman" panose="02020603050405020304" pitchFamily="18" charset="0"/>
              </a:rPr>
              <a:t>Slide 10</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Summary</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 Cathay Pacific Airways was the topic of the presentation because of its digital transformation during the COVID-19 pandemic. In order to meet shifting customer expectations and adhere to COVID-19 restrictions, the change initiative was put into action. Kotter's Eight-Step Plan for Implementing Change was the change strategy utilized for the initiative. The plan included creating a sense of urgency, forming a guiding coalition, developing a strategic vision, communicating the vision, giving others the authority to act on the vision, generating short-term wins, consolidating gains, and establishing new approaches as part of the culture of the organization.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The organization's positive and negative effects, including those on employee behavior, customer satisfaction, and financial performance, were discussed in light of the change program's effectiveness. Additionally, the change program was compared to other airline industry change initiatives and suggestions for future enhancements were made.</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Conclusion</a:t>
            </a: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In conclusion, Cathay Pacific Airways successfully implemented a change program in response to the external challenges of the COVID-19 pandemic and rapid digitalization. The adoption of digital initiatives has enabled the airline to improve operational efficiency, reduce costs, and enhance the customer experience. However, there have been some negative impacts on employee behavior and job security, and the airline will need to address these issues to maintain employee morale and retention.</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19023</Words>
  <Application>WPS Presentation</Application>
  <PresentationFormat>Widescreen</PresentationFormat>
  <Paragraphs>164</Paragraphs>
  <Slides>22</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22</vt:i4>
      </vt:variant>
    </vt:vector>
  </HeadingPairs>
  <TitlesOfParts>
    <vt:vector size="33" baseType="lpstr">
      <vt:lpstr>Arial</vt:lpstr>
      <vt:lpstr>SimSun</vt:lpstr>
      <vt:lpstr>Wingdings</vt:lpstr>
      <vt:lpstr>Wingdings 2</vt:lpstr>
      <vt:lpstr>Times New Roman</vt:lpstr>
      <vt:lpstr>Calibri</vt:lpstr>
      <vt:lpstr>Gill Sans MT</vt:lpstr>
      <vt:lpstr>Microsoft YaHei</vt:lpstr>
      <vt:lpstr>Arial Unicode MS</vt:lpstr>
      <vt:lpstr>Gill Sans MT</vt:lpstr>
      <vt:lpstr>DividendVTI</vt:lpstr>
      <vt:lpstr>Change initiative at Cathay Pacific Airways</vt:lpstr>
      <vt:lpstr>Introduction</vt:lpstr>
      <vt:lpstr>Business Environment Diagnosis </vt:lpstr>
      <vt:lpstr>Change Approach for Cathay Pacific airways- Kotter’s eight step plan </vt:lpstr>
      <vt:lpstr>Implementation of Kotter’s eight step plan in Cathay Pacific </vt:lpstr>
      <vt:lpstr>Outcome of Kotter’s eight step plan</vt:lpstr>
      <vt:lpstr>Positive effects of change program </vt:lpstr>
      <vt:lpstr>Negative effects of Change program </vt:lpstr>
      <vt:lpstr>Critical analysis and Future recommendations  </vt:lpstr>
      <vt:lpstr>Summary and key points </vt:lpstr>
      <vt:lpstr>Conclusion </vt:lpstr>
      <vt:lpstr>References </vt:lpstr>
      <vt:lpstr>The End  Thank You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initiative at Cathay Pacific Airways</dc:title>
  <dc:creator>MAHAM SHAHZADI</dc:creator>
  <cp:lastModifiedBy>lionkwok</cp:lastModifiedBy>
  <cp:revision>16</cp:revision>
  <dcterms:created xsi:type="dcterms:W3CDTF">2023-03-23T11:01:00Z</dcterms:created>
  <dcterms:modified xsi:type="dcterms:W3CDTF">2023-04-19T14:57:24Z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52F472F99DEA47E4A33A778A0C2EA715</vt:lpwstr>
  </property>
  <property fmtid="{D5CDD505-2E9C-101B-9397-08002B2CF9AE}" pid="3" name="KSOProductBuildVer">
    <vt:lpwstr>1033-11.2.0.11219</vt:lpwstr>
  </property>
</Properties>
</file>