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handoutMasterIdLst>
    <p:handoutMasterId r:id="rId20"/>
  </p:handoutMasterIdLst>
  <p:sldIdLst>
    <p:sldId id="257" r:id="rId2"/>
    <p:sldId id="258" r:id="rId3"/>
    <p:sldId id="259" r:id="rId4"/>
    <p:sldId id="263" r:id="rId5"/>
    <p:sldId id="260" r:id="rId6"/>
    <p:sldId id="261" r:id="rId7"/>
    <p:sldId id="262" r:id="rId8"/>
    <p:sldId id="264" r:id="rId9"/>
    <p:sldId id="265" r:id="rId10"/>
    <p:sldId id="266" r:id="rId11"/>
    <p:sldId id="267" r:id="rId12"/>
    <p:sldId id="270" r:id="rId13"/>
    <p:sldId id="268" r:id="rId14"/>
    <p:sldId id="269" r:id="rId15"/>
    <p:sldId id="271" r:id="rId16"/>
    <p:sldId id="272" r:id="rId17"/>
    <p:sldId id="273" r:id="rId18"/>
    <p:sldId id="274" r:id="rId19"/>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32A31839-D8F9-4160-B1E7-96FBB35AF48C}" type="datetimeFigureOut">
              <a:rPr lang="en-GB"/>
              <a:pPr>
                <a:defRPr/>
              </a:pPr>
              <a:t>19/08/2013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3866FB7A-9AF8-4F3D-A6BE-BA479661CA14}" type="slidenum">
              <a:rPr lang="en-GB"/>
              <a:pPr>
                <a:defRPr/>
              </a:pPr>
              <a:t>‹#›</a:t>
            </a:fld>
            <a:endParaRPr lang="en-GB"/>
          </a:p>
        </p:txBody>
      </p:sp>
    </p:spTree>
    <p:extLst>
      <p:ext uri="{BB962C8B-B14F-4D97-AF65-F5344CB8AC3E}">
        <p14:creationId xmlns:p14="http://schemas.microsoft.com/office/powerpoint/2010/main" val="151316879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1EA9CB4-4103-4D90-8434-F0DE46BAEFCB}" type="slidenum">
              <a:rPr lang="en-GB" smtClean="0"/>
              <a:pPr>
                <a:defRPr/>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1750A42-F099-45E2-8440-F096C54FDF68}"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D9CBE2C-A4E6-4DAF-AC2D-3509F3277035}" type="slidenum">
              <a:rPr lang="en-GB" smtClean="0"/>
              <a:pPr>
                <a:defRPr/>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AD0672F-557F-40F5-A52A-848D4FCBC79A}"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E04DB06D-D093-4389-AACA-6F1EF12FEC49}" type="slidenum">
              <a:rPr lang="en-GB" smtClean="0"/>
              <a:pPr>
                <a:defRPr/>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0F366C48-F737-4C47-A7BF-44952465AADF}"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96F9D707-9375-41B9-A4AB-876952A53F05}"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2C62EDB-C593-4D04-B354-D8F8F5B03A6F}" type="slidenum">
              <a:rPr lang="en-GB" smtClean="0"/>
              <a:pPr>
                <a:defRPr/>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E300F96-197E-4775-B4DC-E7D180D62020}"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77F9030-323E-47BF-B98E-6FB617154DF2}"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F6E0C80-252B-459F-8135-FEA11889A138}"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86974E14-3F46-43D2-B584-9AFF0F11AB67}" type="slidenum">
              <a:rPr lang="en-GB"/>
              <a:pPr>
                <a:defRPr/>
              </a:pPr>
              <a:t>‹#›</a:t>
            </a:fld>
            <a:endParaRPr lang="en-GB"/>
          </a:p>
        </p:txBody>
      </p:sp>
    </p:spTree>
    <p:extLst>
      <p:ext uri="{BB962C8B-B14F-4D97-AF65-F5344CB8AC3E}">
        <p14:creationId xmlns:p14="http://schemas.microsoft.com/office/powerpoint/2010/main" val="3583849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pPr>
              <a:defRPr/>
            </a:pPr>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pPr>
              <a:defRPr/>
            </a:pPr>
            <a:fld id="{98AFF61D-0DD9-412B-9EDA-47DE75BC2704}"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defRPr/>
            </a:pPr>
            <a:r>
              <a:rPr lang="en-GB" smtClean="0"/>
              <a:t>Armies and Navies</a:t>
            </a:r>
          </a:p>
        </p:txBody>
      </p:sp>
      <p:sp>
        <p:nvSpPr>
          <p:cNvPr id="3075" name="Rectangle 3"/>
          <p:cNvSpPr>
            <a:spLocks noGrp="1" noChangeArrowheads="1"/>
          </p:cNvSpPr>
          <p:nvPr>
            <p:ph type="subTitle" idx="1"/>
          </p:nvPr>
        </p:nvSpPr>
        <p:spPr/>
        <p:txBody>
          <a:bodyPr/>
          <a:lstStyle/>
          <a:p>
            <a:pPr eaLnBrk="1" hangingPunct="1"/>
            <a:r>
              <a:rPr lang="en-GB" i="1" smtClean="0"/>
              <a:t>Othismos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68313" y="0"/>
            <a:ext cx="8229600" cy="1371600"/>
          </a:xfrm>
        </p:spPr>
        <p:txBody>
          <a:bodyPr/>
          <a:lstStyle/>
          <a:p>
            <a:pPr eaLnBrk="1" hangingPunct="1">
              <a:defRPr/>
            </a:pPr>
            <a:r>
              <a:rPr lang="en-GB" smtClean="0"/>
              <a:t>The Othismos</a:t>
            </a:r>
          </a:p>
        </p:txBody>
      </p:sp>
      <p:sp>
        <p:nvSpPr>
          <p:cNvPr id="8195" name="Rectangle 3"/>
          <p:cNvSpPr>
            <a:spLocks noGrp="1" noChangeArrowheads="1"/>
          </p:cNvSpPr>
          <p:nvPr>
            <p:ph idx="1"/>
          </p:nvPr>
        </p:nvSpPr>
        <p:spPr>
          <a:xfrm>
            <a:off x="457200" y="1052513"/>
            <a:ext cx="8229600" cy="5616575"/>
          </a:xfrm>
        </p:spPr>
        <p:txBody>
          <a:bodyPr/>
          <a:lstStyle/>
          <a:p>
            <a:pPr eaLnBrk="1" hangingPunct="1">
              <a:defRPr/>
            </a:pPr>
            <a:r>
              <a:rPr lang="en-GB" sz="3600" smtClean="0"/>
              <a:t>The Othismos is the mass-shoving of hoplites in battle.</a:t>
            </a:r>
          </a:p>
          <a:p>
            <a:pPr eaLnBrk="1" hangingPunct="1">
              <a:defRPr/>
            </a:pPr>
            <a:r>
              <a:rPr lang="en-GB" sz="3600" smtClean="0"/>
              <a:t>It is one of the most important matters of debate regarding hoplite warfare.</a:t>
            </a:r>
          </a:p>
          <a:p>
            <a:pPr eaLnBrk="1" hangingPunct="1">
              <a:defRPr/>
            </a:pPr>
            <a:r>
              <a:rPr lang="en-GB" sz="3600" smtClean="0"/>
              <a:t>There are two connected debated matters:</a:t>
            </a:r>
          </a:p>
          <a:p>
            <a:pPr lvl="2" eaLnBrk="1" hangingPunct="1">
              <a:defRPr/>
            </a:pPr>
            <a:r>
              <a:rPr lang="en-GB" sz="3600" smtClean="0"/>
              <a:t>The hoplite line formation</a:t>
            </a:r>
          </a:p>
          <a:p>
            <a:pPr lvl="2" eaLnBrk="1" hangingPunct="1">
              <a:defRPr/>
            </a:pPr>
            <a:r>
              <a:rPr lang="en-GB" sz="3600" smtClean="0"/>
              <a:t>The existence of the othismos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GB" smtClean="0"/>
              <a:t>The Phalanx</a:t>
            </a:r>
          </a:p>
        </p:txBody>
      </p:sp>
      <p:sp>
        <p:nvSpPr>
          <p:cNvPr id="9219" name="Rectangle 3"/>
          <p:cNvSpPr>
            <a:spLocks noGrp="1" noChangeArrowheads="1"/>
          </p:cNvSpPr>
          <p:nvPr>
            <p:ph type="body" sz="half" idx="1"/>
          </p:nvPr>
        </p:nvSpPr>
        <p:spPr/>
        <p:txBody>
          <a:bodyPr/>
          <a:lstStyle/>
          <a:p>
            <a:pPr eaLnBrk="1" hangingPunct="1">
              <a:lnSpc>
                <a:spcPct val="90000"/>
              </a:lnSpc>
              <a:defRPr/>
            </a:pPr>
            <a:r>
              <a:rPr lang="en-GB" sz="2800" smtClean="0"/>
              <a:t>The phalanx is the close-packed formation of the classical hoplite.</a:t>
            </a:r>
          </a:p>
          <a:p>
            <a:pPr eaLnBrk="1" hangingPunct="1">
              <a:lnSpc>
                <a:spcPct val="90000"/>
              </a:lnSpc>
              <a:defRPr/>
            </a:pPr>
            <a:r>
              <a:rPr lang="en-GB" sz="2800" smtClean="0"/>
              <a:t>The usual phalanx was 8 lines deep but there are instances of deeper phalanxes being used by the Greeks. </a:t>
            </a:r>
          </a:p>
        </p:txBody>
      </p:sp>
      <p:pic>
        <p:nvPicPr>
          <p:cNvPr id="4100" name="Picture 5" descr="Hoplit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608650"/>
            <a:ext cx="4038600" cy="2859899"/>
          </a:xfr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en-GB" smtClean="0"/>
              <a:t>The Traditional View</a:t>
            </a:r>
          </a:p>
        </p:txBody>
      </p:sp>
      <p:sp>
        <p:nvSpPr>
          <p:cNvPr id="14339" name="Rectangle 3"/>
          <p:cNvSpPr>
            <a:spLocks noGrp="1" noChangeArrowheads="1"/>
          </p:cNvSpPr>
          <p:nvPr>
            <p:ph idx="1"/>
          </p:nvPr>
        </p:nvSpPr>
        <p:spPr/>
        <p:txBody>
          <a:bodyPr>
            <a:normAutofit/>
          </a:bodyPr>
          <a:lstStyle/>
          <a:p>
            <a:pPr eaLnBrk="1" hangingPunct="1">
              <a:defRPr/>
            </a:pPr>
            <a:r>
              <a:rPr lang="en-GB" sz="3600" dirty="0" smtClean="0"/>
              <a:t>The traditional view is that the hoplite line was closely packed and that the </a:t>
            </a:r>
            <a:r>
              <a:rPr lang="en-GB" sz="3600" dirty="0" err="1" smtClean="0"/>
              <a:t>othismos</a:t>
            </a:r>
            <a:r>
              <a:rPr lang="en-GB" sz="3600" dirty="0" smtClean="0"/>
              <a:t> took place throughout the duration of the battle.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defRPr/>
            </a:pPr>
            <a:r>
              <a:rPr lang="en-GB" smtClean="0"/>
              <a:t>The line</a:t>
            </a:r>
          </a:p>
        </p:txBody>
      </p:sp>
      <p:sp>
        <p:nvSpPr>
          <p:cNvPr id="11267" name="Rectangle 3"/>
          <p:cNvSpPr>
            <a:spLocks noGrp="1" noChangeArrowheads="1"/>
          </p:cNvSpPr>
          <p:nvPr>
            <p:ph idx="1"/>
          </p:nvPr>
        </p:nvSpPr>
        <p:spPr/>
        <p:txBody>
          <a:bodyPr>
            <a:normAutofit/>
          </a:bodyPr>
          <a:lstStyle/>
          <a:p>
            <a:pPr eaLnBrk="1" hangingPunct="1">
              <a:defRPr/>
            </a:pPr>
            <a:r>
              <a:rPr lang="en-GB" sz="3600" dirty="0" smtClean="0"/>
              <a:t>A very important matter of debate is the formation of the hoplite line in the phalanx. </a:t>
            </a:r>
          </a:p>
          <a:p>
            <a:pPr eaLnBrk="1" hangingPunct="1">
              <a:defRPr/>
            </a:pPr>
            <a:r>
              <a:rPr lang="en-GB" sz="3600" dirty="0" smtClean="0"/>
              <a:t>Traditionally hoplites are thought to stand next to each other in a straight line with shields overlapping, essentially shoulder to shoulder.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pPr eaLnBrk="1" hangingPunct="1">
              <a:defRPr/>
            </a:pPr>
            <a:r>
              <a:rPr lang="en-GB" sz="4000" smtClean="0"/>
              <a:t>Evidence of the close-packed formation</a:t>
            </a:r>
          </a:p>
        </p:txBody>
      </p:sp>
      <p:sp>
        <p:nvSpPr>
          <p:cNvPr id="12291" name="Rectangle 3"/>
          <p:cNvSpPr>
            <a:spLocks noGrp="1" noChangeArrowheads="1"/>
          </p:cNvSpPr>
          <p:nvPr>
            <p:ph idx="1"/>
          </p:nvPr>
        </p:nvSpPr>
        <p:spPr>
          <a:xfrm>
            <a:off x="457200" y="1981200"/>
            <a:ext cx="8229600" cy="4687888"/>
          </a:xfrm>
        </p:spPr>
        <p:txBody>
          <a:bodyPr/>
          <a:lstStyle/>
          <a:p>
            <a:pPr eaLnBrk="1" hangingPunct="1">
              <a:lnSpc>
                <a:spcPct val="90000"/>
              </a:lnSpc>
              <a:defRPr/>
            </a:pPr>
            <a:r>
              <a:rPr lang="en-GB" sz="2400" dirty="0" smtClean="0"/>
              <a:t>Just before the battle joined, King </a:t>
            </a:r>
            <a:r>
              <a:rPr lang="en-GB" sz="2400" dirty="0" err="1" smtClean="0"/>
              <a:t>Agis</a:t>
            </a:r>
            <a:r>
              <a:rPr lang="en-GB" sz="2400" dirty="0" smtClean="0"/>
              <a:t> resolved upon the following manoeuvre. All armies are alike in this: </a:t>
            </a:r>
            <a:r>
              <a:rPr lang="en-GB" sz="2400" dirty="0" smtClean="0">
                <a:solidFill>
                  <a:srgbClr val="FF0000"/>
                </a:solidFill>
              </a:rPr>
              <a:t>on going into action they get forced out rather on their right wing, and one and the other overlap with this adversary's left; because fear makes each man do his best to shelter his unarmed side with the shield of the man next him on the right</a:t>
            </a:r>
            <a:r>
              <a:rPr lang="en-GB" sz="2400" dirty="0" smtClean="0"/>
              <a:t>, thinking that the closer the shields are locked together the better will he be protected. The man primarily responsible for this is the first upon the right wing, who is always striving to withdraw from the enemy his unarmed side; and the same apprehension makes the rest follow him. Thucydides 5.71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GB" smtClean="0"/>
              <a:t>The Othismos</a:t>
            </a:r>
          </a:p>
        </p:txBody>
      </p:sp>
      <p:sp>
        <p:nvSpPr>
          <p:cNvPr id="13315" name="Rectangle 3"/>
          <p:cNvSpPr>
            <a:spLocks noGrp="1" noChangeArrowheads="1"/>
          </p:cNvSpPr>
          <p:nvPr>
            <p:ph idx="1"/>
          </p:nvPr>
        </p:nvSpPr>
        <p:spPr/>
        <p:txBody>
          <a:bodyPr>
            <a:normAutofit/>
          </a:bodyPr>
          <a:lstStyle/>
          <a:p>
            <a:pPr eaLnBrk="1" hangingPunct="1">
              <a:defRPr/>
            </a:pPr>
            <a:r>
              <a:rPr lang="en-GB" sz="3200" dirty="0" smtClean="0"/>
              <a:t>The traditional view is that the </a:t>
            </a:r>
            <a:r>
              <a:rPr lang="en-GB" sz="3200" dirty="0" err="1" smtClean="0"/>
              <a:t>othismos</a:t>
            </a:r>
            <a:r>
              <a:rPr lang="en-GB" sz="3200" dirty="0" smtClean="0"/>
              <a:t> took place throughout the battle. </a:t>
            </a:r>
          </a:p>
          <a:p>
            <a:pPr eaLnBrk="1" hangingPunct="1">
              <a:defRPr/>
            </a:pPr>
            <a:r>
              <a:rPr lang="en-GB" sz="3200" dirty="0" smtClean="0"/>
              <a:t>Essentially the rear lines shoved the soldiers in front of them with the ultimate aim to smash through the opposite phalanx.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en-GB" smtClean="0"/>
              <a:t>Evidence for the Othismos</a:t>
            </a:r>
          </a:p>
        </p:txBody>
      </p:sp>
      <p:sp>
        <p:nvSpPr>
          <p:cNvPr id="15363" name="Rectangle 3"/>
          <p:cNvSpPr>
            <a:spLocks noGrp="1" noChangeArrowheads="1"/>
          </p:cNvSpPr>
          <p:nvPr>
            <p:ph idx="1"/>
          </p:nvPr>
        </p:nvSpPr>
        <p:spPr/>
        <p:txBody>
          <a:bodyPr/>
          <a:lstStyle/>
          <a:p>
            <a:pPr eaLnBrk="1" hangingPunct="1">
              <a:lnSpc>
                <a:spcPct val="90000"/>
              </a:lnSpc>
              <a:defRPr/>
            </a:pPr>
            <a:r>
              <a:rPr lang="en-GB" sz="2800" dirty="0" smtClean="0"/>
              <a:t>Hippocrates had got half through the army with his exhortation, when the </a:t>
            </a:r>
            <a:r>
              <a:rPr lang="en-GB" sz="2800" dirty="0" err="1" smtClean="0"/>
              <a:t>Boeotians</a:t>
            </a:r>
            <a:r>
              <a:rPr lang="en-GB" sz="2800" dirty="0" smtClean="0"/>
              <a:t>, after a few more hasty words from </a:t>
            </a:r>
            <a:r>
              <a:rPr lang="en-GB" sz="2800" dirty="0" err="1" smtClean="0"/>
              <a:t>Pagondas</a:t>
            </a:r>
            <a:r>
              <a:rPr lang="en-GB" sz="2800" dirty="0" smtClean="0"/>
              <a:t>, struck up the paean, and came against them from the hill; the Athenians advancing to meet them, and closing at a run. The extreme wing of neither army came into action, one like the other being stopped by the water-courses in the way; </a:t>
            </a:r>
            <a:r>
              <a:rPr lang="en-GB" sz="2800" dirty="0" smtClean="0">
                <a:solidFill>
                  <a:srgbClr val="FF0000"/>
                </a:solidFill>
              </a:rPr>
              <a:t>the rest engaged with the utmost obstinacy, shield against shield. </a:t>
            </a:r>
            <a:r>
              <a:rPr lang="en-GB" sz="2800" dirty="0" smtClean="0"/>
              <a:t>Thucydides 4.96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GB" smtClean="0"/>
              <a:t>The Other Side</a:t>
            </a:r>
          </a:p>
        </p:txBody>
      </p:sp>
      <p:sp>
        <p:nvSpPr>
          <p:cNvPr id="16387" name="Rectangle 3"/>
          <p:cNvSpPr>
            <a:spLocks noGrp="1" noChangeArrowheads="1"/>
          </p:cNvSpPr>
          <p:nvPr>
            <p:ph idx="1"/>
          </p:nvPr>
        </p:nvSpPr>
        <p:spPr/>
        <p:txBody>
          <a:bodyPr>
            <a:normAutofit/>
          </a:bodyPr>
          <a:lstStyle/>
          <a:p>
            <a:pPr eaLnBrk="1" hangingPunct="1">
              <a:defRPr/>
            </a:pPr>
            <a:r>
              <a:rPr lang="en-GB" sz="3200" dirty="0" smtClean="0"/>
              <a:t>A number of scholars have disagreed with the traditional view arguing in favour of a more open type of fighting, where the </a:t>
            </a:r>
            <a:r>
              <a:rPr lang="en-GB" sz="3200" dirty="0" err="1" smtClean="0"/>
              <a:t>othismos</a:t>
            </a:r>
            <a:r>
              <a:rPr lang="en-GB" sz="3200" dirty="0" smtClean="0"/>
              <a:t> is only part of the battle.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en-GB" smtClean="0"/>
              <a:t>The open line</a:t>
            </a:r>
          </a:p>
        </p:txBody>
      </p:sp>
      <p:sp>
        <p:nvSpPr>
          <p:cNvPr id="17411" name="Rectangle 3"/>
          <p:cNvSpPr>
            <a:spLocks noGrp="1" noChangeArrowheads="1"/>
          </p:cNvSpPr>
          <p:nvPr>
            <p:ph idx="1"/>
          </p:nvPr>
        </p:nvSpPr>
        <p:spPr>
          <a:xfrm>
            <a:off x="457200" y="1981200"/>
            <a:ext cx="8229600" cy="4616450"/>
          </a:xfrm>
        </p:spPr>
        <p:txBody>
          <a:bodyPr>
            <a:normAutofit/>
          </a:bodyPr>
          <a:lstStyle/>
          <a:p>
            <a:pPr eaLnBrk="1" hangingPunct="1">
              <a:lnSpc>
                <a:spcPct val="90000"/>
              </a:lnSpc>
              <a:defRPr/>
            </a:pPr>
            <a:r>
              <a:rPr lang="en-GB" sz="3200" dirty="0" smtClean="0"/>
              <a:t>While the hoplites were closely packed together, they were in a more loose formation than the traditionalists assume. </a:t>
            </a:r>
          </a:p>
          <a:p>
            <a:pPr eaLnBrk="1" hangingPunct="1">
              <a:lnSpc>
                <a:spcPct val="90000"/>
              </a:lnSpc>
              <a:defRPr/>
            </a:pPr>
            <a:r>
              <a:rPr lang="en-GB" sz="3200" dirty="0" smtClean="0"/>
              <a:t>In such a formation, the first lines of the opposite sides fought in hand-to-hand essentially one-to-one battles.</a:t>
            </a:r>
          </a:p>
          <a:p>
            <a:pPr eaLnBrk="1" hangingPunct="1">
              <a:lnSpc>
                <a:spcPct val="90000"/>
              </a:lnSpc>
              <a:defRPr/>
            </a:pPr>
            <a:r>
              <a:rPr lang="en-GB" sz="3200" dirty="0" smtClean="0"/>
              <a:t>The rear lines were mainly used to provide reserve fighters for those fallen in the first line.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defRPr/>
            </a:pPr>
            <a:r>
              <a:rPr lang="en-GB" smtClean="0"/>
              <a:t>The judicial othismos</a:t>
            </a:r>
          </a:p>
        </p:txBody>
      </p:sp>
      <p:sp>
        <p:nvSpPr>
          <p:cNvPr id="18435" name="Rectangle 3"/>
          <p:cNvSpPr>
            <a:spLocks noGrp="1" noChangeArrowheads="1"/>
          </p:cNvSpPr>
          <p:nvPr>
            <p:ph idx="1"/>
          </p:nvPr>
        </p:nvSpPr>
        <p:spPr/>
        <p:txBody>
          <a:bodyPr>
            <a:normAutofit/>
          </a:bodyPr>
          <a:lstStyle/>
          <a:p>
            <a:pPr eaLnBrk="1" hangingPunct="1">
              <a:defRPr/>
            </a:pPr>
            <a:r>
              <a:rPr lang="en-GB" sz="3200" dirty="0" smtClean="0"/>
              <a:t>The </a:t>
            </a:r>
            <a:r>
              <a:rPr lang="en-GB" sz="3200" dirty="0" err="1" smtClean="0"/>
              <a:t>othismos</a:t>
            </a:r>
            <a:r>
              <a:rPr lang="en-GB" sz="3200" dirty="0" smtClean="0"/>
              <a:t> had a place in hoplite battle but it was a tactic rather than a constant feature of battle. </a:t>
            </a:r>
          </a:p>
          <a:p>
            <a:pPr eaLnBrk="1" hangingPunct="1">
              <a:defRPr/>
            </a:pPr>
            <a:r>
              <a:rPr lang="en-GB" sz="3200" dirty="0" smtClean="0"/>
              <a:t>A phalanx would perform the </a:t>
            </a:r>
            <a:r>
              <a:rPr lang="en-GB" sz="3200" dirty="0" err="1" smtClean="0"/>
              <a:t>othismos</a:t>
            </a:r>
            <a:r>
              <a:rPr lang="en-GB" sz="3200" dirty="0" smtClean="0"/>
              <a:t> at some point in the battle, usually towards the end, in order to break the formation of the enemy.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defRPr/>
            </a:pPr>
            <a:r>
              <a:rPr lang="en-GB" sz="4000" smtClean="0"/>
              <a:t>Evidence of the othismos as tactic</a:t>
            </a:r>
          </a:p>
        </p:txBody>
      </p:sp>
      <p:sp>
        <p:nvSpPr>
          <p:cNvPr id="22531" name="Rectangle 3"/>
          <p:cNvSpPr>
            <a:spLocks noGrp="1" noChangeArrowheads="1"/>
          </p:cNvSpPr>
          <p:nvPr>
            <p:ph idx="1"/>
          </p:nvPr>
        </p:nvSpPr>
        <p:spPr/>
        <p:txBody>
          <a:bodyPr/>
          <a:lstStyle/>
          <a:p>
            <a:pPr eaLnBrk="1" hangingPunct="1">
              <a:lnSpc>
                <a:spcPct val="80000"/>
              </a:lnSpc>
              <a:defRPr/>
            </a:pPr>
            <a:r>
              <a:rPr lang="en-GB" sz="2400" dirty="0" smtClean="0"/>
              <a:t>and while he was yet calling upon her thus, the </a:t>
            </a:r>
            <a:r>
              <a:rPr lang="en-GB" sz="2400" dirty="0" err="1" smtClean="0"/>
              <a:t>Tegeans</a:t>
            </a:r>
            <a:r>
              <a:rPr lang="en-GB" sz="2400" dirty="0" smtClean="0"/>
              <a:t> started forward before them and advanced against the Barbarians, and forthwith after the prayer of Pausanias the offerings proved favourable for the </a:t>
            </a:r>
            <a:r>
              <a:rPr lang="en-GB" sz="2400" dirty="0" err="1" smtClean="0"/>
              <a:t>Lacedemonians</a:t>
            </a:r>
            <a:r>
              <a:rPr lang="en-GB" sz="2400" dirty="0" smtClean="0"/>
              <a:t> as they sacrificed. So when this at length came to pass, then they also advanced against the Persians; and the Persians put away their bows and came against them. Then </a:t>
            </a:r>
            <a:r>
              <a:rPr lang="en-GB" sz="2400" dirty="0" smtClean="0">
                <a:solidFill>
                  <a:srgbClr val="FF0000"/>
                </a:solidFill>
              </a:rPr>
              <a:t>first</a:t>
            </a:r>
            <a:r>
              <a:rPr lang="en-GB" sz="2400" dirty="0" smtClean="0"/>
              <a:t> there was fighting about the wicker-work shields, and when these had been overturned, </a:t>
            </a:r>
            <a:r>
              <a:rPr lang="en-GB" sz="2400" dirty="0" smtClean="0">
                <a:solidFill>
                  <a:srgbClr val="FF0000"/>
                </a:solidFill>
              </a:rPr>
              <a:t>after that </a:t>
            </a:r>
            <a:r>
              <a:rPr lang="en-GB" sz="2400" dirty="0" smtClean="0"/>
              <a:t>the fighting was fierce by the side of the temple of Demeter, and so continued for a long time, </a:t>
            </a:r>
            <a:r>
              <a:rPr lang="en-GB" sz="2400" dirty="0" smtClean="0">
                <a:solidFill>
                  <a:srgbClr val="FF0000"/>
                </a:solidFill>
              </a:rPr>
              <a:t>until at last they came to </a:t>
            </a:r>
            <a:r>
              <a:rPr lang="en-GB" sz="2400" dirty="0" err="1" smtClean="0">
                <a:solidFill>
                  <a:srgbClr val="FF0000"/>
                </a:solidFill>
              </a:rPr>
              <a:t>justling</a:t>
            </a:r>
            <a:r>
              <a:rPr lang="en-GB" sz="2400" dirty="0" smtClean="0"/>
              <a:t>; for the Barbarians would take hold of the spears and break them off. Herodotos 9.62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smtClean="0"/>
              <a:t>Issues to consider: Positioning</a:t>
            </a:r>
          </a:p>
        </p:txBody>
      </p:sp>
      <p:sp>
        <p:nvSpPr>
          <p:cNvPr id="19459" name="Rectangle 3"/>
          <p:cNvSpPr>
            <a:spLocks noGrp="1" noChangeArrowheads="1"/>
          </p:cNvSpPr>
          <p:nvPr>
            <p:ph idx="1"/>
          </p:nvPr>
        </p:nvSpPr>
        <p:spPr/>
        <p:txBody>
          <a:bodyPr>
            <a:normAutofit/>
          </a:bodyPr>
          <a:lstStyle/>
          <a:p>
            <a:pPr eaLnBrk="1" hangingPunct="1">
              <a:buFont typeface="Wingdings" pitchFamily="2" charset="2"/>
              <a:buNone/>
              <a:defRPr/>
            </a:pPr>
            <a:r>
              <a:rPr lang="en-GB" sz="2800" dirty="0" smtClean="0"/>
              <a:t>There are two possible ways for the hoplite to position his body:</a:t>
            </a:r>
          </a:p>
          <a:p>
            <a:pPr eaLnBrk="1" hangingPunct="1">
              <a:buFont typeface="Wingdings" pitchFamily="2" charset="2"/>
              <a:buNone/>
              <a:defRPr/>
            </a:pPr>
            <a:r>
              <a:rPr lang="en-GB" sz="2800" dirty="0" smtClean="0"/>
              <a:t>		1. Frontal with the shield held in front of him straight down</a:t>
            </a:r>
          </a:p>
          <a:p>
            <a:pPr eaLnBrk="1" hangingPunct="1">
              <a:buFont typeface="Wingdings" pitchFamily="2" charset="2"/>
              <a:buNone/>
              <a:defRPr/>
            </a:pPr>
            <a:r>
              <a:rPr lang="en-GB" sz="2800" dirty="0" smtClean="0"/>
              <a:t>	</a:t>
            </a:r>
          </a:p>
          <a:p>
            <a:pPr eaLnBrk="1" hangingPunct="1">
              <a:buFont typeface="Wingdings" pitchFamily="2" charset="2"/>
              <a:buNone/>
              <a:defRPr/>
            </a:pPr>
            <a:r>
              <a:rPr lang="en-GB" sz="2800" dirty="0" smtClean="0"/>
              <a:t>		2. Sideways with the shield held in front of him slanted forward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68313" y="115888"/>
            <a:ext cx="8229600" cy="1371600"/>
          </a:xfrm>
        </p:spPr>
        <p:txBody>
          <a:bodyPr/>
          <a:lstStyle/>
          <a:p>
            <a:pPr eaLnBrk="1" hangingPunct="1">
              <a:defRPr/>
            </a:pPr>
            <a:r>
              <a:rPr lang="en-GB" sz="4000" smtClean="0"/>
              <a:t>Issues to consider: Length of battle</a:t>
            </a:r>
          </a:p>
        </p:txBody>
      </p:sp>
      <p:sp>
        <p:nvSpPr>
          <p:cNvPr id="20483" name="Rectangle 3"/>
          <p:cNvSpPr>
            <a:spLocks noGrp="1" noChangeArrowheads="1"/>
          </p:cNvSpPr>
          <p:nvPr>
            <p:ph sz="half" idx="1"/>
          </p:nvPr>
        </p:nvSpPr>
        <p:spPr/>
        <p:txBody>
          <a:bodyPr>
            <a:normAutofit/>
          </a:bodyPr>
          <a:lstStyle/>
          <a:p>
            <a:pPr eaLnBrk="1" hangingPunct="1">
              <a:lnSpc>
                <a:spcPct val="80000"/>
              </a:lnSpc>
              <a:defRPr/>
            </a:pPr>
            <a:r>
              <a:rPr lang="en-GB" dirty="0" smtClean="0"/>
              <a:t>Battles were generally very long in the Greek world. </a:t>
            </a:r>
          </a:p>
          <a:p>
            <a:pPr eaLnBrk="1" hangingPunct="1">
              <a:lnSpc>
                <a:spcPct val="80000"/>
              </a:lnSpc>
              <a:defRPr/>
            </a:pPr>
            <a:r>
              <a:rPr lang="en-GB" dirty="0" smtClean="0"/>
              <a:t>It would be extremely difficult for all the hoplites to sustain shoving and fighting for such long periods of time.</a:t>
            </a:r>
          </a:p>
        </p:txBody>
      </p:sp>
      <p:sp>
        <p:nvSpPr>
          <p:cNvPr id="20484" name="Rectangle 4"/>
          <p:cNvSpPr>
            <a:spLocks noGrp="1" noChangeArrowheads="1"/>
          </p:cNvSpPr>
          <p:nvPr>
            <p:ph sz="half" idx="2"/>
          </p:nvPr>
        </p:nvSpPr>
        <p:spPr>
          <a:xfrm>
            <a:off x="4648200" y="1981200"/>
            <a:ext cx="4038600" cy="4687888"/>
          </a:xfrm>
        </p:spPr>
        <p:txBody>
          <a:bodyPr/>
          <a:lstStyle/>
          <a:p>
            <a:pPr eaLnBrk="1" hangingPunct="1">
              <a:lnSpc>
                <a:spcPct val="80000"/>
              </a:lnSpc>
              <a:defRPr/>
            </a:pPr>
            <a:r>
              <a:rPr lang="en-GB" sz="2400" dirty="0" smtClean="0"/>
              <a:t>Moreover there is also this story reported by the Carthaginians themselves, who therein relate that which is probable in itself, namely that while the Barbarians fought with the Hellenes in Sicily </a:t>
            </a:r>
            <a:r>
              <a:rPr lang="en-GB" sz="2400" dirty="0" smtClean="0">
                <a:solidFill>
                  <a:srgbClr val="FF0000"/>
                </a:solidFill>
              </a:rPr>
              <a:t>from the early morning till late in the afternoon</a:t>
            </a:r>
            <a:r>
              <a:rPr lang="en-GB" sz="2400" dirty="0" smtClean="0"/>
              <a:t> (for to such a length the combat is said to have been protracted) Herodotos 7.167</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0" y="0"/>
            <a:ext cx="8964613" cy="1752600"/>
          </a:xfrm>
        </p:spPr>
        <p:txBody>
          <a:bodyPr/>
          <a:lstStyle/>
          <a:p>
            <a:pPr eaLnBrk="1" hangingPunct="1">
              <a:defRPr/>
            </a:pPr>
            <a:r>
              <a:rPr lang="en-GB" smtClean="0"/>
              <a:t>Issues to consider: Mache and othismos</a:t>
            </a:r>
          </a:p>
        </p:txBody>
      </p:sp>
      <p:sp>
        <p:nvSpPr>
          <p:cNvPr id="23555" name="Rectangle 3"/>
          <p:cNvSpPr>
            <a:spLocks noGrp="1" noChangeArrowheads="1"/>
          </p:cNvSpPr>
          <p:nvPr>
            <p:ph idx="1"/>
          </p:nvPr>
        </p:nvSpPr>
        <p:spPr>
          <a:xfrm>
            <a:off x="457200" y="1628775"/>
            <a:ext cx="8229600" cy="5113338"/>
          </a:xfrm>
        </p:spPr>
        <p:txBody>
          <a:bodyPr/>
          <a:lstStyle/>
          <a:p>
            <a:pPr eaLnBrk="1" hangingPunct="1">
              <a:lnSpc>
                <a:spcPct val="80000"/>
              </a:lnSpc>
              <a:defRPr/>
            </a:pPr>
            <a:r>
              <a:rPr lang="en-GB" sz="2000" dirty="0" smtClean="0"/>
              <a:t>The armies now came to close </a:t>
            </a:r>
            <a:r>
              <a:rPr lang="en-GB" sz="2000" dirty="0" smtClean="0"/>
              <a:t>quarters (</a:t>
            </a:r>
            <a:r>
              <a:rPr lang="en-GB" sz="2000" dirty="0" err="1" smtClean="0">
                <a:solidFill>
                  <a:srgbClr val="FF0000"/>
                </a:solidFill>
              </a:rPr>
              <a:t>mache</a:t>
            </a:r>
            <a:r>
              <a:rPr lang="en-GB" sz="2000" dirty="0" smtClean="0"/>
              <a:t>), </a:t>
            </a:r>
            <a:r>
              <a:rPr lang="en-GB" sz="2000" dirty="0" smtClean="0"/>
              <a:t>and for a long while fought without either giving ground. Meanwhile there occurred some claps of thunder with lightning and heavy rain, which did not fail to add to the fears of the party fighting for the first time, and very little acquainted with war; while to their more experienced adversaries these phenomena appeared to be produced by the time of year, and much more alarm was felt at the continued resistance of the enemy. At last the Argives drove in the </a:t>
            </a:r>
            <a:r>
              <a:rPr lang="en-GB" sz="2000" dirty="0" err="1" smtClean="0"/>
              <a:t>Syracusan</a:t>
            </a:r>
            <a:r>
              <a:rPr lang="en-GB" sz="2000" dirty="0" smtClean="0"/>
              <a:t> </a:t>
            </a:r>
            <a:r>
              <a:rPr lang="en-GB" sz="2000" dirty="0" smtClean="0"/>
              <a:t>left (</a:t>
            </a:r>
            <a:r>
              <a:rPr lang="en-GB" sz="2000" dirty="0" err="1" smtClean="0">
                <a:solidFill>
                  <a:srgbClr val="FF0000"/>
                </a:solidFill>
              </a:rPr>
              <a:t>otheo</a:t>
            </a:r>
            <a:r>
              <a:rPr lang="en-GB" sz="2000" dirty="0" smtClean="0">
                <a:solidFill>
                  <a:srgbClr val="FF0000"/>
                </a:solidFill>
              </a:rPr>
              <a:t> – basic verb of </a:t>
            </a:r>
            <a:r>
              <a:rPr lang="en-GB" sz="2000" dirty="0" err="1" smtClean="0">
                <a:solidFill>
                  <a:srgbClr val="FF0000"/>
                </a:solidFill>
              </a:rPr>
              <a:t>othismos</a:t>
            </a:r>
            <a:r>
              <a:rPr lang="en-GB" sz="2000" dirty="0" smtClean="0"/>
              <a:t>), </a:t>
            </a:r>
            <a:r>
              <a:rPr lang="en-GB" sz="2000" dirty="0" smtClean="0"/>
              <a:t>and after them the Athenians routed the troops opposed to them, and the </a:t>
            </a:r>
            <a:r>
              <a:rPr lang="en-GB" sz="2000" dirty="0" err="1" smtClean="0"/>
              <a:t>Syracusan</a:t>
            </a:r>
            <a:r>
              <a:rPr lang="en-GB" sz="2000" dirty="0" smtClean="0"/>
              <a:t> army was thus cut in two and betook itself to flight. The Athenians did not pursue far, being held in check by the numerous and undefeated </a:t>
            </a:r>
            <a:r>
              <a:rPr lang="en-GB" sz="2000" dirty="0" err="1" smtClean="0"/>
              <a:t>Syracusan</a:t>
            </a:r>
            <a:r>
              <a:rPr lang="en-GB" sz="2000" dirty="0" smtClean="0"/>
              <a:t> horse, who attacked and drove back any of their heavy infantry whom they saw pursuing in advance of the rest; in spite of which the victors followed so far as was safe in a body, and then went back and set up a trophy. Meanwhile the </a:t>
            </a:r>
            <a:r>
              <a:rPr lang="en-GB" sz="2000" dirty="0" err="1" smtClean="0"/>
              <a:t>Syracusans</a:t>
            </a:r>
            <a:r>
              <a:rPr lang="en-GB" sz="2000" dirty="0" smtClean="0"/>
              <a:t> rallied at the </a:t>
            </a:r>
            <a:r>
              <a:rPr lang="en-GB" sz="2000" dirty="0" err="1" smtClean="0"/>
              <a:t>Helorine</a:t>
            </a:r>
            <a:r>
              <a:rPr lang="en-GB" sz="2000" dirty="0" smtClean="0"/>
              <a:t> road, where they re-formed as well as they could under the circumstances, and even sent a garrison of their own citizens to the </a:t>
            </a:r>
            <a:r>
              <a:rPr lang="en-GB" sz="2000" dirty="0" err="1" smtClean="0"/>
              <a:t>Olympieum</a:t>
            </a:r>
            <a:r>
              <a:rPr lang="en-GB" sz="2000" dirty="0" smtClean="0"/>
              <a:t>, fearing that the Athenians might lay hands on some of the treasures there. The rest returned to the town. Thucydides 6.70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0" y="115888"/>
            <a:ext cx="9144000" cy="792162"/>
          </a:xfrm>
        </p:spPr>
        <p:txBody>
          <a:bodyPr/>
          <a:lstStyle/>
          <a:p>
            <a:pPr eaLnBrk="1" hangingPunct="1">
              <a:defRPr/>
            </a:pPr>
            <a:r>
              <a:rPr lang="en-GB" sz="4000" smtClean="0"/>
              <a:t>Was there fighting in the hoplite battle?</a:t>
            </a:r>
          </a:p>
        </p:txBody>
      </p:sp>
      <p:sp>
        <p:nvSpPr>
          <p:cNvPr id="24579" name="Rectangle 3"/>
          <p:cNvSpPr>
            <a:spLocks noGrp="1" noChangeArrowheads="1"/>
          </p:cNvSpPr>
          <p:nvPr>
            <p:ph sz="half" idx="1"/>
          </p:nvPr>
        </p:nvSpPr>
        <p:spPr>
          <a:xfrm>
            <a:off x="457200" y="981075"/>
            <a:ext cx="4038600" cy="5761038"/>
          </a:xfrm>
        </p:spPr>
        <p:txBody>
          <a:bodyPr/>
          <a:lstStyle/>
          <a:p>
            <a:pPr eaLnBrk="1" hangingPunct="1">
              <a:lnSpc>
                <a:spcPct val="80000"/>
              </a:lnSpc>
              <a:defRPr/>
            </a:pPr>
            <a:r>
              <a:rPr lang="en-GB" sz="2500" smtClean="0"/>
              <a:t>The traditional view in arguing in favour of the othismos as the entirety of hoplite battle has essentially made fighting obsolete.</a:t>
            </a:r>
          </a:p>
          <a:p>
            <a:pPr eaLnBrk="1" hangingPunct="1">
              <a:lnSpc>
                <a:spcPct val="80000"/>
              </a:lnSpc>
              <a:defRPr/>
            </a:pPr>
            <a:r>
              <a:rPr lang="en-GB" sz="2500" smtClean="0"/>
              <a:t>One of the main arguments in favour of this is that Athens until the latter part of the fourth century did not provide official training to its hoplites.</a:t>
            </a:r>
          </a:p>
          <a:p>
            <a:pPr eaLnBrk="1" hangingPunct="1">
              <a:lnSpc>
                <a:spcPct val="80000"/>
              </a:lnSpc>
              <a:defRPr/>
            </a:pPr>
            <a:r>
              <a:rPr lang="en-GB" sz="2500" smtClean="0"/>
              <a:t>But the evidence is not that clear-cut.</a:t>
            </a:r>
          </a:p>
        </p:txBody>
      </p:sp>
      <p:sp>
        <p:nvSpPr>
          <p:cNvPr id="24580" name="Rectangle 4"/>
          <p:cNvSpPr>
            <a:spLocks noGrp="1" noChangeArrowheads="1"/>
          </p:cNvSpPr>
          <p:nvPr>
            <p:ph sz="half" idx="2"/>
          </p:nvPr>
        </p:nvSpPr>
        <p:spPr>
          <a:xfrm>
            <a:off x="4648200" y="981075"/>
            <a:ext cx="4038600" cy="5114925"/>
          </a:xfrm>
        </p:spPr>
        <p:txBody>
          <a:bodyPr/>
          <a:lstStyle/>
          <a:p>
            <a:pPr eaLnBrk="1" hangingPunct="1">
              <a:lnSpc>
                <a:spcPct val="80000"/>
              </a:lnSpc>
              <a:defRPr/>
            </a:pPr>
            <a:r>
              <a:rPr lang="en-GB" sz="2000" b="1" smtClean="0"/>
              <a:t>I tell you, because military training is not publicly recognised by the state</a:t>
            </a:r>
            <a:r>
              <a:rPr lang="en-GB" sz="2000" smtClean="0"/>
              <a:t>, </a:t>
            </a:r>
            <a:r>
              <a:rPr lang="en-GB" sz="2000" b="1" smtClean="0">
                <a:solidFill>
                  <a:srgbClr val="FF3300"/>
                </a:solidFill>
              </a:rPr>
              <a:t>you must not make that an excuse for being a whit less careful in attending to it yourself</a:t>
            </a:r>
            <a:r>
              <a:rPr lang="en-GB" sz="2000" smtClean="0"/>
              <a:t>. For you may rest assured that there is no kind of struggle, apart from war, and no undertaking in which you will be worse off by keeping your body in better fettle. For in everything that men do the body is useful; and in all uses of the body it is of great importance to be in as high a state of physical efficiency as possible. Xenophon Memorabilia 3.12.5</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GB" smtClean="0"/>
              <a:t>The Debate and You</a:t>
            </a:r>
          </a:p>
        </p:txBody>
      </p:sp>
      <p:sp>
        <p:nvSpPr>
          <p:cNvPr id="26627" name="Rectangle 3"/>
          <p:cNvSpPr>
            <a:spLocks noGrp="1" noChangeArrowheads="1"/>
          </p:cNvSpPr>
          <p:nvPr>
            <p:ph idx="1"/>
          </p:nvPr>
        </p:nvSpPr>
        <p:spPr/>
        <p:txBody>
          <a:bodyPr>
            <a:normAutofit/>
          </a:bodyPr>
          <a:lstStyle/>
          <a:p>
            <a:pPr eaLnBrk="1" hangingPunct="1">
              <a:defRPr/>
            </a:pPr>
            <a:r>
              <a:rPr lang="en-GB" sz="3200" dirty="0" smtClean="0"/>
              <a:t>Different scholars have different opinions on this debate.</a:t>
            </a:r>
          </a:p>
          <a:p>
            <a:pPr eaLnBrk="1" hangingPunct="1">
              <a:defRPr/>
            </a:pPr>
            <a:r>
              <a:rPr lang="en-GB" sz="3200" dirty="0" smtClean="0"/>
              <a:t>It is up to you to decide which side you think has the most convincing argument.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4"/>
          <p:cNvSpPr>
            <a:spLocks noGrp="1" noChangeArrowheads="1"/>
          </p:cNvSpPr>
          <p:nvPr>
            <p:ph type="ctrTitle"/>
          </p:nvPr>
        </p:nvSpPr>
        <p:spPr/>
        <p:txBody>
          <a:bodyPr/>
          <a:lstStyle/>
          <a:p>
            <a:pPr eaLnBrk="1" hangingPunct="1">
              <a:defRPr/>
            </a:pPr>
            <a:r>
              <a:rPr lang="en-GB" smtClean="0"/>
              <a:t>Questions?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1624</TotalTime>
  <Words>1278</Words>
  <Application>Microsoft Office PowerPoint</Application>
  <PresentationFormat>On-screen Show (4:3)</PresentationFormat>
  <Paragraphs>54</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Tahoma</vt:lpstr>
      <vt:lpstr>Arial</vt:lpstr>
      <vt:lpstr>Wingdings</vt:lpstr>
      <vt:lpstr>Calibri</vt:lpstr>
      <vt:lpstr>Clarity</vt:lpstr>
      <vt:lpstr>Armies and Navies</vt:lpstr>
      <vt:lpstr>The Othismos</vt:lpstr>
      <vt:lpstr>The Phalanx</vt:lpstr>
      <vt:lpstr>The Traditional View</vt:lpstr>
      <vt:lpstr>The line</vt:lpstr>
      <vt:lpstr>Evidence of the close-packed formation</vt:lpstr>
      <vt:lpstr>The Othismos</vt:lpstr>
      <vt:lpstr>Evidence for the Othismos</vt:lpstr>
      <vt:lpstr>The Other Side</vt:lpstr>
      <vt:lpstr>The open line</vt:lpstr>
      <vt:lpstr>The judicial othismos</vt:lpstr>
      <vt:lpstr>Evidence of the othismos as tactic</vt:lpstr>
      <vt:lpstr>Issues to consider: Positioning</vt:lpstr>
      <vt:lpstr>Issues to consider: Length of battle</vt:lpstr>
      <vt:lpstr>Issues to consider: Mache and othismos</vt:lpstr>
      <vt:lpstr>Was there fighting in the hoplite battle?</vt:lpstr>
      <vt:lpstr>The Debate and You</vt:lpstr>
      <vt:lpstr>Questions?</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sf003</dc:creator>
  <cp:lastModifiedBy>Errietta Bissa</cp:lastModifiedBy>
  <cp:revision>70</cp:revision>
  <dcterms:created xsi:type="dcterms:W3CDTF">2009-01-14T14:27:46Z</dcterms:created>
  <dcterms:modified xsi:type="dcterms:W3CDTF">2013-08-20T12:14:14Z</dcterms:modified>
</cp:coreProperties>
</file>