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Lst>
  <p:notesMasterIdLst>
    <p:notesMasterId r:id="rId8"/>
  </p:notesMasterIdLst>
  <p:handoutMasterIdLst>
    <p:handoutMasterId r:id="rId9"/>
  </p:handoutMasterIdLst>
  <p:sldIdLst>
    <p:sldId id="256" r:id="rId2"/>
    <p:sldId id="272" r:id="rId3"/>
    <p:sldId id="273" r:id="rId4"/>
    <p:sldId id="274" r:id="rId5"/>
    <p:sldId id="278" r:id="rId6"/>
    <p:sldId id="276" r:id="rId7"/>
  </p:sldIdLst>
  <p:sldSz cx="9906000" cy="6858000" type="A4"/>
  <p:notesSz cx="6858000" cy="9658350"/>
  <p:kinsoku lang="ja-JP" invalStChars="、。，．・：；？！゛゜ヽヾゝゞ々ー’”）〕］｝〉》」』】°‰′″℃￠％ぁぃぅぇぉっゃゅょゎァィゥェォッャュョヮヵヶ!%),.:;?]}｡｣､･ｧｨｩｪｫｬｭｮｯｰﾞﾟ" invalEndChars="‘“（〔［｛〈《「『【￥＄$([\{｢￡"/>
  <p:defaultTextStyle>
    <a:defPPr>
      <a:defRPr lang="en-GB"/>
    </a:defPPr>
    <a:lvl1pPr algn="ctr"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ctr"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ctr"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ctr"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ctr"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87">
          <p15:clr>
            <a:srgbClr val="A4A3A4"/>
          </p15:clr>
        </p15:guide>
        <p15:guide id="2" pos="3120">
          <p15:clr>
            <a:srgbClr val="A4A3A4"/>
          </p15:clr>
        </p15:guide>
      </p15:sldGuideLst>
    </p:ext>
    <p:ext uri="{2D200454-40CA-4A62-9FC3-DE9A4176ACB9}">
      <p15:notesGuideLst xmlns:p15="http://schemas.microsoft.com/office/powerpoint/2012/main">
        <p15:guide id="1" orient="horz" pos="3024">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6B61"/>
    <a:srgbClr val="009688"/>
    <a:srgbClr val="919191"/>
    <a:srgbClr val="C0C0C0"/>
    <a:srgbClr val="FF9900"/>
    <a:srgbClr val="000066"/>
    <a:srgbClr val="9999F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0929"/>
  </p:normalViewPr>
  <p:slideViewPr>
    <p:cSldViewPr snapToGrid="0" showGuides="1">
      <p:cViewPr varScale="1">
        <p:scale>
          <a:sx n="116" d="100"/>
          <a:sy n="116" d="100"/>
        </p:scale>
        <p:origin x="936" y="108"/>
      </p:cViewPr>
      <p:guideLst>
        <p:guide orient="horz" pos="2187"/>
        <p:guide pos="312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5" d="100"/>
        <a:sy n="75" d="100"/>
      </p:scale>
      <p:origin x="0" y="0"/>
    </p:cViewPr>
  </p:sorterViewPr>
  <p:notesViewPr>
    <p:cSldViewPr snapToGrid="0" showGuides="1">
      <p:cViewPr>
        <p:scale>
          <a:sx n="75" d="100"/>
          <a:sy n="75" d="100"/>
        </p:scale>
        <p:origin x="-648" y="30"/>
      </p:cViewPr>
      <p:guideLst>
        <p:guide orient="horz" pos="3024"/>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20471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0356" name="Rectangle 1028"/>
          <p:cNvSpPr>
            <a:spLocks noGrp="1" noRot="1" noChangeAspect="1" noChangeArrowheads="1" noTextEdit="1"/>
          </p:cNvSpPr>
          <p:nvPr>
            <p:ph type="sldImg" idx="2"/>
          </p:nvPr>
        </p:nvSpPr>
        <p:spPr bwMode="auto">
          <a:xfrm>
            <a:off x="838200" y="381000"/>
            <a:ext cx="5172075" cy="35814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00357" name="Rectangle 1029"/>
          <p:cNvSpPr>
            <a:spLocks noGrp="1" noChangeArrowheads="1"/>
          </p:cNvSpPr>
          <p:nvPr>
            <p:ph type="body" sz="quarter" idx="3"/>
          </p:nvPr>
        </p:nvSpPr>
        <p:spPr bwMode="auto">
          <a:xfrm>
            <a:off x="533400" y="4267200"/>
            <a:ext cx="58674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0358" name="Rectangle 1030"/>
          <p:cNvSpPr>
            <a:spLocks noGrp="1" noChangeArrowheads="1"/>
          </p:cNvSpPr>
          <p:nvPr>
            <p:ph type="ftr" sz="quarter" idx="4"/>
          </p:nvPr>
        </p:nvSpPr>
        <p:spPr bwMode="auto">
          <a:xfrm>
            <a:off x="0" y="914400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a:lvl1pPr>
          </a:lstStyle>
          <a:p>
            <a:r>
              <a:rPr lang="en-GB" altLang="en-US"/>
              <a:t>Baselec.ppt</a:t>
            </a:r>
          </a:p>
        </p:txBody>
      </p:sp>
      <p:sp>
        <p:nvSpPr>
          <p:cNvPr id="100359" name="Rectangle 1031"/>
          <p:cNvSpPr>
            <a:spLocks noGrp="1" noChangeArrowheads="1"/>
          </p:cNvSpPr>
          <p:nvPr>
            <p:ph type="sldNum" sz="quarter" idx="5"/>
          </p:nvPr>
        </p:nvSpPr>
        <p:spPr bwMode="auto">
          <a:xfrm>
            <a:off x="3886200" y="914400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a:lvl1pPr>
          </a:lstStyle>
          <a:p>
            <a:fld id="{E81BA708-F99E-42A8-BB9C-ECEAF617B375}" type="slidenum">
              <a:rPr lang="en-GB" altLang="en-US"/>
              <a:pPr/>
              <a:t>‹#›</a:t>
            </a:fld>
            <a:endParaRPr lang="en-GB" altLang="en-US"/>
          </a:p>
        </p:txBody>
      </p:sp>
    </p:spTree>
    <p:extLst>
      <p:ext uri="{BB962C8B-B14F-4D97-AF65-F5344CB8AC3E}">
        <p14:creationId xmlns:p14="http://schemas.microsoft.com/office/powerpoint/2010/main" val="1164146792"/>
      </p:ext>
    </p:extLst>
  </p:cSld>
  <p:clrMap bg1="lt1" tx1="dk1" bg2="lt2" tx2="dk2" accent1="accent1" accent2="accent2" accent3="accent3" accent4="accent4" accent5="accent5" accent6="accent6" hlink="hlink" folHlink="folHlink"/>
  <p:hf hdr="0" dt="0"/>
  <p:notesStyle>
    <a:lvl1pPr algn="l" rtl="0" eaLnBrk="0" fontAlgn="base" hangingPunct="0">
      <a:spcBef>
        <a:spcPct val="30000"/>
      </a:spcBef>
      <a:spcAft>
        <a:spcPct val="0"/>
      </a:spcAft>
      <a:defRPr sz="16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6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6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6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6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6D13A083-9158-48D3-8F24-7439B18269B5}" type="slidenum">
              <a:rPr lang="en-GB" altLang="en-US"/>
              <a:pPr/>
              <a:t>1</a:t>
            </a:fld>
            <a:endParaRPr lang="en-GB" altLang="en-US"/>
          </a:p>
        </p:txBody>
      </p:sp>
      <p:sp>
        <p:nvSpPr>
          <p:cNvPr id="101380" name="Rectangle 4"/>
          <p:cNvSpPr>
            <a:spLocks noGrp="1" noRot="1" noChangeAspect="1" noChangeArrowheads="1" noTextEdit="1"/>
          </p:cNvSpPr>
          <p:nvPr>
            <p:ph type="sldImg"/>
          </p:nvPr>
        </p:nvSpPr>
        <p:spPr>
          <a:ln/>
        </p:spPr>
      </p:sp>
      <p:sp>
        <p:nvSpPr>
          <p:cNvPr id="101381" name="Rectangle 5"/>
          <p:cNvSpPr>
            <a:spLocks noGrp="1" noChangeArrowheads="1"/>
          </p:cNvSpPr>
          <p:nvPr>
            <p:ph type="body" idx="1"/>
          </p:nvPr>
        </p:nvSpPr>
        <p:spPr/>
        <p:txBody>
          <a:bodyPr/>
          <a:lstStyle/>
          <a:p>
            <a:r>
              <a:rPr lang="en-GB" altLang="en-US"/>
              <a:t>In this lesson we are going to look at how the Lambda closed-loop control system monitors and limits the exhaust emissions for a modern engine.</a:t>
            </a:r>
          </a:p>
          <a:p>
            <a:r>
              <a:rPr lang="en-GB" altLang="en-US"/>
              <a:t>We will be considering an overall view of the system as a whole. Detailed investigation of the individual components will be the subject of different lessons.</a:t>
            </a:r>
          </a:p>
        </p:txBody>
      </p:sp>
    </p:spTree>
    <p:extLst>
      <p:ext uri="{BB962C8B-B14F-4D97-AF65-F5344CB8AC3E}">
        <p14:creationId xmlns:p14="http://schemas.microsoft.com/office/powerpoint/2010/main" val="1528474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3D30810A-51F3-4535-829C-15AC212232F1}" type="slidenum">
              <a:rPr lang="en-GB" altLang="en-US"/>
              <a:pPr/>
              <a:t>2</a:t>
            </a:fld>
            <a:endParaRPr lang="en-GB" altLang="en-US"/>
          </a:p>
        </p:txBody>
      </p:sp>
      <p:sp>
        <p:nvSpPr>
          <p:cNvPr id="104452" name="Rectangle 4"/>
          <p:cNvSpPr>
            <a:spLocks noGrp="1" noRot="1" noChangeAspect="1" noChangeArrowheads="1" noTextEdit="1"/>
          </p:cNvSpPr>
          <p:nvPr>
            <p:ph type="sldImg"/>
          </p:nvPr>
        </p:nvSpPr>
        <p:spPr>
          <a:ln/>
        </p:spPr>
      </p:sp>
      <p:sp>
        <p:nvSpPr>
          <p:cNvPr id="104453" name="Rectangle 5"/>
          <p:cNvSpPr>
            <a:spLocks noGrp="1" noChangeArrowheads="1"/>
          </p:cNvSpPr>
          <p:nvPr>
            <p:ph type="body" idx="1"/>
          </p:nvPr>
        </p:nvSpPr>
        <p:spPr>
          <a:xfrm>
            <a:off x="215900" y="3962400"/>
            <a:ext cx="6438900" cy="5410200"/>
          </a:xfrm>
        </p:spPr>
        <p:txBody>
          <a:bodyPr/>
          <a:lstStyle/>
          <a:p>
            <a:pPr>
              <a:spcBef>
                <a:spcPts val="600"/>
              </a:spcBef>
              <a:spcAft>
                <a:spcPts val="1200"/>
              </a:spcAft>
            </a:pPr>
            <a:r>
              <a:rPr lang="en-GB" altLang="en-US"/>
              <a:t>You are probably already aware that the optimum air/fuel ratio for a petrol engine is around 15:1 by mass. That is, each kilogram of fuel used needs to be mixed with fifteen kilograms of air. In terms of volume, this corresponds to 10,000 litres of air for every litre of petrol. </a:t>
            </a:r>
          </a:p>
          <a:p>
            <a:pPr>
              <a:spcBef>
                <a:spcPts val="600"/>
              </a:spcBef>
              <a:spcAft>
                <a:spcPts val="1200"/>
              </a:spcAft>
            </a:pPr>
            <a:r>
              <a:rPr lang="en-GB" altLang="en-US"/>
              <a:t>It may not sound difficult to get the mixture right when we are considering such large quantities. However, when you consider that a litre of fuel can power a typical engine for around 10 miles, you will appreciate that the system deals with very small quantities at a time, whilst mixture strength requirements are constantly changing. Precise control is therefore, essential.</a:t>
            </a:r>
          </a:p>
          <a:p>
            <a:pPr>
              <a:spcBef>
                <a:spcPts val="600"/>
              </a:spcBef>
              <a:spcAft>
                <a:spcPts val="600"/>
              </a:spcAft>
            </a:pPr>
            <a:r>
              <a:rPr lang="en-GB" altLang="en-US"/>
              <a:t>With a fuel injection system, it is possible to meter the precise amount of fuel more accurately than with carburettor(s). Also, there is less chance – especially with multi-point injection – that fuel sticking to the manifold walls can upset the ratio to individual cylinders, as happens with carburettor systems. This exactly even balance of mixture causes the engine to run much more smoothly.</a:t>
            </a:r>
          </a:p>
          <a:p>
            <a:r>
              <a:rPr lang="en-GB" altLang="en-US" b="1" i="1"/>
              <a:t>Questions ref. HO:</a:t>
            </a:r>
            <a:r>
              <a:rPr lang="en-GB" altLang="en-US" i="1"/>
              <a:t> 	How is the air/fuel ratio altered by an electronic fuel injection system?</a:t>
            </a:r>
          </a:p>
          <a:p>
            <a:r>
              <a:rPr lang="en-GB" altLang="en-US" i="1">
                <a:solidFill>
                  <a:schemeClr val="accent2"/>
                </a:solidFill>
              </a:rPr>
              <a:t>By altering the duration of injection relative to induced air quantity.</a:t>
            </a:r>
            <a:endParaRPr lang="en-GB" altLang="en-US" i="1"/>
          </a:p>
        </p:txBody>
      </p:sp>
    </p:spTree>
    <p:extLst>
      <p:ext uri="{BB962C8B-B14F-4D97-AF65-F5344CB8AC3E}">
        <p14:creationId xmlns:p14="http://schemas.microsoft.com/office/powerpoint/2010/main" val="2298159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0057545A-5AE6-4233-89AA-777192F41A1B}" type="slidenum">
              <a:rPr lang="en-GB" altLang="en-US"/>
              <a:pPr/>
              <a:t>3</a:t>
            </a:fld>
            <a:endParaRPr lang="en-GB" altLang="en-US"/>
          </a:p>
        </p:txBody>
      </p:sp>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a:xfrm>
            <a:off x="203200" y="4267200"/>
            <a:ext cx="6438900" cy="5067300"/>
          </a:xfrm>
        </p:spPr>
        <p:txBody>
          <a:bodyPr/>
          <a:lstStyle/>
          <a:p>
            <a:pPr>
              <a:spcBef>
                <a:spcPts val="600"/>
              </a:spcBef>
              <a:spcAft>
                <a:spcPts val="600"/>
              </a:spcAft>
            </a:pPr>
            <a:r>
              <a:rPr lang="en-GB" altLang="en-US"/>
              <a:t>The red continuous line shows how the power output of the engine is affected by mixture strength. You can see that maximum power is achieved when the mixture is slightly rich. </a:t>
            </a:r>
          </a:p>
          <a:p>
            <a:pPr>
              <a:spcBef>
                <a:spcPts val="600"/>
              </a:spcBef>
              <a:spcAft>
                <a:spcPts val="600"/>
              </a:spcAft>
            </a:pPr>
            <a:r>
              <a:rPr lang="en-GB" altLang="en-US" b="1" i="1"/>
              <a:t>Questions ref. HO:</a:t>
            </a:r>
            <a:r>
              <a:rPr lang="en-GB" altLang="en-US" i="1"/>
              <a:t> 	What problems arise with increased mixture strength?</a:t>
            </a:r>
          </a:p>
          <a:p>
            <a:r>
              <a:rPr lang="en-GB" altLang="en-US" i="1">
                <a:solidFill>
                  <a:schemeClr val="accent2"/>
                </a:solidFill>
              </a:rPr>
              <a:t>Increased fuel consumption, and the pollution levels.</a:t>
            </a:r>
            <a:endParaRPr lang="en-GB" altLang="en-US"/>
          </a:p>
          <a:p>
            <a:r>
              <a:rPr lang="en-GB" altLang="en-US"/>
              <a:t>Maximum economy is achieved with a slightly lean mixture. </a:t>
            </a:r>
          </a:p>
          <a:p>
            <a:pPr>
              <a:spcBef>
                <a:spcPts val="600"/>
              </a:spcBef>
              <a:spcAft>
                <a:spcPts val="600"/>
              </a:spcAft>
            </a:pPr>
            <a:r>
              <a:rPr lang="en-GB" altLang="en-US" b="1" i="1"/>
              <a:t>Questions ref. HO:</a:t>
            </a:r>
            <a:r>
              <a:rPr lang="en-GB" altLang="en-US" i="1"/>
              <a:t> 	What problems arise with reduced mixture strength?</a:t>
            </a:r>
          </a:p>
          <a:p>
            <a:r>
              <a:rPr lang="en-GB" altLang="en-US" i="1">
                <a:solidFill>
                  <a:schemeClr val="accent2"/>
                </a:solidFill>
              </a:rPr>
              <a:t>A lean mixture takes longer to burn, causing a reduction in power. Since less of the heat energy released by burning the fuel is converted in to power, it is absorbed by the engine components, causing the engine to run hotter than it should.</a:t>
            </a:r>
          </a:p>
          <a:p>
            <a:pPr>
              <a:spcBef>
                <a:spcPts val="600"/>
              </a:spcBef>
              <a:spcAft>
                <a:spcPts val="600"/>
              </a:spcAft>
            </a:pPr>
            <a:r>
              <a:rPr lang="en-GB" altLang="en-US"/>
              <a:t>The centre vertical line shows the best compromise between maximum power and economy. An air/fuel ratio of 14.7:1 by mass will achieve this. We refer to this as the </a:t>
            </a:r>
            <a:r>
              <a:rPr lang="en-GB" altLang="en-US" b="1"/>
              <a:t>stoichiometric ratio</a:t>
            </a:r>
            <a:r>
              <a:rPr lang="en-GB" altLang="en-US"/>
              <a:t>. Note that there is a useful operating range either side of this ideal.</a:t>
            </a:r>
          </a:p>
        </p:txBody>
      </p:sp>
    </p:spTree>
    <p:extLst>
      <p:ext uri="{BB962C8B-B14F-4D97-AF65-F5344CB8AC3E}">
        <p14:creationId xmlns:p14="http://schemas.microsoft.com/office/powerpoint/2010/main" val="1366374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665CE486-4EB1-4943-A551-B510C37569B9}" type="slidenum">
              <a:rPr lang="en-GB" altLang="en-US"/>
              <a:pPr/>
              <a:t>4</a:t>
            </a:fld>
            <a:endParaRPr lang="en-GB" altLang="en-US"/>
          </a:p>
        </p:txBody>
      </p:sp>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a:xfrm>
            <a:off x="317500" y="4267200"/>
            <a:ext cx="6286500" cy="4876800"/>
          </a:xfrm>
        </p:spPr>
        <p:txBody>
          <a:bodyPr/>
          <a:lstStyle/>
          <a:p>
            <a:pPr>
              <a:spcBef>
                <a:spcPts val="600"/>
              </a:spcBef>
              <a:spcAft>
                <a:spcPts val="600"/>
              </a:spcAft>
            </a:pPr>
            <a:r>
              <a:rPr lang="en-GB" altLang="en-US" sz="1800" b="1">
                <a:sym typeface="Symbol" panose="05050102010706020507" pitchFamily="18" charset="2"/>
              </a:rPr>
              <a:t></a:t>
            </a:r>
            <a:r>
              <a:rPr lang="en-GB" altLang="en-US" b="1"/>
              <a:t> = 1.0</a:t>
            </a:r>
            <a:r>
              <a:rPr lang="en-GB" altLang="en-US"/>
              <a:t>. 		Stoichiometric ratio is given a Lambda value of 1.0</a:t>
            </a:r>
          </a:p>
          <a:p>
            <a:pPr>
              <a:spcBef>
                <a:spcPts val="600"/>
              </a:spcBef>
              <a:spcAft>
                <a:spcPts val="600"/>
              </a:spcAft>
            </a:pPr>
            <a:r>
              <a:rPr lang="en-GB" altLang="en-US" sz="1800" b="1">
                <a:sym typeface="Symbol" panose="05050102010706020507" pitchFamily="18" charset="2"/>
              </a:rPr>
              <a:t></a:t>
            </a:r>
            <a:r>
              <a:rPr lang="en-GB" altLang="en-US" b="1"/>
              <a:t> = 1.1 – 1.2 	</a:t>
            </a:r>
            <a:r>
              <a:rPr lang="en-GB" altLang="en-US"/>
              <a:t>Represents an air excess of around 20% (lean mixture). This will produce the best fuel consumption, but at the expense of a reduction in power output. </a:t>
            </a:r>
          </a:p>
          <a:p>
            <a:pPr>
              <a:spcBef>
                <a:spcPts val="600"/>
              </a:spcBef>
              <a:spcAft>
                <a:spcPts val="600"/>
              </a:spcAft>
            </a:pPr>
            <a:r>
              <a:rPr lang="en-GB" altLang="en-US" sz="1800" b="1">
                <a:sym typeface="Symbol" panose="05050102010706020507" pitchFamily="18" charset="2"/>
              </a:rPr>
              <a:t></a:t>
            </a:r>
            <a:r>
              <a:rPr lang="en-GB" altLang="en-US" b="1"/>
              <a:t> = 1.3		</a:t>
            </a:r>
            <a:r>
              <a:rPr lang="en-GB" altLang="en-US"/>
              <a:t>A standard engine will not run at a Lambda value greater than 1.3, as this is this is too lean. A rich mixture has a Lambda value of less than 1.0. For example:</a:t>
            </a:r>
          </a:p>
          <a:p>
            <a:pPr>
              <a:spcBef>
                <a:spcPts val="600"/>
              </a:spcBef>
              <a:spcAft>
                <a:spcPts val="600"/>
              </a:spcAft>
            </a:pPr>
            <a:r>
              <a:rPr lang="en-GB" altLang="en-US" sz="1800" b="1">
                <a:sym typeface="Symbol" panose="05050102010706020507" pitchFamily="18" charset="2"/>
              </a:rPr>
              <a:t></a:t>
            </a:r>
            <a:r>
              <a:rPr lang="en-GB" altLang="en-US" b="1"/>
              <a:t> = 0.95; </a:t>
            </a:r>
            <a:r>
              <a:rPr lang="en-GB" altLang="en-US" sz="1800" b="1">
                <a:sym typeface="Symbol" panose="05050102010706020507" pitchFamily="18" charset="2"/>
              </a:rPr>
              <a:t></a:t>
            </a:r>
            <a:r>
              <a:rPr lang="en-GB" altLang="en-US" b="1"/>
              <a:t> = 0.85. 	</a:t>
            </a:r>
            <a:r>
              <a:rPr lang="en-GB" altLang="en-US"/>
              <a:t>This represents an air shortage of 5 – 15% (rich mixture) and generates maximum power. </a:t>
            </a:r>
          </a:p>
          <a:p>
            <a:pPr>
              <a:spcBef>
                <a:spcPts val="600"/>
              </a:spcBef>
              <a:spcAft>
                <a:spcPts val="600"/>
              </a:spcAft>
            </a:pPr>
            <a:r>
              <a:rPr lang="en-GB" altLang="en-US" b="1" i="1"/>
              <a:t>Questions ref. HO:</a:t>
            </a:r>
            <a:r>
              <a:rPr lang="en-GB" altLang="en-US" i="1"/>
              <a:t> 	Which of the following statements are true?</a:t>
            </a:r>
          </a:p>
          <a:p>
            <a:r>
              <a:rPr lang="en-GB" altLang="en-US" i="1">
                <a:sym typeface="Symbol" panose="05050102010706020507" pitchFamily="18" charset="2"/>
              </a:rPr>
              <a:t> &lt;1 represents a rich mixture;</a:t>
            </a:r>
            <a:r>
              <a:rPr lang="en-GB" altLang="en-US" i="1">
                <a:solidFill>
                  <a:schemeClr val="accent2"/>
                </a:solidFill>
                <a:sym typeface="Symbol" panose="05050102010706020507" pitchFamily="18" charset="2"/>
              </a:rPr>
              <a:t>	True</a:t>
            </a:r>
            <a:r>
              <a:rPr lang="en-GB" altLang="en-US" i="1">
                <a:sym typeface="Symbol" panose="05050102010706020507" pitchFamily="18" charset="2"/>
              </a:rPr>
              <a:t/>
            </a:r>
            <a:br>
              <a:rPr lang="en-GB" altLang="en-US" i="1">
                <a:sym typeface="Symbol" panose="05050102010706020507" pitchFamily="18" charset="2"/>
              </a:rPr>
            </a:br>
            <a:r>
              <a:rPr lang="en-GB" altLang="en-US" i="1">
                <a:sym typeface="Symbol" panose="05050102010706020507" pitchFamily="18" charset="2"/>
              </a:rPr>
              <a:t> &gt;1 represents a rich mixture; </a:t>
            </a:r>
            <a:r>
              <a:rPr lang="en-GB" altLang="en-US" i="1">
                <a:solidFill>
                  <a:schemeClr val="accent2"/>
                </a:solidFill>
                <a:sym typeface="Symbol" panose="05050102010706020507" pitchFamily="18" charset="2"/>
              </a:rPr>
              <a:t>	False</a:t>
            </a:r>
            <a:r>
              <a:rPr lang="en-GB" altLang="en-US" i="1">
                <a:sym typeface="Symbol" panose="05050102010706020507" pitchFamily="18" charset="2"/>
              </a:rPr>
              <a:t/>
            </a:r>
            <a:br>
              <a:rPr lang="en-GB" altLang="en-US" i="1">
                <a:sym typeface="Symbol" panose="05050102010706020507" pitchFamily="18" charset="2"/>
              </a:rPr>
            </a:br>
            <a:r>
              <a:rPr lang="en-GB" altLang="en-US" i="1">
                <a:sym typeface="Symbol" panose="05050102010706020507" pitchFamily="18" charset="2"/>
              </a:rPr>
              <a:t>18:1 air/fuel ratio represents  &lt;1;</a:t>
            </a:r>
            <a:r>
              <a:rPr lang="en-GB" altLang="en-US" i="1">
                <a:solidFill>
                  <a:schemeClr val="accent2"/>
                </a:solidFill>
                <a:sym typeface="Symbol" panose="05050102010706020507" pitchFamily="18" charset="2"/>
              </a:rPr>
              <a:t>	False</a:t>
            </a:r>
            <a:r>
              <a:rPr lang="en-GB" altLang="en-US" i="1">
                <a:sym typeface="Symbol" panose="05050102010706020507" pitchFamily="18" charset="2"/>
              </a:rPr>
              <a:t/>
            </a:r>
            <a:br>
              <a:rPr lang="en-GB" altLang="en-US" i="1">
                <a:sym typeface="Symbol" panose="05050102010706020507" pitchFamily="18" charset="2"/>
              </a:rPr>
            </a:br>
            <a:r>
              <a:rPr lang="en-GB" altLang="en-US" i="1">
                <a:sym typeface="Symbol" panose="05050102010706020507" pitchFamily="18" charset="2"/>
              </a:rPr>
              <a:t>12:1 air/fuel ratio represents  &lt;1; </a:t>
            </a:r>
            <a:r>
              <a:rPr lang="en-GB" altLang="en-US" i="1">
                <a:solidFill>
                  <a:schemeClr val="accent2"/>
                </a:solidFill>
                <a:sym typeface="Symbol" panose="05050102010706020507" pitchFamily="18" charset="2"/>
              </a:rPr>
              <a:t>	True</a:t>
            </a:r>
          </a:p>
        </p:txBody>
      </p:sp>
    </p:spTree>
    <p:extLst>
      <p:ext uri="{BB962C8B-B14F-4D97-AF65-F5344CB8AC3E}">
        <p14:creationId xmlns:p14="http://schemas.microsoft.com/office/powerpoint/2010/main" val="2414439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A04F9790-F6D5-4179-B325-A14B1F774CBF}" type="slidenum">
              <a:rPr lang="en-GB" altLang="en-US"/>
              <a:pPr/>
              <a:t>5</a:t>
            </a:fld>
            <a:endParaRPr lang="en-GB" altLang="en-US"/>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a:xfrm>
            <a:off x="317500" y="4216400"/>
            <a:ext cx="6286500" cy="4927600"/>
          </a:xfrm>
        </p:spPr>
        <p:txBody>
          <a:bodyPr/>
          <a:lstStyle/>
          <a:p>
            <a:pPr>
              <a:spcBef>
                <a:spcPts val="600"/>
              </a:spcBef>
              <a:spcAft>
                <a:spcPts val="600"/>
              </a:spcAft>
            </a:pPr>
            <a:r>
              <a:rPr lang="en-GB" altLang="en-US"/>
              <a:t>This is a device fitted in the exhaust manifold or downpipe to monitor the oxygen content of the exhaust gas and signal the ECU to vary the air/fuel ratio to minimise pollution. When used in conjunction with a catalytic converter and lead free fuel, it can virtually eliminate CO, NO</a:t>
            </a:r>
            <a:r>
              <a:rPr lang="en-GB" altLang="en-US" baseline="-25000"/>
              <a:t>X</a:t>
            </a:r>
            <a:r>
              <a:rPr lang="en-GB" altLang="en-US"/>
              <a:t> and HC.</a:t>
            </a:r>
          </a:p>
          <a:p>
            <a:pPr>
              <a:spcBef>
                <a:spcPts val="600"/>
              </a:spcBef>
              <a:spcAft>
                <a:spcPts val="600"/>
              </a:spcAft>
            </a:pPr>
            <a:r>
              <a:rPr lang="en-GB" altLang="en-US" b="1"/>
              <a:t>Question re h.o.:</a:t>
            </a:r>
            <a:r>
              <a:rPr lang="en-GB" altLang="en-US"/>
              <a:t>	</a:t>
            </a:r>
            <a:r>
              <a:rPr lang="en-GB" altLang="en-US" i="1"/>
              <a:t>What is the voltage output range from the Lambda sensor?</a:t>
            </a:r>
          </a:p>
          <a:p>
            <a:pPr>
              <a:spcBef>
                <a:spcPts val="600"/>
              </a:spcBef>
              <a:spcAft>
                <a:spcPts val="600"/>
              </a:spcAft>
            </a:pPr>
            <a:r>
              <a:rPr lang="en-GB" altLang="en-US" b="1" i="1">
                <a:solidFill>
                  <a:schemeClr val="accent2"/>
                </a:solidFill>
              </a:rPr>
              <a:t>Answer:</a:t>
            </a:r>
            <a:r>
              <a:rPr lang="en-GB" altLang="en-US" i="1">
                <a:solidFill>
                  <a:schemeClr val="accent2"/>
                </a:solidFill>
              </a:rPr>
              <a:t>	From 0.1V to 1V, increasing as the Lambda factor reduces (mixture richens).</a:t>
            </a:r>
          </a:p>
          <a:p>
            <a:pPr>
              <a:spcBef>
                <a:spcPts val="600"/>
              </a:spcBef>
              <a:spcAft>
                <a:spcPts val="600"/>
              </a:spcAft>
            </a:pPr>
            <a:endParaRPr lang="en-GB" altLang="en-US"/>
          </a:p>
        </p:txBody>
      </p:sp>
    </p:spTree>
    <p:extLst>
      <p:ext uri="{BB962C8B-B14F-4D97-AF65-F5344CB8AC3E}">
        <p14:creationId xmlns:p14="http://schemas.microsoft.com/office/powerpoint/2010/main" val="1903072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30"/>
          <p:cNvSpPr>
            <a:spLocks noGrp="1" noChangeArrowheads="1"/>
          </p:cNvSpPr>
          <p:nvPr>
            <p:ph type="ftr" sz="quarter" idx="4"/>
          </p:nvPr>
        </p:nvSpPr>
        <p:spPr>
          <a:ln/>
        </p:spPr>
        <p:txBody>
          <a:bodyPr/>
          <a:lstStyle/>
          <a:p>
            <a:r>
              <a:rPr lang="en-GB" altLang="en-US"/>
              <a:t>Baselec.ppt</a:t>
            </a:r>
          </a:p>
        </p:txBody>
      </p:sp>
      <p:sp>
        <p:nvSpPr>
          <p:cNvPr id="5" name="Rectangle 1031"/>
          <p:cNvSpPr>
            <a:spLocks noGrp="1" noChangeArrowheads="1"/>
          </p:cNvSpPr>
          <p:nvPr>
            <p:ph type="sldNum" sz="quarter" idx="5"/>
          </p:nvPr>
        </p:nvSpPr>
        <p:spPr>
          <a:ln/>
        </p:spPr>
        <p:txBody>
          <a:bodyPr/>
          <a:lstStyle/>
          <a:p>
            <a:fld id="{F3144789-7942-4643-BDB5-25B0D691FD4F}" type="slidenum">
              <a:rPr lang="en-GB" altLang="en-US"/>
              <a:pPr/>
              <a:t>6</a:t>
            </a:fld>
            <a:endParaRPr lang="en-GB" altLang="en-US"/>
          </a:p>
        </p:txBody>
      </p:sp>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a:xfrm>
            <a:off x="317500" y="3962400"/>
            <a:ext cx="6286500" cy="5181600"/>
          </a:xfrm>
        </p:spPr>
        <p:txBody>
          <a:bodyPr/>
          <a:lstStyle/>
          <a:p>
            <a:pPr>
              <a:spcBef>
                <a:spcPts val="1200"/>
              </a:spcBef>
              <a:spcAft>
                <a:spcPts val="600"/>
              </a:spcAft>
            </a:pPr>
            <a:r>
              <a:rPr lang="en-GB" altLang="en-US"/>
              <a:t>The Lambda sensor detects the oxygen content of the exhaust gasses and gives a voltage output in the range from 0.1 to 1.0v. In this way, change to the mixture strength causes a voltage signal. This signal is “read” by the ECU.  Consequently, the ECU modifies the injector opening times to correct any unintentional deviation from stoichiometric ratio. This system is known as </a:t>
            </a:r>
            <a:r>
              <a:rPr lang="en-GB" altLang="en-US" b="1"/>
              <a:t>closed loop control</a:t>
            </a:r>
            <a:r>
              <a:rPr lang="en-GB" altLang="en-US"/>
              <a:t>.</a:t>
            </a:r>
          </a:p>
          <a:p>
            <a:pPr>
              <a:spcBef>
                <a:spcPts val="600"/>
              </a:spcBef>
              <a:spcAft>
                <a:spcPts val="600"/>
              </a:spcAft>
            </a:pPr>
            <a:r>
              <a:rPr lang="en-GB" altLang="en-US" b="1"/>
              <a:t>Questions re h.o.:</a:t>
            </a:r>
            <a:r>
              <a:rPr lang="en-GB" altLang="en-US"/>
              <a:t>	</a:t>
            </a:r>
            <a:r>
              <a:rPr lang="en-GB" altLang="en-US" i="1"/>
              <a:t>Explain the following terms:</a:t>
            </a:r>
          </a:p>
          <a:p>
            <a:pPr>
              <a:spcBef>
                <a:spcPts val="600"/>
              </a:spcBef>
              <a:spcAft>
                <a:spcPts val="600"/>
              </a:spcAft>
            </a:pPr>
            <a:r>
              <a:rPr lang="en-GB" altLang="en-US" i="1"/>
              <a:t>Stoichiometric </a:t>
            </a:r>
          </a:p>
          <a:p>
            <a:pPr>
              <a:spcBef>
                <a:spcPts val="600"/>
              </a:spcBef>
              <a:spcAft>
                <a:spcPts val="600"/>
              </a:spcAft>
            </a:pPr>
            <a:r>
              <a:rPr lang="en-GB" altLang="en-US" b="1" i="1">
                <a:solidFill>
                  <a:schemeClr val="accent2"/>
                </a:solidFill>
              </a:rPr>
              <a:t>Answer:</a:t>
            </a:r>
            <a:r>
              <a:rPr lang="en-GB" altLang="en-US" i="1">
                <a:solidFill>
                  <a:schemeClr val="accent2"/>
                </a:solidFill>
              </a:rPr>
              <a:t>	The chemically correct air/fuel ratio for complete combustion  (14.7:1).</a:t>
            </a:r>
            <a:endParaRPr lang="en-GB" altLang="en-US" i="1"/>
          </a:p>
          <a:p>
            <a:pPr>
              <a:spcBef>
                <a:spcPts val="600"/>
              </a:spcBef>
              <a:spcAft>
                <a:spcPts val="600"/>
              </a:spcAft>
            </a:pPr>
            <a:r>
              <a:rPr lang="en-GB" altLang="en-US" i="1"/>
              <a:t>Lambda</a:t>
            </a:r>
          </a:p>
          <a:p>
            <a:pPr>
              <a:spcBef>
                <a:spcPts val="600"/>
              </a:spcBef>
              <a:spcAft>
                <a:spcPts val="600"/>
              </a:spcAft>
            </a:pPr>
            <a:r>
              <a:rPr lang="en-GB" altLang="en-US" b="1" i="1">
                <a:solidFill>
                  <a:schemeClr val="accent2"/>
                </a:solidFill>
              </a:rPr>
              <a:t>Answer:</a:t>
            </a:r>
            <a:r>
              <a:rPr lang="en-GB" altLang="en-US" i="1">
                <a:solidFill>
                  <a:schemeClr val="accent2"/>
                </a:solidFill>
              </a:rPr>
              <a:t>	The deviation of air quantity from stoichiometric.</a:t>
            </a:r>
          </a:p>
          <a:p>
            <a:pPr>
              <a:spcBef>
                <a:spcPts val="600"/>
              </a:spcBef>
              <a:spcAft>
                <a:spcPts val="600"/>
              </a:spcAft>
            </a:pPr>
            <a:r>
              <a:rPr lang="en-GB" altLang="en-US" i="1"/>
              <a:t>Closed-loop</a:t>
            </a:r>
          </a:p>
          <a:p>
            <a:pPr>
              <a:spcBef>
                <a:spcPts val="600"/>
              </a:spcBef>
              <a:spcAft>
                <a:spcPts val="600"/>
              </a:spcAft>
            </a:pPr>
            <a:r>
              <a:rPr lang="en-GB" altLang="en-US" b="1" i="1">
                <a:solidFill>
                  <a:schemeClr val="accent2"/>
                </a:solidFill>
              </a:rPr>
              <a:t>Answer: </a:t>
            </a:r>
            <a:r>
              <a:rPr lang="en-GB" altLang="en-US" i="1">
                <a:solidFill>
                  <a:schemeClr val="accent2"/>
                </a:solidFill>
              </a:rPr>
              <a:t>A system that monitors output and adjusts input control factors accordingly.</a:t>
            </a:r>
            <a:endParaRPr lang="en-GB" altLang="en-US"/>
          </a:p>
        </p:txBody>
      </p:sp>
    </p:spTree>
    <p:extLst>
      <p:ext uri="{BB962C8B-B14F-4D97-AF65-F5344CB8AC3E}">
        <p14:creationId xmlns:p14="http://schemas.microsoft.com/office/powerpoint/2010/main" val="11860256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8306" name="Group 2"/>
          <p:cNvGrpSpPr>
            <a:grpSpLocks/>
          </p:cNvGrpSpPr>
          <p:nvPr/>
        </p:nvGrpSpPr>
        <p:grpSpPr bwMode="auto">
          <a:xfrm>
            <a:off x="0" y="0"/>
            <a:ext cx="9910763" cy="6856413"/>
            <a:chOff x="0" y="0"/>
            <a:chExt cx="5763" cy="4319"/>
          </a:xfrm>
        </p:grpSpPr>
        <p:sp>
          <p:nvSpPr>
            <p:cNvPr id="98307" name="Rectangle 3"/>
            <p:cNvSpPr>
              <a:spLocks noChangeArrowheads="1"/>
            </p:cNvSpPr>
            <p:nvPr/>
          </p:nvSpPr>
          <p:spPr bwMode="ltGray">
            <a:xfrm>
              <a:off x="0" y="0"/>
              <a:ext cx="528" cy="4319"/>
            </a:xfrm>
            <a:prstGeom prst="rect">
              <a:avLst/>
            </a:prstGeom>
            <a:gradFill rotWithShape="0">
              <a:gsLst>
                <a:gs pos="0">
                  <a:srgbClr val="000000"/>
                </a:gs>
                <a:gs pos="50000">
                  <a:srgbClr val="000000">
                    <a:gamma/>
                    <a:tint val="0"/>
                    <a:invGamma/>
                  </a:srgbClr>
                </a:gs>
                <a:gs pos="100000">
                  <a:srgbClr val="000000"/>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8308" name="Line 4"/>
            <p:cNvSpPr>
              <a:spLocks noChangeShapeType="1"/>
            </p:cNvSpPr>
            <p:nvPr/>
          </p:nvSpPr>
          <p:spPr bwMode="ltGray">
            <a:xfrm>
              <a:off x="0" y="231"/>
              <a:ext cx="5760"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8309" name="Line 5"/>
            <p:cNvSpPr>
              <a:spLocks noChangeShapeType="1"/>
            </p:cNvSpPr>
            <p:nvPr/>
          </p:nvSpPr>
          <p:spPr bwMode="auto">
            <a:xfrm>
              <a:off x="0" y="285"/>
              <a:ext cx="5763"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8310" name="Line 6"/>
            <p:cNvSpPr>
              <a:spLocks noChangeShapeType="1"/>
            </p:cNvSpPr>
            <p:nvPr/>
          </p:nvSpPr>
          <p:spPr bwMode="auto">
            <a:xfrm>
              <a:off x="0" y="3972"/>
              <a:ext cx="576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8311" name="Line 7"/>
            <p:cNvSpPr>
              <a:spLocks noChangeShapeType="1"/>
            </p:cNvSpPr>
            <p:nvPr/>
          </p:nvSpPr>
          <p:spPr bwMode="ltGray">
            <a:xfrm>
              <a:off x="0" y="4044"/>
              <a:ext cx="5763"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98312" name="Rectangle 8"/>
          <p:cNvSpPr>
            <a:spLocks noGrp="1" noChangeArrowheads="1"/>
          </p:cNvSpPr>
          <p:nvPr>
            <p:ph type="ctrTitle" sz="quarter"/>
          </p:nvPr>
        </p:nvSpPr>
        <p:spPr>
          <a:xfrm>
            <a:off x="1155700" y="2286000"/>
            <a:ext cx="8420100" cy="1143000"/>
          </a:xfrm>
        </p:spPr>
        <p:txBody>
          <a:bodyPr/>
          <a:lstStyle>
            <a:lvl1pPr>
              <a:defRPr/>
            </a:lvl1pPr>
          </a:lstStyle>
          <a:p>
            <a:pPr lvl="0"/>
            <a:r>
              <a:rPr lang="en-US" altLang="en-US" noProof="0" smtClean="0"/>
              <a:t>Click to edit Master title style</a:t>
            </a:r>
            <a:endParaRPr lang="en-GB" altLang="en-US" noProof="0" smtClean="0"/>
          </a:p>
        </p:txBody>
      </p:sp>
      <p:sp>
        <p:nvSpPr>
          <p:cNvPr id="98313" name="Rectangle 9"/>
          <p:cNvSpPr>
            <a:spLocks noGrp="1" noChangeArrowheads="1"/>
          </p:cNvSpPr>
          <p:nvPr>
            <p:ph type="subTitle" sz="quarter" idx="1"/>
          </p:nvPr>
        </p:nvSpPr>
        <p:spPr>
          <a:xfrm>
            <a:off x="1898650" y="3886200"/>
            <a:ext cx="6934200" cy="1752600"/>
          </a:xfrm>
        </p:spPr>
        <p:txBody>
          <a:bodyPr/>
          <a:lstStyle>
            <a:lvl1pPr marL="0" indent="0" algn="ctr">
              <a:buFont typeface="Monotype Sorts" pitchFamily="2" charset="2"/>
              <a:buNone/>
              <a:defRPr/>
            </a:lvl1pPr>
          </a:lstStyle>
          <a:p>
            <a:pPr lvl="0"/>
            <a:r>
              <a:rPr lang="en-US" altLang="en-US" noProof="0" smtClean="0"/>
              <a:t>Click to edit Master subtitle style</a:t>
            </a:r>
            <a:endParaRPr lang="en-GB" altLang="en-US" noProof="0" smtClean="0"/>
          </a:p>
        </p:txBody>
      </p:sp>
      <p:sp>
        <p:nvSpPr>
          <p:cNvPr id="98314" name="Rectangle 10"/>
          <p:cNvSpPr>
            <a:spLocks noGrp="1" noChangeArrowheads="1"/>
          </p:cNvSpPr>
          <p:nvPr>
            <p:ph type="dt" sz="quarter" idx="2"/>
          </p:nvPr>
        </p:nvSpPr>
        <p:spPr/>
        <p:txBody>
          <a:bodyPr/>
          <a:lstStyle>
            <a:lvl1pPr>
              <a:defRPr/>
            </a:lvl1pPr>
          </a:lstStyle>
          <a:p>
            <a:endParaRPr lang="en-GB" altLang="en-US"/>
          </a:p>
        </p:txBody>
      </p:sp>
      <p:sp>
        <p:nvSpPr>
          <p:cNvPr id="98315" name="Rectangle 11"/>
          <p:cNvSpPr>
            <a:spLocks noGrp="1" noChangeArrowheads="1"/>
          </p:cNvSpPr>
          <p:nvPr>
            <p:ph type="ftr" sz="quarter" idx="3"/>
          </p:nvPr>
        </p:nvSpPr>
        <p:spPr/>
        <p:txBody>
          <a:bodyPr/>
          <a:lstStyle>
            <a:lvl1pPr>
              <a:defRPr/>
            </a:lvl1pPr>
          </a:lstStyle>
          <a:p>
            <a:endParaRPr lang="en-GB" altLang="en-US"/>
          </a:p>
        </p:txBody>
      </p:sp>
      <p:sp>
        <p:nvSpPr>
          <p:cNvPr id="98316" name="Rectangle 12"/>
          <p:cNvSpPr>
            <a:spLocks noGrp="1" noChangeArrowheads="1"/>
          </p:cNvSpPr>
          <p:nvPr>
            <p:ph type="sldNum" sz="quarter" idx="4"/>
          </p:nvPr>
        </p:nvSpPr>
        <p:spPr/>
        <p:txBody>
          <a:bodyPr/>
          <a:lstStyle>
            <a:lvl1pPr>
              <a:defRPr/>
            </a:lvl1pPr>
          </a:lstStyle>
          <a:p>
            <a:fld id="{BFF5AF8A-13AB-4B07-9DD2-01DCC2499CD2}" type="slidenum">
              <a:rPr lang="en-GB" altLang="en-US"/>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D7CD7AC7-5717-4F11-8FF9-5D4A66D75902}" type="slidenum">
              <a:rPr lang="en-GB" altLang="en-US"/>
              <a:pPr/>
              <a:t>‹#›</a:t>
            </a:fld>
            <a:endParaRPr lang="en-GB" altLang="en-US"/>
          </a:p>
        </p:txBody>
      </p:sp>
    </p:spTree>
    <p:extLst>
      <p:ext uri="{BB962C8B-B14F-4D97-AF65-F5344CB8AC3E}">
        <p14:creationId xmlns:p14="http://schemas.microsoft.com/office/powerpoint/2010/main" val="3169181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6275" y="1709738"/>
            <a:ext cx="8543925"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76275" y="4589463"/>
            <a:ext cx="8543925"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B024CF22-C2A5-4811-832A-5B2501D14091}" type="slidenum">
              <a:rPr lang="en-GB" altLang="en-US"/>
              <a:pPr/>
              <a:t>‹#›</a:t>
            </a:fld>
            <a:endParaRPr lang="en-GB" altLang="en-US"/>
          </a:p>
        </p:txBody>
      </p:sp>
    </p:spTree>
    <p:extLst>
      <p:ext uri="{BB962C8B-B14F-4D97-AF65-F5344CB8AC3E}">
        <p14:creationId xmlns:p14="http://schemas.microsoft.com/office/powerpoint/2010/main" val="157774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55700" y="1981200"/>
            <a:ext cx="4133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441950" y="1981200"/>
            <a:ext cx="4133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97BF155B-6198-4CFE-97C8-E3353E095F72}" type="slidenum">
              <a:rPr lang="en-GB" altLang="en-US"/>
              <a:pPr/>
              <a:t>‹#›</a:t>
            </a:fld>
            <a:endParaRPr lang="en-GB" altLang="en-US"/>
          </a:p>
        </p:txBody>
      </p:sp>
    </p:spTree>
    <p:extLst>
      <p:ext uri="{BB962C8B-B14F-4D97-AF65-F5344CB8AC3E}">
        <p14:creationId xmlns:p14="http://schemas.microsoft.com/office/powerpoint/2010/main" val="329676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625" y="365125"/>
            <a:ext cx="8543925"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82625" y="1681163"/>
            <a:ext cx="419100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2625" y="2505075"/>
            <a:ext cx="419100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014913" y="1681163"/>
            <a:ext cx="42116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14913" y="2505075"/>
            <a:ext cx="42116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ltLang="en-US"/>
          </a:p>
        </p:txBody>
      </p:sp>
      <p:sp>
        <p:nvSpPr>
          <p:cNvPr id="8" name="Footer Placeholder 7"/>
          <p:cNvSpPr>
            <a:spLocks noGrp="1"/>
          </p:cNvSpPr>
          <p:nvPr>
            <p:ph type="ftr" sz="quarter" idx="11"/>
          </p:nvPr>
        </p:nvSpPr>
        <p:spPr/>
        <p:txBody>
          <a:bodyPr/>
          <a:lstStyle>
            <a:lvl1pPr>
              <a:defRPr/>
            </a:lvl1pPr>
          </a:lstStyle>
          <a:p>
            <a:endParaRPr lang="en-GB" altLang="en-US"/>
          </a:p>
        </p:txBody>
      </p:sp>
      <p:sp>
        <p:nvSpPr>
          <p:cNvPr id="9" name="Slide Number Placeholder 8"/>
          <p:cNvSpPr>
            <a:spLocks noGrp="1"/>
          </p:cNvSpPr>
          <p:nvPr>
            <p:ph type="sldNum" sz="quarter" idx="12"/>
          </p:nvPr>
        </p:nvSpPr>
        <p:spPr/>
        <p:txBody>
          <a:bodyPr/>
          <a:lstStyle>
            <a:lvl1pPr>
              <a:defRPr/>
            </a:lvl1pPr>
          </a:lstStyle>
          <a:p>
            <a:fld id="{D1E20522-6DF4-4685-B637-F762488D3F9E}" type="slidenum">
              <a:rPr lang="en-GB" altLang="en-US"/>
              <a:pPr/>
              <a:t>‹#›</a:t>
            </a:fld>
            <a:endParaRPr lang="en-GB" altLang="en-US"/>
          </a:p>
        </p:txBody>
      </p:sp>
    </p:spTree>
    <p:extLst>
      <p:ext uri="{BB962C8B-B14F-4D97-AF65-F5344CB8AC3E}">
        <p14:creationId xmlns:p14="http://schemas.microsoft.com/office/powerpoint/2010/main" val="259144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ltLang="en-US"/>
          </a:p>
        </p:txBody>
      </p:sp>
      <p:sp>
        <p:nvSpPr>
          <p:cNvPr id="4" name="Footer Placeholder 3"/>
          <p:cNvSpPr>
            <a:spLocks noGrp="1"/>
          </p:cNvSpPr>
          <p:nvPr>
            <p:ph type="ftr" sz="quarter" idx="11"/>
          </p:nvPr>
        </p:nvSpPr>
        <p:spPr/>
        <p:txBody>
          <a:bodyPr/>
          <a:lstStyle>
            <a:lvl1pPr>
              <a:defRPr/>
            </a:lvl1pPr>
          </a:lstStyle>
          <a:p>
            <a:endParaRPr lang="en-GB" altLang="en-US"/>
          </a:p>
        </p:txBody>
      </p:sp>
      <p:sp>
        <p:nvSpPr>
          <p:cNvPr id="5" name="Slide Number Placeholder 4"/>
          <p:cNvSpPr>
            <a:spLocks noGrp="1"/>
          </p:cNvSpPr>
          <p:nvPr>
            <p:ph type="sldNum" sz="quarter" idx="12"/>
          </p:nvPr>
        </p:nvSpPr>
        <p:spPr/>
        <p:txBody>
          <a:bodyPr/>
          <a:lstStyle>
            <a:lvl1pPr>
              <a:defRPr/>
            </a:lvl1pPr>
          </a:lstStyle>
          <a:p>
            <a:fld id="{BE373304-F250-4196-A802-0209BA75B6E0}" type="slidenum">
              <a:rPr lang="en-GB" altLang="en-US"/>
              <a:pPr/>
              <a:t>‹#›</a:t>
            </a:fld>
            <a:endParaRPr lang="en-GB" altLang="en-US"/>
          </a:p>
        </p:txBody>
      </p:sp>
    </p:spTree>
    <p:extLst>
      <p:ext uri="{BB962C8B-B14F-4D97-AF65-F5344CB8AC3E}">
        <p14:creationId xmlns:p14="http://schemas.microsoft.com/office/powerpoint/2010/main" val="1084930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a:p>
        </p:txBody>
      </p:sp>
      <p:sp>
        <p:nvSpPr>
          <p:cNvPr id="3" name="Footer Placeholder 2"/>
          <p:cNvSpPr>
            <a:spLocks noGrp="1"/>
          </p:cNvSpPr>
          <p:nvPr>
            <p:ph type="ftr" sz="quarter" idx="11"/>
          </p:nvPr>
        </p:nvSpPr>
        <p:spPr/>
        <p:txBody>
          <a:bodyPr/>
          <a:lstStyle>
            <a:lvl1pPr>
              <a:defRPr/>
            </a:lvl1pPr>
          </a:lstStyle>
          <a:p>
            <a:endParaRPr lang="en-GB" altLang="en-US"/>
          </a:p>
        </p:txBody>
      </p:sp>
      <p:sp>
        <p:nvSpPr>
          <p:cNvPr id="4" name="Slide Number Placeholder 3"/>
          <p:cNvSpPr>
            <a:spLocks noGrp="1"/>
          </p:cNvSpPr>
          <p:nvPr>
            <p:ph type="sldNum" sz="quarter" idx="12"/>
          </p:nvPr>
        </p:nvSpPr>
        <p:spPr/>
        <p:txBody>
          <a:bodyPr/>
          <a:lstStyle>
            <a:lvl1pPr>
              <a:defRPr/>
            </a:lvl1pPr>
          </a:lstStyle>
          <a:p>
            <a:fld id="{3CF83DAD-285C-483D-89C7-CC9D82B11F19}" type="slidenum">
              <a:rPr lang="en-GB" altLang="en-US"/>
              <a:pPr/>
              <a:t>‹#›</a:t>
            </a:fld>
            <a:endParaRPr lang="en-GB" altLang="en-US"/>
          </a:p>
        </p:txBody>
      </p:sp>
    </p:spTree>
    <p:extLst>
      <p:ext uri="{BB962C8B-B14F-4D97-AF65-F5344CB8AC3E}">
        <p14:creationId xmlns:p14="http://schemas.microsoft.com/office/powerpoint/2010/main" val="93386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4211638" y="987425"/>
            <a:ext cx="501491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90939803-6433-4079-950F-7892EE315E6C}" type="slidenum">
              <a:rPr lang="en-GB" altLang="en-US"/>
              <a:pPr/>
              <a:t>‹#›</a:t>
            </a:fld>
            <a:endParaRPr lang="en-GB" altLang="en-US"/>
          </a:p>
        </p:txBody>
      </p:sp>
    </p:spTree>
    <p:extLst>
      <p:ext uri="{BB962C8B-B14F-4D97-AF65-F5344CB8AC3E}">
        <p14:creationId xmlns:p14="http://schemas.microsoft.com/office/powerpoint/2010/main" val="2581987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4211638" y="987425"/>
            <a:ext cx="50149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D853DDF0-6A92-4ACC-851B-4A15B23A71A2}" type="slidenum">
              <a:rPr lang="en-GB" altLang="en-US"/>
              <a:pPr/>
              <a:t>‹#›</a:t>
            </a:fld>
            <a:endParaRPr lang="en-GB" altLang="en-US"/>
          </a:p>
        </p:txBody>
      </p:sp>
    </p:spTree>
    <p:extLst>
      <p:ext uri="{BB962C8B-B14F-4D97-AF65-F5344CB8AC3E}">
        <p14:creationId xmlns:p14="http://schemas.microsoft.com/office/powerpoint/2010/main" val="923911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8CAF708C-9F7D-413D-A8F4-D7F4ACB33FA2}" type="slidenum">
              <a:rPr lang="en-GB" altLang="en-US"/>
              <a:pPr/>
              <a:t>‹#›</a:t>
            </a:fld>
            <a:endParaRPr lang="en-GB" altLang="en-US"/>
          </a:p>
        </p:txBody>
      </p:sp>
    </p:spTree>
    <p:extLst>
      <p:ext uri="{BB962C8B-B14F-4D97-AF65-F5344CB8AC3E}">
        <p14:creationId xmlns:p14="http://schemas.microsoft.com/office/powerpoint/2010/main" val="2312216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70775" y="609600"/>
            <a:ext cx="2105025"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155700" y="609600"/>
            <a:ext cx="6162675"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63957079-8521-4323-A906-F4324DFE0124}" type="slidenum">
              <a:rPr lang="en-GB" altLang="en-US"/>
              <a:pPr/>
              <a:t>‹#›</a:t>
            </a:fld>
            <a:endParaRPr lang="en-GB" altLang="en-US"/>
          </a:p>
        </p:txBody>
      </p:sp>
    </p:spTree>
    <p:extLst>
      <p:ext uri="{BB962C8B-B14F-4D97-AF65-F5344CB8AC3E}">
        <p14:creationId xmlns:p14="http://schemas.microsoft.com/office/powerpoint/2010/main" val="1526211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4000" b="-4000"/>
          </a:stretch>
        </a:blipFill>
        <a:effectLst/>
      </p:bgPr>
    </p:bg>
    <p:spTree>
      <p:nvGrpSpPr>
        <p:cNvPr id="1" name=""/>
        <p:cNvGrpSpPr/>
        <p:nvPr/>
      </p:nvGrpSpPr>
      <p:grpSpPr>
        <a:xfrm>
          <a:off x="0" y="0"/>
          <a:ext cx="0" cy="0"/>
          <a:chOff x="0" y="0"/>
          <a:chExt cx="0" cy="0"/>
        </a:xfrm>
      </p:grpSpPr>
      <p:grpSp>
        <p:nvGrpSpPr>
          <p:cNvPr id="97282" name="Group 2"/>
          <p:cNvGrpSpPr>
            <a:grpSpLocks/>
          </p:cNvGrpSpPr>
          <p:nvPr/>
        </p:nvGrpSpPr>
        <p:grpSpPr bwMode="auto">
          <a:xfrm>
            <a:off x="0" y="0"/>
            <a:ext cx="9910763" cy="6856413"/>
            <a:chOff x="0" y="0"/>
            <a:chExt cx="5763" cy="4319"/>
          </a:xfrm>
        </p:grpSpPr>
        <p:sp>
          <p:nvSpPr>
            <p:cNvPr id="97283" name="Rectangle 3"/>
            <p:cNvSpPr>
              <a:spLocks noChangeArrowheads="1"/>
            </p:cNvSpPr>
            <p:nvPr/>
          </p:nvSpPr>
          <p:spPr bwMode="ltGray">
            <a:xfrm>
              <a:off x="0" y="0"/>
              <a:ext cx="528" cy="4319"/>
            </a:xfrm>
            <a:prstGeom prst="rect">
              <a:avLst/>
            </a:prstGeom>
            <a:gradFill rotWithShape="0">
              <a:gsLst>
                <a:gs pos="0">
                  <a:srgbClr val="000000"/>
                </a:gs>
                <a:gs pos="50000">
                  <a:srgbClr val="000000">
                    <a:gamma/>
                    <a:tint val="0"/>
                    <a:invGamma/>
                  </a:srgbClr>
                </a:gs>
                <a:gs pos="100000">
                  <a:srgbClr val="000000"/>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84" name="Line 4"/>
            <p:cNvSpPr>
              <a:spLocks noChangeShapeType="1"/>
            </p:cNvSpPr>
            <p:nvPr/>
          </p:nvSpPr>
          <p:spPr bwMode="ltGray">
            <a:xfrm>
              <a:off x="0" y="231"/>
              <a:ext cx="5763"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85" name="Line 5"/>
            <p:cNvSpPr>
              <a:spLocks noChangeShapeType="1"/>
            </p:cNvSpPr>
            <p:nvPr/>
          </p:nvSpPr>
          <p:spPr bwMode="black">
            <a:xfrm>
              <a:off x="0" y="285"/>
              <a:ext cx="576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86" name="Line 6"/>
            <p:cNvSpPr>
              <a:spLocks noChangeShapeType="1"/>
            </p:cNvSpPr>
            <p:nvPr/>
          </p:nvSpPr>
          <p:spPr bwMode="black">
            <a:xfrm>
              <a:off x="0" y="3972"/>
              <a:ext cx="5763"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87" name="Line 7"/>
            <p:cNvSpPr>
              <a:spLocks noChangeShapeType="1"/>
            </p:cNvSpPr>
            <p:nvPr/>
          </p:nvSpPr>
          <p:spPr bwMode="ltGray">
            <a:xfrm>
              <a:off x="0" y="4044"/>
              <a:ext cx="5763" cy="0"/>
            </a:xfrm>
            <a:prstGeom prst="line">
              <a:avLst/>
            </a:prstGeom>
            <a:noFill/>
            <a:ln w="127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97288" name="Rectangle 8"/>
          <p:cNvSpPr>
            <a:spLocks noGrp="1" noChangeArrowheads="1"/>
          </p:cNvSpPr>
          <p:nvPr>
            <p:ph type="title"/>
          </p:nvPr>
        </p:nvSpPr>
        <p:spPr bwMode="auto">
          <a:xfrm>
            <a:off x="1155700" y="609600"/>
            <a:ext cx="84201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ctr" anchorCtr="0" compatLnSpc="1">
            <a:prstTxWarp prst="textNoShape">
              <a:avLst/>
            </a:prstTxWarp>
          </a:bodyPr>
          <a:lstStyle/>
          <a:p>
            <a:pPr lvl="0"/>
            <a:r>
              <a:rPr lang="en-US" altLang="en-US" smtClean="0"/>
              <a:t>Click to edit Master title style</a:t>
            </a:r>
            <a:endParaRPr lang="en-GB" altLang="en-US" smtClean="0"/>
          </a:p>
        </p:txBody>
      </p:sp>
      <p:sp>
        <p:nvSpPr>
          <p:cNvPr id="97289" name="Rectangle 9"/>
          <p:cNvSpPr>
            <a:spLocks noGrp="1" noChangeArrowheads="1"/>
          </p:cNvSpPr>
          <p:nvPr>
            <p:ph type="body" idx="1"/>
          </p:nvPr>
        </p:nvSpPr>
        <p:spPr bwMode="auto">
          <a:xfrm>
            <a:off x="1155700" y="1981200"/>
            <a:ext cx="84201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075" tIns="46038" rIns="92075" bIns="46038"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97290" name="Rectangle 10"/>
          <p:cNvSpPr>
            <a:spLocks noGrp="1" noChangeArrowheads="1"/>
          </p:cNvSpPr>
          <p:nvPr>
            <p:ph type="dt" sz="half" idx="2"/>
          </p:nvPr>
        </p:nvSpPr>
        <p:spPr bwMode="auto">
          <a:xfrm>
            <a:off x="1155700" y="6399213"/>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lgn="l">
              <a:defRPr sz="1400"/>
            </a:lvl1pPr>
          </a:lstStyle>
          <a:p>
            <a:endParaRPr lang="en-GB" altLang="en-US"/>
          </a:p>
        </p:txBody>
      </p:sp>
      <p:sp>
        <p:nvSpPr>
          <p:cNvPr id="97291" name="Rectangle 11"/>
          <p:cNvSpPr>
            <a:spLocks noGrp="1" noChangeArrowheads="1"/>
          </p:cNvSpPr>
          <p:nvPr>
            <p:ph type="ftr" sz="quarter" idx="3"/>
          </p:nvPr>
        </p:nvSpPr>
        <p:spPr bwMode="auto">
          <a:xfrm>
            <a:off x="3797300" y="6399213"/>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defRPr sz="1400"/>
            </a:lvl1pPr>
          </a:lstStyle>
          <a:p>
            <a:endParaRPr lang="en-GB" altLang="en-US"/>
          </a:p>
        </p:txBody>
      </p:sp>
      <p:sp>
        <p:nvSpPr>
          <p:cNvPr id="97292" name="Rectangle 12"/>
          <p:cNvSpPr>
            <a:spLocks noGrp="1" noChangeArrowheads="1"/>
          </p:cNvSpPr>
          <p:nvPr>
            <p:ph type="sldNum" sz="quarter" idx="4"/>
          </p:nvPr>
        </p:nvSpPr>
        <p:spPr bwMode="auto">
          <a:xfrm>
            <a:off x="7512050" y="6399213"/>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2075" tIns="46038" rIns="92075" bIns="46038" numCol="1" anchor="ctr" anchorCtr="0" compatLnSpc="1">
            <a:prstTxWarp prst="textNoShape">
              <a:avLst/>
            </a:prstTxWarp>
          </a:bodyPr>
          <a:lstStyle>
            <a:lvl1pPr algn="r">
              <a:defRPr sz="1400"/>
            </a:lvl1pPr>
          </a:lstStyle>
          <a:p>
            <a:fld id="{9AB0454C-A2B6-489F-B3B2-F62DBF8D5B3E}" type="slidenum">
              <a:rPr lang="en-GB" altLang="en-US"/>
              <a:pPr/>
              <a:t>‹#›</a:t>
            </a:fld>
            <a:endParaRPr lang="en-GB" altLang="en-US"/>
          </a:p>
        </p:txBody>
      </p:sp>
    </p:spTree>
  </p:cSld>
  <p:clrMap bg1="dk2" tx1="lt1" bg2="dk1" tx2="lt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Lst>
  <p:txStyles>
    <p:titleStyle>
      <a:lvl1pPr algn="l" rtl="0" eaLnBrk="1" fontAlgn="base" hangingPunct="1">
        <a:spcBef>
          <a:spcPct val="0"/>
        </a:spcBef>
        <a:spcAft>
          <a:spcPct val="0"/>
        </a:spcAft>
        <a:defRPr sz="4400" i="1" kern="1200">
          <a:solidFill>
            <a:schemeClr val="tx2"/>
          </a:solidFill>
          <a:latin typeface="+mj-lt"/>
          <a:ea typeface="+mj-ea"/>
          <a:cs typeface="+mj-cs"/>
        </a:defRPr>
      </a:lvl1pPr>
      <a:lvl2pPr algn="l" rtl="0" eaLnBrk="1" fontAlgn="base" hangingPunct="1">
        <a:spcBef>
          <a:spcPct val="0"/>
        </a:spcBef>
        <a:spcAft>
          <a:spcPct val="0"/>
        </a:spcAft>
        <a:defRPr sz="4400" i="1">
          <a:solidFill>
            <a:schemeClr val="tx2"/>
          </a:solidFill>
          <a:latin typeface="Arial" panose="020B0604020202020204" pitchFamily="34" charset="0"/>
        </a:defRPr>
      </a:lvl2pPr>
      <a:lvl3pPr algn="l" rtl="0" eaLnBrk="1" fontAlgn="base" hangingPunct="1">
        <a:spcBef>
          <a:spcPct val="0"/>
        </a:spcBef>
        <a:spcAft>
          <a:spcPct val="0"/>
        </a:spcAft>
        <a:defRPr sz="4400" i="1">
          <a:solidFill>
            <a:schemeClr val="tx2"/>
          </a:solidFill>
          <a:latin typeface="Arial" panose="020B0604020202020204" pitchFamily="34" charset="0"/>
        </a:defRPr>
      </a:lvl3pPr>
      <a:lvl4pPr algn="l" rtl="0" eaLnBrk="1" fontAlgn="base" hangingPunct="1">
        <a:spcBef>
          <a:spcPct val="0"/>
        </a:spcBef>
        <a:spcAft>
          <a:spcPct val="0"/>
        </a:spcAft>
        <a:defRPr sz="4400" i="1">
          <a:solidFill>
            <a:schemeClr val="tx2"/>
          </a:solidFill>
          <a:latin typeface="Arial" panose="020B0604020202020204" pitchFamily="34" charset="0"/>
        </a:defRPr>
      </a:lvl4pPr>
      <a:lvl5pPr algn="l" rtl="0" eaLnBrk="1" fontAlgn="base" hangingPunct="1">
        <a:spcBef>
          <a:spcPct val="0"/>
        </a:spcBef>
        <a:spcAft>
          <a:spcPct val="0"/>
        </a:spcAft>
        <a:defRPr sz="4400" i="1">
          <a:solidFill>
            <a:schemeClr val="tx2"/>
          </a:solidFill>
          <a:latin typeface="Arial" panose="020B0604020202020204" pitchFamily="34" charset="0"/>
        </a:defRPr>
      </a:lvl5pPr>
      <a:lvl6pPr marL="457200" algn="l" rtl="0" eaLnBrk="1" fontAlgn="base" hangingPunct="1">
        <a:spcBef>
          <a:spcPct val="0"/>
        </a:spcBef>
        <a:spcAft>
          <a:spcPct val="0"/>
        </a:spcAft>
        <a:defRPr sz="4400" i="1">
          <a:solidFill>
            <a:schemeClr val="tx2"/>
          </a:solidFill>
          <a:latin typeface="Arial" panose="020B0604020202020204" pitchFamily="34" charset="0"/>
        </a:defRPr>
      </a:lvl6pPr>
      <a:lvl7pPr marL="914400" algn="l" rtl="0" eaLnBrk="1" fontAlgn="base" hangingPunct="1">
        <a:spcBef>
          <a:spcPct val="0"/>
        </a:spcBef>
        <a:spcAft>
          <a:spcPct val="0"/>
        </a:spcAft>
        <a:defRPr sz="4400" i="1">
          <a:solidFill>
            <a:schemeClr val="tx2"/>
          </a:solidFill>
          <a:latin typeface="Arial" panose="020B0604020202020204" pitchFamily="34" charset="0"/>
        </a:defRPr>
      </a:lvl7pPr>
      <a:lvl8pPr marL="1371600" algn="l" rtl="0" eaLnBrk="1" fontAlgn="base" hangingPunct="1">
        <a:spcBef>
          <a:spcPct val="0"/>
        </a:spcBef>
        <a:spcAft>
          <a:spcPct val="0"/>
        </a:spcAft>
        <a:defRPr sz="4400" i="1">
          <a:solidFill>
            <a:schemeClr val="tx2"/>
          </a:solidFill>
          <a:latin typeface="Arial" panose="020B0604020202020204" pitchFamily="34" charset="0"/>
        </a:defRPr>
      </a:lvl8pPr>
      <a:lvl9pPr marL="1828800" algn="l" rtl="0" eaLnBrk="1" fontAlgn="base" hangingPunct="1">
        <a:spcBef>
          <a:spcPct val="0"/>
        </a:spcBef>
        <a:spcAft>
          <a:spcPct val="0"/>
        </a:spcAft>
        <a:defRPr sz="4400" i="1">
          <a:solidFill>
            <a:schemeClr val="tx2"/>
          </a:solidFill>
          <a:latin typeface="Arial" panose="020B0604020202020204" pitchFamily="34" charset="0"/>
        </a:defRPr>
      </a:lvl9pPr>
    </p:titleStyle>
    <p:bodyStyle>
      <a:lvl1pPr marL="342900" indent="-342900" algn="l" rtl="0" eaLnBrk="1" fontAlgn="base" hangingPunct="1">
        <a:spcBef>
          <a:spcPct val="20000"/>
        </a:spcBef>
        <a:spcAft>
          <a:spcPct val="0"/>
        </a:spcAft>
        <a:buClr>
          <a:schemeClr val="hlink"/>
        </a:buClr>
        <a:buSzPct val="75000"/>
        <a:buFont typeface="Monotype Sorts" pitchFamily="2" charset="2"/>
        <a:buChar char="u"/>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Clr>
          <a:schemeClr val="hlink"/>
        </a:buClr>
        <a:buSzPct val="65000"/>
        <a:buFont typeface="Monotype Sorts" pitchFamily="2" charset="2"/>
        <a:buChar char="l"/>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Clr>
          <a:schemeClr val="hlink"/>
        </a:buClr>
        <a:buSzPct val="65000"/>
        <a:buFont typeface="Monotype Sorts" pitchFamily="2" charset="2"/>
        <a:buChar char="u"/>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Clr>
          <a:schemeClr val="hlink"/>
        </a:buClr>
        <a:buSzPct val="65000"/>
        <a:buFont typeface="Monotype Sorts" pitchFamily="2" charset="2"/>
        <a:buChar char="v"/>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Clr>
          <a:schemeClr val="hlink"/>
        </a:buClr>
        <a:buSzPct val="65000"/>
        <a:buFont typeface="Monotype Sorts" pitchFamily="2" charset="2"/>
        <a:buChar char="u"/>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2.wmf"/><Relationship Id="rId5" Type="http://schemas.openxmlformats.org/officeDocument/2006/relationships/oleObject" Target="../embeddings/oleObject1.bin"/><Relationship Id="rId4" Type="http://schemas.openxmlformats.org/officeDocument/2006/relationships/hyperlink" Target="file:///E:\GRUNDEL.EX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311150" y="2857500"/>
            <a:ext cx="9269413" cy="1143000"/>
          </a:xfrm>
          <a:noFill/>
          <a:ln/>
          <a:extLst>
            <a:ext uri="{909E8E84-426E-40DD-AFC4-6F175D3DCCD1}">
              <a14:hiddenFill xmlns:a14="http://schemas.microsoft.com/office/drawing/2010/main">
                <a:solidFill>
                  <a:schemeClr val="bg2">
                    <a:alpha val="50000"/>
                  </a:schemeClr>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ctr"/>
            <a:r>
              <a:rPr lang="en-GB" altLang="en-US" b="1" dirty="0">
                <a:solidFill>
                  <a:schemeClr val="bg1"/>
                </a:solidFill>
              </a:rPr>
              <a:t>Lambda closed-loop control</a:t>
            </a:r>
          </a:p>
        </p:txBody>
      </p:sp>
    </p:spTree>
  </p:cSld>
  <p:clrMapOvr>
    <a:masterClrMapping/>
  </p:clrMapOvr>
  <mc:AlternateContent xmlns:mc="http://schemas.openxmlformats.org/markup-compatibility/2006" xmlns:p14="http://schemas.microsoft.com/office/powerpoint/2010/main">
    <mc:Choice Requires="p14">
      <p:transition p14:dur="0" advTm="6480"/>
    </mc:Choice>
    <mc:Fallback xmlns="">
      <p:transition advTm="648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3000"/>
                                  </p:stCondLst>
                                  <p:iterate type="wd">
                                    <p:tmPct val="100000"/>
                                  </p:iterate>
                                  <p:childTnLst>
                                    <p:set>
                                      <p:cBhvr>
                                        <p:cTn id="6" dur="1" fill="hold">
                                          <p:stCondLst>
                                            <p:cond delay="0"/>
                                          </p:stCondLst>
                                        </p:cTn>
                                        <p:tgtEl>
                                          <p:spTgt spid="4098">
                                            <p:txEl>
                                              <p:pRg st="0" end="0"/>
                                            </p:txEl>
                                          </p:spTgt>
                                        </p:tgtEl>
                                        <p:attrNameLst>
                                          <p:attrName>style.visibility</p:attrName>
                                        </p:attrNameLst>
                                      </p:cBhvr>
                                      <p:to>
                                        <p:strVal val="visible"/>
                                      </p:to>
                                    </p:set>
                                    <p:animEffect transition="in" filter="wipe(left)">
                                      <p:cBhvr>
                                        <p:cTn id="7" dur="300"/>
                                        <p:tgtEl>
                                          <p:spTgt spid="409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build="p" autoUpdateAnimBg="0" advAuto="3000"/>
    </p:bldLst>
  </p:timing>
</p:sld>
</file>

<file path=ppt/slides/slide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Air/fuel ratio</a:t>
            </a:r>
            <a:endParaRPr lang="en-GB" altLang="en-US" dirty="0">
              <a:solidFill>
                <a:schemeClr val="bg1"/>
              </a:solidFill>
            </a:endParaRPr>
          </a:p>
        </p:txBody>
      </p:sp>
      <p:sp>
        <p:nvSpPr>
          <p:cNvPr id="81923" name="Rectangle 3"/>
          <p:cNvSpPr>
            <a:spLocks noGrp="1" noChangeArrowheads="1"/>
          </p:cNvSpPr>
          <p:nvPr>
            <p:ph type="body" idx="1"/>
          </p:nvPr>
        </p:nvSpPr>
        <p:spPr>
          <a:xfrm>
            <a:off x="534988" y="1589088"/>
            <a:ext cx="8836025" cy="4470400"/>
          </a:xfrm>
        </p:spPr>
        <p:txBody>
          <a:bodyPr/>
          <a:lstStyle/>
          <a:p>
            <a:pPr marL="455613" indent="-455613">
              <a:buClr>
                <a:schemeClr val="tx2"/>
              </a:buClr>
              <a:buFont typeface="Monotype Sorts" pitchFamily="2" charset="2"/>
              <a:buNone/>
            </a:pPr>
            <a:r>
              <a:rPr lang="en-GB" altLang="en-US" b="1" dirty="0" smtClean="0">
                <a:solidFill>
                  <a:schemeClr val="bg1"/>
                </a:solidFill>
              </a:rPr>
              <a:t>  The </a:t>
            </a:r>
            <a:r>
              <a:rPr lang="en-GB" altLang="en-US" b="1" dirty="0">
                <a:solidFill>
                  <a:schemeClr val="bg1"/>
                </a:solidFill>
              </a:rPr>
              <a:t>optimum air/fuel ratio for a petrol engine is</a:t>
            </a:r>
            <a:r>
              <a:rPr lang="en-GB" altLang="en-US" dirty="0">
                <a:solidFill>
                  <a:schemeClr val="bg1"/>
                </a:solidFill>
              </a:rPr>
              <a:t>:</a:t>
            </a:r>
          </a:p>
          <a:p>
            <a:pPr>
              <a:spcBef>
                <a:spcPct val="50000"/>
              </a:spcBef>
              <a:buClrTx/>
              <a:buFont typeface="Arial" panose="020B0604020202020204" pitchFamily="34" charset="0"/>
              <a:buChar char="•"/>
            </a:pPr>
            <a:r>
              <a:rPr lang="en-GB" altLang="en-US" sz="2800" dirty="0">
                <a:solidFill>
                  <a:schemeClr val="bg1"/>
                </a:solidFill>
                <a:sym typeface="Wingdings" panose="05000000000000000000" pitchFamily="2" charset="2"/>
              </a:rPr>
              <a:t>14.7</a:t>
            </a:r>
            <a:r>
              <a:rPr lang="en-GB" altLang="en-US" sz="2800" dirty="0">
                <a:solidFill>
                  <a:schemeClr val="bg1"/>
                </a:solidFill>
              </a:rPr>
              <a:t>:1 by mass</a:t>
            </a:r>
          </a:p>
          <a:p>
            <a:pPr>
              <a:spcBef>
                <a:spcPct val="50000"/>
              </a:spcBef>
              <a:buClrTx/>
              <a:buFont typeface="Arial" panose="020B0604020202020204" pitchFamily="34" charset="0"/>
              <a:buChar char="•"/>
            </a:pPr>
            <a:r>
              <a:rPr lang="en-GB" altLang="en-US" sz="2800" dirty="0" smtClean="0">
                <a:solidFill>
                  <a:schemeClr val="bg1"/>
                </a:solidFill>
                <a:sym typeface="Wingdings" panose="05000000000000000000" pitchFamily="2" charset="2"/>
              </a:rPr>
              <a:t>Different </a:t>
            </a:r>
            <a:r>
              <a:rPr lang="en-GB" altLang="en-US" sz="2800" dirty="0">
                <a:solidFill>
                  <a:schemeClr val="bg1"/>
                </a:solidFill>
                <a:sym typeface="Wingdings" panose="05000000000000000000" pitchFamily="2" charset="2"/>
              </a:rPr>
              <a:t>mixture strengths are required for varying conditions.</a:t>
            </a:r>
            <a:endParaRPr lang="en-GB" altLang="en-US" sz="2800" dirty="0">
              <a:solidFill>
                <a:schemeClr val="bg1"/>
              </a:solidFill>
            </a:endParaRPr>
          </a:p>
          <a:p>
            <a:pPr>
              <a:spcBef>
                <a:spcPct val="50000"/>
              </a:spcBef>
              <a:buClrTx/>
              <a:buFont typeface="Arial" panose="020B0604020202020204" pitchFamily="34" charset="0"/>
              <a:buChar char="•"/>
            </a:pPr>
            <a:r>
              <a:rPr lang="en-GB" altLang="en-US" sz="2800" dirty="0">
                <a:solidFill>
                  <a:schemeClr val="bg1"/>
                </a:solidFill>
                <a:sym typeface="Wingdings" panose="05000000000000000000" pitchFamily="2" charset="2"/>
              </a:rPr>
              <a:t>Modern systems provide extremely accurate control</a:t>
            </a:r>
          </a:p>
        </p:txBody>
      </p:sp>
      <p:sp>
        <p:nvSpPr>
          <p:cNvPr id="81926" name="Rectangle 6"/>
          <p:cNvSpPr>
            <a:spLocks noChangeArrowheads="1"/>
          </p:cNvSpPr>
          <p:nvPr/>
        </p:nvSpPr>
        <p:spPr bwMode="auto">
          <a:xfrm>
            <a:off x="5583238" y="2451100"/>
            <a:ext cx="8707437" cy="3784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
        <p:nvSpPr>
          <p:cNvPr id="81927" name="Rectangle 7"/>
          <p:cNvSpPr>
            <a:spLocks noChangeArrowheads="1"/>
          </p:cNvSpPr>
          <p:nvPr/>
        </p:nvSpPr>
        <p:spPr bwMode="auto">
          <a:xfrm>
            <a:off x="534988" y="3200400"/>
            <a:ext cx="8031162" cy="527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
        <p:nvSpPr>
          <p:cNvPr id="81929" name="Rectangle 9"/>
          <p:cNvSpPr>
            <a:spLocks noChangeArrowheads="1"/>
          </p:cNvSpPr>
          <p:nvPr/>
        </p:nvSpPr>
        <p:spPr bwMode="auto">
          <a:xfrm>
            <a:off x="534988" y="4005263"/>
            <a:ext cx="7994650" cy="1090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
        <p:nvSpPr>
          <p:cNvPr id="81930" name="Rectangle 10"/>
          <p:cNvSpPr>
            <a:spLocks noChangeArrowheads="1"/>
          </p:cNvSpPr>
          <p:nvPr/>
        </p:nvSpPr>
        <p:spPr bwMode="auto">
          <a:xfrm>
            <a:off x="534988" y="5375275"/>
            <a:ext cx="7994650" cy="1090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5613" indent="-455613" algn="l">
              <a:spcBef>
                <a:spcPct val="20000"/>
              </a:spcBef>
              <a:buClr>
                <a:schemeClr val="hlink"/>
              </a:buClr>
              <a:buSzPct val="75000"/>
              <a:buFont typeface="Monotype Sorts" pitchFamily="2" charset="2"/>
              <a:buChar char="u"/>
              <a:defRPr sz="3200">
                <a:solidFill>
                  <a:schemeClr val="tx1"/>
                </a:solidFill>
                <a:latin typeface="Times New Roman" panose="02020603050405020304" pitchFamily="18" charset="0"/>
              </a:defRPr>
            </a:lvl1pPr>
            <a:lvl2pPr marL="855663" indent="-285750" algn="l">
              <a:spcBef>
                <a:spcPct val="20000"/>
              </a:spcBef>
              <a:buClr>
                <a:schemeClr val="hlink"/>
              </a:buClr>
              <a:buSzPct val="65000"/>
              <a:buFont typeface="Monotype Sorts" pitchFamily="2" charset="2"/>
              <a:buChar char="l"/>
              <a:defRPr sz="2800">
                <a:solidFill>
                  <a:schemeClr val="tx1"/>
                </a:solidFill>
                <a:latin typeface="Times New Roman" panose="02020603050405020304" pitchFamily="18" charset="0"/>
              </a:defRPr>
            </a:lvl2pPr>
            <a:lvl3pPr marL="1198563" indent="-228600" algn="l">
              <a:spcBef>
                <a:spcPct val="20000"/>
              </a:spcBef>
              <a:buClr>
                <a:schemeClr val="hlink"/>
              </a:buClr>
              <a:buSzPct val="65000"/>
              <a:buFont typeface="Monotype Sorts" pitchFamily="2" charset="2"/>
              <a:buChar char="u"/>
              <a:defRPr sz="2400">
                <a:solidFill>
                  <a:schemeClr val="tx1"/>
                </a:solidFill>
                <a:latin typeface="Times New Roman" panose="02020603050405020304" pitchFamily="18" charset="0"/>
              </a:defRPr>
            </a:lvl3pPr>
            <a:lvl4pPr marL="1600200" indent="-228600" algn="l">
              <a:spcBef>
                <a:spcPct val="20000"/>
              </a:spcBef>
              <a:buClr>
                <a:schemeClr val="hlink"/>
              </a:buClr>
              <a:buSzPct val="65000"/>
              <a:buFont typeface="Monotype Sorts" pitchFamily="2" charset="2"/>
              <a:buChar char="v"/>
              <a:defRPr sz="2000">
                <a:solidFill>
                  <a:schemeClr val="tx1"/>
                </a:solidFill>
                <a:latin typeface="Times New Roman" panose="02020603050405020304" pitchFamily="18" charset="0"/>
              </a:defRPr>
            </a:lvl4pPr>
            <a:lvl5pPr marL="2057400" indent="-228600" algn="l">
              <a:spcBef>
                <a:spcPct val="20000"/>
              </a:spcBef>
              <a:buClr>
                <a:schemeClr val="hlink"/>
              </a:buClr>
              <a:buSzPct val="65000"/>
              <a:buFont typeface="Monotype Sorts" pitchFamily="2" charset="2"/>
              <a:buChar char="u"/>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hlink"/>
              </a:buClr>
              <a:buSzPct val="65000"/>
              <a:buFont typeface="Monotype Sorts" pitchFamily="2" charset="2"/>
              <a:buChar char="u"/>
              <a:defRPr sz="2000">
                <a:solidFill>
                  <a:schemeClr val="tx1"/>
                </a:solidFill>
                <a:latin typeface="Times New Roman" panose="02020603050405020304" pitchFamily="18" charset="0"/>
              </a:defRPr>
            </a:lvl9pPr>
          </a:lstStyle>
          <a:p>
            <a:pPr>
              <a:buClr>
                <a:schemeClr val="tx2"/>
              </a:buClr>
              <a:buFont typeface="Monotype Sorts" pitchFamily="2" charset="2"/>
              <a:buChar char="è"/>
            </a:pPr>
            <a:endParaRPr lang="en-US" altLang="en-US"/>
          </a:p>
        </p:txBody>
      </p:sp>
    </p:spTree>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81923">
                                            <p:txEl>
                                              <p:pRg st="0" end="0"/>
                                            </p:txEl>
                                          </p:spTgt>
                                        </p:tgtEl>
                                        <p:attrNameLst>
                                          <p:attrName>style.visibility</p:attrName>
                                        </p:attrNameLst>
                                      </p:cBhvr>
                                      <p:to>
                                        <p:strVal val="visible"/>
                                      </p:to>
                                    </p:set>
                                    <p:animEffect transition="in" filter="wipe(left)">
                                      <p:cBhvr>
                                        <p:cTn id="7" dur="300"/>
                                        <p:tgtEl>
                                          <p:spTgt spid="81923">
                                            <p:txEl>
                                              <p:pRg st="0" end="0"/>
                                            </p:txEl>
                                          </p:spTgt>
                                        </p:tgtEl>
                                      </p:cBhvr>
                                    </p:animEffect>
                                  </p:childTnLst>
                                  <p:subTnLst>
                                    <p:animClr clrSpc="rgb" dir="cw">
                                      <p:cBhvr override="childStyle">
                                        <p:cTn dur="1" fill="hold" display="0" masterRel="nextClick" afterEffect="1"/>
                                        <p:tgtEl>
                                          <p:spTgt spid="81923">
                                            <p:txEl>
                                              <p:pRg st="0" end="0"/>
                                            </p:txEl>
                                          </p:spTgt>
                                        </p:tgtEl>
                                        <p:attrNameLst>
                                          <p:attrName>ppt_c</p:attrName>
                                        </p:attrNameLst>
                                      </p:cBhvr>
                                      <p:to>
                                        <a:srgbClr val="9999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iterate type="wd">
                                    <p:tmPct val="100000"/>
                                  </p:iterate>
                                  <p:childTnLst>
                                    <p:set>
                                      <p:cBhvr>
                                        <p:cTn id="11" dur="1" fill="hold">
                                          <p:stCondLst>
                                            <p:cond delay="0"/>
                                          </p:stCondLst>
                                        </p:cTn>
                                        <p:tgtEl>
                                          <p:spTgt spid="81923">
                                            <p:txEl>
                                              <p:pRg st="1" end="1"/>
                                            </p:txEl>
                                          </p:spTgt>
                                        </p:tgtEl>
                                        <p:attrNameLst>
                                          <p:attrName>style.visibility</p:attrName>
                                        </p:attrNameLst>
                                      </p:cBhvr>
                                      <p:to>
                                        <p:strVal val="visible"/>
                                      </p:to>
                                    </p:set>
                                    <p:animEffect transition="in" filter="wipe(left)">
                                      <p:cBhvr>
                                        <p:cTn id="12" dur="300"/>
                                        <p:tgtEl>
                                          <p:spTgt spid="81923">
                                            <p:txEl>
                                              <p:pRg st="1" end="1"/>
                                            </p:txEl>
                                          </p:spTgt>
                                        </p:tgtEl>
                                      </p:cBhvr>
                                    </p:animEffect>
                                  </p:childTnLst>
                                  <p:subTnLst>
                                    <p:animClr clrSpc="rgb" dir="cw">
                                      <p:cBhvr override="childStyle">
                                        <p:cTn dur="1" fill="hold" display="0" masterRel="nextClick" afterEffect="1"/>
                                        <p:tgtEl>
                                          <p:spTgt spid="81923">
                                            <p:txEl>
                                              <p:pRg st="1" end="1"/>
                                            </p:txEl>
                                          </p:spTgt>
                                        </p:tgtEl>
                                        <p:attrNameLst>
                                          <p:attrName>ppt_c</p:attrName>
                                        </p:attrNameLst>
                                      </p:cBhvr>
                                      <p:to>
                                        <a:srgbClr val="9999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iterate type="wd">
                                    <p:tmPct val="100000"/>
                                  </p:iterate>
                                  <p:childTnLst>
                                    <p:set>
                                      <p:cBhvr>
                                        <p:cTn id="16" dur="1" fill="hold">
                                          <p:stCondLst>
                                            <p:cond delay="0"/>
                                          </p:stCondLst>
                                        </p:cTn>
                                        <p:tgtEl>
                                          <p:spTgt spid="81923">
                                            <p:txEl>
                                              <p:pRg st="2" end="2"/>
                                            </p:txEl>
                                          </p:spTgt>
                                        </p:tgtEl>
                                        <p:attrNameLst>
                                          <p:attrName>style.visibility</p:attrName>
                                        </p:attrNameLst>
                                      </p:cBhvr>
                                      <p:to>
                                        <p:strVal val="visible"/>
                                      </p:to>
                                    </p:set>
                                    <p:animEffect transition="in" filter="wipe(left)">
                                      <p:cBhvr>
                                        <p:cTn id="17" dur="300"/>
                                        <p:tgtEl>
                                          <p:spTgt spid="81923">
                                            <p:txEl>
                                              <p:pRg st="2" end="2"/>
                                            </p:txEl>
                                          </p:spTgt>
                                        </p:tgtEl>
                                      </p:cBhvr>
                                    </p:animEffect>
                                  </p:childTnLst>
                                  <p:subTnLst>
                                    <p:animClr clrSpc="rgb" dir="cw">
                                      <p:cBhvr override="childStyle">
                                        <p:cTn dur="1" fill="hold" display="0" masterRel="nextClick" afterEffect="1"/>
                                        <p:tgtEl>
                                          <p:spTgt spid="81923">
                                            <p:txEl>
                                              <p:pRg st="2" end="2"/>
                                            </p:txEl>
                                          </p:spTgt>
                                        </p:tgtEl>
                                        <p:attrNameLst>
                                          <p:attrName>ppt_c</p:attrName>
                                        </p:attrNameLst>
                                      </p:cBhvr>
                                      <p:to>
                                        <a:srgbClr val="9999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iterate type="wd">
                                    <p:tmPct val="100000"/>
                                  </p:iterate>
                                  <p:childTnLst>
                                    <p:set>
                                      <p:cBhvr>
                                        <p:cTn id="21" dur="1" fill="hold">
                                          <p:stCondLst>
                                            <p:cond delay="0"/>
                                          </p:stCondLst>
                                        </p:cTn>
                                        <p:tgtEl>
                                          <p:spTgt spid="81923">
                                            <p:txEl>
                                              <p:pRg st="3" end="3"/>
                                            </p:txEl>
                                          </p:spTgt>
                                        </p:tgtEl>
                                        <p:attrNameLst>
                                          <p:attrName>style.visibility</p:attrName>
                                        </p:attrNameLst>
                                      </p:cBhvr>
                                      <p:to>
                                        <p:strVal val="visible"/>
                                      </p:to>
                                    </p:set>
                                    <p:animEffect transition="in" filter="wipe(left)">
                                      <p:cBhvr>
                                        <p:cTn id="22" dur="300"/>
                                        <p:tgtEl>
                                          <p:spTgt spid="81923">
                                            <p:txEl>
                                              <p:pRg st="3" end="3"/>
                                            </p:txEl>
                                          </p:spTgt>
                                        </p:tgtEl>
                                      </p:cBhvr>
                                    </p:animEffect>
                                  </p:childTnLst>
                                  <p:subTnLst>
                                    <p:animClr clrSpc="rgb" dir="cw">
                                      <p:cBhvr override="childStyle">
                                        <p:cTn dur="1" fill="hold" display="0" masterRel="nextClick" afterEffect="1"/>
                                        <p:tgtEl>
                                          <p:spTgt spid="81923">
                                            <p:txEl>
                                              <p:pRg st="3" end="3"/>
                                            </p:txEl>
                                          </p:spTgt>
                                        </p:tgtEl>
                                        <p:attrNameLst>
                                          <p:attrName>ppt_c</p:attrName>
                                        </p:attrNameLst>
                                      </p:cBhvr>
                                      <p:to>
                                        <a:srgbClr val="9999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nodePh="1">
                                  <p:stCondLst>
                                    <p:cond delay="0"/>
                                  </p:stCondLst>
                                  <p:endCondLst>
                                    <p:cond evt="begin" delay="0">
                                      <p:tn val="25"/>
                                    </p:cond>
                                  </p:endCondLst>
                                  <p:iterate type="wd">
                                    <p:tmPct val="100000"/>
                                  </p:iterate>
                                  <p:childTnLst>
                                    <p:set>
                                      <p:cBhvr>
                                        <p:cTn id="26" dur="1" fill="hold">
                                          <p:stCondLst>
                                            <p:cond delay="0"/>
                                          </p:stCondLst>
                                        </p:cTn>
                                        <p:tgtEl>
                                          <p:spTgt spid="81926">
                                            <p:txEl>
                                              <p:pRg st="0" end="0"/>
                                            </p:txEl>
                                          </p:spTgt>
                                        </p:tgtEl>
                                        <p:attrNameLst>
                                          <p:attrName>style.visibility</p:attrName>
                                        </p:attrNameLst>
                                      </p:cBhvr>
                                      <p:to>
                                        <p:strVal val="visible"/>
                                      </p:to>
                                    </p:set>
                                    <p:animEffect transition="in" filter="wipe(left)">
                                      <p:cBhvr>
                                        <p:cTn id="27" dur="300"/>
                                        <p:tgtEl>
                                          <p:spTgt spid="81926">
                                            <p:txEl>
                                              <p:pRg st="0" end="0"/>
                                            </p:txEl>
                                          </p:spTgt>
                                        </p:tgtEl>
                                      </p:cBhvr>
                                    </p:animEffect>
                                  </p:childTnLst>
                                  <p:subTnLst>
                                    <p:animClr clrSpc="rgb" dir="cw">
                                      <p:cBhvr override="childStyle">
                                        <p:cTn dur="1" fill="hold" display="0" masterRel="nextClick" afterEffect="1"/>
                                        <p:tgtEl>
                                          <p:spTgt spid="81926">
                                            <p:txEl>
                                              <p:pRg st="0" end="0"/>
                                            </p:txEl>
                                          </p:spTgt>
                                        </p:tgtEl>
                                        <p:attrNameLst>
                                          <p:attrName>ppt_c</p:attrName>
                                        </p:attrNameLst>
                                      </p:cBhvr>
                                      <p:to>
                                        <a:srgbClr val="9999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nodePh="1">
                                  <p:stCondLst>
                                    <p:cond delay="0"/>
                                  </p:stCondLst>
                                  <p:endCondLst>
                                    <p:cond evt="begin" delay="0">
                                      <p:tn val="30"/>
                                    </p:cond>
                                  </p:endCondLst>
                                  <p:iterate type="wd">
                                    <p:tmPct val="100000"/>
                                  </p:iterate>
                                  <p:childTnLst>
                                    <p:set>
                                      <p:cBhvr>
                                        <p:cTn id="31" dur="1" fill="hold">
                                          <p:stCondLst>
                                            <p:cond delay="0"/>
                                          </p:stCondLst>
                                        </p:cTn>
                                        <p:tgtEl>
                                          <p:spTgt spid="81927">
                                            <p:txEl>
                                              <p:pRg st="0" end="0"/>
                                            </p:txEl>
                                          </p:spTgt>
                                        </p:tgtEl>
                                        <p:attrNameLst>
                                          <p:attrName>style.visibility</p:attrName>
                                        </p:attrNameLst>
                                      </p:cBhvr>
                                      <p:to>
                                        <p:strVal val="visible"/>
                                      </p:to>
                                    </p:set>
                                    <p:animEffect transition="in" filter="wipe(left)">
                                      <p:cBhvr>
                                        <p:cTn id="32" dur="300"/>
                                        <p:tgtEl>
                                          <p:spTgt spid="81927">
                                            <p:txEl>
                                              <p:pRg st="0" end="0"/>
                                            </p:txEl>
                                          </p:spTgt>
                                        </p:tgtEl>
                                      </p:cBhvr>
                                    </p:animEffect>
                                  </p:childTnLst>
                                  <p:subTnLst>
                                    <p:animClr clrSpc="rgb" dir="cw">
                                      <p:cBhvr override="childStyle">
                                        <p:cTn dur="1" fill="hold" display="0" masterRel="nextClick" afterEffect="1"/>
                                        <p:tgtEl>
                                          <p:spTgt spid="81927">
                                            <p:txEl>
                                              <p:pRg st="0" end="0"/>
                                            </p:txEl>
                                          </p:spTgt>
                                        </p:tgtEl>
                                        <p:attrNameLst>
                                          <p:attrName>ppt_c</p:attrName>
                                        </p:attrNameLst>
                                      </p:cBhvr>
                                      <p:to>
                                        <a:srgbClr val="9999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nodePh="1">
                                  <p:stCondLst>
                                    <p:cond delay="0"/>
                                  </p:stCondLst>
                                  <p:endCondLst>
                                    <p:cond evt="begin" delay="0">
                                      <p:tn val="35"/>
                                    </p:cond>
                                  </p:endCondLst>
                                  <p:iterate type="wd">
                                    <p:tmPct val="100000"/>
                                  </p:iterate>
                                  <p:childTnLst>
                                    <p:set>
                                      <p:cBhvr>
                                        <p:cTn id="36" dur="1" fill="hold">
                                          <p:stCondLst>
                                            <p:cond delay="0"/>
                                          </p:stCondLst>
                                        </p:cTn>
                                        <p:tgtEl>
                                          <p:spTgt spid="81929">
                                            <p:txEl>
                                              <p:pRg st="0" end="0"/>
                                            </p:txEl>
                                          </p:spTgt>
                                        </p:tgtEl>
                                        <p:attrNameLst>
                                          <p:attrName>style.visibility</p:attrName>
                                        </p:attrNameLst>
                                      </p:cBhvr>
                                      <p:to>
                                        <p:strVal val="visible"/>
                                      </p:to>
                                    </p:set>
                                    <p:animEffect transition="in" filter="wipe(left)">
                                      <p:cBhvr>
                                        <p:cTn id="37" dur="300"/>
                                        <p:tgtEl>
                                          <p:spTgt spid="81929">
                                            <p:txEl>
                                              <p:pRg st="0" end="0"/>
                                            </p:txEl>
                                          </p:spTgt>
                                        </p:tgtEl>
                                      </p:cBhvr>
                                    </p:animEffect>
                                  </p:childTnLst>
                                  <p:subTnLst>
                                    <p:animClr clrSpc="rgb" dir="cw">
                                      <p:cBhvr override="childStyle">
                                        <p:cTn dur="1" fill="hold" display="0" masterRel="nextClick" afterEffect="1"/>
                                        <p:tgtEl>
                                          <p:spTgt spid="81929">
                                            <p:txEl>
                                              <p:pRg st="0" end="0"/>
                                            </p:txEl>
                                          </p:spTgt>
                                        </p:tgtEl>
                                        <p:attrNameLst>
                                          <p:attrName>ppt_c</p:attrName>
                                        </p:attrNameLst>
                                      </p:cBhvr>
                                      <p:to>
                                        <a:srgbClr val="9999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nodePh="1">
                                  <p:stCondLst>
                                    <p:cond delay="0"/>
                                  </p:stCondLst>
                                  <p:endCondLst>
                                    <p:cond evt="begin" delay="0">
                                      <p:tn val="40"/>
                                    </p:cond>
                                  </p:endCondLst>
                                  <p:iterate type="wd">
                                    <p:tmPct val="100000"/>
                                  </p:iterate>
                                  <p:childTnLst>
                                    <p:set>
                                      <p:cBhvr>
                                        <p:cTn id="41" dur="1" fill="hold">
                                          <p:stCondLst>
                                            <p:cond delay="0"/>
                                          </p:stCondLst>
                                        </p:cTn>
                                        <p:tgtEl>
                                          <p:spTgt spid="81930">
                                            <p:txEl>
                                              <p:pRg st="0" end="0"/>
                                            </p:txEl>
                                          </p:spTgt>
                                        </p:tgtEl>
                                        <p:attrNameLst>
                                          <p:attrName>style.visibility</p:attrName>
                                        </p:attrNameLst>
                                      </p:cBhvr>
                                      <p:to>
                                        <p:strVal val="visible"/>
                                      </p:to>
                                    </p:set>
                                    <p:animEffect transition="in" filter="wipe(left)">
                                      <p:cBhvr>
                                        <p:cTn id="42" dur="300"/>
                                        <p:tgtEl>
                                          <p:spTgt spid="81930">
                                            <p:txEl>
                                              <p:pRg st="0" end="0"/>
                                            </p:txEl>
                                          </p:spTgt>
                                        </p:tgtEl>
                                      </p:cBhvr>
                                    </p:animEffect>
                                  </p:childTnLst>
                                  <p:subTnLst>
                                    <p:animClr clrSpc="rgb" dir="cw">
                                      <p:cBhvr override="childStyle">
                                        <p:cTn dur="1" fill="hold" display="0" masterRel="nextClick" afterEffect="1"/>
                                        <p:tgtEl>
                                          <p:spTgt spid="81930">
                                            <p:txEl>
                                              <p:pRg st="0" end="0"/>
                                            </p:txEl>
                                          </p:spTgt>
                                        </p:tgtEl>
                                        <p:attrNameLst>
                                          <p:attrName>ppt_c</p:attrName>
                                        </p:attrNameLst>
                                      </p:cBhvr>
                                      <p:to>
                                        <a:srgbClr val="9999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3" grpId="0" build="p" bldLvl="2" autoUpdateAnimBg="0"/>
      <p:bldP spid="81926" grpId="0" build="p" bldLvl="2" autoUpdateAnimBg="0"/>
      <p:bldP spid="81927" grpId="0" build="p" bldLvl="2" autoUpdateAnimBg="0"/>
      <p:bldP spid="81929" grpId="0" build="p" bldLvl="2" autoUpdateAnimBg="0"/>
      <p:bldP spid="81930" grpId="0" build="p" bldLvl="2"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Stoichiometric ratio</a:t>
            </a:r>
            <a:endParaRPr lang="en-GB" altLang="en-US" dirty="0">
              <a:solidFill>
                <a:schemeClr val="bg1"/>
              </a:solidFill>
            </a:endParaRPr>
          </a:p>
        </p:txBody>
      </p:sp>
      <p:grpSp>
        <p:nvGrpSpPr>
          <p:cNvPr id="124957" name="Group 29"/>
          <p:cNvGrpSpPr>
            <a:grpSpLocks/>
          </p:cNvGrpSpPr>
          <p:nvPr/>
        </p:nvGrpSpPr>
        <p:grpSpPr bwMode="auto">
          <a:xfrm>
            <a:off x="727075" y="1744663"/>
            <a:ext cx="3170238" cy="714375"/>
            <a:chOff x="458" y="1099"/>
            <a:chExt cx="1997" cy="450"/>
          </a:xfrm>
        </p:grpSpPr>
        <p:sp>
          <p:nvSpPr>
            <p:cNvPr id="124934" name="Text Box 6"/>
            <p:cNvSpPr txBox="1">
              <a:spLocks noChangeArrowheads="1"/>
            </p:cNvSpPr>
            <p:nvPr/>
          </p:nvSpPr>
          <p:spPr bwMode="auto">
            <a:xfrm>
              <a:off x="458" y="1099"/>
              <a:ext cx="1997" cy="429"/>
            </a:xfrm>
            <a:prstGeom prst="rect">
              <a:avLst/>
            </a:prstGeom>
            <a:solidFill>
              <a:srgbClr val="FFFFFF">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3200" b="1">
                  <a:solidFill>
                    <a:schemeClr val="accent2"/>
                  </a:solidFill>
                  <a:latin typeface="Arial" panose="020B0604020202020204" pitchFamily="34" charset="0"/>
                </a:rPr>
                <a:t>Power output</a:t>
              </a:r>
              <a:endParaRPr lang="en-GB" altLang="en-US" sz="1000"/>
            </a:p>
          </p:txBody>
        </p:sp>
        <p:sp>
          <p:nvSpPr>
            <p:cNvPr id="124935" name="Line 7"/>
            <p:cNvSpPr>
              <a:spLocks noChangeShapeType="1"/>
            </p:cNvSpPr>
            <p:nvPr/>
          </p:nvSpPr>
          <p:spPr bwMode="auto">
            <a:xfrm rot="5400000" flipV="1">
              <a:off x="1456" y="737"/>
              <a:ext cx="0" cy="1624"/>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24933" name="Text Box 5"/>
          <p:cNvSpPr txBox="1">
            <a:spLocks noChangeArrowheads="1"/>
          </p:cNvSpPr>
          <p:nvPr/>
        </p:nvSpPr>
        <p:spPr bwMode="auto">
          <a:xfrm>
            <a:off x="5360988" y="6030913"/>
            <a:ext cx="3402012" cy="78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a:latin typeface="Arial" panose="020B0604020202020204" pitchFamily="34" charset="0"/>
            </a:endParaRPr>
          </a:p>
          <a:p>
            <a:r>
              <a:rPr lang="en-GB" altLang="en-US" b="1" dirty="0">
                <a:solidFill>
                  <a:schemeClr val="bg1"/>
                </a:solidFill>
                <a:latin typeface="Arial" panose="020B0604020202020204" pitchFamily="34" charset="0"/>
              </a:rPr>
              <a:t>Air/fuel ratio</a:t>
            </a:r>
            <a:endParaRPr lang="en-GB" altLang="en-US" sz="1000" dirty="0">
              <a:solidFill>
                <a:schemeClr val="bg1"/>
              </a:solidFill>
            </a:endParaRPr>
          </a:p>
        </p:txBody>
      </p:sp>
      <p:sp>
        <p:nvSpPr>
          <p:cNvPr id="124938" name="Rectangle 10"/>
          <p:cNvSpPr>
            <a:spLocks noChangeArrowheads="1"/>
          </p:cNvSpPr>
          <p:nvPr/>
        </p:nvSpPr>
        <p:spPr bwMode="auto">
          <a:xfrm>
            <a:off x="4694238" y="1568450"/>
            <a:ext cx="4732337" cy="4448175"/>
          </a:xfrm>
          <a:prstGeom prst="rect">
            <a:avLst/>
          </a:prstGeom>
          <a:solidFill>
            <a:srgbClr val="FFFFFF">
              <a:alpha val="50000"/>
            </a:srgbClr>
          </a:solidFill>
          <a:ln w="9525">
            <a:solidFill>
              <a:srgbClr val="000000"/>
            </a:solidFill>
            <a:miter lim="800000"/>
            <a:headEnd/>
            <a:tailEnd/>
          </a:ln>
        </p:spPr>
        <p:txBody>
          <a:bodyPr/>
          <a:lstStyle/>
          <a:p>
            <a:endParaRPr lang="en-GB"/>
          </a:p>
        </p:txBody>
      </p:sp>
      <p:sp>
        <p:nvSpPr>
          <p:cNvPr id="124939" name="Line 11"/>
          <p:cNvSpPr>
            <a:spLocks noChangeShapeType="1"/>
          </p:cNvSpPr>
          <p:nvPr/>
        </p:nvSpPr>
        <p:spPr bwMode="auto">
          <a:xfrm>
            <a:off x="7050088" y="1568450"/>
            <a:ext cx="0" cy="44481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4941" name="Text Box 13"/>
          <p:cNvSpPr txBox="1">
            <a:spLocks noChangeArrowheads="1"/>
          </p:cNvSpPr>
          <p:nvPr/>
        </p:nvSpPr>
        <p:spPr bwMode="auto">
          <a:xfrm>
            <a:off x="7186613" y="1162050"/>
            <a:ext cx="1530350"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solidFill>
                  <a:schemeClr val="bg1"/>
                </a:solidFill>
                <a:latin typeface="Arial" panose="020B0604020202020204" pitchFamily="34" charset="0"/>
              </a:rPr>
              <a:t>lean</a:t>
            </a:r>
            <a:endParaRPr lang="en-GB" altLang="en-US" sz="1000" b="1" dirty="0">
              <a:solidFill>
                <a:schemeClr val="bg1"/>
              </a:solidFill>
            </a:endParaRPr>
          </a:p>
        </p:txBody>
      </p:sp>
      <p:sp>
        <p:nvSpPr>
          <p:cNvPr id="124949" name="Freeform 21"/>
          <p:cNvSpPr>
            <a:spLocks/>
          </p:cNvSpPr>
          <p:nvPr/>
        </p:nvSpPr>
        <p:spPr bwMode="auto">
          <a:xfrm>
            <a:off x="4941888" y="2944813"/>
            <a:ext cx="4206875" cy="2151062"/>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mpd="sng">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4950" name="Freeform 22"/>
          <p:cNvSpPr>
            <a:spLocks/>
          </p:cNvSpPr>
          <p:nvPr/>
        </p:nvSpPr>
        <p:spPr bwMode="auto">
          <a:xfrm flipH="1" flipV="1">
            <a:off x="4941888" y="3787775"/>
            <a:ext cx="4254500" cy="1362075"/>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ap="flat" cmpd="sng">
            <a:solidFill>
              <a:srgbClr val="0070C0"/>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GB">
              <a:solidFill>
                <a:schemeClr val="bg1"/>
              </a:solidFill>
            </a:endParaRPr>
          </a:p>
        </p:txBody>
      </p:sp>
      <p:grpSp>
        <p:nvGrpSpPr>
          <p:cNvPr id="124958" name="Group 30"/>
          <p:cNvGrpSpPr>
            <a:grpSpLocks/>
          </p:cNvGrpSpPr>
          <p:nvPr/>
        </p:nvGrpSpPr>
        <p:grpSpPr bwMode="auto">
          <a:xfrm>
            <a:off x="473075" y="4132263"/>
            <a:ext cx="3676650" cy="795337"/>
            <a:chOff x="298" y="2603"/>
            <a:chExt cx="2316" cy="501"/>
          </a:xfrm>
        </p:grpSpPr>
        <p:sp>
          <p:nvSpPr>
            <p:cNvPr id="124936" name="Line 8"/>
            <p:cNvSpPr>
              <a:spLocks noChangeShapeType="1"/>
            </p:cNvSpPr>
            <p:nvPr/>
          </p:nvSpPr>
          <p:spPr bwMode="auto">
            <a:xfrm rot="-5400000">
              <a:off x="1456" y="2030"/>
              <a:ext cx="0" cy="2147"/>
            </a:xfrm>
            <a:prstGeom prst="line">
              <a:avLst/>
            </a:prstGeom>
            <a:noFill/>
            <a:ln w="28575">
              <a:solidFill>
                <a:srgbClr val="0070C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24951" name="Text Box 23"/>
            <p:cNvSpPr txBox="1">
              <a:spLocks noChangeArrowheads="1"/>
            </p:cNvSpPr>
            <p:nvPr/>
          </p:nvSpPr>
          <p:spPr bwMode="auto">
            <a:xfrm>
              <a:off x="298" y="2603"/>
              <a:ext cx="2316" cy="365"/>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sz="3200" b="1" dirty="0">
                  <a:solidFill>
                    <a:schemeClr val="bg1"/>
                  </a:solidFill>
                  <a:latin typeface="Arial" panose="020B0604020202020204" pitchFamily="34" charset="0"/>
                </a:rPr>
                <a:t>Fuel consumption</a:t>
              </a:r>
              <a:endParaRPr lang="en-GB" altLang="en-US" sz="3200" dirty="0">
                <a:solidFill>
                  <a:schemeClr val="bg1"/>
                </a:solidFill>
                <a:latin typeface="Arial" panose="020B0604020202020204" pitchFamily="34" charset="0"/>
              </a:endParaRPr>
            </a:p>
          </p:txBody>
        </p:sp>
      </p:grpSp>
      <p:sp>
        <p:nvSpPr>
          <p:cNvPr id="124940" name="Text Box 12"/>
          <p:cNvSpPr txBox="1">
            <a:spLocks noChangeArrowheads="1"/>
          </p:cNvSpPr>
          <p:nvPr/>
        </p:nvSpPr>
        <p:spPr bwMode="auto">
          <a:xfrm>
            <a:off x="5359400" y="1162050"/>
            <a:ext cx="1530350"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FF"/>
                </a:solidFill>
                <a:miter lim="800000"/>
                <a:headEnd/>
                <a:tailEnd/>
              </a14:hiddenLine>
            </a:ext>
          </a:extLst>
        </p:spPr>
        <p:txBody>
          <a:bodyPr/>
          <a:lstStyle/>
          <a:p>
            <a:r>
              <a:rPr lang="en-GB" altLang="en-US" b="1" dirty="0">
                <a:solidFill>
                  <a:schemeClr val="bg1"/>
                </a:solidFill>
                <a:latin typeface="Arial" panose="020B0604020202020204" pitchFamily="34" charset="0"/>
              </a:rPr>
              <a:t>rich</a:t>
            </a:r>
          </a:p>
        </p:txBody>
      </p:sp>
      <p:sp>
        <p:nvSpPr>
          <p:cNvPr id="124953" name="Line 25"/>
          <p:cNvSpPr>
            <a:spLocks noChangeShapeType="1"/>
          </p:cNvSpPr>
          <p:nvPr/>
        </p:nvSpPr>
        <p:spPr bwMode="auto">
          <a:xfrm>
            <a:off x="6118225" y="1574800"/>
            <a:ext cx="0" cy="4414838"/>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4954" name="Line 26"/>
          <p:cNvSpPr>
            <a:spLocks noChangeShapeType="1"/>
          </p:cNvSpPr>
          <p:nvPr/>
        </p:nvSpPr>
        <p:spPr bwMode="auto">
          <a:xfrm>
            <a:off x="7953375" y="1576388"/>
            <a:ext cx="0" cy="441960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4960" name="Text Box 32"/>
          <p:cNvSpPr txBox="1">
            <a:spLocks noChangeArrowheads="1"/>
          </p:cNvSpPr>
          <p:nvPr/>
        </p:nvSpPr>
        <p:spPr bwMode="auto">
          <a:xfrm>
            <a:off x="6534150" y="6045200"/>
            <a:ext cx="10493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spcBef>
                <a:spcPct val="50000"/>
              </a:spcBef>
            </a:pPr>
            <a:r>
              <a:rPr lang="en-GB" altLang="en-US" b="1" dirty="0">
                <a:solidFill>
                  <a:schemeClr val="bg1"/>
                </a:solidFill>
                <a:latin typeface="Arial" panose="020B0604020202020204" pitchFamily="34" charset="0"/>
              </a:rPr>
              <a:t>14.7:1</a:t>
            </a:r>
          </a:p>
        </p:txBody>
      </p:sp>
    </p:spTree>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4940"/>
                                        </p:tgtEl>
                                        <p:attrNameLst>
                                          <p:attrName>style.visibility</p:attrName>
                                        </p:attrNameLst>
                                      </p:cBhvr>
                                      <p:to>
                                        <p:strVal val="visible"/>
                                      </p:to>
                                    </p:set>
                                    <p:animEffect transition="in" filter="wipe(left)">
                                      <p:cBhvr>
                                        <p:cTn id="7" dur="500"/>
                                        <p:tgtEl>
                                          <p:spTgt spid="12494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4941"/>
                                        </p:tgtEl>
                                        <p:attrNameLst>
                                          <p:attrName>style.visibility</p:attrName>
                                        </p:attrNameLst>
                                      </p:cBhvr>
                                      <p:to>
                                        <p:strVal val="visible"/>
                                      </p:to>
                                    </p:set>
                                    <p:animEffect transition="in" filter="wipe(left)">
                                      <p:cBhvr>
                                        <p:cTn id="12" dur="500"/>
                                        <p:tgtEl>
                                          <p:spTgt spid="12494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24957"/>
                                        </p:tgtEl>
                                        <p:attrNameLst>
                                          <p:attrName>style.visibility</p:attrName>
                                        </p:attrNameLst>
                                      </p:cBhvr>
                                      <p:to>
                                        <p:strVal val="visible"/>
                                      </p:to>
                                    </p:set>
                                    <p:animEffect transition="in" filter="wipe(left)">
                                      <p:cBhvr>
                                        <p:cTn id="17" dur="500"/>
                                        <p:tgtEl>
                                          <p:spTgt spid="12495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24949"/>
                                        </p:tgtEl>
                                        <p:attrNameLst>
                                          <p:attrName>style.visibility</p:attrName>
                                        </p:attrNameLst>
                                      </p:cBhvr>
                                      <p:to>
                                        <p:strVal val="visible"/>
                                      </p:to>
                                    </p:set>
                                    <p:animEffect transition="in" filter="wipe(left)">
                                      <p:cBhvr>
                                        <p:cTn id="22" dur="500"/>
                                        <p:tgtEl>
                                          <p:spTgt spid="12494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24953"/>
                                        </p:tgtEl>
                                        <p:attrNameLst>
                                          <p:attrName>style.visibility</p:attrName>
                                        </p:attrNameLst>
                                      </p:cBhvr>
                                      <p:to>
                                        <p:strVal val="visible"/>
                                      </p:to>
                                    </p:set>
                                    <p:animEffect transition="in" filter="wipe(up)">
                                      <p:cBhvr>
                                        <p:cTn id="27" dur="500"/>
                                        <p:tgtEl>
                                          <p:spTgt spid="124953"/>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124958"/>
                                        </p:tgtEl>
                                        <p:attrNameLst>
                                          <p:attrName>style.visibility</p:attrName>
                                        </p:attrNameLst>
                                      </p:cBhvr>
                                      <p:to>
                                        <p:strVal val="visible"/>
                                      </p:to>
                                    </p:set>
                                    <p:animEffect transition="in" filter="wipe(left)">
                                      <p:cBhvr>
                                        <p:cTn id="32" dur="500"/>
                                        <p:tgtEl>
                                          <p:spTgt spid="124958"/>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24950"/>
                                        </p:tgtEl>
                                        <p:attrNameLst>
                                          <p:attrName>style.visibility</p:attrName>
                                        </p:attrNameLst>
                                      </p:cBhvr>
                                      <p:to>
                                        <p:strVal val="visible"/>
                                      </p:to>
                                    </p:set>
                                    <p:animEffect transition="in" filter="wipe(left)">
                                      <p:cBhvr>
                                        <p:cTn id="37" dur="500"/>
                                        <p:tgtEl>
                                          <p:spTgt spid="124950"/>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124954"/>
                                        </p:tgtEl>
                                        <p:attrNameLst>
                                          <p:attrName>style.visibility</p:attrName>
                                        </p:attrNameLst>
                                      </p:cBhvr>
                                      <p:to>
                                        <p:strVal val="visible"/>
                                      </p:to>
                                    </p:set>
                                    <p:animEffect transition="in" filter="wipe(up)">
                                      <p:cBhvr>
                                        <p:cTn id="42" dur="500"/>
                                        <p:tgtEl>
                                          <p:spTgt spid="124954"/>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124939"/>
                                        </p:tgtEl>
                                        <p:attrNameLst>
                                          <p:attrName>style.visibility</p:attrName>
                                        </p:attrNameLst>
                                      </p:cBhvr>
                                      <p:to>
                                        <p:strVal val="visible"/>
                                      </p:to>
                                    </p:set>
                                    <p:animEffect transition="in" filter="wipe(down)">
                                      <p:cBhvr>
                                        <p:cTn id="47" dur="500"/>
                                        <p:tgtEl>
                                          <p:spTgt spid="124939"/>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24960"/>
                                        </p:tgtEl>
                                        <p:attrNameLst>
                                          <p:attrName>style.visibility</p:attrName>
                                        </p:attrNameLst>
                                      </p:cBhvr>
                                      <p:to>
                                        <p:strVal val="visible"/>
                                      </p:to>
                                    </p:set>
                                    <p:animEffect transition="in" filter="dissolve">
                                      <p:cBhvr>
                                        <p:cTn id="52" dur="500"/>
                                        <p:tgtEl>
                                          <p:spTgt spid="1249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9" grpId="0" animBg="1"/>
      <p:bldP spid="124941" grpId="0" autoUpdateAnimBg="0"/>
      <p:bldP spid="124949" grpId="0" animBg="1"/>
      <p:bldP spid="124950" grpId="0" animBg="1"/>
      <p:bldP spid="124940" grpId="0" autoUpdateAnimBg="0"/>
      <p:bldP spid="124953" grpId="0" animBg="1"/>
      <p:bldP spid="124954" grpId="0" animBg="1"/>
      <p:bldP spid="124960"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Lambda factor (</a:t>
            </a:r>
            <a:r>
              <a:rPr lang="en-GB" altLang="en-US" sz="5400" dirty="0">
                <a:solidFill>
                  <a:schemeClr val="bg1"/>
                </a:solidFill>
                <a:sym typeface="Symbol" panose="05050102010706020507" pitchFamily="18" charset="2"/>
              </a:rPr>
              <a:t>)</a:t>
            </a:r>
          </a:p>
        </p:txBody>
      </p:sp>
      <p:grpSp>
        <p:nvGrpSpPr>
          <p:cNvPr id="126998" name="Group 22"/>
          <p:cNvGrpSpPr>
            <a:grpSpLocks/>
          </p:cNvGrpSpPr>
          <p:nvPr/>
        </p:nvGrpSpPr>
        <p:grpSpPr bwMode="auto">
          <a:xfrm>
            <a:off x="6192838" y="1162050"/>
            <a:ext cx="3233737" cy="3736975"/>
            <a:chOff x="3901" y="732"/>
            <a:chExt cx="2037" cy="2354"/>
          </a:xfrm>
        </p:grpSpPr>
        <p:grpSp>
          <p:nvGrpSpPr>
            <p:cNvPr id="126982" name="Group 6"/>
            <p:cNvGrpSpPr>
              <a:grpSpLocks/>
            </p:cNvGrpSpPr>
            <p:nvPr/>
          </p:nvGrpSpPr>
          <p:grpSpPr bwMode="auto">
            <a:xfrm>
              <a:off x="3901" y="901"/>
              <a:ext cx="2037" cy="2185"/>
              <a:chOff x="2957" y="757"/>
              <a:chExt cx="2981" cy="3307"/>
            </a:xfrm>
          </p:grpSpPr>
          <p:sp>
            <p:nvSpPr>
              <p:cNvPr id="126983" name="Text Box 7"/>
              <p:cNvSpPr txBox="1">
                <a:spLocks noChangeArrowheads="1"/>
              </p:cNvSpPr>
              <p:nvPr/>
            </p:nvSpPr>
            <p:spPr bwMode="auto">
              <a:xfrm>
                <a:off x="3377" y="3568"/>
                <a:ext cx="2143" cy="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800" b="1" dirty="0">
                  <a:latin typeface="Arial" panose="020B0604020202020204" pitchFamily="34" charset="0"/>
                </a:endParaRPr>
              </a:p>
              <a:p>
                <a:r>
                  <a:rPr lang="en-GB" altLang="en-US" sz="2000" b="1" dirty="0">
                    <a:solidFill>
                      <a:schemeClr val="bg1"/>
                    </a:solidFill>
                    <a:latin typeface="Arial" panose="020B0604020202020204" pitchFamily="34" charset="0"/>
                  </a:rPr>
                  <a:t>Air ratio </a:t>
                </a:r>
                <a:r>
                  <a:rPr lang="en-GB" altLang="en-US" sz="2000" b="1" dirty="0">
                    <a:solidFill>
                      <a:schemeClr val="bg1"/>
                    </a:solidFill>
                    <a:latin typeface="Arial" panose="020B0604020202020204" pitchFamily="34" charset="0"/>
                    <a:sym typeface="Symbol" panose="05050102010706020507" pitchFamily="18" charset="2"/>
                  </a:rPr>
                  <a:t></a:t>
                </a:r>
                <a:endParaRPr lang="en-GB" altLang="en-US" sz="3200" dirty="0">
                  <a:solidFill>
                    <a:schemeClr val="bg1"/>
                  </a:solidFill>
                  <a:sym typeface="Symbol" panose="05050102010706020507" pitchFamily="18" charset="2"/>
                </a:endParaRPr>
              </a:p>
            </p:txBody>
          </p:sp>
          <p:sp>
            <p:nvSpPr>
              <p:cNvPr id="126984" name="Rectangle 8"/>
              <p:cNvSpPr>
                <a:spLocks noChangeArrowheads="1"/>
              </p:cNvSpPr>
              <p:nvPr/>
            </p:nvSpPr>
            <p:spPr bwMode="auto">
              <a:xfrm>
                <a:off x="2957" y="757"/>
                <a:ext cx="2981" cy="280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126985" name="Line 9"/>
            <p:cNvSpPr>
              <a:spLocks noChangeShapeType="1"/>
            </p:cNvSpPr>
            <p:nvPr/>
          </p:nvSpPr>
          <p:spPr bwMode="auto">
            <a:xfrm>
              <a:off x="4915" y="901"/>
              <a:ext cx="0" cy="185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6986" name="Text Box 10"/>
            <p:cNvSpPr txBox="1">
              <a:spLocks noChangeArrowheads="1"/>
            </p:cNvSpPr>
            <p:nvPr/>
          </p:nvSpPr>
          <p:spPr bwMode="auto">
            <a:xfrm>
              <a:off x="4974" y="732"/>
              <a:ext cx="659"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b="1" dirty="0">
                  <a:solidFill>
                    <a:schemeClr val="bg1"/>
                  </a:solidFill>
                  <a:latin typeface="Arial" panose="020B0604020202020204" pitchFamily="34" charset="0"/>
                </a:rPr>
                <a:t>lean</a:t>
              </a:r>
              <a:endParaRPr lang="en-GB" altLang="en-US" sz="1800" b="1" dirty="0">
                <a:solidFill>
                  <a:schemeClr val="bg1"/>
                </a:solidFill>
              </a:endParaRPr>
            </a:p>
          </p:txBody>
        </p:sp>
        <p:sp>
          <p:nvSpPr>
            <p:cNvPr id="126987" name="Freeform 11"/>
            <p:cNvSpPr>
              <a:spLocks/>
            </p:cNvSpPr>
            <p:nvPr/>
          </p:nvSpPr>
          <p:spPr bwMode="auto">
            <a:xfrm>
              <a:off x="4008" y="1474"/>
              <a:ext cx="1810" cy="895"/>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mpd="sng">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6988" name="Freeform 12"/>
            <p:cNvSpPr>
              <a:spLocks/>
            </p:cNvSpPr>
            <p:nvPr/>
          </p:nvSpPr>
          <p:spPr bwMode="auto">
            <a:xfrm flipH="1" flipV="1">
              <a:off x="4008" y="1825"/>
              <a:ext cx="1831" cy="567"/>
            </a:xfrm>
            <a:custGeom>
              <a:avLst/>
              <a:gdLst>
                <a:gd name="T0" fmla="*/ 0 w 4902"/>
                <a:gd name="T1" fmla="*/ 646 h 2698"/>
                <a:gd name="T2" fmla="*/ 1539 w 4902"/>
                <a:gd name="T3" fmla="*/ 19 h 2698"/>
                <a:gd name="T4" fmla="*/ 3306 w 4902"/>
                <a:gd name="T5" fmla="*/ 760 h 2698"/>
                <a:gd name="T6" fmla="*/ 4617 w 4902"/>
                <a:gd name="T7" fmla="*/ 2185 h 2698"/>
                <a:gd name="T8" fmla="*/ 4902 w 4902"/>
                <a:gd name="T9" fmla="*/ 2698 h 2698"/>
              </a:gdLst>
              <a:ahLst/>
              <a:cxnLst>
                <a:cxn ang="0">
                  <a:pos x="T0" y="T1"/>
                </a:cxn>
                <a:cxn ang="0">
                  <a:pos x="T2" y="T3"/>
                </a:cxn>
                <a:cxn ang="0">
                  <a:pos x="T4" y="T5"/>
                </a:cxn>
                <a:cxn ang="0">
                  <a:pos x="T6" y="T7"/>
                </a:cxn>
                <a:cxn ang="0">
                  <a:pos x="T8" y="T9"/>
                </a:cxn>
              </a:cxnLst>
              <a:rect l="0" t="0" r="r" b="b"/>
              <a:pathLst>
                <a:path w="4902" h="2698">
                  <a:moveTo>
                    <a:pt x="0" y="646"/>
                  </a:moveTo>
                  <a:cubicBezTo>
                    <a:pt x="494" y="323"/>
                    <a:pt x="988" y="0"/>
                    <a:pt x="1539" y="19"/>
                  </a:cubicBezTo>
                  <a:cubicBezTo>
                    <a:pt x="2090" y="38"/>
                    <a:pt x="2793" y="399"/>
                    <a:pt x="3306" y="760"/>
                  </a:cubicBezTo>
                  <a:cubicBezTo>
                    <a:pt x="3819" y="1121"/>
                    <a:pt x="4351" y="1862"/>
                    <a:pt x="4617" y="2185"/>
                  </a:cubicBezTo>
                  <a:cubicBezTo>
                    <a:pt x="4883" y="2508"/>
                    <a:pt x="4892" y="2603"/>
                    <a:pt x="4902" y="2698"/>
                  </a:cubicBezTo>
                </a:path>
              </a:pathLst>
            </a:custGeom>
            <a:noFill/>
            <a:ln w="28575" cap="flat" cmpd="sng">
              <a:solidFill>
                <a:srgbClr val="0070C0"/>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6992" name="Text Box 16"/>
            <p:cNvSpPr txBox="1">
              <a:spLocks noChangeArrowheads="1"/>
            </p:cNvSpPr>
            <p:nvPr/>
          </p:nvSpPr>
          <p:spPr bwMode="auto">
            <a:xfrm>
              <a:off x="4187" y="732"/>
              <a:ext cx="659" cy="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FF"/>
                  </a:solidFill>
                  <a:miter lim="800000"/>
                  <a:headEnd/>
                  <a:tailEnd/>
                </a14:hiddenLine>
              </a:ext>
            </a:extLst>
          </p:spPr>
          <p:txBody>
            <a:bodyPr/>
            <a:lstStyle/>
            <a:p>
              <a:r>
                <a:rPr lang="en-GB" altLang="en-US" sz="1800" b="1" dirty="0">
                  <a:solidFill>
                    <a:schemeClr val="bg1"/>
                  </a:solidFill>
                  <a:latin typeface="Arial" panose="020B0604020202020204" pitchFamily="34" charset="0"/>
                </a:rPr>
                <a:t>rich</a:t>
              </a:r>
            </a:p>
          </p:txBody>
        </p:sp>
        <p:sp>
          <p:nvSpPr>
            <p:cNvPr id="126993" name="Line 17"/>
            <p:cNvSpPr>
              <a:spLocks noChangeShapeType="1"/>
            </p:cNvSpPr>
            <p:nvPr/>
          </p:nvSpPr>
          <p:spPr bwMode="auto">
            <a:xfrm>
              <a:off x="4514" y="904"/>
              <a:ext cx="0" cy="1837"/>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6994" name="Line 18"/>
            <p:cNvSpPr>
              <a:spLocks noChangeShapeType="1"/>
            </p:cNvSpPr>
            <p:nvPr/>
          </p:nvSpPr>
          <p:spPr bwMode="auto">
            <a:xfrm>
              <a:off x="5304" y="904"/>
              <a:ext cx="0" cy="184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26995" name="Text Box 19"/>
          <p:cNvSpPr txBox="1">
            <a:spLocks noChangeArrowheads="1"/>
          </p:cNvSpPr>
          <p:nvPr/>
        </p:nvSpPr>
        <p:spPr bwMode="auto">
          <a:xfrm>
            <a:off x="6699250" y="4340225"/>
            <a:ext cx="7461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l">
              <a:spcBef>
                <a:spcPct val="50000"/>
              </a:spcBef>
            </a:pPr>
            <a:r>
              <a:rPr lang="en-GB" altLang="en-US" sz="2000" b="1" dirty="0">
                <a:solidFill>
                  <a:schemeClr val="bg1"/>
                </a:solidFill>
                <a:latin typeface="Arial" panose="020B0604020202020204" pitchFamily="34" charset="0"/>
                <a:sym typeface="Symbol" panose="05050102010706020507" pitchFamily="18" charset="2"/>
              </a:rPr>
              <a:t> 0.8</a:t>
            </a:r>
            <a:endParaRPr lang="en-GB" altLang="en-US" sz="3200" dirty="0">
              <a:solidFill>
                <a:schemeClr val="bg1"/>
              </a:solidFill>
              <a:sym typeface="Symbol" panose="05050102010706020507" pitchFamily="18" charset="2"/>
            </a:endParaRPr>
          </a:p>
        </p:txBody>
      </p:sp>
      <p:sp>
        <p:nvSpPr>
          <p:cNvPr id="126996" name="Text Box 20"/>
          <p:cNvSpPr txBox="1">
            <a:spLocks noChangeArrowheads="1"/>
          </p:cNvSpPr>
          <p:nvPr/>
        </p:nvSpPr>
        <p:spPr bwMode="auto">
          <a:xfrm>
            <a:off x="296863" y="1654175"/>
            <a:ext cx="658336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800" dirty="0">
                <a:solidFill>
                  <a:schemeClr val="bg1"/>
                </a:solidFill>
              </a:rPr>
              <a:t>Indicates air ratio deviation from stoichiometric</a:t>
            </a:r>
          </a:p>
        </p:txBody>
      </p:sp>
      <p:sp>
        <p:nvSpPr>
          <p:cNvPr id="126999" name="Text Box 23"/>
          <p:cNvSpPr txBox="1">
            <a:spLocks noChangeArrowheads="1"/>
          </p:cNvSpPr>
          <p:nvPr/>
        </p:nvSpPr>
        <p:spPr bwMode="auto">
          <a:xfrm>
            <a:off x="296863" y="2811463"/>
            <a:ext cx="658336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800" dirty="0">
                <a:solidFill>
                  <a:schemeClr val="bg1"/>
                </a:solidFill>
                <a:sym typeface="Symbol" panose="05050102010706020507" pitchFamily="18" charset="2"/>
              </a:rPr>
              <a:t> = </a:t>
            </a:r>
            <a:r>
              <a:rPr lang="en-GB" altLang="en-US" sz="2800" u="sng" dirty="0">
                <a:solidFill>
                  <a:schemeClr val="bg1"/>
                </a:solidFill>
                <a:sym typeface="Symbol" panose="05050102010706020507" pitchFamily="18" charset="2"/>
              </a:rPr>
              <a:t>Actual inducted air quantity</a:t>
            </a:r>
            <a:r>
              <a:rPr lang="en-GB" altLang="en-US" sz="2800" dirty="0">
                <a:solidFill>
                  <a:schemeClr val="bg1"/>
                </a:solidFill>
                <a:sym typeface="Symbol" panose="05050102010706020507" pitchFamily="18" charset="2"/>
              </a:rPr>
              <a:t/>
            </a:r>
            <a:br>
              <a:rPr lang="en-GB" altLang="en-US" sz="2800" dirty="0">
                <a:solidFill>
                  <a:schemeClr val="bg1"/>
                </a:solidFill>
                <a:sym typeface="Symbol" panose="05050102010706020507" pitchFamily="18" charset="2"/>
              </a:rPr>
            </a:br>
            <a:r>
              <a:rPr lang="en-GB" altLang="en-US" sz="2800" dirty="0">
                <a:solidFill>
                  <a:schemeClr val="bg1"/>
                </a:solidFill>
                <a:sym typeface="Symbol" panose="05050102010706020507" pitchFamily="18" charset="2"/>
              </a:rPr>
              <a:t>	Theoretical air requirement</a:t>
            </a:r>
          </a:p>
        </p:txBody>
      </p:sp>
      <p:sp>
        <p:nvSpPr>
          <p:cNvPr id="127000" name="Text Box 24"/>
          <p:cNvSpPr txBox="1">
            <a:spLocks noChangeArrowheads="1"/>
          </p:cNvSpPr>
          <p:nvPr/>
        </p:nvSpPr>
        <p:spPr bwMode="auto">
          <a:xfrm>
            <a:off x="296863" y="3982085"/>
            <a:ext cx="12573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600" dirty="0">
                <a:solidFill>
                  <a:schemeClr val="bg1"/>
                </a:solidFill>
                <a:sym typeface="Symbol" panose="05050102010706020507" pitchFamily="18" charset="2"/>
              </a:rPr>
              <a:t>1.0</a:t>
            </a:r>
          </a:p>
        </p:txBody>
      </p:sp>
      <p:sp>
        <p:nvSpPr>
          <p:cNvPr id="127001" name="Text Box 25"/>
          <p:cNvSpPr txBox="1">
            <a:spLocks noChangeArrowheads="1"/>
          </p:cNvSpPr>
          <p:nvPr/>
        </p:nvSpPr>
        <p:spPr bwMode="auto">
          <a:xfrm>
            <a:off x="296863" y="4712335"/>
            <a:ext cx="1222375"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600" dirty="0">
                <a:solidFill>
                  <a:schemeClr val="bg1"/>
                </a:solidFill>
                <a:sym typeface="Symbol" panose="05050102010706020507" pitchFamily="18" charset="2"/>
              </a:rPr>
              <a:t>&gt;1</a:t>
            </a:r>
          </a:p>
        </p:txBody>
      </p:sp>
      <p:sp>
        <p:nvSpPr>
          <p:cNvPr id="127002" name="Text Box 26"/>
          <p:cNvSpPr txBox="1">
            <a:spLocks noChangeArrowheads="1"/>
          </p:cNvSpPr>
          <p:nvPr/>
        </p:nvSpPr>
        <p:spPr bwMode="auto">
          <a:xfrm>
            <a:off x="296863" y="5442585"/>
            <a:ext cx="1204912"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marL="457200" indent="-457200">
              <a:spcBef>
                <a:spcPct val="50000"/>
              </a:spcBef>
              <a:buSzPct val="75000"/>
              <a:buFont typeface="Arial" panose="020B0604020202020204" pitchFamily="34" charset="0"/>
              <a:buChar char="•"/>
            </a:pPr>
            <a:r>
              <a:rPr lang="en-GB" altLang="en-US" sz="2600" dirty="0">
                <a:solidFill>
                  <a:schemeClr val="bg1"/>
                </a:solidFill>
                <a:sym typeface="Symbol" panose="05050102010706020507" pitchFamily="18" charset="2"/>
              </a:rPr>
              <a:t>&lt;1</a:t>
            </a:r>
          </a:p>
        </p:txBody>
      </p:sp>
      <p:sp>
        <p:nvSpPr>
          <p:cNvPr id="127003" name="Text Box 27"/>
          <p:cNvSpPr txBox="1">
            <a:spLocks noChangeArrowheads="1"/>
          </p:cNvSpPr>
          <p:nvPr/>
        </p:nvSpPr>
        <p:spPr bwMode="auto">
          <a:xfrm>
            <a:off x="1479550" y="3968750"/>
            <a:ext cx="27908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Stoichiometric</a:t>
            </a:r>
          </a:p>
        </p:txBody>
      </p:sp>
      <p:sp>
        <p:nvSpPr>
          <p:cNvPr id="127004" name="Text Box 28"/>
          <p:cNvSpPr txBox="1">
            <a:spLocks noChangeArrowheads="1"/>
          </p:cNvSpPr>
          <p:nvPr/>
        </p:nvSpPr>
        <p:spPr bwMode="auto">
          <a:xfrm>
            <a:off x="3983039" y="3968750"/>
            <a:ext cx="1719262"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14.7:1</a:t>
            </a:r>
          </a:p>
        </p:txBody>
      </p:sp>
      <p:sp>
        <p:nvSpPr>
          <p:cNvPr id="127005" name="Text Box 29"/>
          <p:cNvSpPr txBox="1">
            <a:spLocks noChangeArrowheads="1"/>
          </p:cNvSpPr>
          <p:nvPr/>
        </p:nvSpPr>
        <p:spPr bwMode="auto">
          <a:xfrm>
            <a:off x="1479550" y="4699000"/>
            <a:ext cx="235108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Excess air</a:t>
            </a:r>
          </a:p>
        </p:txBody>
      </p:sp>
      <p:sp>
        <p:nvSpPr>
          <p:cNvPr id="127006" name="Text Box 30"/>
          <p:cNvSpPr txBox="1">
            <a:spLocks noChangeArrowheads="1"/>
          </p:cNvSpPr>
          <p:nvPr/>
        </p:nvSpPr>
        <p:spPr bwMode="auto">
          <a:xfrm>
            <a:off x="3377514" y="4699000"/>
            <a:ext cx="2754999"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lean mixture</a:t>
            </a:r>
          </a:p>
        </p:txBody>
      </p:sp>
      <p:sp>
        <p:nvSpPr>
          <p:cNvPr id="127007" name="Text Box 31"/>
          <p:cNvSpPr txBox="1">
            <a:spLocks noChangeArrowheads="1"/>
          </p:cNvSpPr>
          <p:nvPr/>
        </p:nvSpPr>
        <p:spPr bwMode="auto">
          <a:xfrm>
            <a:off x="1479550" y="5429250"/>
            <a:ext cx="29337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Shortage of air</a:t>
            </a:r>
          </a:p>
        </p:txBody>
      </p:sp>
      <p:sp>
        <p:nvSpPr>
          <p:cNvPr id="127008" name="Text Box 32"/>
          <p:cNvSpPr txBox="1">
            <a:spLocks noChangeArrowheads="1"/>
          </p:cNvSpPr>
          <p:nvPr/>
        </p:nvSpPr>
        <p:spPr bwMode="auto">
          <a:xfrm>
            <a:off x="3146854" y="5429250"/>
            <a:ext cx="3879421"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marL="282575" indent="-282575"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buClr>
                <a:schemeClr val="tx2"/>
              </a:buClr>
              <a:buSzPct val="75000"/>
              <a:buFont typeface="Monotype Sorts" pitchFamily="2" charset="2"/>
              <a:buNone/>
            </a:pPr>
            <a:r>
              <a:rPr lang="en-GB" altLang="en-US" sz="2800" dirty="0">
                <a:solidFill>
                  <a:schemeClr val="bg1"/>
                </a:solidFill>
                <a:sym typeface="Symbol" panose="05050102010706020507" pitchFamily="18" charset="2"/>
              </a:rPr>
              <a:t>= rich mixture.</a:t>
            </a:r>
          </a:p>
        </p:txBody>
      </p:sp>
      <p:sp>
        <p:nvSpPr>
          <p:cNvPr id="127009" name="Text Box 33"/>
          <p:cNvSpPr txBox="1">
            <a:spLocks noChangeArrowheads="1"/>
          </p:cNvSpPr>
          <p:nvPr/>
        </p:nvSpPr>
        <p:spPr bwMode="auto">
          <a:xfrm>
            <a:off x="7392988" y="4340225"/>
            <a:ext cx="6762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l">
              <a:spcBef>
                <a:spcPct val="50000"/>
              </a:spcBef>
            </a:pPr>
            <a:r>
              <a:rPr lang="en-GB" altLang="en-US" sz="2000" b="1" dirty="0">
                <a:solidFill>
                  <a:schemeClr val="bg1"/>
                </a:solidFill>
                <a:latin typeface="Arial" panose="020B0604020202020204" pitchFamily="34" charset="0"/>
                <a:sym typeface="Symbol" panose="05050102010706020507" pitchFamily="18" charset="2"/>
              </a:rPr>
              <a:t>1.0</a:t>
            </a:r>
          </a:p>
        </p:txBody>
      </p:sp>
      <p:sp>
        <p:nvSpPr>
          <p:cNvPr id="127010" name="Text Box 34"/>
          <p:cNvSpPr txBox="1">
            <a:spLocks noChangeArrowheads="1"/>
          </p:cNvSpPr>
          <p:nvPr/>
        </p:nvSpPr>
        <p:spPr bwMode="auto">
          <a:xfrm>
            <a:off x="8016875" y="4340225"/>
            <a:ext cx="6762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l">
              <a:spcBef>
                <a:spcPct val="50000"/>
              </a:spcBef>
            </a:pPr>
            <a:r>
              <a:rPr lang="en-GB" altLang="en-US" sz="2000" b="1" dirty="0">
                <a:solidFill>
                  <a:schemeClr val="bg1"/>
                </a:solidFill>
                <a:latin typeface="Arial" panose="020B0604020202020204" pitchFamily="34" charset="0"/>
                <a:sym typeface="Symbol" panose="05050102010706020507" pitchFamily="18" charset="2"/>
              </a:rPr>
              <a:t>1.2</a:t>
            </a:r>
          </a:p>
        </p:txBody>
      </p:sp>
    </p:spTree>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126996">
                                            <p:txEl>
                                              <p:pRg st="0" end="0"/>
                                            </p:txEl>
                                          </p:spTgt>
                                        </p:tgtEl>
                                        <p:attrNameLst>
                                          <p:attrName>style.visibility</p:attrName>
                                        </p:attrNameLst>
                                      </p:cBhvr>
                                      <p:to>
                                        <p:strVal val="visible"/>
                                      </p:to>
                                    </p:set>
                                    <p:animEffect transition="in" filter="wipe(left)">
                                      <p:cBhvr>
                                        <p:cTn id="7" dur="300"/>
                                        <p:tgtEl>
                                          <p:spTgt spid="126996">
                                            <p:txEl>
                                              <p:pRg st="0" end="0"/>
                                            </p:txEl>
                                          </p:spTgt>
                                        </p:tgtEl>
                                      </p:cBhvr>
                                    </p:animEffect>
                                  </p:childTnLst>
                                  <p:subTnLst>
                                    <p:animClr clrSpc="rgb" dir="cw">
                                      <p:cBhvr override="childStyle">
                                        <p:cTn dur="1" fill="hold" display="0" masterRel="nextClick" afterEffect="1"/>
                                        <p:tgtEl>
                                          <p:spTgt spid="126996">
                                            <p:txEl>
                                              <p:pRg st="0" end="0"/>
                                            </p:txEl>
                                          </p:spTgt>
                                        </p:tgtEl>
                                        <p:attrNameLst>
                                          <p:attrName>ppt_c</p:attrName>
                                        </p:attrNameLst>
                                      </p:cBhvr>
                                      <p:to>
                                        <a:srgbClr val="9999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iterate type="wd">
                                    <p:tmPct val="100000"/>
                                  </p:iterate>
                                  <p:childTnLst>
                                    <p:set>
                                      <p:cBhvr>
                                        <p:cTn id="11" dur="1" fill="hold">
                                          <p:stCondLst>
                                            <p:cond delay="0"/>
                                          </p:stCondLst>
                                        </p:cTn>
                                        <p:tgtEl>
                                          <p:spTgt spid="126999">
                                            <p:txEl>
                                              <p:pRg st="0" end="0"/>
                                            </p:txEl>
                                          </p:spTgt>
                                        </p:tgtEl>
                                        <p:attrNameLst>
                                          <p:attrName>style.visibility</p:attrName>
                                        </p:attrNameLst>
                                      </p:cBhvr>
                                      <p:to>
                                        <p:strVal val="visible"/>
                                      </p:to>
                                    </p:set>
                                    <p:animEffect transition="in" filter="wipe(left)">
                                      <p:cBhvr>
                                        <p:cTn id="12" dur="300"/>
                                        <p:tgtEl>
                                          <p:spTgt spid="126999">
                                            <p:txEl>
                                              <p:pRg st="0" end="0"/>
                                            </p:txEl>
                                          </p:spTgt>
                                        </p:tgtEl>
                                      </p:cBhvr>
                                    </p:animEffect>
                                  </p:childTnLst>
                                  <p:subTnLst>
                                    <p:animClr clrSpc="rgb" dir="cw">
                                      <p:cBhvr override="childStyle">
                                        <p:cTn dur="1" fill="hold" display="0" masterRel="nextClick" afterEffect="1"/>
                                        <p:tgtEl>
                                          <p:spTgt spid="126999">
                                            <p:txEl>
                                              <p:pRg st="0" end="0"/>
                                            </p:txEl>
                                          </p:spTgt>
                                        </p:tgtEl>
                                        <p:attrNameLst>
                                          <p:attrName>ppt_c</p:attrName>
                                        </p:attrNameLst>
                                      </p:cBhvr>
                                      <p:to>
                                        <a:srgbClr val="9999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iterate type="wd">
                                    <p:tmPct val="100000"/>
                                  </p:iterate>
                                  <p:childTnLst>
                                    <p:set>
                                      <p:cBhvr>
                                        <p:cTn id="16" dur="1" fill="hold">
                                          <p:stCondLst>
                                            <p:cond delay="0"/>
                                          </p:stCondLst>
                                        </p:cTn>
                                        <p:tgtEl>
                                          <p:spTgt spid="127000">
                                            <p:txEl>
                                              <p:pRg st="0" end="0"/>
                                            </p:txEl>
                                          </p:spTgt>
                                        </p:tgtEl>
                                        <p:attrNameLst>
                                          <p:attrName>style.visibility</p:attrName>
                                        </p:attrNameLst>
                                      </p:cBhvr>
                                      <p:to>
                                        <p:strVal val="visible"/>
                                      </p:to>
                                    </p:set>
                                    <p:animEffect transition="in" filter="wipe(left)">
                                      <p:cBhvr>
                                        <p:cTn id="17" dur="300"/>
                                        <p:tgtEl>
                                          <p:spTgt spid="127000">
                                            <p:txEl>
                                              <p:pRg st="0" end="0"/>
                                            </p:txEl>
                                          </p:spTgt>
                                        </p:tgtEl>
                                      </p:cBhvr>
                                    </p:animEffect>
                                  </p:childTnLst>
                                  <p:subTnLst>
                                    <p:animClr clrSpc="rgb" dir="cw">
                                      <p:cBhvr override="childStyle">
                                        <p:cTn dur="1" fill="hold" display="0" masterRel="nextClick" afterEffect="1"/>
                                        <p:tgtEl>
                                          <p:spTgt spid="127000">
                                            <p:txEl>
                                              <p:pRg st="0" end="0"/>
                                            </p:txEl>
                                          </p:spTgt>
                                        </p:tgtEl>
                                        <p:attrNameLst>
                                          <p:attrName>ppt_c</p:attrName>
                                        </p:attrNameLst>
                                      </p:cBhvr>
                                      <p:to>
                                        <a:srgbClr val="9999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iterate type="wd">
                                    <p:tmPct val="100000"/>
                                  </p:iterate>
                                  <p:childTnLst>
                                    <p:set>
                                      <p:cBhvr>
                                        <p:cTn id="21" dur="1" fill="hold">
                                          <p:stCondLst>
                                            <p:cond delay="0"/>
                                          </p:stCondLst>
                                        </p:cTn>
                                        <p:tgtEl>
                                          <p:spTgt spid="127003">
                                            <p:txEl>
                                              <p:pRg st="0" end="0"/>
                                            </p:txEl>
                                          </p:spTgt>
                                        </p:tgtEl>
                                        <p:attrNameLst>
                                          <p:attrName>style.visibility</p:attrName>
                                        </p:attrNameLst>
                                      </p:cBhvr>
                                      <p:to>
                                        <p:strVal val="visible"/>
                                      </p:to>
                                    </p:set>
                                    <p:animEffect transition="in" filter="wipe(left)">
                                      <p:cBhvr>
                                        <p:cTn id="22" dur="300"/>
                                        <p:tgtEl>
                                          <p:spTgt spid="127003">
                                            <p:txEl>
                                              <p:pRg st="0" end="0"/>
                                            </p:txEl>
                                          </p:spTgt>
                                        </p:tgtEl>
                                      </p:cBhvr>
                                    </p:animEffect>
                                  </p:childTnLst>
                                  <p:subTnLst>
                                    <p:animClr clrSpc="rgb" dir="cw">
                                      <p:cBhvr override="childStyle">
                                        <p:cTn dur="1" fill="hold" display="0" masterRel="nextClick" afterEffect="1"/>
                                        <p:tgtEl>
                                          <p:spTgt spid="127003">
                                            <p:txEl>
                                              <p:pRg st="0" end="0"/>
                                            </p:txEl>
                                          </p:spTgt>
                                        </p:tgtEl>
                                        <p:attrNameLst>
                                          <p:attrName>ppt_c</p:attrName>
                                        </p:attrNameLst>
                                      </p:cBhvr>
                                      <p:to>
                                        <a:srgbClr val="9999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iterate type="wd">
                                    <p:tmPct val="100000"/>
                                  </p:iterate>
                                  <p:childTnLst>
                                    <p:set>
                                      <p:cBhvr>
                                        <p:cTn id="26" dur="1" fill="hold">
                                          <p:stCondLst>
                                            <p:cond delay="0"/>
                                          </p:stCondLst>
                                        </p:cTn>
                                        <p:tgtEl>
                                          <p:spTgt spid="127004">
                                            <p:txEl>
                                              <p:pRg st="0" end="0"/>
                                            </p:txEl>
                                          </p:spTgt>
                                        </p:tgtEl>
                                        <p:attrNameLst>
                                          <p:attrName>style.visibility</p:attrName>
                                        </p:attrNameLst>
                                      </p:cBhvr>
                                      <p:to>
                                        <p:strVal val="visible"/>
                                      </p:to>
                                    </p:set>
                                    <p:animEffect transition="in" filter="wipe(left)">
                                      <p:cBhvr>
                                        <p:cTn id="27" dur="300"/>
                                        <p:tgtEl>
                                          <p:spTgt spid="127004">
                                            <p:txEl>
                                              <p:pRg st="0" end="0"/>
                                            </p:txEl>
                                          </p:spTgt>
                                        </p:tgtEl>
                                      </p:cBhvr>
                                    </p:animEffect>
                                  </p:childTnLst>
                                  <p:subTnLst>
                                    <p:animClr clrSpc="rgb" dir="cw">
                                      <p:cBhvr override="childStyle">
                                        <p:cTn dur="1" fill="hold" display="0" masterRel="nextClick" afterEffect="1"/>
                                        <p:tgtEl>
                                          <p:spTgt spid="127004">
                                            <p:txEl>
                                              <p:pRg st="0" end="0"/>
                                            </p:txEl>
                                          </p:spTgt>
                                        </p:tgtEl>
                                        <p:attrNameLst>
                                          <p:attrName>ppt_c</p:attrName>
                                        </p:attrNameLst>
                                      </p:cBhvr>
                                      <p:to>
                                        <a:srgbClr val="9999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27009"/>
                                        </p:tgtEl>
                                        <p:attrNameLst>
                                          <p:attrName>style.visibility</p:attrName>
                                        </p:attrNameLst>
                                      </p:cBhvr>
                                      <p:to>
                                        <p:strVal val="visible"/>
                                      </p:to>
                                    </p:set>
                                    <p:animEffect transition="in" filter="dissolve">
                                      <p:cBhvr>
                                        <p:cTn id="32" dur="500"/>
                                        <p:tgtEl>
                                          <p:spTgt spid="127009"/>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iterate type="wd">
                                    <p:tmPct val="100000"/>
                                  </p:iterate>
                                  <p:childTnLst>
                                    <p:set>
                                      <p:cBhvr>
                                        <p:cTn id="36" dur="1" fill="hold">
                                          <p:stCondLst>
                                            <p:cond delay="0"/>
                                          </p:stCondLst>
                                        </p:cTn>
                                        <p:tgtEl>
                                          <p:spTgt spid="127001">
                                            <p:txEl>
                                              <p:pRg st="0" end="0"/>
                                            </p:txEl>
                                          </p:spTgt>
                                        </p:tgtEl>
                                        <p:attrNameLst>
                                          <p:attrName>style.visibility</p:attrName>
                                        </p:attrNameLst>
                                      </p:cBhvr>
                                      <p:to>
                                        <p:strVal val="visible"/>
                                      </p:to>
                                    </p:set>
                                    <p:animEffect transition="in" filter="wipe(left)">
                                      <p:cBhvr>
                                        <p:cTn id="37" dur="300"/>
                                        <p:tgtEl>
                                          <p:spTgt spid="127001">
                                            <p:txEl>
                                              <p:pRg st="0" end="0"/>
                                            </p:txEl>
                                          </p:spTgt>
                                        </p:tgtEl>
                                      </p:cBhvr>
                                    </p:animEffect>
                                  </p:childTnLst>
                                  <p:subTnLst>
                                    <p:animClr clrSpc="rgb" dir="cw">
                                      <p:cBhvr override="childStyle">
                                        <p:cTn dur="1" fill="hold" display="0" masterRel="nextClick" afterEffect="1"/>
                                        <p:tgtEl>
                                          <p:spTgt spid="127001">
                                            <p:txEl>
                                              <p:pRg st="0" end="0"/>
                                            </p:txEl>
                                          </p:spTgt>
                                        </p:tgtEl>
                                        <p:attrNameLst>
                                          <p:attrName>ppt_c</p:attrName>
                                        </p:attrNameLst>
                                      </p:cBhvr>
                                      <p:to>
                                        <a:srgbClr val="9999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iterate type="wd">
                                    <p:tmPct val="100000"/>
                                  </p:iterate>
                                  <p:childTnLst>
                                    <p:set>
                                      <p:cBhvr>
                                        <p:cTn id="41" dur="1" fill="hold">
                                          <p:stCondLst>
                                            <p:cond delay="0"/>
                                          </p:stCondLst>
                                        </p:cTn>
                                        <p:tgtEl>
                                          <p:spTgt spid="127005">
                                            <p:txEl>
                                              <p:pRg st="0" end="0"/>
                                            </p:txEl>
                                          </p:spTgt>
                                        </p:tgtEl>
                                        <p:attrNameLst>
                                          <p:attrName>style.visibility</p:attrName>
                                        </p:attrNameLst>
                                      </p:cBhvr>
                                      <p:to>
                                        <p:strVal val="visible"/>
                                      </p:to>
                                    </p:set>
                                    <p:animEffect transition="in" filter="wipe(left)">
                                      <p:cBhvr>
                                        <p:cTn id="42" dur="300"/>
                                        <p:tgtEl>
                                          <p:spTgt spid="127005">
                                            <p:txEl>
                                              <p:pRg st="0" end="0"/>
                                            </p:txEl>
                                          </p:spTgt>
                                        </p:tgtEl>
                                      </p:cBhvr>
                                    </p:animEffect>
                                  </p:childTnLst>
                                  <p:subTnLst>
                                    <p:animClr clrSpc="rgb" dir="cw">
                                      <p:cBhvr override="childStyle">
                                        <p:cTn dur="1" fill="hold" display="0" masterRel="nextClick" afterEffect="1"/>
                                        <p:tgtEl>
                                          <p:spTgt spid="127005">
                                            <p:txEl>
                                              <p:pRg st="0" end="0"/>
                                            </p:txEl>
                                          </p:spTgt>
                                        </p:tgtEl>
                                        <p:attrNameLst>
                                          <p:attrName>ppt_c</p:attrName>
                                        </p:attrNameLst>
                                      </p:cBhvr>
                                      <p:to>
                                        <a:srgbClr val="9999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iterate type="wd">
                                    <p:tmPct val="100000"/>
                                  </p:iterate>
                                  <p:childTnLst>
                                    <p:set>
                                      <p:cBhvr>
                                        <p:cTn id="46" dur="1" fill="hold">
                                          <p:stCondLst>
                                            <p:cond delay="0"/>
                                          </p:stCondLst>
                                        </p:cTn>
                                        <p:tgtEl>
                                          <p:spTgt spid="127006">
                                            <p:txEl>
                                              <p:pRg st="0" end="0"/>
                                            </p:txEl>
                                          </p:spTgt>
                                        </p:tgtEl>
                                        <p:attrNameLst>
                                          <p:attrName>style.visibility</p:attrName>
                                        </p:attrNameLst>
                                      </p:cBhvr>
                                      <p:to>
                                        <p:strVal val="visible"/>
                                      </p:to>
                                    </p:set>
                                    <p:animEffect transition="in" filter="wipe(left)">
                                      <p:cBhvr>
                                        <p:cTn id="47" dur="300"/>
                                        <p:tgtEl>
                                          <p:spTgt spid="127006">
                                            <p:txEl>
                                              <p:pRg st="0" end="0"/>
                                            </p:txEl>
                                          </p:spTgt>
                                        </p:tgtEl>
                                      </p:cBhvr>
                                    </p:animEffect>
                                  </p:childTnLst>
                                  <p:subTnLst>
                                    <p:animClr clrSpc="rgb" dir="cw">
                                      <p:cBhvr override="childStyle">
                                        <p:cTn dur="1" fill="hold" display="0" masterRel="nextClick" afterEffect="1"/>
                                        <p:tgtEl>
                                          <p:spTgt spid="127006">
                                            <p:txEl>
                                              <p:pRg st="0" end="0"/>
                                            </p:txEl>
                                          </p:spTgt>
                                        </p:tgtEl>
                                        <p:attrNameLst>
                                          <p:attrName>ppt_c</p:attrName>
                                        </p:attrNameLst>
                                      </p:cBhvr>
                                      <p:to>
                                        <a:srgbClr val="9999FF"/>
                                      </p:to>
                                    </p:animClr>
                                  </p:sub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27010"/>
                                        </p:tgtEl>
                                        <p:attrNameLst>
                                          <p:attrName>style.visibility</p:attrName>
                                        </p:attrNameLst>
                                      </p:cBhvr>
                                      <p:to>
                                        <p:strVal val="visible"/>
                                      </p:to>
                                    </p:set>
                                    <p:animEffect transition="in" filter="dissolve">
                                      <p:cBhvr>
                                        <p:cTn id="52" dur="500"/>
                                        <p:tgtEl>
                                          <p:spTgt spid="127010"/>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22" presetClass="entr" presetSubtype="8" fill="hold" grpId="0" nodeType="clickEffect">
                                  <p:stCondLst>
                                    <p:cond delay="0"/>
                                  </p:stCondLst>
                                  <p:iterate type="wd">
                                    <p:tmPct val="100000"/>
                                  </p:iterate>
                                  <p:childTnLst>
                                    <p:set>
                                      <p:cBhvr>
                                        <p:cTn id="56" dur="1" fill="hold">
                                          <p:stCondLst>
                                            <p:cond delay="0"/>
                                          </p:stCondLst>
                                        </p:cTn>
                                        <p:tgtEl>
                                          <p:spTgt spid="127002">
                                            <p:txEl>
                                              <p:pRg st="0" end="0"/>
                                            </p:txEl>
                                          </p:spTgt>
                                        </p:tgtEl>
                                        <p:attrNameLst>
                                          <p:attrName>style.visibility</p:attrName>
                                        </p:attrNameLst>
                                      </p:cBhvr>
                                      <p:to>
                                        <p:strVal val="visible"/>
                                      </p:to>
                                    </p:set>
                                    <p:animEffect transition="in" filter="wipe(left)">
                                      <p:cBhvr>
                                        <p:cTn id="57" dur="300"/>
                                        <p:tgtEl>
                                          <p:spTgt spid="127002">
                                            <p:txEl>
                                              <p:pRg st="0" end="0"/>
                                            </p:txEl>
                                          </p:spTgt>
                                        </p:tgtEl>
                                      </p:cBhvr>
                                    </p:animEffect>
                                  </p:childTnLst>
                                  <p:subTnLst>
                                    <p:animClr clrSpc="rgb" dir="cw">
                                      <p:cBhvr override="childStyle">
                                        <p:cTn dur="1" fill="hold" display="0" masterRel="nextClick" afterEffect="1"/>
                                        <p:tgtEl>
                                          <p:spTgt spid="127002">
                                            <p:txEl>
                                              <p:pRg st="0" end="0"/>
                                            </p:txEl>
                                          </p:spTgt>
                                        </p:tgtEl>
                                        <p:attrNameLst>
                                          <p:attrName>ppt_c</p:attrName>
                                        </p:attrNameLst>
                                      </p:cBhvr>
                                      <p:to>
                                        <a:srgbClr val="9999FF"/>
                                      </p:to>
                                    </p:animClr>
                                  </p:subTnLst>
                                </p:cTn>
                              </p:par>
                            </p:childTnLst>
                          </p:cTn>
                        </p:par>
                      </p:childTnLst>
                    </p:cTn>
                  </p:par>
                  <p:par>
                    <p:cTn id="58" fill="hold" nodeType="clickPar">
                      <p:stCondLst>
                        <p:cond delay="indefinite"/>
                      </p:stCondLst>
                      <p:childTnLst>
                        <p:par>
                          <p:cTn id="59" fill="hold" nodeType="withGroup">
                            <p:stCondLst>
                              <p:cond delay="0"/>
                            </p:stCondLst>
                            <p:childTnLst>
                              <p:par>
                                <p:cTn id="60" presetID="22" presetClass="entr" presetSubtype="8" fill="hold" grpId="0" nodeType="clickEffect">
                                  <p:stCondLst>
                                    <p:cond delay="0"/>
                                  </p:stCondLst>
                                  <p:iterate type="wd">
                                    <p:tmPct val="100000"/>
                                  </p:iterate>
                                  <p:childTnLst>
                                    <p:set>
                                      <p:cBhvr>
                                        <p:cTn id="61" dur="1" fill="hold">
                                          <p:stCondLst>
                                            <p:cond delay="0"/>
                                          </p:stCondLst>
                                        </p:cTn>
                                        <p:tgtEl>
                                          <p:spTgt spid="127007">
                                            <p:txEl>
                                              <p:pRg st="0" end="0"/>
                                            </p:txEl>
                                          </p:spTgt>
                                        </p:tgtEl>
                                        <p:attrNameLst>
                                          <p:attrName>style.visibility</p:attrName>
                                        </p:attrNameLst>
                                      </p:cBhvr>
                                      <p:to>
                                        <p:strVal val="visible"/>
                                      </p:to>
                                    </p:set>
                                    <p:animEffect transition="in" filter="wipe(left)">
                                      <p:cBhvr>
                                        <p:cTn id="62" dur="300"/>
                                        <p:tgtEl>
                                          <p:spTgt spid="127007">
                                            <p:txEl>
                                              <p:pRg st="0" end="0"/>
                                            </p:txEl>
                                          </p:spTgt>
                                        </p:tgtEl>
                                      </p:cBhvr>
                                    </p:animEffect>
                                  </p:childTnLst>
                                  <p:subTnLst>
                                    <p:animClr clrSpc="rgb" dir="cw">
                                      <p:cBhvr override="childStyle">
                                        <p:cTn dur="1" fill="hold" display="0" masterRel="nextClick" afterEffect="1"/>
                                        <p:tgtEl>
                                          <p:spTgt spid="127007">
                                            <p:txEl>
                                              <p:pRg st="0" end="0"/>
                                            </p:txEl>
                                          </p:spTgt>
                                        </p:tgtEl>
                                        <p:attrNameLst>
                                          <p:attrName>ppt_c</p:attrName>
                                        </p:attrNameLst>
                                      </p:cBhvr>
                                      <p:to>
                                        <a:srgbClr val="9999FF"/>
                                      </p:to>
                                    </p:animClr>
                                  </p:subTnLst>
                                </p:cTn>
                              </p:par>
                            </p:childTnLst>
                          </p:cTn>
                        </p:par>
                      </p:childTnLst>
                    </p:cTn>
                  </p:par>
                  <p:par>
                    <p:cTn id="63" fill="hold" nodeType="clickPar">
                      <p:stCondLst>
                        <p:cond delay="indefinite"/>
                      </p:stCondLst>
                      <p:childTnLst>
                        <p:par>
                          <p:cTn id="64" fill="hold" nodeType="withGroup">
                            <p:stCondLst>
                              <p:cond delay="0"/>
                            </p:stCondLst>
                            <p:childTnLst>
                              <p:par>
                                <p:cTn id="65" presetID="22" presetClass="entr" presetSubtype="8" fill="hold" grpId="0" nodeType="clickEffect">
                                  <p:stCondLst>
                                    <p:cond delay="0"/>
                                  </p:stCondLst>
                                  <p:iterate type="wd">
                                    <p:tmPct val="100000"/>
                                  </p:iterate>
                                  <p:childTnLst>
                                    <p:set>
                                      <p:cBhvr>
                                        <p:cTn id="66" dur="1" fill="hold">
                                          <p:stCondLst>
                                            <p:cond delay="0"/>
                                          </p:stCondLst>
                                        </p:cTn>
                                        <p:tgtEl>
                                          <p:spTgt spid="127008">
                                            <p:txEl>
                                              <p:pRg st="0" end="0"/>
                                            </p:txEl>
                                          </p:spTgt>
                                        </p:tgtEl>
                                        <p:attrNameLst>
                                          <p:attrName>style.visibility</p:attrName>
                                        </p:attrNameLst>
                                      </p:cBhvr>
                                      <p:to>
                                        <p:strVal val="visible"/>
                                      </p:to>
                                    </p:set>
                                    <p:animEffect transition="in" filter="wipe(left)">
                                      <p:cBhvr>
                                        <p:cTn id="67" dur="300"/>
                                        <p:tgtEl>
                                          <p:spTgt spid="127008">
                                            <p:txEl>
                                              <p:pRg st="0" end="0"/>
                                            </p:txEl>
                                          </p:spTgt>
                                        </p:tgtEl>
                                      </p:cBhvr>
                                    </p:animEffect>
                                  </p:childTnLst>
                                  <p:subTnLst>
                                    <p:animClr clrSpc="rgb" dir="cw">
                                      <p:cBhvr override="childStyle">
                                        <p:cTn dur="1" fill="hold" display="0" masterRel="nextClick" afterEffect="1"/>
                                        <p:tgtEl>
                                          <p:spTgt spid="127008">
                                            <p:txEl>
                                              <p:pRg st="0" end="0"/>
                                            </p:txEl>
                                          </p:spTgt>
                                        </p:tgtEl>
                                        <p:attrNameLst>
                                          <p:attrName>ppt_c</p:attrName>
                                        </p:attrNameLst>
                                      </p:cBhvr>
                                      <p:to>
                                        <a:srgbClr val="9999FF"/>
                                      </p:to>
                                    </p:animClr>
                                  </p:sub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grpId="0" nodeType="clickEffect">
                                  <p:stCondLst>
                                    <p:cond delay="0"/>
                                  </p:stCondLst>
                                  <p:childTnLst>
                                    <p:set>
                                      <p:cBhvr>
                                        <p:cTn id="71" dur="1" fill="hold">
                                          <p:stCondLst>
                                            <p:cond delay="0"/>
                                          </p:stCondLst>
                                        </p:cTn>
                                        <p:tgtEl>
                                          <p:spTgt spid="126995"/>
                                        </p:tgtEl>
                                        <p:attrNameLst>
                                          <p:attrName>style.visibility</p:attrName>
                                        </p:attrNameLst>
                                      </p:cBhvr>
                                      <p:to>
                                        <p:strVal val="visible"/>
                                      </p:to>
                                    </p:set>
                                    <p:animEffect transition="in" filter="dissolve">
                                      <p:cBhvr>
                                        <p:cTn id="72" dur="500"/>
                                        <p:tgtEl>
                                          <p:spTgt spid="1269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95" grpId="0" autoUpdateAnimBg="0"/>
      <p:bldP spid="126996" grpId="0" build="p" autoUpdateAnimBg="0"/>
      <p:bldP spid="126999" grpId="0" build="p" autoUpdateAnimBg="0"/>
      <p:bldP spid="127000" grpId="0" build="p" autoUpdateAnimBg="0"/>
      <p:bldP spid="127001" grpId="0" build="p" autoUpdateAnimBg="0"/>
      <p:bldP spid="127002" grpId="0" build="p" autoUpdateAnimBg="0"/>
      <p:bldP spid="127003" grpId="0" build="p" autoUpdateAnimBg="0"/>
      <p:bldP spid="127004" grpId="0" build="p" autoUpdateAnimBg="0"/>
      <p:bldP spid="127005" grpId="0" build="p" autoUpdateAnimBg="0"/>
      <p:bldP spid="127006" grpId="0" build="p" autoUpdateAnimBg="0"/>
      <p:bldP spid="127007" grpId="0" build="p" autoUpdateAnimBg="0"/>
      <p:bldP spid="127008" grpId="0" build="p" autoUpdateAnimBg="0"/>
      <p:bldP spid="127009" grpId="0" autoUpdateAnimBg="0"/>
      <p:bldP spid="127010"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Lambda signal</a:t>
            </a:r>
            <a:endParaRPr lang="en-GB" altLang="en-US" sz="5400" dirty="0">
              <a:solidFill>
                <a:schemeClr val="bg1"/>
              </a:solidFill>
              <a:sym typeface="Symbol" panose="05050102010706020507" pitchFamily="18" charset="2"/>
            </a:endParaRPr>
          </a:p>
        </p:txBody>
      </p:sp>
      <p:sp>
        <p:nvSpPr>
          <p:cNvPr id="137220" name="Text Box 4"/>
          <p:cNvSpPr txBox="1">
            <a:spLocks noChangeArrowheads="1"/>
          </p:cNvSpPr>
          <p:nvPr/>
        </p:nvSpPr>
        <p:spPr bwMode="auto">
          <a:xfrm>
            <a:off x="4489450" y="5668963"/>
            <a:ext cx="5407025" cy="8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600"/>
              </a:spcBef>
              <a:spcAft>
                <a:spcPts val="600"/>
              </a:spcAft>
            </a:pPr>
            <a:r>
              <a:rPr lang="en-GB" altLang="en-US" sz="2000" b="1" dirty="0">
                <a:solidFill>
                  <a:schemeClr val="bg1"/>
                </a:solidFill>
                <a:latin typeface="Arial" panose="020B0604020202020204" pitchFamily="34" charset="0"/>
              </a:rPr>
              <a:t>0.6       0.8       1.0       1.2       1.4       1.6</a:t>
            </a:r>
          </a:p>
          <a:p>
            <a:pPr>
              <a:spcBef>
                <a:spcPts val="600"/>
              </a:spcBef>
              <a:spcAft>
                <a:spcPts val="600"/>
              </a:spcAft>
            </a:pPr>
            <a:r>
              <a:rPr lang="en-GB" altLang="en-US" b="1" dirty="0">
                <a:solidFill>
                  <a:schemeClr val="bg1"/>
                </a:solidFill>
                <a:latin typeface="Arial" panose="020B0604020202020204" pitchFamily="34" charset="0"/>
              </a:rPr>
              <a:t>Air ratio</a:t>
            </a:r>
            <a:r>
              <a:rPr lang="en-GB" altLang="en-US" b="1" dirty="0">
                <a:solidFill>
                  <a:schemeClr val="bg1"/>
                </a:solidFill>
                <a:latin typeface="Arial" panose="020B0604020202020204" pitchFamily="34" charset="0"/>
                <a:sym typeface="Symbol" panose="05050102010706020507" pitchFamily="18" charset="2"/>
              </a:rPr>
              <a:t></a:t>
            </a:r>
            <a:endParaRPr lang="en-GB" altLang="en-US" b="1" dirty="0">
              <a:solidFill>
                <a:schemeClr val="bg1"/>
              </a:solidFill>
              <a:latin typeface="Arial" panose="020B0604020202020204" pitchFamily="34" charset="0"/>
            </a:endParaRPr>
          </a:p>
        </p:txBody>
      </p:sp>
      <p:sp>
        <p:nvSpPr>
          <p:cNvPr id="137221" name="Rectangle 5"/>
          <p:cNvSpPr>
            <a:spLocks noChangeArrowheads="1"/>
          </p:cNvSpPr>
          <p:nvPr/>
        </p:nvSpPr>
        <p:spPr bwMode="auto">
          <a:xfrm>
            <a:off x="8216900" y="1614488"/>
            <a:ext cx="1044575" cy="3930650"/>
          </a:xfrm>
          <a:prstGeom prst="rect">
            <a:avLst/>
          </a:prstGeom>
          <a:noFill/>
          <a:ln>
            <a:noFill/>
          </a:ln>
          <a:extLst>
            <a:ext uri="{909E8E84-426E-40DD-AFC4-6F175D3DCCD1}">
              <a14:hiddenFill xmlns:a14="http://schemas.microsoft.com/office/drawing/2010/main">
                <a:solidFill>
                  <a:srgbClr val="DDDDDD"/>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137222" name="Rectangle 6"/>
          <p:cNvSpPr>
            <a:spLocks noChangeArrowheads="1"/>
          </p:cNvSpPr>
          <p:nvPr/>
        </p:nvSpPr>
        <p:spPr bwMode="auto">
          <a:xfrm>
            <a:off x="4953000" y="1614488"/>
            <a:ext cx="4308475" cy="39306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7232" name="Text Box 16"/>
          <p:cNvSpPr txBox="1">
            <a:spLocks noChangeArrowheads="1"/>
          </p:cNvSpPr>
          <p:nvPr/>
        </p:nvSpPr>
        <p:spPr bwMode="auto">
          <a:xfrm>
            <a:off x="552450" y="2735263"/>
            <a:ext cx="3114675" cy="1373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lgn="l">
              <a:defRPr sz="2400">
                <a:solidFill>
                  <a:schemeClr val="tx1"/>
                </a:solidFill>
                <a:latin typeface="Times New Roman" panose="02020603050405020304" pitchFamily="18" charset="0"/>
              </a:defRPr>
            </a:lvl1pPr>
            <a:lvl2pPr marL="577850" algn="l">
              <a:defRPr sz="2400">
                <a:solidFill>
                  <a:schemeClr val="tx1"/>
                </a:solidFill>
                <a:latin typeface="Times New Roman" panose="02020603050405020304" pitchFamily="18" charset="0"/>
              </a:defRPr>
            </a:lvl2pPr>
            <a:lvl3pPr algn="l">
              <a:defRPr sz="2400">
                <a:solidFill>
                  <a:schemeClr val="tx1"/>
                </a:solidFill>
                <a:latin typeface="Times New Roman" panose="02020603050405020304" pitchFamily="18" charset="0"/>
              </a:defRPr>
            </a:lvl3pPr>
            <a:lvl4pPr algn="l">
              <a:defRPr sz="2400">
                <a:solidFill>
                  <a:schemeClr val="tx1"/>
                </a:solidFill>
                <a:latin typeface="Times New Roman" panose="02020603050405020304" pitchFamily="18" charset="0"/>
              </a:defRPr>
            </a:lvl4pPr>
            <a:lvl5pPr algn="l">
              <a:defRPr sz="2400">
                <a:solidFill>
                  <a:schemeClr val="tx1"/>
                </a:solidFill>
                <a:latin typeface="Times New Roman" panose="02020603050405020304" pitchFamily="18" charset="0"/>
              </a:defRPr>
            </a:lvl5pPr>
            <a:lvl6pPr eaLnBrk="0" fontAlgn="base" hangingPunct="0">
              <a:spcBef>
                <a:spcPct val="0"/>
              </a:spcBef>
              <a:spcAft>
                <a:spcPct val="0"/>
              </a:spcAft>
              <a:defRPr sz="2400">
                <a:solidFill>
                  <a:schemeClr val="tx1"/>
                </a:solidFill>
                <a:latin typeface="Times New Roman" panose="02020603050405020304" pitchFamily="18" charset="0"/>
              </a:defRPr>
            </a:lvl6pPr>
            <a:lvl7pPr eaLnBrk="0" fontAlgn="base" hangingPunct="0">
              <a:spcBef>
                <a:spcPct val="0"/>
              </a:spcBef>
              <a:spcAft>
                <a:spcPct val="0"/>
              </a:spcAft>
              <a:defRPr sz="2400">
                <a:solidFill>
                  <a:schemeClr val="tx1"/>
                </a:solidFill>
                <a:latin typeface="Times New Roman" panose="02020603050405020304" pitchFamily="18" charset="0"/>
              </a:defRPr>
            </a:lvl7pPr>
            <a:lvl8pPr eaLnBrk="0" fontAlgn="base" hangingPunct="0">
              <a:spcBef>
                <a:spcPct val="0"/>
              </a:spcBef>
              <a:spcAft>
                <a:spcPct val="0"/>
              </a:spcAft>
              <a:defRPr sz="2400">
                <a:solidFill>
                  <a:schemeClr val="tx1"/>
                </a:solidFill>
                <a:latin typeface="Times New Roman" panose="02020603050405020304" pitchFamily="18" charset="0"/>
              </a:defRPr>
            </a:lvl8pPr>
            <a:lvl9pPr eaLnBrk="0" fontAlgn="base" hangingPunct="0">
              <a:spcBef>
                <a:spcPct val="0"/>
              </a:spcBef>
              <a:spcAft>
                <a:spcPct val="0"/>
              </a:spcAft>
              <a:defRPr sz="2400">
                <a:solidFill>
                  <a:schemeClr val="tx1"/>
                </a:solidFill>
                <a:latin typeface="Times New Roman" panose="02020603050405020304" pitchFamily="18" charset="0"/>
              </a:defRPr>
            </a:lvl9pPr>
          </a:lstStyle>
          <a:p>
            <a:pPr>
              <a:buClr>
                <a:schemeClr val="tx2"/>
              </a:buClr>
              <a:buSzPct val="75000"/>
              <a:buFont typeface="Monotype Sorts" pitchFamily="2" charset="2"/>
              <a:buNone/>
            </a:pPr>
            <a:r>
              <a:rPr lang="en-GB" altLang="en-US" sz="2800" dirty="0">
                <a:solidFill>
                  <a:schemeClr val="bg1"/>
                </a:solidFill>
                <a:latin typeface="Arial" panose="020B0604020202020204" pitchFamily="34" charset="0"/>
              </a:rPr>
              <a:t>Voltage signal from the Lambda sensor</a:t>
            </a:r>
          </a:p>
        </p:txBody>
      </p:sp>
      <p:sp>
        <p:nvSpPr>
          <p:cNvPr id="137234" name="Line 18"/>
          <p:cNvSpPr>
            <a:spLocks noChangeShapeType="1"/>
          </p:cNvSpPr>
          <p:nvPr/>
        </p:nvSpPr>
        <p:spPr bwMode="auto">
          <a:xfrm flipV="1">
            <a:off x="6762750" y="1619250"/>
            <a:ext cx="0" cy="3924300"/>
          </a:xfrm>
          <a:prstGeom prst="line">
            <a:avLst/>
          </a:prstGeom>
          <a:noFill/>
          <a:ln w="127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37243" name="Group 27"/>
          <p:cNvGrpSpPr>
            <a:grpSpLocks/>
          </p:cNvGrpSpPr>
          <p:nvPr/>
        </p:nvGrpSpPr>
        <p:grpSpPr bwMode="auto">
          <a:xfrm>
            <a:off x="5295900" y="1779588"/>
            <a:ext cx="2924175" cy="3675062"/>
            <a:chOff x="3336" y="1121"/>
            <a:chExt cx="1842" cy="2315"/>
          </a:xfrm>
        </p:grpSpPr>
        <p:grpSp>
          <p:nvGrpSpPr>
            <p:cNvPr id="137239" name="Group 23"/>
            <p:cNvGrpSpPr>
              <a:grpSpLocks/>
            </p:cNvGrpSpPr>
            <p:nvPr/>
          </p:nvGrpSpPr>
          <p:grpSpPr bwMode="auto">
            <a:xfrm>
              <a:off x="3336" y="1121"/>
              <a:ext cx="935" cy="2044"/>
              <a:chOff x="3332" y="1145"/>
              <a:chExt cx="1090" cy="1789"/>
            </a:xfrm>
          </p:grpSpPr>
          <p:sp>
            <p:nvSpPr>
              <p:cNvPr id="137235" name="Arc 19"/>
              <p:cNvSpPr>
                <a:spLocks/>
              </p:cNvSpPr>
              <p:nvPr/>
            </p:nvSpPr>
            <p:spPr bwMode="auto">
              <a:xfrm>
                <a:off x="3332" y="1145"/>
                <a:ext cx="964" cy="420"/>
              </a:xfrm>
              <a:custGeom>
                <a:avLst/>
                <a:gdLst>
                  <a:gd name="G0" fmla="+- 0 0 0"/>
                  <a:gd name="G1" fmla="+- 21600 0 0"/>
                  <a:gd name="G2" fmla="+- 21600 0 0"/>
                  <a:gd name="T0" fmla="*/ 0 w 21565"/>
                  <a:gd name="T1" fmla="*/ 0 h 21600"/>
                  <a:gd name="T2" fmla="*/ 21565 w 21565"/>
                  <a:gd name="T3" fmla="*/ 20368 h 21600"/>
                  <a:gd name="T4" fmla="*/ 0 w 21565"/>
                  <a:gd name="T5" fmla="*/ 21600 h 21600"/>
                </a:gdLst>
                <a:ahLst/>
                <a:cxnLst>
                  <a:cxn ang="0">
                    <a:pos x="T0" y="T1"/>
                  </a:cxn>
                  <a:cxn ang="0">
                    <a:pos x="T2" y="T3"/>
                  </a:cxn>
                  <a:cxn ang="0">
                    <a:pos x="T4" y="T5"/>
                  </a:cxn>
                </a:cxnLst>
                <a:rect l="0" t="0" r="r" b="b"/>
                <a:pathLst>
                  <a:path w="21565" h="21600" fill="none" extrusionOk="0">
                    <a:moveTo>
                      <a:pt x="-1" y="0"/>
                    </a:moveTo>
                    <a:cubicBezTo>
                      <a:pt x="11450" y="0"/>
                      <a:pt x="20911" y="8935"/>
                      <a:pt x="21564" y="20368"/>
                    </a:cubicBezTo>
                  </a:path>
                  <a:path w="21565" h="21600" stroke="0" extrusionOk="0">
                    <a:moveTo>
                      <a:pt x="-1" y="0"/>
                    </a:moveTo>
                    <a:cubicBezTo>
                      <a:pt x="11450" y="0"/>
                      <a:pt x="20911" y="8935"/>
                      <a:pt x="21564" y="20368"/>
                    </a:cubicBezTo>
                    <a:lnTo>
                      <a:pt x="0" y="21600"/>
                    </a:lnTo>
                    <a:close/>
                  </a:path>
                </a:pathLst>
              </a:custGeom>
              <a:noFill/>
              <a:ln w="28575">
                <a:solidFill>
                  <a:schemeClr val="bg1"/>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7236" name="Line 20"/>
              <p:cNvSpPr>
                <a:spLocks noChangeShapeType="1"/>
              </p:cNvSpPr>
              <p:nvPr/>
            </p:nvSpPr>
            <p:spPr bwMode="auto">
              <a:xfrm>
                <a:off x="4296" y="1542"/>
                <a:ext cx="126" cy="1392"/>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37237" name="Arc 21"/>
            <p:cNvSpPr>
              <a:spLocks/>
            </p:cNvSpPr>
            <p:nvPr/>
          </p:nvSpPr>
          <p:spPr bwMode="auto">
            <a:xfrm rot="5400000" flipV="1">
              <a:off x="4259" y="3147"/>
              <a:ext cx="151" cy="129"/>
            </a:xfrm>
            <a:custGeom>
              <a:avLst/>
              <a:gdLst>
                <a:gd name="G0" fmla="+- 0 0 0"/>
                <a:gd name="G1" fmla="+- 21272 0 0"/>
                <a:gd name="G2" fmla="+- 21600 0 0"/>
                <a:gd name="T0" fmla="*/ 3750 w 21600"/>
                <a:gd name="T1" fmla="*/ 0 h 21272"/>
                <a:gd name="T2" fmla="*/ 21600 w 21600"/>
                <a:gd name="T3" fmla="*/ 21272 h 21272"/>
                <a:gd name="T4" fmla="*/ 0 w 21600"/>
                <a:gd name="T5" fmla="*/ 21272 h 21272"/>
              </a:gdLst>
              <a:ahLst/>
              <a:cxnLst>
                <a:cxn ang="0">
                  <a:pos x="T0" y="T1"/>
                </a:cxn>
                <a:cxn ang="0">
                  <a:pos x="T2" y="T3"/>
                </a:cxn>
                <a:cxn ang="0">
                  <a:pos x="T4" y="T5"/>
                </a:cxn>
              </a:cxnLst>
              <a:rect l="0" t="0" r="r" b="b"/>
              <a:pathLst>
                <a:path w="21600" h="21272" fill="none" extrusionOk="0">
                  <a:moveTo>
                    <a:pt x="3749" y="0"/>
                  </a:moveTo>
                  <a:cubicBezTo>
                    <a:pt x="14073" y="1819"/>
                    <a:pt x="21600" y="10789"/>
                    <a:pt x="21600" y="21272"/>
                  </a:cubicBezTo>
                </a:path>
                <a:path w="21600" h="21272" stroke="0" extrusionOk="0">
                  <a:moveTo>
                    <a:pt x="3749" y="0"/>
                  </a:moveTo>
                  <a:cubicBezTo>
                    <a:pt x="14073" y="1819"/>
                    <a:pt x="21600" y="10789"/>
                    <a:pt x="21600" y="21272"/>
                  </a:cubicBezTo>
                  <a:lnTo>
                    <a:pt x="0" y="21272"/>
                  </a:lnTo>
                  <a:close/>
                </a:path>
              </a:pathLst>
            </a:custGeom>
            <a:noFill/>
            <a:ln w="28575">
              <a:solidFill>
                <a:schemeClr val="bg1"/>
              </a:solidFill>
              <a:round/>
              <a:headEnd/>
              <a:tailEnd/>
            </a:ln>
            <a:effectLst/>
            <a:extLst>
              <a:ext uri="{909E8E84-426E-40DD-AFC4-6F175D3DCCD1}">
                <a14:hiddenFill xmlns:a14="http://schemas.microsoft.com/office/drawing/2010/main">
                  <a:solidFill>
                    <a:srgbClr val="80808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7238" name="Line 22"/>
            <p:cNvSpPr>
              <a:spLocks noChangeShapeType="1"/>
            </p:cNvSpPr>
            <p:nvPr/>
          </p:nvSpPr>
          <p:spPr bwMode="auto">
            <a:xfrm>
              <a:off x="4396" y="3286"/>
              <a:ext cx="782" cy="15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37242" name="Text Box 26"/>
          <p:cNvSpPr txBox="1">
            <a:spLocks noChangeArrowheads="1"/>
          </p:cNvSpPr>
          <p:nvPr/>
        </p:nvSpPr>
        <p:spPr bwMode="auto">
          <a:xfrm>
            <a:off x="3313113" y="1330325"/>
            <a:ext cx="1566862" cy="4286250"/>
          </a:xfrm>
          <a:prstGeom prst="rect">
            <a:avLst/>
          </a:prstGeom>
          <a:noFill/>
          <a:ln>
            <a:noFill/>
          </a:ln>
          <a:effectLst/>
          <a:extLst>
            <a:ext uri="{909E8E84-426E-40DD-AFC4-6F175D3DCCD1}">
              <a14:hiddenFill xmlns:a14="http://schemas.microsoft.com/office/drawing/2010/main">
                <a:solidFill>
                  <a:srgbClr val="808080"/>
                </a:solidFill>
              </a14:hiddenFill>
            </a:ext>
            <a:ext uri="{91240B29-F687-4F45-9708-019B960494DF}">
              <a14:hiddenLine xmlns:a14="http://schemas.microsoft.com/office/drawing/2010/main" w="12700">
                <a:solidFill>
                  <a:srgbClr val="80808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r">
              <a:spcBef>
                <a:spcPct val="155000"/>
              </a:spcBef>
            </a:pPr>
            <a:r>
              <a:rPr lang="en-GB" altLang="en-US" sz="2000" b="1" dirty="0">
                <a:solidFill>
                  <a:schemeClr val="bg1"/>
                </a:solidFill>
                <a:latin typeface="Arial" panose="020B0604020202020204" pitchFamily="34" charset="0"/>
              </a:rPr>
              <a:t>Voltage mV</a:t>
            </a:r>
          </a:p>
          <a:p>
            <a:pPr algn="r">
              <a:spcBef>
                <a:spcPct val="155000"/>
              </a:spcBef>
            </a:pPr>
            <a:r>
              <a:rPr lang="en-GB" altLang="en-US" sz="2000" b="1" dirty="0">
                <a:solidFill>
                  <a:schemeClr val="bg1"/>
                </a:solidFill>
                <a:latin typeface="Arial" panose="020B0604020202020204" pitchFamily="34" charset="0"/>
              </a:rPr>
              <a:t>800</a:t>
            </a:r>
          </a:p>
          <a:p>
            <a:pPr algn="r">
              <a:spcBef>
                <a:spcPct val="155000"/>
              </a:spcBef>
            </a:pPr>
            <a:r>
              <a:rPr lang="en-GB" altLang="en-US" sz="2000" b="1" dirty="0">
                <a:solidFill>
                  <a:schemeClr val="bg1"/>
                </a:solidFill>
                <a:latin typeface="Arial" panose="020B0604020202020204" pitchFamily="34" charset="0"/>
              </a:rPr>
              <a:t>600</a:t>
            </a:r>
          </a:p>
          <a:p>
            <a:pPr algn="r">
              <a:spcBef>
                <a:spcPct val="155000"/>
              </a:spcBef>
            </a:pPr>
            <a:r>
              <a:rPr lang="en-GB" altLang="en-US" sz="2000" b="1" dirty="0">
                <a:solidFill>
                  <a:schemeClr val="bg1"/>
                </a:solidFill>
                <a:latin typeface="Arial" panose="020B0604020202020204" pitchFamily="34" charset="0"/>
              </a:rPr>
              <a:t>400</a:t>
            </a:r>
          </a:p>
          <a:p>
            <a:pPr algn="r">
              <a:spcBef>
                <a:spcPct val="155000"/>
              </a:spcBef>
            </a:pPr>
            <a:r>
              <a:rPr lang="en-GB" altLang="en-US" sz="2000" b="1" dirty="0">
                <a:solidFill>
                  <a:schemeClr val="bg1"/>
                </a:solidFill>
                <a:latin typeface="Arial" panose="020B0604020202020204" pitchFamily="34" charset="0"/>
              </a:rPr>
              <a:t>200</a:t>
            </a:r>
          </a:p>
          <a:p>
            <a:pPr algn="r">
              <a:spcBef>
                <a:spcPct val="155000"/>
              </a:spcBef>
            </a:pPr>
            <a:r>
              <a:rPr lang="en-GB" altLang="en-US" sz="2000" b="1" dirty="0">
                <a:solidFill>
                  <a:schemeClr val="bg1"/>
                </a:solidFill>
                <a:latin typeface="Arial" panose="020B0604020202020204" pitchFamily="34" charset="0"/>
              </a:rPr>
              <a:t>0</a:t>
            </a:r>
            <a:endParaRPr lang="en-GB" altLang="en-US" dirty="0">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iterate type="wd">
                                    <p:tmPct val="100000"/>
                                  </p:iterate>
                                  <p:childTnLst>
                                    <p:set>
                                      <p:cBhvr>
                                        <p:cTn id="6" dur="1" fill="hold">
                                          <p:stCondLst>
                                            <p:cond delay="0"/>
                                          </p:stCondLst>
                                        </p:cTn>
                                        <p:tgtEl>
                                          <p:spTgt spid="137232">
                                            <p:txEl>
                                              <p:pRg st="0" end="0"/>
                                            </p:txEl>
                                          </p:spTgt>
                                        </p:tgtEl>
                                        <p:attrNameLst>
                                          <p:attrName>style.visibility</p:attrName>
                                        </p:attrNameLst>
                                      </p:cBhvr>
                                      <p:to>
                                        <p:strVal val="visible"/>
                                      </p:to>
                                    </p:set>
                                    <p:animEffect transition="in" filter="wipe(left)">
                                      <p:cBhvr>
                                        <p:cTn id="7" dur="300"/>
                                        <p:tgtEl>
                                          <p:spTgt spid="13723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32"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131140" name="Group 68"/>
          <p:cNvGrpSpPr>
            <a:grpSpLocks/>
          </p:cNvGrpSpPr>
          <p:nvPr/>
        </p:nvGrpSpPr>
        <p:grpSpPr bwMode="auto">
          <a:xfrm>
            <a:off x="1760538" y="1536700"/>
            <a:ext cx="5341937" cy="4738688"/>
            <a:chOff x="1109" y="968"/>
            <a:chExt cx="3365" cy="2985"/>
          </a:xfrm>
        </p:grpSpPr>
        <p:grpSp>
          <p:nvGrpSpPr>
            <p:cNvPr id="131135" name="Group 63"/>
            <p:cNvGrpSpPr>
              <a:grpSpLocks/>
            </p:cNvGrpSpPr>
            <p:nvPr/>
          </p:nvGrpSpPr>
          <p:grpSpPr bwMode="auto">
            <a:xfrm>
              <a:off x="1109" y="968"/>
              <a:ext cx="3365" cy="2985"/>
              <a:chOff x="1109" y="968"/>
              <a:chExt cx="3365" cy="2985"/>
            </a:xfrm>
          </p:grpSpPr>
          <p:sp>
            <p:nvSpPr>
              <p:cNvPr id="131113" name="Line 41"/>
              <p:cNvSpPr>
                <a:spLocks noChangeShapeType="1"/>
              </p:cNvSpPr>
              <p:nvPr/>
            </p:nvSpPr>
            <p:spPr bwMode="auto">
              <a:xfrm>
                <a:off x="3745" y="3397"/>
                <a:ext cx="729"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31133" name="Group 61"/>
              <p:cNvGrpSpPr>
                <a:grpSpLocks/>
              </p:cNvGrpSpPr>
              <p:nvPr/>
            </p:nvGrpSpPr>
            <p:grpSpPr bwMode="auto">
              <a:xfrm>
                <a:off x="1109" y="968"/>
                <a:ext cx="3365" cy="2985"/>
                <a:chOff x="1109" y="968"/>
                <a:chExt cx="3365" cy="2985"/>
              </a:xfrm>
            </p:grpSpPr>
            <p:sp>
              <p:nvSpPr>
                <p:cNvPr id="131114" name="Line 42"/>
                <p:cNvSpPr>
                  <a:spLocks noChangeShapeType="1"/>
                </p:cNvSpPr>
                <p:nvPr/>
              </p:nvSpPr>
              <p:spPr bwMode="auto">
                <a:xfrm flipV="1">
                  <a:off x="4474" y="968"/>
                  <a:ext cx="0" cy="2429"/>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16" name="Line 44"/>
                <p:cNvSpPr>
                  <a:spLocks noChangeShapeType="1"/>
                </p:cNvSpPr>
                <p:nvPr/>
              </p:nvSpPr>
              <p:spPr bwMode="auto">
                <a:xfrm flipH="1">
                  <a:off x="1109" y="3953"/>
                  <a:ext cx="173"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17" name="Line 45"/>
                <p:cNvSpPr>
                  <a:spLocks noChangeShapeType="1"/>
                </p:cNvSpPr>
                <p:nvPr/>
              </p:nvSpPr>
              <p:spPr bwMode="auto">
                <a:xfrm flipV="1">
                  <a:off x="1109" y="968"/>
                  <a:ext cx="0" cy="298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18" name="Line 46"/>
                <p:cNvSpPr>
                  <a:spLocks noChangeShapeType="1"/>
                </p:cNvSpPr>
                <p:nvPr/>
              </p:nvSpPr>
              <p:spPr bwMode="auto">
                <a:xfrm>
                  <a:off x="1109" y="968"/>
                  <a:ext cx="3365"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sp>
          <p:nvSpPr>
            <p:cNvPr id="131119" name="Line 47"/>
            <p:cNvSpPr>
              <a:spLocks noChangeShapeType="1"/>
            </p:cNvSpPr>
            <p:nvPr/>
          </p:nvSpPr>
          <p:spPr bwMode="auto">
            <a:xfrm>
              <a:off x="2982" y="1246"/>
              <a:ext cx="0" cy="121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131134" name="Group 62"/>
            <p:cNvGrpSpPr>
              <a:grpSpLocks/>
            </p:cNvGrpSpPr>
            <p:nvPr/>
          </p:nvGrpSpPr>
          <p:grpSpPr bwMode="auto">
            <a:xfrm>
              <a:off x="1664" y="1142"/>
              <a:ext cx="2255" cy="1978"/>
              <a:chOff x="1664" y="1142"/>
              <a:chExt cx="2255" cy="1978"/>
            </a:xfrm>
          </p:grpSpPr>
          <p:sp>
            <p:nvSpPr>
              <p:cNvPr id="131115" name="Line 43"/>
              <p:cNvSpPr>
                <a:spLocks noChangeShapeType="1"/>
              </p:cNvSpPr>
              <p:nvPr/>
            </p:nvSpPr>
            <p:spPr bwMode="auto">
              <a:xfrm flipV="1">
                <a:off x="1664" y="1142"/>
                <a:ext cx="0" cy="1076"/>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21" name="Line 49"/>
              <p:cNvSpPr>
                <a:spLocks noChangeShapeType="1"/>
              </p:cNvSpPr>
              <p:nvPr/>
            </p:nvSpPr>
            <p:spPr bwMode="auto">
              <a:xfrm>
                <a:off x="3745" y="3120"/>
                <a:ext cx="174"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22" name="Line 50"/>
              <p:cNvSpPr>
                <a:spLocks noChangeShapeType="1"/>
              </p:cNvSpPr>
              <p:nvPr/>
            </p:nvSpPr>
            <p:spPr bwMode="auto">
              <a:xfrm flipV="1">
                <a:off x="3919" y="1142"/>
                <a:ext cx="0" cy="197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1123" name="Line 51"/>
              <p:cNvSpPr>
                <a:spLocks noChangeShapeType="1"/>
              </p:cNvSpPr>
              <p:nvPr/>
            </p:nvSpPr>
            <p:spPr bwMode="auto">
              <a:xfrm flipH="1">
                <a:off x="1664" y="1142"/>
                <a:ext cx="2255" cy="0"/>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sp>
        <p:nvSpPr>
          <p:cNvPr id="131074" name="Rectangle 2"/>
          <p:cNvSpPr>
            <a:spLocks noGrp="1" noChangeArrowheads="1"/>
          </p:cNvSpPr>
          <p:nvPr>
            <p:ph type="title"/>
          </p:nvPr>
        </p:nvSpPr>
        <p:spPr>
          <a:xfrm>
            <a:off x="1155700" y="444500"/>
            <a:ext cx="8420100" cy="1143000"/>
          </a:xfrm>
        </p:spPr>
        <p:txBody>
          <a:bodyPr/>
          <a:lstStyle/>
          <a:p>
            <a:r>
              <a:rPr lang="en-GB" altLang="en-US" b="1" dirty="0">
                <a:solidFill>
                  <a:schemeClr val="bg1"/>
                </a:solidFill>
              </a:rPr>
              <a:t>Closed-loop control</a:t>
            </a:r>
            <a:endParaRPr lang="en-GB" altLang="en-US" sz="5400" dirty="0">
              <a:solidFill>
                <a:schemeClr val="bg1"/>
              </a:solidFill>
              <a:sym typeface="Symbol" panose="05050102010706020507" pitchFamily="18" charset="2"/>
            </a:endParaRPr>
          </a:p>
        </p:txBody>
      </p:sp>
      <p:grpSp>
        <p:nvGrpSpPr>
          <p:cNvPr id="131137" name="Group 65"/>
          <p:cNvGrpSpPr>
            <a:grpSpLocks/>
          </p:cNvGrpSpPr>
          <p:nvPr/>
        </p:nvGrpSpPr>
        <p:grpSpPr bwMode="auto">
          <a:xfrm>
            <a:off x="3743325" y="3905250"/>
            <a:ext cx="2036763" cy="771525"/>
            <a:chOff x="2358" y="2460"/>
            <a:chExt cx="1283" cy="486"/>
          </a:xfrm>
        </p:grpSpPr>
        <p:sp>
          <p:nvSpPr>
            <p:cNvPr id="131103" name="Text Box 31"/>
            <p:cNvSpPr txBox="1">
              <a:spLocks noChangeArrowheads="1"/>
            </p:cNvSpPr>
            <p:nvPr/>
          </p:nvSpPr>
          <p:spPr bwMode="auto">
            <a:xfrm>
              <a:off x="2358" y="2460"/>
              <a:ext cx="1283" cy="278"/>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Injectors</a:t>
              </a:r>
            </a:p>
          </p:txBody>
        </p:sp>
        <p:sp>
          <p:nvSpPr>
            <p:cNvPr id="131104" name="AutoShape 32"/>
            <p:cNvSpPr>
              <a:spLocks noChangeArrowheads="1"/>
            </p:cNvSpPr>
            <p:nvPr/>
          </p:nvSpPr>
          <p:spPr bwMode="auto">
            <a:xfrm>
              <a:off x="2427" y="2738"/>
              <a:ext cx="139" cy="208"/>
            </a:xfrm>
            <a:prstGeom prst="downArrow">
              <a:avLst>
                <a:gd name="adj1" fmla="val 50000"/>
                <a:gd name="adj2" fmla="val 37410"/>
              </a:avLst>
            </a:prstGeom>
            <a:solidFill>
              <a:srgbClr val="DDDDDD"/>
            </a:solidFill>
            <a:ln w="9525">
              <a:solidFill>
                <a:srgbClr val="000000"/>
              </a:solidFill>
              <a:miter lim="800000"/>
              <a:headEnd/>
              <a:tailEnd/>
            </a:ln>
          </p:spPr>
          <p:txBody>
            <a:bodyPr/>
            <a:lstStyle/>
            <a:p>
              <a:endParaRPr lang="en-GB"/>
            </a:p>
          </p:txBody>
        </p:sp>
        <p:sp>
          <p:nvSpPr>
            <p:cNvPr id="131105" name="AutoShape 33"/>
            <p:cNvSpPr>
              <a:spLocks noChangeArrowheads="1"/>
            </p:cNvSpPr>
            <p:nvPr/>
          </p:nvSpPr>
          <p:spPr bwMode="auto">
            <a:xfrm>
              <a:off x="2739" y="2738"/>
              <a:ext cx="139" cy="208"/>
            </a:xfrm>
            <a:prstGeom prst="downArrow">
              <a:avLst>
                <a:gd name="adj1" fmla="val 50000"/>
                <a:gd name="adj2" fmla="val 37410"/>
              </a:avLst>
            </a:prstGeom>
            <a:solidFill>
              <a:srgbClr val="DDDDDD"/>
            </a:solidFill>
            <a:ln w="9525">
              <a:solidFill>
                <a:srgbClr val="000000"/>
              </a:solidFill>
              <a:miter lim="800000"/>
              <a:headEnd/>
              <a:tailEnd/>
            </a:ln>
          </p:spPr>
          <p:txBody>
            <a:bodyPr/>
            <a:lstStyle/>
            <a:p>
              <a:endParaRPr lang="en-GB"/>
            </a:p>
          </p:txBody>
        </p:sp>
        <p:sp>
          <p:nvSpPr>
            <p:cNvPr id="131106" name="AutoShape 34"/>
            <p:cNvSpPr>
              <a:spLocks noChangeArrowheads="1"/>
            </p:cNvSpPr>
            <p:nvPr/>
          </p:nvSpPr>
          <p:spPr bwMode="auto">
            <a:xfrm>
              <a:off x="3052" y="2738"/>
              <a:ext cx="138" cy="208"/>
            </a:xfrm>
            <a:prstGeom prst="downArrow">
              <a:avLst>
                <a:gd name="adj1" fmla="val 50000"/>
                <a:gd name="adj2" fmla="val 37681"/>
              </a:avLst>
            </a:prstGeom>
            <a:solidFill>
              <a:srgbClr val="DDDDDD"/>
            </a:solidFill>
            <a:ln w="9525">
              <a:solidFill>
                <a:srgbClr val="000000"/>
              </a:solidFill>
              <a:miter lim="800000"/>
              <a:headEnd/>
              <a:tailEnd/>
            </a:ln>
          </p:spPr>
          <p:txBody>
            <a:bodyPr/>
            <a:lstStyle/>
            <a:p>
              <a:endParaRPr lang="en-GB"/>
            </a:p>
          </p:txBody>
        </p:sp>
        <p:sp>
          <p:nvSpPr>
            <p:cNvPr id="131107" name="AutoShape 35"/>
            <p:cNvSpPr>
              <a:spLocks noChangeArrowheads="1"/>
            </p:cNvSpPr>
            <p:nvPr/>
          </p:nvSpPr>
          <p:spPr bwMode="auto">
            <a:xfrm>
              <a:off x="3364" y="2738"/>
              <a:ext cx="139" cy="208"/>
            </a:xfrm>
            <a:prstGeom prst="downArrow">
              <a:avLst>
                <a:gd name="adj1" fmla="val 50000"/>
                <a:gd name="adj2" fmla="val 37410"/>
              </a:avLst>
            </a:prstGeom>
            <a:solidFill>
              <a:srgbClr val="DDDDDD"/>
            </a:solidFill>
            <a:ln w="9525">
              <a:solidFill>
                <a:srgbClr val="000000"/>
              </a:solidFill>
              <a:miter lim="800000"/>
              <a:headEnd/>
              <a:tailEnd/>
            </a:ln>
          </p:spPr>
          <p:txBody>
            <a:bodyPr/>
            <a:lstStyle/>
            <a:p>
              <a:endParaRPr lang="en-GB"/>
            </a:p>
          </p:txBody>
        </p:sp>
      </p:grpSp>
      <p:grpSp>
        <p:nvGrpSpPr>
          <p:cNvPr id="131138" name="Group 66"/>
          <p:cNvGrpSpPr>
            <a:grpSpLocks/>
          </p:cNvGrpSpPr>
          <p:nvPr/>
        </p:nvGrpSpPr>
        <p:grpSpPr bwMode="auto">
          <a:xfrm>
            <a:off x="2200275" y="3521075"/>
            <a:ext cx="1487488" cy="1597025"/>
            <a:chOff x="1386" y="2218"/>
            <a:chExt cx="937" cy="1006"/>
          </a:xfrm>
        </p:grpSpPr>
        <p:sp>
          <p:nvSpPr>
            <p:cNvPr id="131101" name="Text Box 29"/>
            <p:cNvSpPr txBox="1">
              <a:spLocks noChangeArrowheads="1"/>
            </p:cNvSpPr>
            <p:nvPr/>
          </p:nvSpPr>
          <p:spPr bwMode="auto">
            <a:xfrm>
              <a:off x="1386" y="2218"/>
              <a:ext cx="625" cy="589"/>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Air- flow meter</a:t>
              </a:r>
              <a:r>
                <a:rPr lang="en-GB" altLang="en-US" sz="1800" b="1">
                  <a:latin typeface="Arial" panose="020B0604020202020204" pitchFamily="34" charset="0"/>
                </a:rPr>
                <a:t> </a:t>
              </a:r>
            </a:p>
          </p:txBody>
        </p:sp>
        <p:sp>
          <p:nvSpPr>
            <p:cNvPr id="131109" name="AutoShape 37"/>
            <p:cNvSpPr>
              <a:spLocks noChangeArrowheads="1"/>
            </p:cNvSpPr>
            <p:nvPr/>
          </p:nvSpPr>
          <p:spPr bwMode="auto">
            <a:xfrm flipV="1">
              <a:off x="1594" y="2807"/>
              <a:ext cx="729" cy="417"/>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DDDDDD"/>
            </a:solidFill>
            <a:ln w="9525">
              <a:solidFill>
                <a:srgbClr val="000000"/>
              </a:solidFill>
              <a:miter lim="800000"/>
              <a:headEnd/>
              <a:tailEnd/>
            </a:ln>
          </p:spPr>
          <p:txBody>
            <a:bodyPr/>
            <a:lstStyle/>
            <a:p>
              <a:endParaRPr lang="en-GB"/>
            </a:p>
          </p:txBody>
        </p:sp>
      </p:grpSp>
      <p:sp>
        <p:nvSpPr>
          <p:cNvPr id="131110" name="AutoShape 38"/>
          <p:cNvSpPr>
            <a:spLocks noChangeArrowheads="1"/>
          </p:cNvSpPr>
          <p:nvPr/>
        </p:nvSpPr>
        <p:spPr bwMode="auto">
          <a:xfrm rot="5400000" flipV="1">
            <a:off x="2695575" y="4897438"/>
            <a:ext cx="661987" cy="1322388"/>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DDDDDD"/>
          </a:solidFill>
          <a:ln w="9525">
            <a:solidFill>
              <a:srgbClr val="000000"/>
            </a:solidFill>
            <a:miter lim="800000"/>
            <a:headEnd/>
            <a:tailEnd/>
          </a:ln>
        </p:spPr>
        <p:txBody>
          <a:bodyPr/>
          <a:lstStyle/>
          <a:p>
            <a:endParaRPr lang="en-GB"/>
          </a:p>
        </p:txBody>
      </p:sp>
      <p:grpSp>
        <p:nvGrpSpPr>
          <p:cNvPr id="131139" name="Group 67"/>
          <p:cNvGrpSpPr>
            <a:grpSpLocks/>
          </p:cNvGrpSpPr>
          <p:nvPr/>
        </p:nvGrpSpPr>
        <p:grpSpPr bwMode="auto">
          <a:xfrm>
            <a:off x="3357563" y="5889625"/>
            <a:ext cx="5176837" cy="715963"/>
            <a:chOff x="2115" y="3710"/>
            <a:chExt cx="3261" cy="451"/>
          </a:xfrm>
        </p:grpSpPr>
        <p:sp>
          <p:nvSpPr>
            <p:cNvPr id="131102" name="Text Box 30"/>
            <p:cNvSpPr txBox="1">
              <a:spLocks noChangeArrowheads="1"/>
            </p:cNvSpPr>
            <p:nvPr/>
          </p:nvSpPr>
          <p:spPr bwMode="auto">
            <a:xfrm>
              <a:off x="3884" y="3710"/>
              <a:ext cx="937" cy="451"/>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Catalytic converter</a:t>
              </a:r>
              <a:endParaRPr lang="en-GB" altLang="en-US" sz="1800" b="1">
                <a:latin typeface="Arial" panose="020B0604020202020204" pitchFamily="34" charset="0"/>
              </a:endParaRPr>
            </a:p>
          </p:txBody>
        </p:sp>
        <p:sp>
          <p:nvSpPr>
            <p:cNvPr id="131111" name="AutoShape 39"/>
            <p:cNvSpPr>
              <a:spLocks noChangeArrowheads="1"/>
            </p:cNvSpPr>
            <p:nvPr/>
          </p:nvSpPr>
          <p:spPr bwMode="auto">
            <a:xfrm>
              <a:off x="2115" y="3744"/>
              <a:ext cx="1769" cy="382"/>
            </a:xfrm>
            <a:prstGeom prst="rightArrow">
              <a:avLst>
                <a:gd name="adj1" fmla="val 50000"/>
                <a:gd name="adj2" fmla="val 115772"/>
              </a:avLst>
            </a:prstGeom>
            <a:solidFill>
              <a:srgbClr val="DDDDDD"/>
            </a:solidFill>
            <a:ln w="9525">
              <a:solidFill>
                <a:srgbClr val="000000"/>
              </a:solidFill>
              <a:miter lim="800000"/>
              <a:headEnd/>
              <a:tailEnd/>
            </a:ln>
          </p:spPr>
          <p:txBody>
            <a:bodyPr/>
            <a:lstStyle/>
            <a:p>
              <a:endParaRPr lang="en-GB"/>
            </a:p>
          </p:txBody>
        </p:sp>
        <p:sp>
          <p:nvSpPr>
            <p:cNvPr id="131112" name="AutoShape 40"/>
            <p:cNvSpPr>
              <a:spLocks noChangeArrowheads="1"/>
            </p:cNvSpPr>
            <p:nvPr/>
          </p:nvSpPr>
          <p:spPr bwMode="auto">
            <a:xfrm>
              <a:off x="4821" y="3710"/>
              <a:ext cx="555" cy="451"/>
            </a:xfrm>
            <a:prstGeom prst="rightArrow">
              <a:avLst>
                <a:gd name="adj1" fmla="val 50000"/>
                <a:gd name="adj2" fmla="val 30765"/>
              </a:avLst>
            </a:prstGeom>
            <a:solidFill>
              <a:srgbClr val="DDDDDD"/>
            </a:solidFill>
            <a:ln w="9525">
              <a:solidFill>
                <a:srgbClr val="000000"/>
              </a:solidFill>
              <a:miter lim="800000"/>
              <a:headEnd/>
              <a:tailEnd/>
            </a:ln>
          </p:spPr>
          <p:txBody>
            <a:bodyPr/>
            <a:lstStyle/>
            <a:p>
              <a:endParaRPr lang="en-GB"/>
            </a:p>
          </p:txBody>
        </p:sp>
      </p:grpSp>
      <p:sp>
        <p:nvSpPr>
          <p:cNvPr id="131120" name="Text Box 48"/>
          <p:cNvSpPr txBox="1">
            <a:spLocks noChangeArrowheads="1"/>
          </p:cNvSpPr>
          <p:nvPr/>
        </p:nvSpPr>
        <p:spPr bwMode="auto">
          <a:xfrm>
            <a:off x="6496050" y="3630613"/>
            <a:ext cx="1212850" cy="715962"/>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Ignition system</a:t>
            </a:r>
            <a:endParaRPr lang="en-GB" altLang="en-US" sz="1800" b="1">
              <a:latin typeface="Arial" panose="020B0604020202020204" pitchFamily="34" charset="0"/>
            </a:endParaRPr>
          </a:p>
        </p:txBody>
      </p:sp>
      <p:sp>
        <p:nvSpPr>
          <p:cNvPr id="131125" name="AutoShape 53"/>
          <p:cNvSpPr>
            <a:spLocks noChangeArrowheads="1"/>
          </p:cNvSpPr>
          <p:nvPr/>
        </p:nvSpPr>
        <p:spPr bwMode="auto">
          <a:xfrm>
            <a:off x="1568450" y="1679575"/>
            <a:ext cx="3889375" cy="4565650"/>
          </a:xfrm>
          <a:prstGeom prst="roundRect">
            <a:avLst>
              <a:gd name="adj" fmla="val 16667"/>
            </a:avLst>
          </a:pr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1126" name="AutoShape 54"/>
          <p:cNvSpPr>
            <a:spLocks noChangeArrowheads="1"/>
          </p:cNvSpPr>
          <p:nvPr/>
        </p:nvSpPr>
        <p:spPr bwMode="auto">
          <a:xfrm>
            <a:off x="3152775" y="1557338"/>
            <a:ext cx="398463" cy="241300"/>
          </a:xfrm>
          <a:prstGeom prst="rightArrow">
            <a:avLst>
              <a:gd name="adj1" fmla="val 50000"/>
              <a:gd name="adj2" fmla="val 41283"/>
            </a:avLst>
          </a:prstGeom>
          <a:solidFill>
            <a:srgbClr val="FF0000"/>
          </a:solidFill>
          <a:ln w="38100">
            <a:solidFill>
              <a:srgbClr val="FF0000"/>
            </a:solidFill>
            <a:miter lim="800000"/>
            <a:headEnd/>
            <a:tailEnd/>
          </a:ln>
        </p:spPr>
        <p:txBody>
          <a:bodyPr/>
          <a:lstStyle/>
          <a:p>
            <a:endParaRPr lang="en-GB"/>
          </a:p>
        </p:txBody>
      </p:sp>
      <p:sp>
        <p:nvSpPr>
          <p:cNvPr id="131127" name="AutoShape 55"/>
          <p:cNvSpPr>
            <a:spLocks noChangeArrowheads="1"/>
          </p:cNvSpPr>
          <p:nvPr/>
        </p:nvSpPr>
        <p:spPr bwMode="auto">
          <a:xfrm flipH="1">
            <a:off x="3859213" y="6121400"/>
            <a:ext cx="396875" cy="241300"/>
          </a:xfrm>
          <a:prstGeom prst="rightArrow">
            <a:avLst>
              <a:gd name="adj1" fmla="val 50000"/>
              <a:gd name="adj2" fmla="val 41118"/>
            </a:avLst>
          </a:prstGeom>
          <a:solidFill>
            <a:srgbClr val="FF0000"/>
          </a:solidFill>
          <a:ln w="38100">
            <a:solidFill>
              <a:srgbClr val="FF0000"/>
            </a:solidFill>
            <a:miter lim="800000"/>
            <a:headEnd/>
            <a:tailEnd/>
          </a:ln>
        </p:spPr>
        <p:txBody>
          <a:bodyPr/>
          <a:lstStyle/>
          <a:p>
            <a:endParaRPr lang="en-GB"/>
          </a:p>
        </p:txBody>
      </p:sp>
      <p:sp>
        <p:nvSpPr>
          <p:cNvPr id="131128" name="AutoShape 56"/>
          <p:cNvSpPr>
            <a:spLocks noChangeArrowheads="1"/>
          </p:cNvSpPr>
          <p:nvPr/>
        </p:nvSpPr>
        <p:spPr bwMode="auto">
          <a:xfrm rot="16200000" flipH="1">
            <a:off x="5282407" y="3017044"/>
            <a:ext cx="338137" cy="282575"/>
          </a:xfrm>
          <a:prstGeom prst="rightArrow">
            <a:avLst>
              <a:gd name="adj1" fmla="val 50000"/>
              <a:gd name="adj2" fmla="val 29916"/>
            </a:avLst>
          </a:prstGeom>
          <a:solidFill>
            <a:srgbClr val="FF0000"/>
          </a:solidFill>
          <a:ln w="38100">
            <a:solidFill>
              <a:srgbClr val="FF0000"/>
            </a:solidFill>
            <a:miter lim="800000"/>
            <a:headEnd/>
            <a:tailEnd/>
          </a:ln>
        </p:spPr>
        <p:txBody>
          <a:bodyPr/>
          <a:lstStyle/>
          <a:p>
            <a:endParaRPr lang="en-GB"/>
          </a:p>
        </p:txBody>
      </p:sp>
      <p:sp>
        <p:nvSpPr>
          <p:cNvPr id="131129" name="AutoShape 57"/>
          <p:cNvSpPr>
            <a:spLocks noChangeArrowheads="1"/>
          </p:cNvSpPr>
          <p:nvPr/>
        </p:nvSpPr>
        <p:spPr bwMode="auto">
          <a:xfrm rot="5400000" flipH="1" flipV="1">
            <a:off x="1396207" y="3698081"/>
            <a:ext cx="338138" cy="282575"/>
          </a:xfrm>
          <a:prstGeom prst="rightArrow">
            <a:avLst>
              <a:gd name="adj1" fmla="val 50000"/>
              <a:gd name="adj2" fmla="val 29916"/>
            </a:avLst>
          </a:prstGeom>
          <a:solidFill>
            <a:srgbClr val="FF0000"/>
          </a:solidFill>
          <a:ln w="38100">
            <a:solidFill>
              <a:srgbClr val="FF0000"/>
            </a:solidFill>
            <a:miter lim="800000"/>
            <a:headEnd/>
            <a:tailEnd/>
          </a:ln>
        </p:spPr>
        <p:txBody>
          <a:bodyPr/>
          <a:lstStyle/>
          <a:p>
            <a:endParaRPr lang="en-GB"/>
          </a:p>
        </p:txBody>
      </p:sp>
      <p:sp>
        <p:nvSpPr>
          <p:cNvPr id="131130" name="Text Box 58"/>
          <p:cNvSpPr txBox="1">
            <a:spLocks noChangeArrowheads="1"/>
          </p:cNvSpPr>
          <p:nvPr/>
        </p:nvSpPr>
        <p:spPr bwMode="auto">
          <a:xfrm>
            <a:off x="3687763" y="4676775"/>
            <a:ext cx="2257425" cy="992188"/>
          </a:xfrm>
          <a:prstGeom prst="rect">
            <a:avLst/>
          </a:prstGeom>
          <a:solidFill>
            <a:srgbClr val="DDDDDD"/>
          </a:solidFill>
          <a:ln w="9525">
            <a:solidFill>
              <a:srgbClr val="000000"/>
            </a:solidFill>
            <a:miter lim="800000"/>
            <a:headEnd/>
            <a:tailEnd/>
          </a:ln>
        </p:spPr>
        <p:txBody>
          <a:bodyPr/>
          <a:lstStyle/>
          <a:p>
            <a:pPr>
              <a:spcBef>
                <a:spcPts val="1200"/>
              </a:spcBef>
            </a:pPr>
            <a:endParaRPr lang="en-GB" altLang="en-US" sz="1800" b="1">
              <a:solidFill>
                <a:schemeClr val="bg1"/>
              </a:solidFill>
              <a:latin typeface="Arial" panose="020B0604020202020204" pitchFamily="34" charset="0"/>
            </a:endParaRPr>
          </a:p>
          <a:p>
            <a:pPr>
              <a:spcBef>
                <a:spcPts val="600"/>
              </a:spcBef>
            </a:pPr>
            <a:r>
              <a:rPr lang="en-GB" altLang="en-US" sz="1800" b="1">
                <a:solidFill>
                  <a:schemeClr val="bg1"/>
                </a:solidFill>
                <a:latin typeface="Arial" panose="020B0604020202020204" pitchFamily="34" charset="0"/>
              </a:rPr>
              <a:t>Engine</a:t>
            </a:r>
          </a:p>
        </p:txBody>
      </p:sp>
      <p:sp>
        <p:nvSpPr>
          <p:cNvPr id="131131" name="Text Box 59"/>
          <p:cNvSpPr txBox="1">
            <a:spLocks noChangeArrowheads="1"/>
          </p:cNvSpPr>
          <p:nvPr/>
        </p:nvSpPr>
        <p:spPr bwMode="auto">
          <a:xfrm>
            <a:off x="4017963" y="1371600"/>
            <a:ext cx="1487487" cy="606425"/>
          </a:xfrm>
          <a:prstGeom prst="rect">
            <a:avLst/>
          </a:prstGeom>
          <a:solidFill>
            <a:srgbClr val="DDDDDD"/>
          </a:solidFill>
          <a:ln w="9525">
            <a:solidFill>
              <a:srgbClr val="000000"/>
            </a:solidFill>
            <a:miter lim="800000"/>
            <a:headEnd/>
            <a:tailEnd/>
          </a:ln>
        </p:spPr>
        <p:txBody>
          <a:bodyPr/>
          <a:lstStyle/>
          <a:p>
            <a:pPr>
              <a:lnSpc>
                <a:spcPct val="150000"/>
              </a:lnSpc>
              <a:spcBef>
                <a:spcPct val="25000"/>
              </a:spcBef>
            </a:pPr>
            <a:r>
              <a:rPr lang="en-GB" altLang="en-US" sz="1800" b="1">
                <a:solidFill>
                  <a:schemeClr val="bg1"/>
                </a:solidFill>
                <a:latin typeface="Arial" panose="020B0604020202020204" pitchFamily="34" charset="0"/>
              </a:rPr>
              <a:t>ECU</a:t>
            </a:r>
            <a:endParaRPr lang="en-GB" altLang="en-US" sz="1800" b="1">
              <a:latin typeface="Arial" panose="020B0604020202020204" pitchFamily="34" charset="0"/>
            </a:endParaRPr>
          </a:p>
        </p:txBody>
      </p:sp>
      <p:sp>
        <p:nvSpPr>
          <p:cNvPr id="131132" name="Text Box 60"/>
          <p:cNvSpPr txBox="1">
            <a:spLocks noChangeArrowheads="1"/>
          </p:cNvSpPr>
          <p:nvPr/>
        </p:nvSpPr>
        <p:spPr bwMode="auto">
          <a:xfrm>
            <a:off x="2035175" y="5889625"/>
            <a:ext cx="1322388" cy="715963"/>
          </a:xfrm>
          <a:prstGeom prst="rect">
            <a:avLst/>
          </a:prstGeom>
          <a:solidFill>
            <a:srgbClr val="DDDDDD"/>
          </a:solidFill>
          <a:ln w="9525">
            <a:solidFill>
              <a:srgbClr val="000000"/>
            </a:solidFill>
            <a:miter lim="800000"/>
            <a:headEnd/>
            <a:tailEnd/>
          </a:ln>
        </p:spPr>
        <p:txBody>
          <a:bodyPr/>
          <a:lstStyle/>
          <a:p>
            <a:r>
              <a:rPr lang="en-GB" altLang="en-US" sz="1800" b="1">
                <a:solidFill>
                  <a:schemeClr val="bg1"/>
                </a:solidFill>
                <a:latin typeface="Arial" panose="020B0604020202020204" pitchFamily="34" charset="0"/>
              </a:rPr>
              <a:t>Lambda sensor</a:t>
            </a:r>
            <a:endParaRPr lang="en-GB" altLang="en-US" sz="1800" b="1">
              <a:latin typeface="Arial" panose="020B0604020202020204" pitchFamily="34" charset="0"/>
            </a:endParaRPr>
          </a:p>
        </p:txBody>
      </p:sp>
      <p:graphicFrame>
        <p:nvGraphicFramePr>
          <p:cNvPr id="131141" name="Object 69">
            <a:hlinkClick r:id="rId4" action="ppaction://hlinkfile"/>
          </p:cNvPr>
          <p:cNvGraphicFramePr>
            <a:graphicFrameLocks noChangeAspect="1"/>
          </p:cNvGraphicFramePr>
          <p:nvPr/>
        </p:nvGraphicFramePr>
        <p:xfrm>
          <a:off x="9229725" y="0"/>
          <a:ext cx="676275" cy="485775"/>
        </p:xfrm>
        <a:graphic>
          <a:graphicData uri="http://schemas.openxmlformats.org/presentationml/2006/ole">
            <mc:AlternateContent xmlns:mc="http://schemas.openxmlformats.org/markup-compatibility/2006">
              <mc:Choice xmlns:v="urn:schemas-microsoft-com:vml" Requires="v">
                <p:oleObj spid="_x0000_s131145" name="Package" r:id="rId5" imgW="676440" imgH="485640" progId="Package">
                  <p:embed/>
                </p:oleObj>
              </mc:Choice>
              <mc:Fallback>
                <p:oleObj name="Package" r:id="rId5" imgW="676440" imgH="485640" progId="Package">
                  <p:embed/>
                  <p:pic>
                    <p:nvPicPr>
                      <p:cNvPr id="0" name="Object 6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29725" y="0"/>
                        <a:ext cx="676275" cy="485775"/>
                      </a:xfrm>
                      <a:prstGeom prst="rect">
                        <a:avLst/>
                      </a:prstGeom>
                      <a:noFill/>
                      <a:ln>
                        <a:noFill/>
                      </a:ln>
                      <a:effectLst/>
                      <a:extLst>
                        <a:ext uri="{909E8E84-426E-40DD-AFC4-6F175D3DCCD1}">
                          <a14:hiddenFill xmlns:a14="http://schemas.microsoft.com/office/drawing/2010/main">
                            <a:solidFill>
                              <a:srgbClr val="CCEC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mc:AlternateContent xmlns:mc="http://schemas.openxmlformats.org/markup-compatibility/2006" xmlns:p14="http://schemas.microsoft.com/office/powerpoint/2010/main">
    <mc:Choice Requires="p14">
      <p:transition p14:dur="0" advTm="36976"/>
    </mc:Choice>
    <mc:Fallback xmlns="">
      <p:transition advTm="36976"/>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1130"/>
                                        </p:tgtEl>
                                        <p:attrNameLst>
                                          <p:attrName>style.visibility</p:attrName>
                                        </p:attrNameLst>
                                      </p:cBhvr>
                                      <p:to>
                                        <p:strVal val="visible"/>
                                      </p:to>
                                    </p:set>
                                    <p:animEffect transition="in" filter="dissolve">
                                      <p:cBhvr>
                                        <p:cTn id="7" dur="500"/>
                                        <p:tgtEl>
                                          <p:spTgt spid="13113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131137"/>
                                        </p:tgtEl>
                                        <p:attrNameLst>
                                          <p:attrName>style.visibility</p:attrName>
                                        </p:attrNameLst>
                                      </p:cBhvr>
                                      <p:to>
                                        <p:strVal val="visible"/>
                                      </p:to>
                                    </p:set>
                                    <p:animEffect transition="in" filter="wipe(up)">
                                      <p:cBhvr>
                                        <p:cTn id="12" dur="500"/>
                                        <p:tgtEl>
                                          <p:spTgt spid="13113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31138"/>
                                        </p:tgtEl>
                                        <p:attrNameLst>
                                          <p:attrName>style.visibility</p:attrName>
                                        </p:attrNameLst>
                                      </p:cBhvr>
                                      <p:to>
                                        <p:strVal val="visible"/>
                                      </p:to>
                                    </p:set>
                                    <p:animEffect transition="in" filter="wipe(left)">
                                      <p:cBhvr>
                                        <p:cTn id="17" dur="500"/>
                                        <p:tgtEl>
                                          <p:spTgt spid="13113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131110"/>
                                        </p:tgtEl>
                                        <p:attrNameLst>
                                          <p:attrName>style.visibility</p:attrName>
                                        </p:attrNameLst>
                                      </p:cBhvr>
                                      <p:to>
                                        <p:strVal val="visible"/>
                                      </p:to>
                                    </p:set>
                                    <p:animEffect transition="in" filter="wipe(up)">
                                      <p:cBhvr>
                                        <p:cTn id="22" dur="500"/>
                                        <p:tgtEl>
                                          <p:spTgt spid="131110"/>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31132"/>
                                        </p:tgtEl>
                                        <p:attrNameLst>
                                          <p:attrName>style.visibility</p:attrName>
                                        </p:attrNameLst>
                                      </p:cBhvr>
                                      <p:to>
                                        <p:strVal val="visible"/>
                                      </p:to>
                                    </p:set>
                                    <p:animEffect transition="in" filter="wipe(up)">
                                      <p:cBhvr>
                                        <p:cTn id="27" dur="500"/>
                                        <p:tgtEl>
                                          <p:spTgt spid="131132"/>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131139"/>
                                        </p:tgtEl>
                                        <p:attrNameLst>
                                          <p:attrName>style.visibility</p:attrName>
                                        </p:attrNameLst>
                                      </p:cBhvr>
                                      <p:to>
                                        <p:strVal val="visible"/>
                                      </p:to>
                                    </p:set>
                                    <p:animEffect transition="in" filter="wipe(left)">
                                      <p:cBhvr>
                                        <p:cTn id="32" dur="500"/>
                                        <p:tgtEl>
                                          <p:spTgt spid="131139"/>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31120"/>
                                        </p:tgtEl>
                                        <p:attrNameLst>
                                          <p:attrName>style.visibility</p:attrName>
                                        </p:attrNameLst>
                                      </p:cBhvr>
                                      <p:to>
                                        <p:strVal val="visible"/>
                                      </p:to>
                                    </p:set>
                                    <p:animEffect transition="in" filter="dissolve">
                                      <p:cBhvr>
                                        <p:cTn id="37" dur="500"/>
                                        <p:tgtEl>
                                          <p:spTgt spid="131120"/>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31131"/>
                                        </p:tgtEl>
                                        <p:attrNameLst>
                                          <p:attrName>style.visibility</p:attrName>
                                        </p:attrNameLst>
                                      </p:cBhvr>
                                      <p:to>
                                        <p:strVal val="visible"/>
                                      </p:to>
                                    </p:set>
                                    <p:animEffect transition="in" filter="dissolve">
                                      <p:cBhvr>
                                        <p:cTn id="42" dur="500"/>
                                        <p:tgtEl>
                                          <p:spTgt spid="131131"/>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nodeType="clickEffect">
                                  <p:stCondLst>
                                    <p:cond delay="0"/>
                                  </p:stCondLst>
                                  <p:childTnLst>
                                    <p:set>
                                      <p:cBhvr>
                                        <p:cTn id="46" dur="1" fill="hold">
                                          <p:stCondLst>
                                            <p:cond delay="0"/>
                                          </p:stCondLst>
                                        </p:cTn>
                                        <p:tgtEl>
                                          <p:spTgt spid="131140"/>
                                        </p:tgtEl>
                                        <p:attrNameLst>
                                          <p:attrName>style.visibility</p:attrName>
                                        </p:attrNameLst>
                                      </p:cBhvr>
                                      <p:to>
                                        <p:strVal val="visible"/>
                                      </p:to>
                                    </p:set>
                                    <p:animEffect transition="in" filter="dissolve">
                                      <p:cBhvr>
                                        <p:cTn id="47" dur="500"/>
                                        <p:tgtEl>
                                          <p:spTgt spid="131140"/>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31125"/>
                                        </p:tgtEl>
                                        <p:attrNameLst>
                                          <p:attrName>style.visibility</p:attrName>
                                        </p:attrNameLst>
                                      </p:cBhvr>
                                      <p:to>
                                        <p:strVal val="visible"/>
                                      </p:to>
                                    </p:set>
                                    <p:animEffect transition="in" filter="dissolve">
                                      <p:cBhvr>
                                        <p:cTn id="52" dur="500"/>
                                        <p:tgtEl>
                                          <p:spTgt spid="131125"/>
                                        </p:tgtEl>
                                      </p:cBhvr>
                                    </p:animEffect>
                                  </p:childTnLst>
                                </p:cTn>
                              </p:par>
                            </p:childTnLst>
                          </p:cTn>
                        </p:par>
                        <p:par>
                          <p:cTn id="53" fill="hold" nodeType="afterGroup">
                            <p:stCondLst>
                              <p:cond delay="500"/>
                            </p:stCondLst>
                            <p:childTnLst>
                              <p:par>
                                <p:cTn id="54" presetID="22" presetClass="entr" presetSubtype="2" fill="hold" grpId="0" nodeType="afterEffect">
                                  <p:stCondLst>
                                    <p:cond delay="1000"/>
                                  </p:stCondLst>
                                  <p:childTnLst>
                                    <p:set>
                                      <p:cBhvr>
                                        <p:cTn id="55" dur="1" fill="hold">
                                          <p:stCondLst>
                                            <p:cond delay="0"/>
                                          </p:stCondLst>
                                        </p:cTn>
                                        <p:tgtEl>
                                          <p:spTgt spid="131127"/>
                                        </p:tgtEl>
                                        <p:attrNameLst>
                                          <p:attrName>style.visibility</p:attrName>
                                        </p:attrNameLst>
                                      </p:cBhvr>
                                      <p:to>
                                        <p:strVal val="visible"/>
                                      </p:to>
                                    </p:set>
                                    <p:animEffect transition="in" filter="wipe(right)">
                                      <p:cBhvr>
                                        <p:cTn id="56" dur="500"/>
                                        <p:tgtEl>
                                          <p:spTgt spid="131127"/>
                                        </p:tgtEl>
                                      </p:cBhvr>
                                    </p:animEffect>
                                  </p:childTnLst>
                                </p:cTn>
                              </p:par>
                            </p:childTnLst>
                          </p:cTn>
                        </p:par>
                        <p:par>
                          <p:cTn id="57" fill="hold" nodeType="afterGroup">
                            <p:stCondLst>
                              <p:cond delay="2000"/>
                            </p:stCondLst>
                            <p:childTnLst>
                              <p:par>
                                <p:cTn id="58" presetID="22" presetClass="entr" presetSubtype="4" fill="hold" grpId="0" nodeType="afterEffect">
                                  <p:stCondLst>
                                    <p:cond delay="1000"/>
                                  </p:stCondLst>
                                  <p:childTnLst>
                                    <p:set>
                                      <p:cBhvr>
                                        <p:cTn id="59" dur="1" fill="hold">
                                          <p:stCondLst>
                                            <p:cond delay="0"/>
                                          </p:stCondLst>
                                        </p:cTn>
                                        <p:tgtEl>
                                          <p:spTgt spid="131129"/>
                                        </p:tgtEl>
                                        <p:attrNameLst>
                                          <p:attrName>style.visibility</p:attrName>
                                        </p:attrNameLst>
                                      </p:cBhvr>
                                      <p:to>
                                        <p:strVal val="visible"/>
                                      </p:to>
                                    </p:set>
                                    <p:animEffect transition="in" filter="wipe(down)">
                                      <p:cBhvr>
                                        <p:cTn id="60" dur="500"/>
                                        <p:tgtEl>
                                          <p:spTgt spid="131129"/>
                                        </p:tgtEl>
                                      </p:cBhvr>
                                    </p:animEffect>
                                  </p:childTnLst>
                                </p:cTn>
                              </p:par>
                            </p:childTnLst>
                          </p:cTn>
                        </p:par>
                        <p:par>
                          <p:cTn id="61" fill="hold" nodeType="afterGroup">
                            <p:stCondLst>
                              <p:cond delay="3500"/>
                            </p:stCondLst>
                            <p:childTnLst>
                              <p:par>
                                <p:cTn id="62" presetID="22" presetClass="entr" presetSubtype="8" fill="hold" grpId="0" nodeType="afterEffect">
                                  <p:stCondLst>
                                    <p:cond delay="1000"/>
                                  </p:stCondLst>
                                  <p:childTnLst>
                                    <p:set>
                                      <p:cBhvr>
                                        <p:cTn id="63" dur="1" fill="hold">
                                          <p:stCondLst>
                                            <p:cond delay="0"/>
                                          </p:stCondLst>
                                        </p:cTn>
                                        <p:tgtEl>
                                          <p:spTgt spid="131126"/>
                                        </p:tgtEl>
                                        <p:attrNameLst>
                                          <p:attrName>style.visibility</p:attrName>
                                        </p:attrNameLst>
                                      </p:cBhvr>
                                      <p:to>
                                        <p:strVal val="visible"/>
                                      </p:to>
                                    </p:set>
                                    <p:animEffect transition="in" filter="wipe(left)">
                                      <p:cBhvr>
                                        <p:cTn id="64" dur="500"/>
                                        <p:tgtEl>
                                          <p:spTgt spid="131126"/>
                                        </p:tgtEl>
                                      </p:cBhvr>
                                    </p:animEffect>
                                  </p:childTnLst>
                                </p:cTn>
                              </p:par>
                            </p:childTnLst>
                          </p:cTn>
                        </p:par>
                        <p:par>
                          <p:cTn id="65" fill="hold" nodeType="afterGroup">
                            <p:stCondLst>
                              <p:cond delay="5000"/>
                            </p:stCondLst>
                            <p:childTnLst>
                              <p:par>
                                <p:cTn id="66" presetID="22" presetClass="entr" presetSubtype="1" fill="hold" grpId="0" nodeType="afterEffect">
                                  <p:stCondLst>
                                    <p:cond delay="1000"/>
                                  </p:stCondLst>
                                  <p:childTnLst>
                                    <p:set>
                                      <p:cBhvr>
                                        <p:cTn id="67" dur="1" fill="hold">
                                          <p:stCondLst>
                                            <p:cond delay="0"/>
                                          </p:stCondLst>
                                        </p:cTn>
                                        <p:tgtEl>
                                          <p:spTgt spid="131128"/>
                                        </p:tgtEl>
                                        <p:attrNameLst>
                                          <p:attrName>style.visibility</p:attrName>
                                        </p:attrNameLst>
                                      </p:cBhvr>
                                      <p:to>
                                        <p:strVal val="visible"/>
                                      </p:to>
                                    </p:set>
                                    <p:animEffect transition="in" filter="wipe(up)">
                                      <p:cBhvr>
                                        <p:cTn id="68" dur="500"/>
                                        <p:tgtEl>
                                          <p:spTgt spid="1311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110" grpId="0" animBg="1"/>
      <p:bldP spid="131120" grpId="0" animBg="1" autoUpdateAnimBg="0"/>
      <p:bldP spid="131125" grpId="0" animBg="1"/>
      <p:bldP spid="131126" grpId="0" animBg="1"/>
      <p:bldP spid="131127" grpId="0" animBg="1"/>
      <p:bldP spid="131128" grpId="0" animBg="1"/>
      <p:bldP spid="131129" grpId="0" animBg="1"/>
      <p:bldP spid="131130" grpId="0" animBg="1" autoUpdateAnimBg="0"/>
      <p:bldP spid="131131" grpId="0" animBg="1" autoUpdateAnimBg="0"/>
      <p:bldP spid="131132" grpId="0" animBg="1" autoUpdateAnimBg="0"/>
    </p:bldLst>
  </p:timing>
</p:sld>
</file>

<file path=ppt/theme/theme1.xml><?xml version="1.0" encoding="utf-8"?>
<a:theme xmlns:a="http://schemas.openxmlformats.org/drawingml/2006/main" name="Black">
  <a:themeElements>
    <a:clrScheme name="Black 1">
      <a:dk1>
        <a:srgbClr val="868686"/>
      </a:dk1>
      <a:lt1>
        <a:srgbClr val="FFFFFF"/>
      </a:lt1>
      <a:dk2>
        <a:srgbClr val="000000"/>
      </a:dk2>
      <a:lt2>
        <a:srgbClr val="FFFF00"/>
      </a:lt2>
      <a:accent1>
        <a:srgbClr val="66FF33"/>
      </a:accent1>
      <a:accent2>
        <a:srgbClr val="CC3300"/>
      </a:accent2>
      <a:accent3>
        <a:srgbClr val="AAAAAA"/>
      </a:accent3>
      <a:accent4>
        <a:srgbClr val="DADADA"/>
      </a:accent4>
      <a:accent5>
        <a:srgbClr val="B8FFAD"/>
      </a:accent5>
      <a:accent6>
        <a:srgbClr val="B92D00"/>
      </a:accent6>
      <a:hlink>
        <a:srgbClr val="0000FF"/>
      </a:hlink>
      <a:folHlink>
        <a:srgbClr val="008080"/>
      </a:folHlink>
    </a:clrScheme>
    <a:fontScheme name="Black">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808080"/>
        </a:solidFill>
        <a:ln w="12700"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rgbClr val="808080"/>
        </a:solidFill>
        <a:ln w="12700" cap="flat" cmpd="sng" algn="ctr">
          <a:solidFill>
            <a:srgbClr val="80808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Black 1">
        <a:dk1>
          <a:srgbClr val="868686"/>
        </a:dk1>
        <a:lt1>
          <a:srgbClr val="FFFFFF"/>
        </a:lt1>
        <a:dk2>
          <a:srgbClr val="000000"/>
        </a:dk2>
        <a:lt2>
          <a:srgbClr val="FFFF00"/>
        </a:lt2>
        <a:accent1>
          <a:srgbClr val="66FF33"/>
        </a:accent1>
        <a:accent2>
          <a:srgbClr val="CC3300"/>
        </a:accent2>
        <a:accent3>
          <a:srgbClr val="AAAAAA"/>
        </a:accent3>
        <a:accent4>
          <a:srgbClr val="DADADA"/>
        </a:accent4>
        <a:accent5>
          <a:srgbClr val="B8FFAD"/>
        </a:accent5>
        <a:accent6>
          <a:srgbClr val="B92D00"/>
        </a:accent6>
        <a:hlink>
          <a:srgbClr val="0000FF"/>
        </a:hlink>
        <a:folHlink>
          <a:srgbClr val="008080"/>
        </a:folHlink>
      </a:clrScheme>
      <a:clrMap bg1="dk2" tx1="lt1" bg2="dk1" tx2="lt2" accent1="accent1" accent2="accent2" accent3="accent3" accent4="accent4" accent5="accent5" accent6="accent6" hlink="hlink" folHlink="folHlink"/>
    </a:extraClrScheme>
    <a:extraClrScheme>
      <a:clrScheme name="Black 2">
        <a:dk1>
          <a:srgbClr val="000000"/>
        </a:dk1>
        <a:lt1>
          <a:srgbClr val="FFFFFF"/>
        </a:lt1>
        <a:dk2>
          <a:srgbClr val="9966FF"/>
        </a:dk2>
        <a:lt2>
          <a:srgbClr val="CBCBCB"/>
        </a:lt2>
        <a:accent1>
          <a:srgbClr val="6699FF"/>
        </a:accent1>
        <a:accent2>
          <a:srgbClr val="777777"/>
        </a:accent2>
        <a:accent3>
          <a:srgbClr val="FFFFFF"/>
        </a:accent3>
        <a:accent4>
          <a:srgbClr val="000000"/>
        </a:accent4>
        <a:accent5>
          <a:srgbClr val="B8CAFF"/>
        </a:accent5>
        <a:accent6>
          <a:srgbClr val="6B6B6B"/>
        </a:accent6>
        <a:hlink>
          <a:srgbClr val="00CCCC"/>
        </a:hlink>
        <a:folHlink>
          <a:srgbClr val="FF6699"/>
        </a:folHlink>
      </a:clrScheme>
      <a:clrMap bg1="lt1" tx1="dk1" bg2="lt2" tx2="dk2" accent1="accent1" accent2="accent2" accent3="accent3" accent4="accent4" accent5="accent5" accent6="accent6" hlink="hlink" folHlink="folHlink"/>
    </a:extraClrScheme>
    <a:extraClrScheme>
      <a:clrScheme name="Black 3">
        <a:dk1>
          <a:srgbClr val="000000"/>
        </a:dk1>
        <a:lt1>
          <a:srgbClr val="FFFFFF"/>
        </a:lt1>
        <a:dk2>
          <a:srgbClr val="000000"/>
        </a:dk2>
        <a:lt2>
          <a:srgbClr val="777777"/>
        </a:lt2>
        <a:accent1>
          <a:srgbClr val="CBCBCB"/>
        </a:accent1>
        <a:accent2>
          <a:srgbClr val="969696"/>
        </a:accent2>
        <a:accent3>
          <a:srgbClr val="FFFFFF"/>
        </a:accent3>
        <a:accent4>
          <a:srgbClr val="000000"/>
        </a:accent4>
        <a:accent5>
          <a:srgbClr val="E2E2E2"/>
        </a:accent5>
        <a:accent6>
          <a:srgbClr val="878787"/>
        </a:accent6>
        <a:hlink>
          <a:srgbClr val="4D4D4D"/>
        </a:hlink>
        <a:folHlink>
          <a:srgbClr val="EAEAEA"/>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Lambda Closed Loop Controls</Template>
  <TotalTime>24</TotalTime>
  <Pages>11</Pages>
  <Words>583</Words>
  <Application>Microsoft Office PowerPoint</Application>
  <PresentationFormat>A4 Paper (210x297 mm)</PresentationFormat>
  <Paragraphs>95</Paragraphs>
  <Slides>6</Slides>
  <Notes>6</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6</vt:i4>
      </vt:variant>
    </vt:vector>
  </HeadingPairs>
  <TitlesOfParts>
    <vt:vector size="13" baseType="lpstr">
      <vt:lpstr>Arial</vt:lpstr>
      <vt:lpstr>Monotype Sorts</vt:lpstr>
      <vt:lpstr>Symbol</vt:lpstr>
      <vt:lpstr>Times New Roman</vt:lpstr>
      <vt:lpstr>Wingdings</vt:lpstr>
      <vt:lpstr>Black</vt:lpstr>
      <vt:lpstr>Package</vt:lpstr>
      <vt:lpstr>Lambda closed-loop control</vt:lpstr>
      <vt:lpstr>Air/fuel ratio</vt:lpstr>
      <vt:lpstr>Stoichiometric ratio</vt:lpstr>
      <vt:lpstr>Lambda factor ()</vt:lpstr>
      <vt:lpstr>Lambda signal</vt:lpstr>
      <vt:lpstr>Closed-loop control</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Lambda closed-loop control</dc:title>
  <dc:subject>Lambda closed-loop control</dc:subject>
  <dc:creator>Andrew Gibson</dc:creator>
  <cp:keywords/>
  <dc:description/>
  <cp:lastModifiedBy>Andrew Gibson</cp:lastModifiedBy>
  <cp:revision>5</cp:revision>
  <cp:lastPrinted>1998-07-07T16:01:30Z</cp:lastPrinted>
  <dcterms:created xsi:type="dcterms:W3CDTF">2019-01-29T12:32:27Z</dcterms:created>
  <dcterms:modified xsi:type="dcterms:W3CDTF">2020-02-05T11:38:07Z</dcterms:modified>
</cp:coreProperties>
</file>