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25"/>
  </p:notesMasterIdLst>
  <p:sldIdLst>
    <p:sldId id="256" r:id="rId2"/>
    <p:sldId id="288" r:id="rId3"/>
    <p:sldId id="263" r:id="rId4"/>
    <p:sldId id="258" r:id="rId5"/>
    <p:sldId id="259" r:id="rId6"/>
    <p:sldId id="260" r:id="rId7"/>
    <p:sldId id="280" r:id="rId8"/>
    <p:sldId id="281" r:id="rId9"/>
    <p:sldId id="282" r:id="rId10"/>
    <p:sldId id="278" r:id="rId11"/>
    <p:sldId id="286" r:id="rId12"/>
    <p:sldId id="284" r:id="rId13"/>
    <p:sldId id="279" r:id="rId14"/>
    <p:sldId id="261" r:id="rId15"/>
    <p:sldId id="264" r:id="rId16"/>
    <p:sldId id="265" r:id="rId17"/>
    <p:sldId id="266" r:id="rId18"/>
    <p:sldId id="267" r:id="rId19"/>
    <p:sldId id="272" r:id="rId20"/>
    <p:sldId id="277" r:id="rId21"/>
    <p:sldId id="285" r:id="rId22"/>
    <p:sldId id="287" r:id="rId23"/>
    <p:sldId id="27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2C5019-3976-9BA2-CD2A-B568C8549349}" v="10" dt="2026-09-03T10:42:45.885"/>
    <p1510:client id="{7ACA6B20-3D19-4E0E-AB87-3FAAC45C4A59}" v="4" dt="2026-09-03T10:43:32.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35DFF100-B5BB-4DCF-8245-2218F2F79BA7}"/>
    <pc:docChg chg="modSld">
      <pc:chgData name="Ross Phillips" userId="c604230b-847d-4cb1-9e23-f810d4c0fde1" providerId="ADAL" clId="{35DFF100-B5BB-4DCF-8245-2218F2F79BA7}" dt="2026-09-03T10:43:32.204" v="3" actId="20577"/>
      <pc:docMkLst>
        <pc:docMk/>
      </pc:docMkLst>
      <pc:sldChg chg="modSp mod">
        <pc:chgData name="Ross Phillips" userId="c604230b-847d-4cb1-9e23-f810d4c0fde1" providerId="ADAL" clId="{35DFF100-B5BB-4DCF-8245-2218F2F79BA7}" dt="2026-09-03T10:43:32.204" v="3" actId="20577"/>
        <pc:sldMkLst>
          <pc:docMk/>
          <pc:sldMk cId="1465026726" sldId="286"/>
        </pc:sldMkLst>
        <pc:spChg chg="mod">
          <ac:chgData name="Ross Phillips" userId="c604230b-847d-4cb1-9e23-f810d4c0fde1" providerId="ADAL" clId="{35DFF100-B5BB-4DCF-8245-2218F2F79BA7}" dt="2026-09-03T10:43:32.204" v="3" actId="20577"/>
          <ac:spMkLst>
            <pc:docMk/>
            <pc:sldMk cId="1465026726" sldId="286"/>
            <ac:spMk id="3" creationId="{B3026645-DF93-40DA-96FD-B5E683F973DD}"/>
          </ac:spMkLst>
        </pc:spChg>
      </pc:sldChg>
    </pc:docChg>
  </pc:docChgLst>
  <pc:docChgLst>
    <pc:chgData name="Ross Phillips" userId="S::r.phillips@uwtsd.ac.uk::c604230b-847d-4cb1-9e23-f810d4c0fde1" providerId="AD" clId="Web-{262C5019-3976-9BA2-CD2A-B568C8549349}"/>
    <pc:docChg chg="modSld">
      <pc:chgData name="Ross Phillips" userId="S::r.phillips@uwtsd.ac.uk::c604230b-847d-4cb1-9e23-f810d4c0fde1" providerId="AD" clId="Web-{262C5019-3976-9BA2-CD2A-B568C8549349}" dt="2026-09-03T10:42:45.885" v="9" actId="20577"/>
      <pc:docMkLst>
        <pc:docMk/>
      </pc:docMkLst>
      <pc:sldChg chg="modSp">
        <pc:chgData name="Ross Phillips" userId="S::r.phillips@uwtsd.ac.uk::c604230b-847d-4cb1-9e23-f810d4c0fde1" providerId="AD" clId="Web-{262C5019-3976-9BA2-CD2A-B568C8549349}" dt="2026-09-03T10:42:45.885" v="9" actId="20577"/>
        <pc:sldMkLst>
          <pc:docMk/>
          <pc:sldMk cId="1465026726" sldId="286"/>
        </pc:sldMkLst>
        <pc:spChg chg="mod">
          <ac:chgData name="Ross Phillips" userId="S::r.phillips@uwtsd.ac.uk::c604230b-847d-4cb1-9e23-f810d4c0fde1" providerId="AD" clId="Web-{262C5019-3976-9BA2-CD2A-B568C8549349}" dt="2026-09-03T10:42:45.885" v="9" actId="20577"/>
          <ac:spMkLst>
            <pc:docMk/>
            <pc:sldMk cId="1465026726" sldId="286"/>
            <ac:spMk id="8" creationId="{DAA82CCE-A729-0FFD-71A6-2A53B324244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2A11CC-15D0-4A42-AB10-FDCD36740E56}"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E2BC1DF7-EB54-4CE0-ABB8-3B0B7F418293}">
      <dgm:prSet/>
      <dgm:spPr/>
      <dgm:t>
        <a:bodyPr/>
        <a:lstStyle/>
        <a:p>
          <a:r>
            <a:rPr lang="en-GB" err="1"/>
            <a:t>Trylwyredd</a:t>
          </a:r>
          <a:r>
            <a:rPr lang="en-GB"/>
            <a:t> / Rigour</a:t>
          </a:r>
          <a:r>
            <a:rPr lang="en-US"/>
            <a:t>​</a:t>
          </a:r>
        </a:p>
      </dgm:t>
    </dgm:pt>
    <dgm:pt modelId="{6E884831-3678-4677-B1D5-C0C78C671DF2}" type="parTrans" cxnId="{2EE5A43B-9E0A-4EE1-8FA5-CDE0C2BB1575}">
      <dgm:prSet/>
      <dgm:spPr/>
      <dgm:t>
        <a:bodyPr/>
        <a:lstStyle/>
        <a:p>
          <a:endParaRPr lang="en-US"/>
        </a:p>
      </dgm:t>
    </dgm:pt>
    <dgm:pt modelId="{ABCDBA85-AFB4-4B2C-B84D-BA6EC395CA3E}" type="sibTrans" cxnId="{2EE5A43B-9E0A-4EE1-8FA5-CDE0C2BB1575}">
      <dgm:prSet/>
      <dgm:spPr/>
      <dgm:t>
        <a:bodyPr/>
        <a:lstStyle/>
        <a:p>
          <a:endParaRPr lang="en-US"/>
        </a:p>
      </dgm:t>
    </dgm:pt>
    <dgm:pt modelId="{021A6FAB-23EB-48FA-9809-DF8B28C4307E}">
      <dgm:prSet/>
      <dgm:spPr/>
      <dgm:t>
        <a:bodyPr/>
        <a:lstStyle/>
        <a:p>
          <a:r>
            <a:rPr lang="en-GB" err="1"/>
            <a:t>Beirniadol</a:t>
          </a:r>
          <a:r>
            <a:rPr lang="en-GB"/>
            <a:t> / Critical</a:t>
          </a:r>
          <a:r>
            <a:rPr lang="en-US"/>
            <a:t>​</a:t>
          </a:r>
        </a:p>
      </dgm:t>
    </dgm:pt>
    <dgm:pt modelId="{C6C7109E-A2FB-4227-8EB6-288ECDFEE8E4}" type="parTrans" cxnId="{48D3D32F-1F24-45D3-A97E-76613D0DCC21}">
      <dgm:prSet/>
      <dgm:spPr/>
      <dgm:t>
        <a:bodyPr/>
        <a:lstStyle/>
        <a:p>
          <a:endParaRPr lang="en-US"/>
        </a:p>
      </dgm:t>
    </dgm:pt>
    <dgm:pt modelId="{A64688FB-FBAD-46AE-B9DF-EE5775156F61}" type="sibTrans" cxnId="{48D3D32F-1F24-45D3-A97E-76613D0DCC21}">
      <dgm:prSet/>
      <dgm:spPr/>
      <dgm:t>
        <a:bodyPr/>
        <a:lstStyle/>
        <a:p>
          <a:endParaRPr lang="en-US"/>
        </a:p>
      </dgm:t>
    </dgm:pt>
    <dgm:pt modelId="{E8B1A368-09A2-4990-85E7-0497CB277924}">
      <dgm:prSet/>
      <dgm:spPr/>
      <dgm:t>
        <a:bodyPr/>
        <a:lstStyle/>
        <a:p>
          <a:r>
            <a:rPr lang="en-GB"/>
            <a:t>Proses / Process</a:t>
          </a:r>
          <a:r>
            <a:rPr lang="en-US"/>
            <a:t>​</a:t>
          </a:r>
        </a:p>
      </dgm:t>
    </dgm:pt>
    <dgm:pt modelId="{06CB6A7A-95E6-4111-A9C0-6CA250398416}" type="parTrans" cxnId="{678998A5-BC01-4DBA-A2BF-A39DF3D789C9}">
      <dgm:prSet/>
      <dgm:spPr/>
      <dgm:t>
        <a:bodyPr/>
        <a:lstStyle/>
        <a:p>
          <a:endParaRPr lang="en-US"/>
        </a:p>
      </dgm:t>
    </dgm:pt>
    <dgm:pt modelId="{FD44448F-545D-4D03-8E72-93B28C9E9D6D}" type="sibTrans" cxnId="{678998A5-BC01-4DBA-A2BF-A39DF3D789C9}">
      <dgm:prSet/>
      <dgm:spPr/>
      <dgm:t>
        <a:bodyPr/>
        <a:lstStyle/>
        <a:p>
          <a:endParaRPr lang="en-US"/>
        </a:p>
      </dgm:t>
    </dgm:pt>
    <dgm:pt modelId="{7804BC54-2488-4B62-9656-DA494F43D3B4}">
      <dgm:prSet/>
      <dgm:spPr/>
      <dgm:t>
        <a:bodyPr/>
        <a:lstStyle/>
        <a:p>
          <a:r>
            <a:rPr lang="en-GB" err="1"/>
            <a:t>Dibynadwy</a:t>
          </a:r>
          <a:r>
            <a:rPr lang="en-GB"/>
            <a:t> / Dependable</a:t>
          </a:r>
          <a:r>
            <a:rPr lang="en-US"/>
            <a:t>​</a:t>
          </a:r>
        </a:p>
      </dgm:t>
    </dgm:pt>
    <dgm:pt modelId="{E65B2932-2187-48D8-B44A-A4842DF762E4}" type="parTrans" cxnId="{77248FFD-5451-46D7-AE3A-2BBCF64A8E08}">
      <dgm:prSet/>
      <dgm:spPr/>
      <dgm:t>
        <a:bodyPr/>
        <a:lstStyle/>
        <a:p>
          <a:endParaRPr lang="en-US"/>
        </a:p>
      </dgm:t>
    </dgm:pt>
    <dgm:pt modelId="{72232DD2-144A-4EEE-BD80-4AA2619C10AF}" type="sibTrans" cxnId="{77248FFD-5451-46D7-AE3A-2BBCF64A8E08}">
      <dgm:prSet/>
      <dgm:spPr/>
      <dgm:t>
        <a:bodyPr/>
        <a:lstStyle/>
        <a:p>
          <a:endParaRPr lang="en-US"/>
        </a:p>
      </dgm:t>
    </dgm:pt>
    <dgm:pt modelId="{77DA4A27-FA85-4D02-900D-139B52064D2A}">
      <dgm:prSet/>
      <dgm:spPr/>
      <dgm:t>
        <a:bodyPr/>
        <a:lstStyle/>
        <a:p>
          <a:r>
            <a:rPr lang="en-GB" err="1"/>
            <a:t>Systematig</a:t>
          </a:r>
          <a:r>
            <a:rPr lang="en-GB"/>
            <a:t> / Systematic</a:t>
          </a:r>
          <a:r>
            <a:rPr lang="en-US"/>
            <a:t>​</a:t>
          </a:r>
        </a:p>
      </dgm:t>
    </dgm:pt>
    <dgm:pt modelId="{565CE88D-32ED-4137-9658-3AAB1AFB8486}" type="parTrans" cxnId="{6E23560F-1B03-4E7E-BA69-F3DD5A0816A2}">
      <dgm:prSet/>
      <dgm:spPr/>
      <dgm:t>
        <a:bodyPr/>
        <a:lstStyle/>
        <a:p>
          <a:endParaRPr lang="en-US"/>
        </a:p>
      </dgm:t>
    </dgm:pt>
    <dgm:pt modelId="{C91E8231-DD59-478B-8B1D-B4A5580BE817}" type="sibTrans" cxnId="{6E23560F-1B03-4E7E-BA69-F3DD5A0816A2}">
      <dgm:prSet/>
      <dgm:spPr/>
      <dgm:t>
        <a:bodyPr/>
        <a:lstStyle/>
        <a:p>
          <a:endParaRPr lang="en-US"/>
        </a:p>
      </dgm:t>
    </dgm:pt>
    <dgm:pt modelId="{421AA4EA-54D2-4AED-8333-D0D1B9E65A29}">
      <dgm:prSet/>
      <dgm:spPr/>
      <dgm:t>
        <a:bodyPr/>
        <a:lstStyle/>
        <a:p>
          <a:r>
            <a:rPr lang="en-GB" err="1"/>
            <a:t>Dadansoddiad</a:t>
          </a:r>
          <a:r>
            <a:rPr lang="en-GB"/>
            <a:t> / Analysis</a:t>
          </a:r>
          <a:r>
            <a:rPr lang="en-US"/>
            <a:t>​</a:t>
          </a:r>
        </a:p>
      </dgm:t>
    </dgm:pt>
    <dgm:pt modelId="{A308E044-ECCC-4F08-AC23-9541446EBAD7}" type="parTrans" cxnId="{346D9B19-F351-401D-85BC-1BB421ECD5A7}">
      <dgm:prSet/>
      <dgm:spPr/>
      <dgm:t>
        <a:bodyPr/>
        <a:lstStyle/>
        <a:p>
          <a:endParaRPr lang="en-US"/>
        </a:p>
      </dgm:t>
    </dgm:pt>
    <dgm:pt modelId="{AD02EE9C-F13E-4CEA-9369-31D9B65506E9}" type="sibTrans" cxnId="{346D9B19-F351-401D-85BC-1BB421ECD5A7}">
      <dgm:prSet/>
      <dgm:spPr/>
      <dgm:t>
        <a:bodyPr/>
        <a:lstStyle/>
        <a:p>
          <a:endParaRPr lang="en-US"/>
        </a:p>
      </dgm:t>
    </dgm:pt>
    <dgm:pt modelId="{9700DE4F-B65D-4A97-8A3D-6BDD7D454561}">
      <dgm:prSet/>
      <dgm:spPr/>
      <dgm:t>
        <a:bodyPr/>
        <a:lstStyle/>
        <a:p>
          <a:r>
            <a:rPr lang="en-GB"/>
            <a:t>Data / Data</a:t>
          </a:r>
          <a:endParaRPr lang="en-US"/>
        </a:p>
      </dgm:t>
    </dgm:pt>
    <dgm:pt modelId="{1851B0F7-8D51-49BA-9873-F09B73FEC5EE}" type="parTrans" cxnId="{E4D6032C-FD35-4468-B3FD-B410BC29926E}">
      <dgm:prSet/>
      <dgm:spPr/>
      <dgm:t>
        <a:bodyPr/>
        <a:lstStyle/>
        <a:p>
          <a:endParaRPr lang="en-US"/>
        </a:p>
      </dgm:t>
    </dgm:pt>
    <dgm:pt modelId="{6A4F0BA0-830B-4244-BA76-9445B97E2E0E}" type="sibTrans" cxnId="{E4D6032C-FD35-4468-B3FD-B410BC29926E}">
      <dgm:prSet/>
      <dgm:spPr/>
      <dgm:t>
        <a:bodyPr/>
        <a:lstStyle/>
        <a:p>
          <a:endParaRPr lang="en-US"/>
        </a:p>
      </dgm:t>
    </dgm:pt>
    <dgm:pt modelId="{09D7A138-3303-442F-922D-19E21AF8C124}">
      <dgm:prSet/>
      <dgm:spPr/>
      <dgm:t>
        <a:bodyPr/>
        <a:lstStyle/>
        <a:p>
          <a:r>
            <a:rPr lang="en-GB" err="1"/>
            <a:t>Dehongliad</a:t>
          </a:r>
          <a:r>
            <a:rPr lang="en-GB"/>
            <a:t> / Interpretation</a:t>
          </a:r>
          <a:endParaRPr lang="en-US"/>
        </a:p>
      </dgm:t>
    </dgm:pt>
    <dgm:pt modelId="{BF6A7DF5-3167-47F3-9516-8E1041C53171}" type="parTrans" cxnId="{145F95AC-3C17-493F-BD30-5F9337EA2241}">
      <dgm:prSet/>
      <dgm:spPr/>
      <dgm:t>
        <a:bodyPr/>
        <a:lstStyle/>
        <a:p>
          <a:endParaRPr lang="en-US"/>
        </a:p>
      </dgm:t>
    </dgm:pt>
    <dgm:pt modelId="{71381023-5593-4228-929E-CE6AD5D4B9DB}" type="sibTrans" cxnId="{145F95AC-3C17-493F-BD30-5F9337EA2241}">
      <dgm:prSet/>
      <dgm:spPr/>
      <dgm:t>
        <a:bodyPr/>
        <a:lstStyle/>
        <a:p>
          <a:endParaRPr lang="en-US"/>
        </a:p>
      </dgm:t>
    </dgm:pt>
    <dgm:pt modelId="{6FC0E11F-4E4F-4FAF-A31B-5A6358AA04BE}">
      <dgm:prSet/>
      <dgm:spPr/>
      <dgm:t>
        <a:bodyPr/>
        <a:lstStyle/>
        <a:p>
          <a:r>
            <a:rPr lang="en-GB" err="1"/>
            <a:t>Cyflwyniad</a:t>
          </a:r>
          <a:r>
            <a:rPr lang="en-GB"/>
            <a:t> / Presentation</a:t>
          </a:r>
          <a:r>
            <a:rPr lang="en-US"/>
            <a:t>​</a:t>
          </a:r>
        </a:p>
      </dgm:t>
    </dgm:pt>
    <dgm:pt modelId="{1CFFAB6F-8C42-47A8-8FAE-2437FD8E4AC8}" type="parTrans" cxnId="{17B9350C-DC1F-4253-AA85-C793D28C2690}">
      <dgm:prSet/>
      <dgm:spPr/>
      <dgm:t>
        <a:bodyPr/>
        <a:lstStyle/>
        <a:p>
          <a:endParaRPr lang="en-US"/>
        </a:p>
      </dgm:t>
    </dgm:pt>
    <dgm:pt modelId="{56052626-CEAD-46D1-8551-CCBAE154C99A}" type="sibTrans" cxnId="{17B9350C-DC1F-4253-AA85-C793D28C2690}">
      <dgm:prSet/>
      <dgm:spPr/>
      <dgm:t>
        <a:bodyPr/>
        <a:lstStyle/>
        <a:p>
          <a:endParaRPr lang="en-US"/>
        </a:p>
      </dgm:t>
    </dgm:pt>
    <dgm:pt modelId="{D8F61DF5-616E-4793-88E2-2872C84A07D6}">
      <dgm:prSet/>
      <dgm:spPr/>
      <dgm:t>
        <a:bodyPr/>
        <a:lstStyle/>
        <a:p>
          <a:r>
            <a:rPr lang="en-GB"/>
            <a:t>Adeiladu rhesymegol / Logical construction</a:t>
          </a:r>
          <a:r>
            <a:rPr lang="en-US"/>
            <a:t>​</a:t>
          </a:r>
        </a:p>
      </dgm:t>
    </dgm:pt>
    <dgm:pt modelId="{B2D99596-67FF-4FF9-A63D-747962C7EA58}" type="parTrans" cxnId="{2F2D5DB1-0AEF-4AD5-97F3-88695EA632B9}">
      <dgm:prSet/>
      <dgm:spPr/>
      <dgm:t>
        <a:bodyPr/>
        <a:lstStyle/>
        <a:p>
          <a:endParaRPr lang="en-US"/>
        </a:p>
      </dgm:t>
    </dgm:pt>
    <dgm:pt modelId="{2E90D31D-16F2-4774-ADE2-3C7C7246068F}" type="sibTrans" cxnId="{2F2D5DB1-0AEF-4AD5-97F3-88695EA632B9}">
      <dgm:prSet/>
      <dgm:spPr/>
      <dgm:t>
        <a:bodyPr/>
        <a:lstStyle/>
        <a:p>
          <a:endParaRPr lang="en-US"/>
        </a:p>
      </dgm:t>
    </dgm:pt>
    <dgm:pt modelId="{730E8093-7304-495C-B02A-24D240CA82F2}">
      <dgm:prSet/>
      <dgm:spPr/>
      <dgm:t>
        <a:bodyPr/>
        <a:lstStyle/>
        <a:p>
          <a:r>
            <a:rPr lang="en-GB" err="1"/>
            <a:t>Dadl</a:t>
          </a:r>
          <a:r>
            <a:rPr lang="en-GB"/>
            <a:t> </a:t>
          </a:r>
          <a:r>
            <a:rPr lang="en-GB" err="1"/>
            <a:t>barhaus</a:t>
          </a:r>
          <a:r>
            <a:rPr lang="en-GB"/>
            <a:t> / Sustained argument</a:t>
          </a:r>
          <a:r>
            <a:rPr lang="en-US"/>
            <a:t>​</a:t>
          </a:r>
        </a:p>
      </dgm:t>
    </dgm:pt>
    <dgm:pt modelId="{15CD0FD1-1807-440F-A3D2-9FAA0FC385C1}" type="parTrans" cxnId="{8A2F516C-F261-4B47-95FF-41E26D55B2F1}">
      <dgm:prSet/>
      <dgm:spPr/>
      <dgm:t>
        <a:bodyPr/>
        <a:lstStyle/>
        <a:p>
          <a:endParaRPr lang="en-US"/>
        </a:p>
      </dgm:t>
    </dgm:pt>
    <dgm:pt modelId="{0704DDEB-7B41-440D-BE0B-61F96B2A6491}" type="sibTrans" cxnId="{8A2F516C-F261-4B47-95FF-41E26D55B2F1}">
      <dgm:prSet/>
      <dgm:spPr/>
      <dgm:t>
        <a:bodyPr/>
        <a:lstStyle/>
        <a:p>
          <a:endParaRPr lang="en-US"/>
        </a:p>
      </dgm:t>
    </dgm:pt>
    <dgm:pt modelId="{FCFB5BBD-B651-450E-8D22-E25B5BE359E7}">
      <dgm:prSet/>
      <dgm:spPr/>
      <dgm:t>
        <a:bodyPr/>
        <a:lstStyle/>
        <a:p>
          <a:r>
            <a:rPr lang="en-GB"/>
            <a:t>Dilys &amp; </a:t>
          </a:r>
          <a:r>
            <a:rPr lang="en-GB" err="1"/>
            <a:t>gwiriadwy</a:t>
          </a:r>
          <a:r>
            <a:rPr lang="en-GB"/>
            <a:t> / Valid &amp; verifiable</a:t>
          </a:r>
          <a:r>
            <a:rPr lang="en-US"/>
            <a:t>​</a:t>
          </a:r>
        </a:p>
      </dgm:t>
    </dgm:pt>
    <dgm:pt modelId="{A0449CA2-2591-4CB5-9D50-C8283BD017E1}" type="parTrans" cxnId="{5B0A8D1D-4F30-4A74-81BB-0F7B3D07BA43}">
      <dgm:prSet/>
      <dgm:spPr/>
      <dgm:t>
        <a:bodyPr/>
        <a:lstStyle/>
        <a:p>
          <a:endParaRPr lang="en-US"/>
        </a:p>
      </dgm:t>
    </dgm:pt>
    <dgm:pt modelId="{5E86C227-2D54-4489-A74C-6081F825D410}" type="sibTrans" cxnId="{5B0A8D1D-4F30-4A74-81BB-0F7B3D07BA43}">
      <dgm:prSet/>
      <dgm:spPr/>
      <dgm:t>
        <a:bodyPr/>
        <a:lstStyle/>
        <a:p>
          <a:endParaRPr lang="en-US"/>
        </a:p>
      </dgm:t>
    </dgm:pt>
    <dgm:pt modelId="{B197B11F-8401-43DB-86D9-435A4F9A8DDD}" type="pres">
      <dgm:prSet presAssocID="{912A11CC-15D0-4A42-AB10-FDCD36740E56}" presName="diagram" presStyleCnt="0">
        <dgm:presLayoutVars>
          <dgm:dir/>
          <dgm:resizeHandles val="exact"/>
        </dgm:presLayoutVars>
      </dgm:prSet>
      <dgm:spPr/>
    </dgm:pt>
    <dgm:pt modelId="{A3178255-BBB9-4CA6-A79A-CBB11EAF02EB}" type="pres">
      <dgm:prSet presAssocID="{E2BC1DF7-EB54-4CE0-ABB8-3B0B7F418293}" presName="node" presStyleLbl="node1" presStyleIdx="0" presStyleCnt="12">
        <dgm:presLayoutVars>
          <dgm:bulletEnabled val="1"/>
        </dgm:presLayoutVars>
      </dgm:prSet>
      <dgm:spPr/>
    </dgm:pt>
    <dgm:pt modelId="{C2BD74FC-D56E-4B05-9C7C-59BECE4695A6}" type="pres">
      <dgm:prSet presAssocID="{ABCDBA85-AFB4-4B2C-B84D-BA6EC395CA3E}" presName="sibTrans" presStyleCnt="0"/>
      <dgm:spPr/>
    </dgm:pt>
    <dgm:pt modelId="{03E3FE08-5A18-4A85-99EC-8E262D40C78F}" type="pres">
      <dgm:prSet presAssocID="{021A6FAB-23EB-48FA-9809-DF8B28C4307E}" presName="node" presStyleLbl="node1" presStyleIdx="1" presStyleCnt="12">
        <dgm:presLayoutVars>
          <dgm:bulletEnabled val="1"/>
        </dgm:presLayoutVars>
      </dgm:prSet>
      <dgm:spPr/>
    </dgm:pt>
    <dgm:pt modelId="{04B013D9-E7E9-4B15-AB77-FDC25C9826C3}" type="pres">
      <dgm:prSet presAssocID="{A64688FB-FBAD-46AE-B9DF-EE5775156F61}" presName="sibTrans" presStyleCnt="0"/>
      <dgm:spPr/>
    </dgm:pt>
    <dgm:pt modelId="{5DA1151B-5432-41C0-AB55-D6F234FB8BC5}" type="pres">
      <dgm:prSet presAssocID="{E8B1A368-09A2-4990-85E7-0497CB277924}" presName="node" presStyleLbl="node1" presStyleIdx="2" presStyleCnt="12">
        <dgm:presLayoutVars>
          <dgm:bulletEnabled val="1"/>
        </dgm:presLayoutVars>
      </dgm:prSet>
      <dgm:spPr/>
    </dgm:pt>
    <dgm:pt modelId="{5578C734-B4E0-4C0F-BA05-209124EDE4E0}" type="pres">
      <dgm:prSet presAssocID="{FD44448F-545D-4D03-8E72-93B28C9E9D6D}" presName="sibTrans" presStyleCnt="0"/>
      <dgm:spPr/>
    </dgm:pt>
    <dgm:pt modelId="{B9F7737D-0324-4EE7-B926-2ECC252B4E0C}" type="pres">
      <dgm:prSet presAssocID="{7804BC54-2488-4B62-9656-DA494F43D3B4}" presName="node" presStyleLbl="node1" presStyleIdx="3" presStyleCnt="12">
        <dgm:presLayoutVars>
          <dgm:bulletEnabled val="1"/>
        </dgm:presLayoutVars>
      </dgm:prSet>
      <dgm:spPr/>
    </dgm:pt>
    <dgm:pt modelId="{579AF6B8-1AC5-4C66-B394-A9DF366813C6}" type="pres">
      <dgm:prSet presAssocID="{72232DD2-144A-4EEE-BD80-4AA2619C10AF}" presName="sibTrans" presStyleCnt="0"/>
      <dgm:spPr/>
    </dgm:pt>
    <dgm:pt modelId="{0C2C4BE6-75E8-4C8F-AE81-FF65F3B78D63}" type="pres">
      <dgm:prSet presAssocID="{77DA4A27-FA85-4D02-900D-139B52064D2A}" presName="node" presStyleLbl="node1" presStyleIdx="4" presStyleCnt="12">
        <dgm:presLayoutVars>
          <dgm:bulletEnabled val="1"/>
        </dgm:presLayoutVars>
      </dgm:prSet>
      <dgm:spPr/>
    </dgm:pt>
    <dgm:pt modelId="{8FE1B14F-F062-4768-B534-8407E4769960}" type="pres">
      <dgm:prSet presAssocID="{C91E8231-DD59-478B-8B1D-B4A5580BE817}" presName="sibTrans" presStyleCnt="0"/>
      <dgm:spPr/>
    </dgm:pt>
    <dgm:pt modelId="{AF9C28BD-75C7-452D-B4FF-D19B34F7B87A}" type="pres">
      <dgm:prSet presAssocID="{421AA4EA-54D2-4AED-8333-D0D1B9E65A29}" presName="node" presStyleLbl="node1" presStyleIdx="5" presStyleCnt="12">
        <dgm:presLayoutVars>
          <dgm:bulletEnabled val="1"/>
        </dgm:presLayoutVars>
      </dgm:prSet>
      <dgm:spPr/>
    </dgm:pt>
    <dgm:pt modelId="{4BC0C16B-9C50-4D85-BF63-E7669CA73EDC}" type="pres">
      <dgm:prSet presAssocID="{AD02EE9C-F13E-4CEA-9369-31D9B65506E9}" presName="sibTrans" presStyleCnt="0"/>
      <dgm:spPr/>
    </dgm:pt>
    <dgm:pt modelId="{9EDFD457-3131-4B26-B30A-41F9B1663A63}" type="pres">
      <dgm:prSet presAssocID="{9700DE4F-B65D-4A97-8A3D-6BDD7D454561}" presName="node" presStyleLbl="node1" presStyleIdx="6" presStyleCnt="12">
        <dgm:presLayoutVars>
          <dgm:bulletEnabled val="1"/>
        </dgm:presLayoutVars>
      </dgm:prSet>
      <dgm:spPr/>
    </dgm:pt>
    <dgm:pt modelId="{8C2FDBBB-70FC-4B91-8E6A-59201AB32578}" type="pres">
      <dgm:prSet presAssocID="{6A4F0BA0-830B-4244-BA76-9445B97E2E0E}" presName="sibTrans" presStyleCnt="0"/>
      <dgm:spPr/>
    </dgm:pt>
    <dgm:pt modelId="{17568369-186F-4678-8E9B-ADF5A55D8A91}" type="pres">
      <dgm:prSet presAssocID="{09D7A138-3303-442F-922D-19E21AF8C124}" presName="node" presStyleLbl="node1" presStyleIdx="7" presStyleCnt="12">
        <dgm:presLayoutVars>
          <dgm:bulletEnabled val="1"/>
        </dgm:presLayoutVars>
      </dgm:prSet>
      <dgm:spPr/>
    </dgm:pt>
    <dgm:pt modelId="{62F1FBA3-D7C3-4296-844B-76D4F523A061}" type="pres">
      <dgm:prSet presAssocID="{71381023-5593-4228-929E-CE6AD5D4B9DB}" presName="sibTrans" presStyleCnt="0"/>
      <dgm:spPr/>
    </dgm:pt>
    <dgm:pt modelId="{8D549491-2475-4D17-962B-39EE6D66E071}" type="pres">
      <dgm:prSet presAssocID="{6FC0E11F-4E4F-4FAF-A31B-5A6358AA04BE}" presName="node" presStyleLbl="node1" presStyleIdx="8" presStyleCnt="12">
        <dgm:presLayoutVars>
          <dgm:bulletEnabled val="1"/>
        </dgm:presLayoutVars>
      </dgm:prSet>
      <dgm:spPr/>
    </dgm:pt>
    <dgm:pt modelId="{20A7FB25-2ACD-424B-84EB-C259D4328B4F}" type="pres">
      <dgm:prSet presAssocID="{56052626-CEAD-46D1-8551-CCBAE154C99A}" presName="sibTrans" presStyleCnt="0"/>
      <dgm:spPr/>
    </dgm:pt>
    <dgm:pt modelId="{62E06619-5B9D-4254-8C58-5847395EAE52}" type="pres">
      <dgm:prSet presAssocID="{D8F61DF5-616E-4793-88E2-2872C84A07D6}" presName="node" presStyleLbl="node1" presStyleIdx="9" presStyleCnt="12">
        <dgm:presLayoutVars>
          <dgm:bulletEnabled val="1"/>
        </dgm:presLayoutVars>
      </dgm:prSet>
      <dgm:spPr/>
    </dgm:pt>
    <dgm:pt modelId="{39487D1F-96F3-4403-B3EE-457216F29D19}" type="pres">
      <dgm:prSet presAssocID="{2E90D31D-16F2-4774-ADE2-3C7C7246068F}" presName="sibTrans" presStyleCnt="0"/>
      <dgm:spPr/>
    </dgm:pt>
    <dgm:pt modelId="{F386C79A-B224-4DAF-94AF-34F636B150A8}" type="pres">
      <dgm:prSet presAssocID="{730E8093-7304-495C-B02A-24D240CA82F2}" presName="node" presStyleLbl="node1" presStyleIdx="10" presStyleCnt="12">
        <dgm:presLayoutVars>
          <dgm:bulletEnabled val="1"/>
        </dgm:presLayoutVars>
      </dgm:prSet>
      <dgm:spPr/>
    </dgm:pt>
    <dgm:pt modelId="{F4193543-350A-4A36-9BEF-854692B85B8E}" type="pres">
      <dgm:prSet presAssocID="{0704DDEB-7B41-440D-BE0B-61F96B2A6491}" presName="sibTrans" presStyleCnt="0"/>
      <dgm:spPr/>
    </dgm:pt>
    <dgm:pt modelId="{8B372411-99AD-4998-ABDD-D99FC3E93753}" type="pres">
      <dgm:prSet presAssocID="{FCFB5BBD-B651-450E-8D22-E25B5BE359E7}" presName="node" presStyleLbl="node1" presStyleIdx="11" presStyleCnt="12">
        <dgm:presLayoutVars>
          <dgm:bulletEnabled val="1"/>
        </dgm:presLayoutVars>
      </dgm:prSet>
      <dgm:spPr/>
    </dgm:pt>
  </dgm:ptLst>
  <dgm:cxnLst>
    <dgm:cxn modelId="{17B9350C-DC1F-4253-AA85-C793D28C2690}" srcId="{912A11CC-15D0-4A42-AB10-FDCD36740E56}" destId="{6FC0E11F-4E4F-4FAF-A31B-5A6358AA04BE}" srcOrd="8" destOrd="0" parTransId="{1CFFAB6F-8C42-47A8-8FAE-2437FD8E4AC8}" sibTransId="{56052626-CEAD-46D1-8551-CCBAE154C99A}"/>
    <dgm:cxn modelId="{6E23560F-1B03-4E7E-BA69-F3DD5A0816A2}" srcId="{912A11CC-15D0-4A42-AB10-FDCD36740E56}" destId="{77DA4A27-FA85-4D02-900D-139B52064D2A}" srcOrd="4" destOrd="0" parTransId="{565CE88D-32ED-4137-9658-3AAB1AFB8486}" sibTransId="{C91E8231-DD59-478B-8B1D-B4A5580BE817}"/>
    <dgm:cxn modelId="{346D9B19-F351-401D-85BC-1BB421ECD5A7}" srcId="{912A11CC-15D0-4A42-AB10-FDCD36740E56}" destId="{421AA4EA-54D2-4AED-8333-D0D1B9E65A29}" srcOrd="5" destOrd="0" parTransId="{A308E044-ECCC-4F08-AC23-9541446EBAD7}" sibTransId="{AD02EE9C-F13E-4CEA-9369-31D9B65506E9}"/>
    <dgm:cxn modelId="{76242D1A-27CC-44A9-97CD-E3F19729196A}" type="presOf" srcId="{421AA4EA-54D2-4AED-8333-D0D1B9E65A29}" destId="{AF9C28BD-75C7-452D-B4FF-D19B34F7B87A}" srcOrd="0" destOrd="0" presId="urn:microsoft.com/office/officeart/2005/8/layout/default"/>
    <dgm:cxn modelId="{5B0A8D1D-4F30-4A74-81BB-0F7B3D07BA43}" srcId="{912A11CC-15D0-4A42-AB10-FDCD36740E56}" destId="{FCFB5BBD-B651-450E-8D22-E25B5BE359E7}" srcOrd="11" destOrd="0" parTransId="{A0449CA2-2591-4CB5-9D50-C8283BD017E1}" sibTransId="{5E86C227-2D54-4489-A74C-6081F825D410}"/>
    <dgm:cxn modelId="{64ED071F-B443-4A84-AF41-F5EE39870E1A}" type="presOf" srcId="{E8B1A368-09A2-4990-85E7-0497CB277924}" destId="{5DA1151B-5432-41C0-AB55-D6F234FB8BC5}" srcOrd="0" destOrd="0" presId="urn:microsoft.com/office/officeart/2005/8/layout/default"/>
    <dgm:cxn modelId="{76609526-FE1A-4D84-897C-5C77DB96FC20}" type="presOf" srcId="{D8F61DF5-616E-4793-88E2-2872C84A07D6}" destId="{62E06619-5B9D-4254-8C58-5847395EAE52}" srcOrd="0" destOrd="0" presId="urn:microsoft.com/office/officeart/2005/8/layout/default"/>
    <dgm:cxn modelId="{E4D6032C-FD35-4468-B3FD-B410BC29926E}" srcId="{912A11CC-15D0-4A42-AB10-FDCD36740E56}" destId="{9700DE4F-B65D-4A97-8A3D-6BDD7D454561}" srcOrd="6" destOrd="0" parTransId="{1851B0F7-8D51-49BA-9873-F09B73FEC5EE}" sibTransId="{6A4F0BA0-830B-4244-BA76-9445B97E2E0E}"/>
    <dgm:cxn modelId="{48D3D32F-1F24-45D3-A97E-76613D0DCC21}" srcId="{912A11CC-15D0-4A42-AB10-FDCD36740E56}" destId="{021A6FAB-23EB-48FA-9809-DF8B28C4307E}" srcOrd="1" destOrd="0" parTransId="{C6C7109E-A2FB-4227-8EB6-288ECDFEE8E4}" sibTransId="{A64688FB-FBAD-46AE-B9DF-EE5775156F61}"/>
    <dgm:cxn modelId="{2EE5A43B-9E0A-4EE1-8FA5-CDE0C2BB1575}" srcId="{912A11CC-15D0-4A42-AB10-FDCD36740E56}" destId="{E2BC1DF7-EB54-4CE0-ABB8-3B0B7F418293}" srcOrd="0" destOrd="0" parTransId="{6E884831-3678-4677-B1D5-C0C78C671DF2}" sibTransId="{ABCDBA85-AFB4-4B2C-B84D-BA6EC395CA3E}"/>
    <dgm:cxn modelId="{65F5953D-C119-4B1D-96AD-6F341ADF742A}" type="presOf" srcId="{6FC0E11F-4E4F-4FAF-A31B-5A6358AA04BE}" destId="{8D549491-2475-4D17-962B-39EE6D66E071}" srcOrd="0" destOrd="0" presId="urn:microsoft.com/office/officeart/2005/8/layout/default"/>
    <dgm:cxn modelId="{8B892A68-4C4C-4D36-B51C-ACC55A0D39F3}" type="presOf" srcId="{E2BC1DF7-EB54-4CE0-ABB8-3B0B7F418293}" destId="{A3178255-BBB9-4CA6-A79A-CBB11EAF02EB}" srcOrd="0" destOrd="0" presId="urn:microsoft.com/office/officeart/2005/8/layout/default"/>
    <dgm:cxn modelId="{4EE6896A-22D8-46FE-A058-87C2C66D90B6}" type="presOf" srcId="{021A6FAB-23EB-48FA-9809-DF8B28C4307E}" destId="{03E3FE08-5A18-4A85-99EC-8E262D40C78F}" srcOrd="0" destOrd="0" presId="urn:microsoft.com/office/officeart/2005/8/layout/default"/>
    <dgm:cxn modelId="{8A2F516C-F261-4B47-95FF-41E26D55B2F1}" srcId="{912A11CC-15D0-4A42-AB10-FDCD36740E56}" destId="{730E8093-7304-495C-B02A-24D240CA82F2}" srcOrd="10" destOrd="0" parTransId="{15CD0FD1-1807-440F-A3D2-9FAA0FC385C1}" sibTransId="{0704DDEB-7B41-440D-BE0B-61F96B2A6491}"/>
    <dgm:cxn modelId="{B4A0B753-DF15-4134-B74C-45B744DE8F11}" type="presOf" srcId="{7804BC54-2488-4B62-9656-DA494F43D3B4}" destId="{B9F7737D-0324-4EE7-B926-2ECC252B4E0C}" srcOrd="0" destOrd="0" presId="urn:microsoft.com/office/officeart/2005/8/layout/default"/>
    <dgm:cxn modelId="{1A2D3A57-8321-4F2F-850F-C37D33ACC6EF}" type="presOf" srcId="{FCFB5BBD-B651-450E-8D22-E25B5BE359E7}" destId="{8B372411-99AD-4998-ABDD-D99FC3E93753}" srcOrd="0" destOrd="0" presId="urn:microsoft.com/office/officeart/2005/8/layout/default"/>
    <dgm:cxn modelId="{2DAC5B98-5CBA-4FFE-B540-CD42B9691165}" type="presOf" srcId="{09D7A138-3303-442F-922D-19E21AF8C124}" destId="{17568369-186F-4678-8E9B-ADF5A55D8A91}" srcOrd="0" destOrd="0" presId="urn:microsoft.com/office/officeart/2005/8/layout/default"/>
    <dgm:cxn modelId="{9EB34AA3-98F7-4E0D-A9E6-0F826FBE3AA7}" type="presOf" srcId="{730E8093-7304-495C-B02A-24D240CA82F2}" destId="{F386C79A-B224-4DAF-94AF-34F636B150A8}" srcOrd="0" destOrd="0" presId="urn:microsoft.com/office/officeart/2005/8/layout/default"/>
    <dgm:cxn modelId="{678998A5-BC01-4DBA-A2BF-A39DF3D789C9}" srcId="{912A11CC-15D0-4A42-AB10-FDCD36740E56}" destId="{E8B1A368-09A2-4990-85E7-0497CB277924}" srcOrd="2" destOrd="0" parTransId="{06CB6A7A-95E6-4111-A9C0-6CA250398416}" sibTransId="{FD44448F-545D-4D03-8E72-93B28C9E9D6D}"/>
    <dgm:cxn modelId="{145F95AC-3C17-493F-BD30-5F9337EA2241}" srcId="{912A11CC-15D0-4A42-AB10-FDCD36740E56}" destId="{09D7A138-3303-442F-922D-19E21AF8C124}" srcOrd="7" destOrd="0" parTransId="{BF6A7DF5-3167-47F3-9516-8E1041C53171}" sibTransId="{71381023-5593-4228-929E-CE6AD5D4B9DB}"/>
    <dgm:cxn modelId="{D6DF9EAE-1705-4E23-B299-8EC52A5334DF}" type="presOf" srcId="{9700DE4F-B65D-4A97-8A3D-6BDD7D454561}" destId="{9EDFD457-3131-4B26-B30A-41F9B1663A63}" srcOrd="0" destOrd="0" presId="urn:microsoft.com/office/officeart/2005/8/layout/default"/>
    <dgm:cxn modelId="{2F2D5DB1-0AEF-4AD5-97F3-88695EA632B9}" srcId="{912A11CC-15D0-4A42-AB10-FDCD36740E56}" destId="{D8F61DF5-616E-4793-88E2-2872C84A07D6}" srcOrd="9" destOrd="0" parTransId="{B2D99596-67FF-4FF9-A63D-747962C7EA58}" sibTransId="{2E90D31D-16F2-4774-ADE2-3C7C7246068F}"/>
    <dgm:cxn modelId="{F98D79BA-D87C-484C-AE97-494679EBA269}" type="presOf" srcId="{77DA4A27-FA85-4D02-900D-139B52064D2A}" destId="{0C2C4BE6-75E8-4C8F-AE81-FF65F3B78D63}" srcOrd="0" destOrd="0" presId="urn:microsoft.com/office/officeart/2005/8/layout/default"/>
    <dgm:cxn modelId="{977B5EC8-9CCC-47E6-B414-BAA45092E83D}" type="presOf" srcId="{912A11CC-15D0-4A42-AB10-FDCD36740E56}" destId="{B197B11F-8401-43DB-86D9-435A4F9A8DDD}" srcOrd="0" destOrd="0" presId="urn:microsoft.com/office/officeart/2005/8/layout/default"/>
    <dgm:cxn modelId="{77248FFD-5451-46D7-AE3A-2BBCF64A8E08}" srcId="{912A11CC-15D0-4A42-AB10-FDCD36740E56}" destId="{7804BC54-2488-4B62-9656-DA494F43D3B4}" srcOrd="3" destOrd="0" parTransId="{E65B2932-2187-48D8-B44A-A4842DF762E4}" sibTransId="{72232DD2-144A-4EEE-BD80-4AA2619C10AF}"/>
    <dgm:cxn modelId="{763C82E8-1422-450E-93F6-58FFD2420780}" type="presParOf" srcId="{B197B11F-8401-43DB-86D9-435A4F9A8DDD}" destId="{A3178255-BBB9-4CA6-A79A-CBB11EAF02EB}" srcOrd="0" destOrd="0" presId="urn:microsoft.com/office/officeart/2005/8/layout/default"/>
    <dgm:cxn modelId="{1F5BBCB6-0D50-433E-AB1A-E9D48B82615F}" type="presParOf" srcId="{B197B11F-8401-43DB-86D9-435A4F9A8DDD}" destId="{C2BD74FC-D56E-4B05-9C7C-59BECE4695A6}" srcOrd="1" destOrd="0" presId="urn:microsoft.com/office/officeart/2005/8/layout/default"/>
    <dgm:cxn modelId="{D7A6082E-CFCE-42FD-BC48-40C7D738A195}" type="presParOf" srcId="{B197B11F-8401-43DB-86D9-435A4F9A8DDD}" destId="{03E3FE08-5A18-4A85-99EC-8E262D40C78F}" srcOrd="2" destOrd="0" presId="urn:microsoft.com/office/officeart/2005/8/layout/default"/>
    <dgm:cxn modelId="{9C26935D-987F-42F4-ABBB-DE80967B296E}" type="presParOf" srcId="{B197B11F-8401-43DB-86D9-435A4F9A8DDD}" destId="{04B013D9-E7E9-4B15-AB77-FDC25C9826C3}" srcOrd="3" destOrd="0" presId="urn:microsoft.com/office/officeart/2005/8/layout/default"/>
    <dgm:cxn modelId="{EAF058B0-D78D-48C6-86DD-3D21350DBA01}" type="presParOf" srcId="{B197B11F-8401-43DB-86D9-435A4F9A8DDD}" destId="{5DA1151B-5432-41C0-AB55-D6F234FB8BC5}" srcOrd="4" destOrd="0" presId="urn:microsoft.com/office/officeart/2005/8/layout/default"/>
    <dgm:cxn modelId="{AB502A94-FD6C-4608-A188-5C65C673745C}" type="presParOf" srcId="{B197B11F-8401-43DB-86D9-435A4F9A8DDD}" destId="{5578C734-B4E0-4C0F-BA05-209124EDE4E0}" srcOrd="5" destOrd="0" presId="urn:microsoft.com/office/officeart/2005/8/layout/default"/>
    <dgm:cxn modelId="{E1D3A73D-7FA8-4730-9760-EDEF6B8294EB}" type="presParOf" srcId="{B197B11F-8401-43DB-86D9-435A4F9A8DDD}" destId="{B9F7737D-0324-4EE7-B926-2ECC252B4E0C}" srcOrd="6" destOrd="0" presId="urn:microsoft.com/office/officeart/2005/8/layout/default"/>
    <dgm:cxn modelId="{840AE25A-DE17-4A24-920B-7F594BC3BBE1}" type="presParOf" srcId="{B197B11F-8401-43DB-86D9-435A4F9A8DDD}" destId="{579AF6B8-1AC5-4C66-B394-A9DF366813C6}" srcOrd="7" destOrd="0" presId="urn:microsoft.com/office/officeart/2005/8/layout/default"/>
    <dgm:cxn modelId="{CE652642-4DB2-4A0A-8004-38AF7D2BD4A6}" type="presParOf" srcId="{B197B11F-8401-43DB-86D9-435A4F9A8DDD}" destId="{0C2C4BE6-75E8-4C8F-AE81-FF65F3B78D63}" srcOrd="8" destOrd="0" presId="urn:microsoft.com/office/officeart/2005/8/layout/default"/>
    <dgm:cxn modelId="{0645AC77-F759-47C0-8744-591B73230C8D}" type="presParOf" srcId="{B197B11F-8401-43DB-86D9-435A4F9A8DDD}" destId="{8FE1B14F-F062-4768-B534-8407E4769960}" srcOrd="9" destOrd="0" presId="urn:microsoft.com/office/officeart/2005/8/layout/default"/>
    <dgm:cxn modelId="{13837A1C-536F-4B58-BA07-7652A01A2B84}" type="presParOf" srcId="{B197B11F-8401-43DB-86D9-435A4F9A8DDD}" destId="{AF9C28BD-75C7-452D-B4FF-D19B34F7B87A}" srcOrd="10" destOrd="0" presId="urn:microsoft.com/office/officeart/2005/8/layout/default"/>
    <dgm:cxn modelId="{63133E2E-7A16-46B2-B277-FA6A1CA9DAF0}" type="presParOf" srcId="{B197B11F-8401-43DB-86D9-435A4F9A8DDD}" destId="{4BC0C16B-9C50-4D85-BF63-E7669CA73EDC}" srcOrd="11" destOrd="0" presId="urn:microsoft.com/office/officeart/2005/8/layout/default"/>
    <dgm:cxn modelId="{BE3B24BE-BEC1-444E-85D1-D82C7311C331}" type="presParOf" srcId="{B197B11F-8401-43DB-86D9-435A4F9A8DDD}" destId="{9EDFD457-3131-4B26-B30A-41F9B1663A63}" srcOrd="12" destOrd="0" presId="urn:microsoft.com/office/officeart/2005/8/layout/default"/>
    <dgm:cxn modelId="{01C3B17A-7C46-4BA3-807D-04417C89F762}" type="presParOf" srcId="{B197B11F-8401-43DB-86D9-435A4F9A8DDD}" destId="{8C2FDBBB-70FC-4B91-8E6A-59201AB32578}" srcOrd="13" destOrd="0" presId="urn:microsoft.com/office/officeart/2005/8/layout/default"/>
    <dgm:cxn modelId="{5963BF96-5935-4D94-B466-24F476DF4CB8}" type="presParOf" srcId="{B197B11F-8401-43DB-86D9-435A4F9A8DDD}" destId="{17568369-186F-4678-8E9B-ADF5A55D8A91}" srcOrd="14" destOrd="0" presId="urn:microsoft.com/office/officeart/2005/8/layout/default"/>
    <dgm:cxn modelId="{4CAA6A85-658B-4282-96E6-7D5340A4CB35}" type="presParOf" srcId="{B197B11F-8401-43DB-86D9-435A4F9A8DDD}" destId="{62F1FBA3-D7C3-4296-844B-76D4F523A061}" srcOrd="15" destOrd="0" presId="urn:microsoft.com/office/officeart/2005/8/layout/default"/>
    <dgm:cxn modelId="{ED66192C-4EAC-4003-9011-41ECE3164DBB}" type="presParOf" srcId="{B197B11F-8401-43DB-86D9-435A4F9A8DDD}" destId="{8D549491-2475-4D17-962B-39EE6D66E071}" srcOrd="16" destOrd="0" presId="urn:microsoft.com/office/officeart/2005/8/layout/default"/>
    <dgm:cxn modelId="{9AACB3C1-7C80-47BC-B622-6E84F4568541}" type="presParOf" srcId="{B197B11F-8401-43DB-86D9-435A4F9A8DDD}" destId="{20A7FB25-2ACD-424B-84EB-C259D4328B4F}" srcOrd="17" destOrd="0" presId="urn:microsoft.com/office/officeart/2005/8/layout/default"/>
    <dgm:cxn modelId="{E5342029-4F65-43C3-8756-9EF42DA7333B}" type="presParOf" srcId="{B197B11F-8401-43DB-86D9-435A4F9A8DDD}" destId="{62E06619-5B9D-4254-8C58-5847395EAE52}" srcOrd="18" destOrd="0" presId="urn:microsoft.com/office/officeart/2005/8/layout/default"/>
    <dgm:cxn modelId="{1E796DB8-01F9-41DB-AA6D-0163A4486819}" type="presParOf" srcId="{B197B11F-8401-43DB-86D9-435A4F9A8DDD}" destId="{39487D1F-96F3-4403-B3EE-457216F29D19}" srcOrd="19" destOrd="0" presId="urn:microsoft.com/office/officeart/2005/8/layout/default"/>
    <dgm:cxn modelId="{41AE94D8-53C6-4755-8918-861673C405A6}" type="presParOf" srcId="{B197B11F-8401-43DB-86D9-435A4F9A8DDD}" destId="{F386C79A-B224-4DAF-94AF-34F636B150A8}" srcOrd="20" destOrd="0" presId="urn:microsoft.com/office/officeart/2005/8/layout/default"/>
    <dgm:cxn modelId="{43E60DA7-2009-4D61-B885-DF3A8BCF64C7}" type="presParOf" srcId="{B197B11F-8401-43DB-86D9-435A4F9A8DDD}" destId="{F4193543-350A-4A36-9BEF-854692B85B8E}" srcOrd="21" destOrd="0" presId="urn:microsoft.com/office/officeart/2005/8/layout/default"/>
    <dgm:cxn modelId="{39B7284D-5041-49D5-AE8C-D6E5C1BEFB27}" type="presParOf" srcId="{B197B11F-8401-43DB-86D9-435A4F9A8DDD}" destId="{8B372411-99AD-4998-ABDD-D99FC3E93753}"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78255-BBB9-4CA6-A79A-CBB11EAF02EB}">
      <dsp:nvSpPr>
        <dsp:cNvPr id="0" name=""/>
        <dsp:cNvSpPr/>
      </dsp:nvSpPr>
      <dsp:spPr>
        <a:xfrm>
          <a:off x="568734" y="1404"/>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Trylwyredd</a:t>
          </a:r>
          <a:r>
            <a:rPr lang="en-GB" sz="1700" kern="1200"/>
            <a:t> / Rigour</a:t>
          </a:r>
          <a:r>
            <a:rPr lang="en-US" sz="1700" kern="1200"/>
            <a:t>​</a:t>
          </a:r>
        </a:p>
      </dsp:txBody>
      <dsp:txXfrm>
        <a:off x="568734" y="1404"/>
        <a:ext cx="1825566" cy="1095339"/>
      </dsp:txXfrm>
    </dsp:sp>
    <dsp:sp modelId="{03E3FE08-5A18-4A85-99EC-8E262D40C78F}">
      <dsp:nvSpPr>
        <dsp:cNvPr id="0" name=""/>
        <dsp:cNvSpPr/>
      </dsp:nvSpPr>
      <dsp:spPr>
        <a:xfrm>
          <a:off x="2576857" y="1404"/>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Beirniadol</a:t>
          </a:r>
          <a:r>
            <a:rPr lang="en-GB" sz="1700" kern="1200"/>
            <a:t> / Critical</a:t>
          </a:r>
          <a:r>
            <a:rPr lang="en-US" sz="1700" kern="1200"/>
            <a:t>​</a:t>
          </a:r>
        </a:p>
      </dsp:txBody>
      <dsp:txXfrm>
        <a:off x="2576857" y="1404"/>
        <a:ext cx="1825566" cy="1095339"/>
      </dsp:txXfrm>
    </dsp:sp>
    <dsp:sp modelId="{5DA1151B-5432-41C0-AB55-D6F234FB8BC5}">
      <dsp:nvSpPr>
        <dsp:cNvPr id="0" name=""/>
        <dsp:cNvSpPr/>
      </dsp:nvSpPr>
      <dsp:spPr>
        <a:xfrm>
          <a:off x="4584980" y="1404"/>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Proses / Process</a:t>
          </a:r>
          <a:r>
            <a:rPr lang="en-US" sz="1700" kern="1200"/>
            <a:t>​</a:t>
          </a:r>
        </a:p>
      </dsp:txBody>
      <dsp:txXfrm>
        <a:off x="4584980" y="1404"/>
        <a:ext cx="1825566" cy="1095339"/>
      </dsp:txXfrm>
    </dsp:sp>
    <dsp:sp modelId="{B9F7737D-0324-4EE7-B926-2ECC252B4E0C}">
      <dsp:nvSpPr>
        <dsp:cNvPr id="0" name=""/>
        <dsp:cNvSpPr/>
      </dsp:nvSpPr>
      <dsp:spPr>
        <a:xfrm>
          <a:off x="6593103" y="1404"/>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Dibynadwy</a:t>
          </a:r>
          <a:r>
            <a:rPr lang="en-GB" sz="1700" kern="1200"/>
            <a:t> / Dependable</a:t>
          </a:r>
          <a:r>
            <a:rPr lang="en-US" sz="1700" kern="1200"/>
            <a:t>​</a:t>
          </a:r>
        </a:p>
      </dsp:txBody>
      <dsp:txXfrm>
        <a:off x="6593103" y="1404"/>
        <a:ext cx="1825566" cy="1095339"/>
      </dsp:txXfrm>
    </dsp:sp>
    <dsp:sp modelId="{0C2C4BE6-75E8-4C8F-AE81-FF65F3B78D63}">
      <dsp:nvSpPr>
        <dsp:cNvPr id="0" name=""/>
        <dsp:cNvSpPr/>
      </dsp:nvSpPr>
      <dsp:spPr>
        <a:xfrm>
          <a:off x="568734" y="1279300"/>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Systematig</a:t>
          </a:r>
          <a:r>
            <a:rPr lang="en-GB" sz="1700" kern="1200"/>
            <a:t> / Systematic</a:t>
          </a:r>
          <a:r>
            <a:rPr lang="en-US" sz="1700" kern="1200"/>
            <a:t>​</a:t>
          </a:r>
        </a:p>
      </dsp:txBody>
      <dsp:txXfrm>
        <a:off x="568734" y="1279300"/>
        <a:ext cx="1825566" cy="1095339"/>
      </dsp:txXfrm>
    </dsp:sp>
    <dsp:sp modelId="{AF9C28BD-75C7-452D-B4FF-D19B34F7B87A}">
      <dsp:nvSpPr>
        <dsp:cNvPr id="0" name=""/>
        <dsp:cNvSpPr/>
      </dsp:nvSpPr>
      <dsp:spPr>
        <a:xfrm>
          <a:off x="2576857" y="1279300"/>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Dadansoddiad</a:t>
          </a:r>
          <a:r>
            <a:rPr lang="en-GB" sz="1700" kern="1200"/>
            <a:t> / Analysis</a:t>
          </a:r>
          <a:r>
            <a:rPr lang="en-US" sz="1700" kern="1200"/>
            <a:t>​</a:t>
          </a:r>
        </a:p>
      </dsp:txBody>
      <dsp:txXfrm>
        <a:off x="2576857" y="1279300"/>
        <a:ext cx="1825566" cy="1095339"/>
      </dsp:txXfrm>
    </dsp:sp>
    <dsp:sp modelId="{9EDFD457-3131-4B26-B30A-41F9B1663A63}">
      <dsp:nvSpPr>
        <dsp:cNvPr id="0" name=""/>
        <dsp:cNvSpPr/>
      </dsp:nvSpPr>
      <dsp:spPr>
        <a:xfrm>
          <a:off x="4584980" y="1279300"/>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Data / Data</a:t>
          </a:r>
          <a:endParaRPr lang="en-US" sz="1700" kern="1200"/>
        </a:p>
      </dsp:txBody>
      <dsp:txXfrm>
        <a:off x="4584980" y="1279300"/>
        <a:ext cx="1825566" cy="1095339"/>
      </dsp:txXfrm>
    </dsp:sp>
    <dsp:sp modelId="{17568369-186F-4678-8E9B-ADF5A55D8A91}">
      <dsp:nvSpPr>
        <dsp:cNvPr id="0" name=""/>
        <dsp:cNvSpPr/>
      </dsp:nvSpPr>
      <dsp:spPr>
        <a:xfrm>
          <a:off x="6593103" y="1279300"/>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Dehongliad</a:t>
          </a:r>
          <a:r>
            <a:rPr lang="en-GB" sz="1700" kern="1200"/>
            <a:t> / Interpretation</a:t>
          </a:r>
          <a:endParaRPr lang="en-US" sz="1700" kern="1200"/>
        </a:p>
      </dsp:txBody>
      <dsp:txXfrm>
        <a:off x="6593103" y="1279300"/>
        <a:ext cx="1825566" cy="1095339"/>
      </dsp:txXfrm>
    </dsp:sp>
    <dsp:sp modelId="{8D549491-2475-4D17-962B-39EE6D66E071}">
      <dsp:nvSpPr>
        <dsp:cNvPr id="0" name=""/>
        <dsp:cNvSpPr/>
      </dsp:nvSpPr>
      <dsp:spPr>
        <a:xfrm>
          <a:off x="568734" y="2557197"/>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Cyflwyniad</a:t>
          </a:r>
          <a:r>
            <a:rPr lang="en-GB" sz="1700" kern="1200"/>
            <a:t> / Presentation</a:t>
          </a:r>
          <a:r>
            <a:rPr lang="en-US" sz="1700" kern="1200"/>
            <a:t>​</a:t>
          </a:r>
        </a:p>
      </dsp:txBody>
      <dsp:txXfrm>
        <a:off x="568734" y="2557197"/>
        <a:ext cx="1825566" cy="1095339"/>
      </dsp:txXfrm>
    </dsp:sp>
    <dsp:sp modelId="{62E06619-5B9D-4254-8C58-5847395EAE52}">
      <dsp:nvSpPr>
        <dsp:cNvPr id="0" name=""/>
        <dsp:cNvSpPr/>
      </dsp:nvSpPr>
      <dsp:spPr>
        <a:xfrm>
          <a:off x="2576857" y="2557197"/>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Adeiladu rhesymegol / Logical construction</a:t>
          </a:r>
          <a:r>
            <a:rPr lang="en-US" sz="1700" kern="1200"/>
            <a:t>​</a:t>
          </a:r>
        </a:p>
      </dsp:txBody>
      <dsp:txXfrm>
        <a:off x="2576857" y="2557197"/>
        <a:ext cx="1825566" cy="1095339"/>
      </dsp:txXfrm>
    </dsp:sp>
    <dsp:sp modelId="{F386C79A-B224-4DAF-94AF-34F636B150A8}">
      <dsp:nvSpPr>
        <dsp:cNvPr id="0" name=""/>
        <dsp:cNvSpPr/>
      </dsp:nvSpPr>
      <dsp:spPr>
        <a:xfrm>
          <a:off x="4584980" y="2557197"/>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err="1"/>
            <a:t>Dadl</a:t>
          </a:r>
          <a:r>
            <a:rPr lang="en-GB" sz="1700" kern="1200"/>
            <a:t> </a:t>
          </a:r>
          <a:r>
            <a:rPr lang="en-GB" sz="1700" kern="1200" err="1"/>
            <a:t>barhaus</a:t>
          </a:r>
          <a:r>
            <a:rPr lang="en-GB" sz="1700" kern="1200"/>
            <a:t> / Sustained argument</a:t>
          </a:r>
          <a:r>
            <a:rPr lang="en-US" sz="1700" kern="1200"/>
            <a:t>​</a:t>
          </a:r>
        </a:p>
      </dsp:txBody>
      <dsp:txXfrm>
        <a:off x="4584980" y="2557197"/>
        <a:ext cx="1825566" cy="1095339"/>
      </dsp:txXfrm>
    </dsp:sp>
    <dsp:sp modelId="{8B372411-99AD-4998-ABDD-D99FC3E93753}">
      <dsp:nvSpPr>
        <dsp:cNvPr id="0" name=""/>
        <dsp:cNvSpPr/>
      </dsp:nvSpPr>
      <dsp:spPr>
        <a:xfrm>
          <a:off x="6593103" y="2557197"/>
          <a:ext cx="1825566" cy="1095339"/>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Dilys &amp; </a:t>
          </a:r>
          <a:r>
            <a:rPr lang="en-GB" sz="1700" kern="1200" err="1"/>
            <a:t>gwiriadwy</a:t>
          </a:r>
          <a:r>
            <a:rPr lang="en-GB" sz="1700" kern="1200"/>
            <a:t> / Valid &amp; verifiable</a:t>
          </a:r>
          <a:r>
            <a:rPr lang="en-US" sz="1700" kern="1200"/>
            <a:t>​</a:t>
          </a:r>
        </a:p>
      </dsp:txBody>
      <dsp:txXfrm>
        <a:off x="6593103" y="2557197"/>
        <a:ext cx="1825566" cy="109533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53566-606D-4899-9826-B5996EE97A47}" type="datetimeFigureOut">
              <a:rPr lang="en-GB" smtClean="0"/>
              <a:t>03/09/2026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F1A0E1-68E8-4E20-B3AE-D0EEFF9E87D6}" type="slidenum">
              <a:rPr lang="en-GB" smtClean="0"/>
              <a:t>‹#›</a:t>
            </a:fld>
            <a:endParaRPr lang="en-GB"/>
          </a:p>
        </p:txBody>
      </p:sp>
    </p:spTree>
    <p:extLst>
      <p:ext uri="{BB962C8B-B14F-4D97-AF65-F5344CB8AC3E}">
        <p14:creationId xmlns:p14="http://schemas.microsoft.com/office/powerpoint/2010/main" val="17407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ing.com/search?q=define+synthesi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session is to focus on supporting students to engage with the Independent Project. It will outline the expectations of the Independent Project and encourage students to consider what the focus of their project will be.</a:t>
            </a:r>
          </a:p>
          <a:p>
            <a:endParaRPr lang="en-GB"/>
          </a:p>
          <a:p>
            <a:r>
              <a:rPr lang="en-GB"/>
              <a:t>This is a unique module designed to support students in investigating an area of their choice and create a piece of work that allows them to showcase and develop their interests within education. </a:t>
            </a:r>
          </a:p>
          <a:p>
            <a:endParaRPr lang="en-GB"/>
          </a:p>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a:t>
            </a:fld>
            <a:endParaRPr lang="en-GB"/>
          </a:p>
        </p:txBody>
      </p:sp>
    </p:spTree>
    <p:extLst>
      <p:ext uri="{BB962C8B-B14F-4D97-AF65-F5344CB8AC3E}">
        <p14:creationId xmlns:p14="http://schemas.microsoft.com/office/powerpoint/2010/main" val="4065127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section refer students to the assignment brief and the three elements of the portfolio. Emphasise that the final mark will be awarded on the basis of the portfolio as a whole although the different elements may be completed separately. </a:t>
            </a:r>
          </a:p>
          <a:p>
            <a:endParaRPr lang="en-GB"/>
          </a:p>
          <a:p>
            <a:r>
              <a:rPr lang="en-GB"/>
              <a:t>Exact structure of the portfolio will follow in a few slides but now we will be outlining the significance of independent research to students in relation to their area of study.</a:t>
            </a:r>
          </a:p>
        </p:txBody>
      </p:sp>
      <p:sp>
        <p:nvSpPr>
          <p:cNvPr id="4" name="Slide Number Placeholder 3"/>
          <p:cNvSpPr>
            <a:spLocks noGrp="1"/>
          </p:cNvSpPr>
          <p:nvPr>
            <p:ph type="sldNum" sz="quarter" idx="5"/>
          </p:nvPr>
        </p:nvSpPr>
        <p:spPr/>
        <p:txBody>
          <a:bodyPr/>
          <a:lstStyle/>
          <a:p>
            <a:fld id="{51F1A0E1-68E8-4E20-B3AE-D0EEFF9E87D6}" type="slidenum">
              <a:rPr lang="en-GB" smtClean="0"/>
              <a:t>3</a:t>
            </a:fld>
            <a:endParaRPr lang="en-GB"/>
          </a:p>
        </p:txBody>
      </p:sp>
    </p:spTree>
    <p:extLst>
      <p:ext uri="{BB962C8B-B14F-4D97-AF65-F5344CB8AC3E}">
        <p14:creationId xmlns:p14="http://schemas.microsoft.com/office/powerpoint/2010/main" val="2623903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slides is to emphasis the independent nature of the portfolio, this is to encourage independence of thought and that this is the creation of the student and staff will not be able to provide them with a title so they should have reflected on this over the summer. If not then consideration as to their areas of interest or potential employment routes may give them a starting point. </a:t>
            </a:r>
          </a:p>
        </p:txBody>
      </p:sp>
      <p:sp>
        <p:nvSpPr>
          <p:cNvPr id="4" name="Slide Number Placeholder 3"/>
          <p:cNvSpPr>
            <a:spLocks noGrp="1"/>
          </p:cNvSpPr>
          <p:nvPr>
            <p:ph type="sldNum" sz="quarter" idx="5"/>
          </p:nvPr>
        </p:nvSpPr>
        <p:spPr/>
        <p:txBody>
          <a:bodyPr/>
          <a:lstStyle/>
          <a:p>
            <a:fld id="{51F1A0E1-68E8-4E20-B3AE-D0EEFF9E87D6}" type="slidenum">
              <a:rPr lang="en-GB" smtClean="0"/>
              <a:t>4</a:t>
            </a:fld>
            <a:endParaRPr lang="en-GB"/>
          </a:p>
        </p:txBody>
      </p:sp>
    </p:spTree>
    <p:extLst>
      <p:ext uri="{BB962C8B-B14F-4D97-AF65-F5344CB8AC3E}">
        <p14:creationId xmlns:p14="http://schemas.microsoft.com/office/powerpoint/2010/main" val="3168934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5</a:t>
            </a:fld>
            <a:endParaRPr lang="en-GB"/>
          </a:p>
        </p:txBody>
      </p:sp>
    </p:spTree>
    <p:extLst>
      <p:ext uri="{BB962C8B-B14F-4D97-AF65-F5344CB8AC3E}">
        <p14:creationId xmlns:p14="http://schemas.microsoft.com/office/powerpoint/2010/main" val="2456666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Links here to the wider skills developed through project management activities such as this. Employability skills and references.</a:t>
            </a:r>
          </a:p>
        </p:txBody>
      </p:sp>
      <p:sp>
        <p:nvSpPr>
          <p:cNvPr id="4" name="Slide Number Placeholder 3"/>
          <p:cNvSpPr>
            <a:spLocks noGrp="1"/>
          </p:cNvSpPr>
          <p:nvPr>
            <p:ph type="sldNum" sz="quarter" idx="5"/>
          </p:nvPr>
        </p:nvSpPr>
        <p:spPr/>
        <p:txBody>
          <a:bodyPr/>
          <a:lstStyle/>
          <a:p>
            <a:fld id="{51F1A0E1-68E8-4E20-B3AE-D0EEFF9E87D6}" type="slidenum">
              <a:rPr lang="en-GB" smtClean="0"/>
              <a:t>6</a:t>
            </a:fld>
            <a:endParaRPr lang="en-GB"/>
          </a:p>
        </p:txBody>
      </p:sp>
    </p:spTree>
    <p:extLst>
      <p:ext uri="{BB962C8B-B14F-4D97-AF65-F5344CB8AC3E}">
        <p14:creationId xmlns:p14="http://schemas.microsoft.com/office/powerpoint/2010/main" val="2057581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slide is to focus on what we mean by research, students should be familiar with this from level 5 but this can act as a refresher. </a:t>
            </a:r>
          </a:p>
        </p:txBody>
      </p:sp>
      <p:sp>
        <p:nvSpPr>
          <p:cNvPr id="4" name="Slide Number Placeholder 3"/>
          <p:cNvSpPr>
            <a:spLocks noGrp="1"/>
          </p:cNvSpPr>
          <p:nvPr>
            <p:ph type="sldNum" sz="quarter" idx="5"/>
          </p:nvPr>
        </p:nvSpPr>
        <p:spPr/>
        <p:txBody>
          <a:bodyPr/>
          <a:lstStyle/>
          <a:p>
            <a:fld id="{51F1A0E1-68E8-4E20-B3AE-D0EEFF9E87D6}" type="slidenum">
              <a:rPr lang="en-GB" smtClean="0"/>
              <a:t>7</a:t>
            </a:fld>
            <a:endParaRPr lang="en-GB"/>
          </a:p>
        </p:txBody>
      </p:sp>
    </p:spTree>
    <p:extLst>
      <p:ext uri="{BB962C8B-B14F-4D97-AF65-F5344CB8AC3E}">
        <p14:creationId xmlns:p14="http://schemas.microsoft.com/office/powerpoint/2010/main" val="1311781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Explore what each of these words mean and there is opportunity here to check with students as to their understanding of the terminology also.</a:t>
            </a:r>
          </a:p>
          <a:p>
            <a:r>
              <a:rPr lang="en-GB" b="1" u="sng">
                <a:solidFill>
                  <a:srgbClr val="FF0000"/>
                </a:solidFill>
              </a:rPr>
              <a:t>ACADEMIC RIGOUR </a:t>
            </a:r>
            <a:r>
              <a:rPr lang="en-GB"/>
              <a:t>-  </a:t>
            </a:r>
            <a:r>
              <a:rPr lang="en-GB" b="0" i="0" u="none" strike="noStrike">
                <a:solidFill>
                  <a:srgbClr val="666666"/>
                </a:solidFill>
                <a:effectLst/>
                <a:latin typeface="Arial" panose="020B0604020202020204" pitchFamily="34" charset="0"/>
              </a:rPr>
              <a:t>Intellectual rigour is a process of thought which is consistent, does not contain self-contradiction, and takes into account the entire scope of available knowledge on the topic. It actively avoids logical fallacy. Furthermore, it requires a sceptical assessment of the available knowledge. If a topic or case is dealt with in a rigorous way, it typically means that it is dealt with in a comprehensive, thorough and complete way, leaving no room for inconsistencies.</a:t>
            </a:r>
          </a:p>
          <a:p>
            <a:r>
              <a:rPr lang="en-GB" b="1" i="0" u="sng" strike="noStrike">
                <a:solidFill>
                  <a:srgbClr val="666666"/>
                </a:solidFill>
                <a:effectLst/>
                <a:latin typeface="Arial" panose="020B0604020202020204" pitchFamily="34" charset="0"/>
              </a:rPr>
              <a:t>CRITICAL WRITING </a:t>
            </a:r>
            <a:r>
              <a:rPr lang="en-GB" b="0" i="0" u="none" strike="noStrike">
                <a:solidFill>
                  <a:srgbClr val="1E1E1E"/>
                </a:solidFill>
                <a:effectLst/>
                <a:latin typeface="Calibre"/>
              </a:rPr>
              <a:t>Critical writing is writing which analyses and evaluates information, usually from multiple sources, in order to develop an argument. A mistake many beginning writers make is to assume that everything they read is true and that they should agree with it, since it has been published in an academic text or journal. Being part of the academic community, however, means that you should be critical of (i.e. question) what you read, looking for reasons why it should be accepted or rejected, for example by comparing it with what other writers say about the topic, or evaluating the research methods to see if they are adequate or whether they could be improved.</a:t>
            </a:r>
            <a:endParaRPr lang="en-GB" b="0" i="0" u="none" strike="noStrike">
              <a:solidFill>
                <a:srgbClr val="666666"/>
              </a:solidFill>
              <a:effectLst/>
              <a:latin typeface="Arial" panose="020B0604020202020204" pitchFamily="34" charset="0"/>
            </a:endParaRPr>
          </a:p>
          <a:p>
            <a:r>
              <a:rPr lang="en-GB" b="1" u="sng"/>
              <a:t>PROCESS</a:t>
            </a:r>
          </a:p>
          <a:p>
            <a:r>
              <a:rPr lang="en-GB" b="1" u="sng"/>
              <a:t>DEPENDABLE</a:t>
            </a:r>
          </a:p>
          <a:p>
            <a:r>
              <a:rPr lang="en-GB" b="1" u="sng"/>
              <a:t>SYSTEMATIC </a:t>
            </a:r>
            <a:r>
              <a:rPr lang="en-GB" b="1" i="0" u="none" strike="noStrike">
                <a:solidFill>
                  <a:srgbClr val="767676"/>
                </a:solidFill>
                <a:effectLst/>
                <a:latin typeface="Arial" panose="020B0604020202020204" pitchFamily="34" charset="0"/>
              </a:rPr>
              <a:t>Writing</a:t>
            </a:r>
            <a:r>
              <a:rPr lang="en-GB" b="0" i="0" u="none" strike="noStrike">
                <a:solidFill>
                  <a:srgbClr val="666666"/>
                </a:solidFill>
                <a:effectLst/>
                <a:latin typeface="Arial" panose="020B0604020202020204" pitchFamily="34" charset="0"/>
              </a:rPr>
              <a:t> up a</a:t>
            </a:r>
            <a:r>
              <a:rPr lang="en-GB" b="1" i="0" u="none" strike="noStrike">
                <a:solidFill>
                  <a:srgbClr val="767676"/>
                </a:solidFill>
                <a:effectLst/>
                <a:latin typeface="Arial" panose="020B0604020202020204" pitchFamily="34" charset="0"/>
              </a:rPr>
              <a:t> systematic</a:t>
            </a:r>
            <a:r>
              <a:rPr lang="en-GB" b="0" i="0" u="none" strike="noStrike">
                <a:solidFill>
                  <a:srgbClr val="666666"/>
                </a:solidFill>
                <a:effectLst/>
                <a:latin typeface="Arial" panose="020B0604020202020204" pitchFamily="34" charset="0"/>
              </a:rPr>
              <a:t> review is best done in a clear structured way so that the (often) large amount of data can be described accurately and succinctly. You must follow a structured approach, otherwise you will miss important data it put it in the wrong order.</a:t>
            </a:r>
          </a:p>
          <a:p>
            <a:pPr algn="l"/>
            <a:r>
              <a:rPr lang="en-GB" b="1" i="0" u="none" strike="noStrike">
                <a:solidFill>
                  <a:srgbClr val="666666"/>
                </a:solidFill>
                <a:effectLst/>
                <a:latin typeface="Arial" panose="020B0604020202020204" pitchFamily="34" charset="0"/>
              </a:rPr>
              <a:t>ANALYSIS </a:t>
            </a:r>
            <a:r>
              <a:rPr lang="en-GB" b="0" i="0" u="none" strike="noStrike">
                <a:solidFill>
                  <a:srgbClr val="666666"/>
                </a:solidFill>
                <a:effectLst/>
                <a:latin typeface="Arial" panose="020B0604020202020204" pitchFamily="34" charset="0"/>
              </a:rPr>
              <a:t>- </a:t>
            </a:r>
            <a:r>
              <a:rPr lang="en-GB" b="0" i="0" u="none" strike="noStrike">
                <a:solidFill>
                  <a:srgbClr val="111111"/>
                </a:solidFill>
                <a:effectLst/>
                <a:latin typeface="Arial" panose="020B0604020202020204" pitchFamily="34" charset="0"/>
              </a:rPr>
              <a:t>detailed examination of the elements or structure of something / the process of separating something into its constituent elements. Often contrasted with </a:t>
            </a:r>
            <a:r>
              <a:rPr lang="en-GB" b="0" i="0" u="none" strike="noStrike">
                <a:solidFill>
                  <a:srgbClr val="1A0DAB"/>
                </a:solidFill>
                <a:effectLst/>
                <a:latin typeface="Arial" panose="020B0604020202020204" pitchFamily="34" charset="0"/>
                <a:hlinkClick r:id="rId3"/>
              </a:rPr>
              <a:t>synthesis</a:t>
            </a:r>
            <a:r>
              <a:rPr lang="en-GB" b="0" i="0" u="none" strike="noStrike">
                <a:solidFill>
                  <a:srgbClr val="111111"/>
                </a:solidFill>
                <a:effectLst/>
                <a:latin typeface="Arial" panose="020B0604020202020204" pitchFamily="34" charset="0"/>
              </a:rPr>
              <a:t>.</a:t>
            </a:r>
          </a:p>
          <a:p>
            <a:r>
              <a:rPr lang="en-GB" b="1" i="0" u="none" strike="noStrike">
                <a:solidFill>
                  <a:srgbClr val="111111"/>
                </a:solidFill>
                <a:effectLst/>
                <a:latin typeface="Arial" panose="020B0604020202020204" pitchFamily="34" charset="0"/>
              </a:rPr>
              <a:t>DATA </a:t>
            </a:r>
            <a:r>
              <a:rPr lang="en-GB" b="0" i="0" u="none" strike="noStrike">
                <a:solidFill>
                  <a:srgbClr val="111111"/>
                </a:solidFill>
                <a:effectLst/>
                <a:latin typeface="Arial" panose="020B0604020202020204" pitchFamily="34" charset="0"/>
              </a:rPr>
              <a:t>– FIGURES AND FACTS</a:t>
            </a:r>
          </a:p>
          <a:p>
            <a:r>
              <a:rPr lang="en-GB" b="1" i="0" u="none" strike="noStrike">
                <a:solidFill>
                  <a:srgbClr val="111111"/>
                </a:solidFill>
                <a:effectLst/>
                <a:latin typeface="Arial" panose="020B0604020202020204" pitchFamily="34" charset="0"/>
              </a:rPr>
              <a:t>INTERPRETATION</a:t>
            </a:r>
            <a:r>
              <a:rPr lang="en-GB" b="0" i="0" u="none" strike="noStrike">
                <a:solidFill>
                  <a:srgbClr val="111111"/>
                </a:solidFill>
                <a:effectLst/>
                <a:latin typeface="Arial" panose="020B0604020202020204" pitchFamily="34" charset="0"/>
              </a:rPr>
              <a:t> - </a:t>
            </a:r>
            <a:r>
              <a:rPr lang="en-GB" b="0" i="0" u="none" strike="noStrike">
                <a:solidFill>
                  <a:srgbClr val="555555"/>
                </a:solidFill>
                <a:effectLst/>
                <a:latin typeface="Proxima Nova"/>
              </a:rPr>
              <a:t>Data interpretation refers to the implementation of processes through which data is reviewed for the purpose of arriving at an informed conclusion. The interpretation of data gives meaning to the information analysed and determines its significance and implications for your study.</a:t>
            </a:r>
          </a:p>
          <a:p>
            <a:r>
              <a:rPr lang="en-GB" b="1" i="0" u="none" strike="noStrike">
                <a:solidFill>
                  <a:srgbClr val="555555"/>
                </a:solidFill>
                <a:effectLst/>
                <a:latin typeface="Proxima Nova"/>
              </a:rPr>
              <a:t>PRESENTATION</a:t>
            </a:r>
            <a:r>
              <a:rPr lang="en-GB" b="0" i="0" u="none" strike="noStrike">
                <a:solidFill>
                  <a:srgbClr val="555555"/>
                </a:solidFill>
                <a:effectLst/>
                <a:latin typeface="Proxima Nova"/>
              </a:rPr>
              <a:t> – Word or other?, Ariel 12, 1.5 line spacing. Tables, graphs, diagrams etc. Cover page? Will share a road map with you </a:t>
            </a:r>
            <a:r>
              <a:rPr lang="en-GB" b="0" i="0" u="none" strike="noStrike" err="1">
                <a:solidFill>
                  <a:srgbClr val="555555"/>
                </a:solidFill>
                <a:effectLst/>
                <a:latin typeface="Proxima Nova"/>
              </a:rPr>
              <a:t>ie</a:t>
            </a:r>
            <a:r>
              <a:rPr lang="en-GB" b="0" i="0" u="none" strike="noStrike">
                <a:solidFill>
                  <a:srgbClr val="555555"/>
                </a:solidFill>
                <a:effectLst/>
                <a:latin typeface="Proxima Nova"/>
              </a:rPr>
              <a:t> a suggested list of headings/sub-headings…</a:t>
            </a:r>
          </a:p>
          <a:p>
            <a:r>
              <a:rPr lang="en-GB" b="1" i="0" u="none" strike="noStrike">
                <a:solidFill>
                  <a:srgbClr val="555555"/>
                </a:solidFill>
                <a:effectLst/>
                <a:latin typeface="Proxima Nova"/>
              </a:rPr>
              <a:t>LOGICAL CONSTRUCTION </a:t>
            </a:r>
            <a:r>
              <a:rPr lang="en-GB" b="0" i="0" u="none" strike="noStrike">
                <a:solidFill>
                  <a:srgbClr val="555555"/>
                </a:solidFill>
                <a:effectLst/>
                <a:latin typeface="Proxima Nova"/>
              </a:rPr>
              <a:t>– orderly and structured each part building the argument in steps GOLDEN THREAD</a:t>
            </a:r>
          </a:p>
          <a:p>
            <a:r>
              <a:rPr lang="en-GB" b="1" i="0" u="none" strike="noStrike">
                <a:solidFill>
                  <a:srgbClr val="555555"/>
                </a:solidFill>
                <a:effectLst/>
                <a:latin typeface="Proxima Nova"/>
              </a:rPr>
              <a:t>SUSTAINED ARGUMENT </a:t>
            </a:r>
            <a:r>
              <a:rPr lang="en-GB" b="0" i="0" u="none" strike="noStrike">
                <a:solidFill>
                  <a:srgbClr val="555555"/>
                </a:solidFill>
                <a:effectLst/>
                <a:latin typeface="Proxima Nova"/>
              </a:rPr>
              <a:t>- </a:t>
            </a:r>
            <a:r>
              <a:rPr lang="en-GB" b="1" i="0" u="none" strike="noStrike">
                <a:solidFill>
                  <a:srgbClr val="111111"/>
                </a:solidFill>
                <a:effectLst/>
                <a:latin typeface="&amp;quot"/>
              </a:rPr>
              <a:t>well-organized, well-supported writing one would expect to find in an academic, research-based, persuasive argument</a:t>
            </a:r>
            <a:r>
              <a:rPr lang="en-GB" b="0" i="0" u="none" strike="noStrike">
                <a:solidFill>
                  <a:srgbClr val="111111"/>
                </a:solidFill>
                <a:effectLst/>
                <a:latin typeface="Segoe UI" panose="020B0502040204020203" pitchFamily="34" charset="0"/>
              </a:rPr>
              <a:t>.</a:t>
            </a:r>
          </a:p>
          <a:p>
            <a:r>
              <a:rPr lang="en-GB" b="1" i="0" u="none" strike="noStrike">
                <a:solidFill>
                  <a:srgbClr val="111111"/>
                </a:solidFill>
                <a:effectLst/>
                <a:latin typeface="Segoe UI" panose="020B0502040204020203" pitchFamily="34" charset="0"/>
              </a:rPr>
              <a:t>VALID AND VERIFIABLE </a:t>
            </a:r>
            <a:r>
              <a:rPr lang="en-GB" b="0" i="0" u="none" strike="noStrike">
                <a:solidFill>
                  <a:srgbClr val="111111"/>
                </a:solidFill>
                <a:effectLst/>
                <a:latin typeface="Segoe UI" panose="020B0502040204020203" pitchFamily="34" charset="0"/>
              </a:rPr>
              <a:t>- this concept implies that whatever you conclude on the basis of your findings is correct and can be verified by you and others.</a:t>
            </a:r>
          </a:p>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8</a:t>
            </a:fld>
            <a:endParaRPr lang="en-GB"/>
          </a:p>
        </p:txBody>
      </p:sp>
    </p:spTree>
    <p:extLst>
      <p:ext uri="{BB962C8B-B14F-4D97-AF65-F5344CB8AC3E}">
        <p14:creationId xmlns:p14="http://schemas.microsoft.com/office/powerpoint/2010/main" val="498113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9</a:t>
            </a:fld>
            <a:endParaRPr lang="en-GB"/>
          </a:p>
        </p:txBody>
      </p:sp>
    </p:spTree>
    <p:extLst>
      <p:ext uri="{BB962C8B-B14F-4D97-AF65-F5344CB8AC3E}">
        <p14:creationId xmlns:p14="http://schemas.microsoft.com/office/powerpoint/2010/main" val="2897793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Outline here how the project is structured and the stages they are expected to reach during the academic year. Those highlighted in red are key points where students will firstly meet with their tutor to discuss initial plans and to determine which aspects of the stage 1 material thy will need to focus on. </a:t>
            </a:r>
          </a:p>
        </p:txBody>
      </p:sp>
      <p:sp>
        <p:nvSpPr>
          <p:cNvPr id="4" name="Slide Number Placeholder 3"/>
          <p:cNvSpPr>
            <a:spLocks noGrp="1"/>
          </p:cNvSpPr>
          <p:nvPr>
            <p:ph type="sldNum" sz="quarter" idx="5"/>
          </p:nvPr>
        </p:nvSpPr>
        <p:spPr/>
        <p:txBody>
          <a:bodyPr/>
          <a:lstStyle/>
          <a:p>
            <a:fld id="{51F1A0E1-68E8-4E20-B3AE-D0EEFF9E87D6}" type="slidenum">
              <a:rPr lang="en-GB" smtClean="0"/>
              <a:t>10</a:t>
            </a:fld>
            <a:endParaRPr lang="en-GB"/>
          </a:p>
        </p:txBody>
      </p:sp>
    </p:spTree>
    <p:extLst>
      <p:ext uri="{BB962C8B-B14F-4D97-AF65-F5344CB8AC3E}">
        <p14:creationId xmlns:p14="http://schemas.microsoft.com/office/powerpoint/2010/main" val="1697452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Make a distinction here between the two, ethics forms to be completed regardless but for primary research this will need formal university approval and therefore early completion of the ethics form is important. </a:t>
            </a:r>
          </a:p>
        </p:txBody>
      </p:sp>
      <p:sp>
        <p:nvSpPr>
          <p:cNvPr id="4" name="Slide Number Placeholder 3"/>
          <p:cNvSpPr>
            <a:spLocks noGrp="1"/>
          </p:cNvSpPr>
          <p:nvPr>
            <p:ph type="sldNum" sz="quarter" idx="5"/>
          </p:nvPr>
        </p:nvSpPr>
        <p:spPr/>
        <p:txBody>
          <a:bodyPr/>
          <a:lstStyle/>
          <a:p>
            <a:fld id="{51F1A0E1-68E8-4E20-B3AE-D0EEFF9E87D6}" type="slidenum">
              <a:rPr lang="en-GB" smtClean="0"/>
              <a:t>12</a:t>
            </a:fld>
            <a:endParaRPr lang="en-GB"/>
          </a:p>
        </p:txBody>
      </p:sp>
    </p:spTree>
    <p:extLst>
      <p:ext uri="{BB962C8B-B14F-4D97-AF65-F5344CB8AC3E}">
        <p14:creationId xmlns:p14="http://schemas.microsoft.com/office/powerpoint/2010/main" val="3830670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may need to be changed depending on how the portfolio has been altered.</a:t>
            </a:r>
          </a:p>
        </p:txBody>
      </p:sp>
      <p:sp>
        <p:nvSpPr>
          <p:cNvPr id="4" name="Slide Number Placeholder 3"/>
          <p:cNvSpPr>
            <a:spLocks noGrp="1"/>
          </p:cNvSpPr>
          <p:nvPr>
            <p:ph type="sldNum" sz="quarter" idx="5"/>
          </p:nvPr>
        </p:nvSpPr>
        <p:spPr/>
        <p:txBody>
          <a:bodyPr/>
          <a:lstStyle/>
          <a:p>
            <a:fld id="{51F1A0E1-68E8-4E20-B3AE-D0EEFF9E87D6}" type="slidenum">
              <a:rPr lang="en-GB" smtClean="0"/>
              <a:t>13</a:t>
            </a:fld>
            <a:endParaRPr lang="en-GB"/>
          </a:p>
        </p:txBody>
      </p:sp>
    </p:spTree>
    <p:extLst>
      <p:ext uri="{BB962C8B-B14F-4D97-AF65-F5344CB8AC3E}">
        <p14:creationId xmlns:p14="http://schemas.microsoft.com/office/powerpoint/2010/main" val="156886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14</a:t>
            </a:fld>
            <a:endParaRPr lang="en-GB"/>
          </a:p>
        </p:txBody>
      </p:sp>
    </p:spTree>
    <p:extLst>
      <p:ext uri="{BB962C8B-B14F-4D97-AF65-F5344CB8AC3E}">
        <p14:creationId xmlns:p14="http://schemas.microsoft.com/office/powerpoint/2010/main" val="41310165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15</a:t>
            </a:fld>
            <a:endParaRPr lang="en-GB"/>
          </a:p>
        </p:txBody>
      </p:sp>
    </p:spTree>
    <p:extLst>
      <p:ext uri="{BB962C8B-B14F-4D97-AF65-F5344CB8AC3E}">
        <p14:creationId xmlns:p14="http://schemas.microsoft.com/office/powerpoint/2010/main" val="376623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16</a:t>
            </a:fld>
            <a:endParaRPr lang="en-GB"/>
          </a:p>
        </p:txBody>
      </p:sp>
    </p:spTree>
    <p:extLst>
      <p:ext uri="{BB962C8B-B14F-4D97-AF65-F5344CB8AC3E}">
        <p14:creationId xmlns:p14="http://schemas.microsoft.com/office/powerpoint/2010/main" val="1635852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17</a:t>
            </a:fld>
            <a:endParaRPr lang="en-GB"/>
          </a:p>
        </p:txBody>
      </p:sp>
    </p:spTree>
    <p:extLst>
      <p:ext uri="{BB962C8B-B14F-4D97-AF65-F5344CB8AC3E}">
        <p14:creationId xmlns:p14="http://schemas.microsoft.com/office/powerpoint/2010/main" val="2551965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may not have a hypothesis but rather a question or a statement. </a:t>
            </a:r>
          </a:p>
          <a:p>
            <a:r>
              <a:rPr lang="en-GB"/>
              <a:t>I quite favour a research question myself.</a:t>
            </a:r>
          </a:p>
        </p:txBody>
      </p:sp>
      <p:sp>
        <p:nvSpPr>
          <p:cNvPr id="4" name="Slide Number Placeholder 3"/>
          <p:cNvSpPr>
            <a:spLocks noGrp="1"/>
          </p:cNvSpPr>
          <p:nvPr>
            <p:ph type="sldNum" sz="quarter" idx="5"/>
          </p:nvPr>
        </p:nvSpPr>
        <p:spPr/>
        <p:txBody>
          <a:bodyPr/>
          <a:lstStyle/>
          <a:p>
            <a:fld id="{51F1A0E1-68E8-4E20-B3AE-D0EEFF9E87D6}" type="slidenum">
              <a:rPr lang="en-GB" smtClean="0"/>
              <a:t>18</a:t>
            </a:fld>
            <a:endParaRPr lang="en-GB"/>
          </a:p>
        </p:txBody>
      </p:sp>
    </p:spTree>
    <p:extLst>
      <p:ext uri="{BB962C8B-B14F-4D97-AF65-F5344CB8AC3E}">
        <p14:creationId xmlns:p14="http://schemas.microsoft.com/office/powerpoint/2010/main" val="3227510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19</a:t>
            </a:fld>
            <a:endParaRPr lang="en-GB"/>
          </a:p>
        </p:txBody>
      </p:sp>
    </p:spTree>
    <p:extLst>
      <p:ext uri="{BB962C8B-B14F-4D97-AF65-F5344CB8AC3E}">
        <p14:creationId xmlns:p14="http://schemas.microsoft.com/office/powerpoint/2010/main" val="2916818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20</a:t>
            </a:fld>
            <a:endParaRPr lang="en-GB"/>
          </a:p>
        </p:txBody>
      </p:sp>
    </p:spTree>
    <p:extLst>
      <p:ext uri="{BB962C8B-B14F-4D97-AF65-F5344CB8AC3E}">
        <p14:creationId xmlns:p14="http://schemas.microsoft.com/office/powerpoint/2010/main" val="25122831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get overwhelmed! Chunk it up!</a:t>
            </a:r>
          </a:p>
        </p:txBody>
      </p:sp>
      <p:sp>
        <p:nvSpPr>
          <p:cNvPr id="4" name="Slide Number Placeholder 3"/>
          <p:cNvSpPr>
            <a:spLocks noGrp="1"/>
          </p:cNvSpPr>
          <p:nvPr>
            <p:ph type="sldNum" sz="quarter" idx="5"/>
          </p:nvPr>
        </p:nvSpPr>
        <p:spPr/>
        <p:txBody>
          <a:bodyPr/>
          <a:lstStyle/>
          <a:p>
            <a:fld id="{51F1A0E1-68E8-4E20-B3AE-D0EEFF9E87D6}" type="slidenum">
              <a:rPr lang="en-GB" smtClean="0"/>
              <a:t>22</a:t>
            </a:fld>
            <a:endParaRPr lang="en-GB"/>
          </a:p>
        </p:txBody>
      </p:sp>
    </p:spTree>
    <p:extLst>
      <p:ext uri="{BB962C8B-B14F-4D97-AF65-F5344CB8AC3E}">
        <p14:creationId xmlns:p14="http://schemas.microsoft.com/office/powerpoint/2010/main" val="1573991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DE9F5AC-2876-4E0F-B32F-677BFDF077AA}" type="datetimeFigureOut">
              <a:rPr lang="en-GB" smtClean="0"/>
              <a:t>03/09/2026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729585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E9F5AC-2876-4E0F-B32F-677BFDF077AA}" type="datetimeFigureOut">
              <a:rPr lang="en-GB" smtClean="0"/>
              <a:t>03/09/2026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557268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03/09/2026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73948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DE9F5AC-2876-4E0F-B32F-677BFDF077AA}" type="datetimeFigureOut">
              <a:rPr lang="en-GB" smtClean="0"/>
              <a:t>03/09/2026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082882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DE9F5AC-2876-4E0F-B32F-677BFDF077AA}" type="datetimeFigureOut">
              <a:rPr lang="en-GB" smtClean="0"/>
              <a:t>03/09/2026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4286090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DE9F5AC-2876-4E0F-B32F-677BFDF077AA}" type="datetimeFigureOut">
              <a:rPr lang="en-GB" smtClean="0"/>
              <a:t>03/09/2026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218269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E9F5AC-2876-4E0F-B32F-677BFDF077AA}" type="datetimeFigureOut">
              <a:rPr lang="en-GB" smtClean="0"/>
              <a:t>03/09/2026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338539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03/09/2026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641844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03/09/2026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4231457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03/09/2026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30603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03/09/2026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82000D-E256-4847-A495-4A84B693D5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44503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03/09/2026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5046112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03/09/2026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82000D-E256-4847-A495-4A84B693D5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7995655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03/09/2026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942943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E9F5AC-2876-4E0F-B32F-677BFDF077AA}" type="datetimeFigureOut">
              <a:rPr lang="en-GB" smtClean="0"/>
              <a:t>03/09/2026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65893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E9F5AC-2876-4E0F-B32F-677BFDF077AA}" type="datetimeFigureOut">
              <a:rPr lang="en-GB" smtClean="0"/>
              <a:t>03/09/2026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406808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DE9F5AC-2876-4E0F-B32F-677BFDF077AA}" type="datetimeFigureOut">
              <a:rPr lang="en-GB" smtClean="0"/>
              <a:t>03/09/2026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782000D-E256-4847-A495-4A84B693D5EB}" type="slidenum">
              <a:rPr lang="en-GB" smtClean="0"/>
              <a:t>‹#›</a:t>
            </a:fld>
            <a:endParaRPr lang="en-GB"/>
          </a:p>
        </p:txBody>
      </p:sp>
    </p:spTree>
    <p:extLst>
      <p:ext uri="{BB962C8B-B14F-4D97-AF65-F5344CB8AC3E}">
        <p14:creationId xmlns:p14="http://schemas.microsoft.com/office/powerpoint/2010/main" val="1926872608"/>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dreamstime.com/royalty-free-stock-photography-four-gears-steps-procedure-process-principles-elements-numbers-to-illustrate-to-perform-task-solve-problem-image36962337"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finsmes.com/2019/03/advance-to-acquire-turnitin.html"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dreamstime.com/stock-illustration-hypothesis-colorful-stripes-alphabets-written-over-backgrounds-image52501313"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franklinscience.weebly.com/15---variables.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creativecommons.org/licenses/by/3.0/"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hyperlink" Target="http://misrelatosyotrascosas.blogspot.com/2016/02/personaje.html" TargetMode="External"/><Relationship Id="rId5" Type="http://schemas.openxmlformats.org/officeDocument/2006/relationships/image" Target="../media/image8.jpeg"/><Relationship Id="rId4" Type="http://schemas.openxmlformats.org/officeDocument/2006/relationships/hyperlink" Target="https://www.clipartkey.com/view/TRximb_free-png-question-mark-question-mark-colourful-transparent/"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hyperlink" Target="http://www.clker.com/clipart-book-with-title.html" TargetMode="External"/><Relationship Id="rId5" Type="http://schemas.openxmlformats.org/officeDocument/2006/relationships/image" Target="../media/image10.png"/><Relationship Id="rId4" Type="http://schemas.openxmlformats.org/officeDocument/2006/relationships/hyperlink" Target="https://www.pinclipart.com/pindetail/iTxJJxJ_unsure-face-clip-art-png-downloa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A picture containing icon&#10;&#10;Description automatically generated">
            <a:extLst>
              <a:ext uri="{FF2B5EF4-FFF2-40B4-BE49-F238E27FC236}">
                <a16:creationId xmlns:a16="http://schemas.microsoft.com/office/drawing/2014/main" id="{1118D75F-C388-4B0B-9C84-207D947BFDA5}"/>
              </a:ext>
            </a:extLst>
          </p:cNvPr>
          <p:cNvPicPr>
            <a:picLocks noChangeAspect="1"/>
          </p:cNvPicPr>
          <p:nvPr/>
        </p:nvPicPr>
        <p:blipFill rotWithShape="1">
          <a:blip r:embed="rId3">
            <a:duotone>
              <a:schemeClr val="bg2">
                <a:shade val="45000"/>
                <a:satMod val="135000"/>
              </a:schemeClr>
              <a:prstClr val="white"/>
            </a:duotone>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268" b="23482"/>
          <a:stretch>
            <a:fillRect/>
          </a:stretch>
        </p:blipFill>
        <p:spPr>
          <a:xfrm>
            <a:off x="20" y="10"/>
            <a:ext cx="12191980" cy="6857990"/>
          </a:xfrm>
          <a:prstGeom prst="rect">
            <a:avLst/>
          </a:prstGeom>
        </p:spPr>
      </p:pic>
      <p:sp>
        <p:nvSpPr>
          <p:cNvPr id="2" name="Title 1"/>
          <p:cNvSpPr>
            <a:spLocks noGrp="1"/>
          </p:cNvSpPr>
          <p:nvPr>
            <p:ph type="ctrTitle"/>
          </p:nvPr>
        </p:nvSpPr>
        <p:spPr>
          <a:xfrm>
            <a:off x="2589213" y="2514600"/>
            <a:ext cx="8915399" cy="2262781"/>
          </a:xfrm>
        </p:spPr>
        <p:txBody>
          <a:bodyPr>
            <a:normAutofit fontScale="90000"/>
          </a:bodyPr>
          <a:lstStyle/>
          <a:p>
            <a:r>
              <a:rPr lang="en-GB" err="1"/>
              <a:t>Prosiect</a:t>
            </a:r>
            <a:r>
              <a:rPr lang="en-GB"/>
              <a:t> </a:t>
            </a:r>
            <a:r>
              <a:rPr lang="en-GB" err="1"/>
              <a:t>Annibynnol</a:t>
            </a:r>
            <a:br>
              <a:rPr lang="en-GB"/>
            </a:br>
            <a:r>
              <a:rPr lang="en-GB"/>
              <a:t>Independent Project</a:t>
            </a:r>
            <a:br>
              <a:rPr lang="en-GB"/>
            </a:br>
            <a:r>
              <a:rPr lang="en-GB"/>
              <a:t>ECGE6003</a:t>
            </a:r>
          </a:p>
        </p:txBody>
      </p:sp>
      <p:sp>
        <p:nvSpPr>
          <p:cNvPr id="3" name="Subtitle 2"/>
          <p:cNvSpPr>
            <a:spLocks noGrp="1"/>
          </p:cNvSpPr>
          <p:nvPr>
            <p:ph type="subTitle" idx="1"/>
          </p:nvPr>
        </p:nvSpPr>
        <p:spPr>
          <a:xfrm>
            <a:off x="2589213" y="4777379"/>
            <a:ext cx="8915399" cy="1126283"/>
          </a:xfrm>
        </p:spPr>
        <p:txBody>
          <a:bodyPr vert="horz" lIns="91440" tIns="45720" rIns="91440" bIns="45720" rtlCol="0">
            <a:normAutofit/>
          </a:bodyPr>
          <a:lstStyle/>
          <a:p>
            <a:r>
              <a:rPr lang="en-GB" err="1"/>
              <a:t>Cyflwyniad</a:t>
            </a:r>
            <a:r>
              <a:rPr lang="en-GB"/>
              <a:t> </a:t>
            </a:r>
            <a:r>
              <a:rPr lang="en-GB" err="1"/>
              <a:t>i’r</a:t>
            </a:r>
            <a:r>
              <a:rPr lang="en-GB"/>
              <a:t> </a:t>
            </a:r>
            <a:r>
              <a:rPr lang="en-GB" err="1"/>
              <a:t>Modiwl</a:t>
            </a:r>
            <a:r>
              <a:rPr lang="en-GB"/>
              <a:t> / Introduction to the Module </a:t>
            </a:r>
          </a:p>
        </p:txBody>
      </p:sp>
    </p:spTree>
    <p:extLst>
      <p:ext uri="{BB962C8B-B14F-4D97-AF65-F5344CB8AC3E}">
        <p14:creationId xmlns:p14="http://schemas.microsoft.com/office/powerpoint/2010/main" val="225180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C012-2B6E-AF3F-E176-39C1D3E449D6}"/>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F766AB32-2A86-5BAD-75F4-D653584DF410}"/>
              </a:ext>
            </a:extLst>
          </p:cNvPr>
          <p:cNvSpPr>
            <a:spLocks noGrp="1"/>
          </p:cNvSpPr>
          <p:nvPr>
            <p:ph sz="half" idx="1"/>
          </p:nvPr>
        </p:nvSpPr>
        <p:spPr/>
        <p:txBody>
          <a:bodyPr vert="horz" lIns="91440" tIns="45720" rIns="91440" bIns="45720" rtlCol="0" anchor="t">
            <a:normAutofit/>
          </a:bodyPr>
          <a:lstStyle/>
          <a:p>
            <a:r>
              <a:rPr lang="en-GB" err="1">
                <a:ea typeface="+mn-lt"/>
                <a:cs typeface="+mn-lt"/>
              </a:rPr>
              <a:t>Erbyn</a:t>
            </a:r>
            <a:r>
              <a:rPr lang="en-GB">
                <a:ea typeface="+mn-lt"/>
                <a:cs typeface="+mn-lt"/>
              </a:rPr>
              <a:t> </a:t>
            </a:r>
            <a:r>
              <a:rPr lang="en-GB" err="1">
                <a:ea typeface="+mn-lt"/>
                <a:cs typeface="+mn-lt"/>
              </a:rPr>
              <a:t>diwedd</a:t>
            </a:r>
            <a:r>
              <a:rPr lang="en-GB">
                <a:ea typeface="+mn-lt"/>
                <a:cs typeface="+mn-lt"/>
              </a:rPr>
              <a:t> y </a:t>
            </a:r>
            <a:r>
              <a:rPr lang="en-GB" err="1">
                <a:ea typeface="+mn-lt"/>
                <a:cs typeface="+mn-lt"/>
              </a:rPr>
              <a:t>sesiwn</a:t>
            </a:r>
            <a:r>
              <a:rPr lang="en-GB">
                <a:ea typeface="+mn-lt"/>
                <a:cs typeface="+mn-lt"/>
              </a:rPr>
              <a:t> hon, </a:t>
            </a:r>
            <a:r>
              <a:rPr lang="en-GB" err="1">
                <a:ea typeface="+mn-lt"/>
                <a:cs typeface="+mn-lt"/>
              </a:rPr>
              <a:t>byddwch</a:t>
            </a:r>
            <a:r>
              <a:rPr lang="en-GB">
                <a:ea typeface="+mn-lt"/>
                <a:cs typeface="+mn-lt"/>
              </a:rPr>
              <a:t> </a:t>
            </a:r>
            <a:r>
              <a:rPr lang="en-GB" err="1">
                <a:ea typeface="+mn-lt"/>
                <a:cs typeface="+mn-lt"/>
              </a:rPr>
              <a:t>yn</a:t>
            </a:r>
            <a:r>
              <a:rPr lang="en-GB">
                <a:ea typeface="+mn-lt"/>
                <a:cs typeface="+mn-lt"/>
              </a:rPr>
              <a:t> </a:t>
            </a:r>
            <a:r>
              <a:rPr lang="en-GB" err="1">
                <a:ea typeface="+mn-lt"/>
                <a:cs typeface="+mn-lt"/>
              </a:rPr>
              <a:t>gallu</a:t>
            </a:r>
            <a:r>
              <a:rPr lang="en-GB">
                <a:ea typeface="+mn-lt"/>
                <a:cs typeface="+mn-lt"/>
              </a:rPr>
              <a:t>: </a:t>
            </a:r>
            <a:endParaRPr lang="en-GB"/>
          </a:p>
          <a:p>
            <a:r>
              <a:rPr lang="en-GB" err="1">
                <a:ea typeface="+mn-lt"/>
                <a:cs typeface="+mn-lt"/>
              </a:rPr>
              <a:t>Cofio</a:t>
            </a:r>
            <a:r>
              <a:rPr lang="en-GB">
                <a:ea typeface="+mn-lt"/>
                <a:cs typeface="+mn-lt"/>
              </a:rPr>
              <a:t> </a:t>
            </a:r>
            <a:r>
              <a:rPr lang="en-GB" err="1">
                <a:ea typeface="+mn-lt"/>
                <a:cs typeface="+mn-lt"/>
              </a:rPr>
              <a:t>dyddiadau</a:t>
            </a:r>
            <a:r>
              <a:rPr lang="en-GB">
                <a:ea typeface="+mn-lt"/>
                <a:cs typeface="+mn-lt"/>
              </a:rPr>
              <a:t> </a:t>
            </a:r>
            <a:r>
              <a:rPr lang="en-GB" err="1">
                <a:ea typeface="+mn-lt"/>
                <a:cs typeface="+mn-lt"/>
              </a:rPr>
              <a:t>allweddol</a:t>
            </a:r>
            <a:r>
              <a:rPr lang="en-GB">
                <a:ea typeface="+mn-lt"/>
                <a:cs typeface="+mn-lt"/>
              </a:rPr>
              <a:t> y </a:t>
            </a:r>
            <a:r>
              <a:rPr lang="en-GB" err="1">
                <a:ea typeface="+mn-lt"/>
                <a:cs typeface="+mn-lt"/>
              </a:rPr>
              <a:t>modiwl</a:t>
            </a:r>
            <a:r>
              <a:rPr lang="en-GB">
                <a:ea typeface="+mn-lt"/>
                <a:cs typeface="+mn-lt"/>
              </a:rPr>
              <a:t> </a:t>
            </a:r>
            <a:endParaRPr lang="en-GB"/>
          </a:p>
          <a:p>
            <a:r>
              <a:rPr lang="en-GB" err="1">
                <a:ea typeface="+mn-lt"/>
                <a:cs typeface="+mn-lt"/>
              </a:rPr>
              <a:t>Trafod</a:t>
            </a:r>
            <a:r>
              <a:rPr lang="en-GB">
                <a:ea typeface="+mn-lt"/>
                <a:cs typeface="+mn-lt"/>
              </a:rPr>
              <a:t> </a:t>
            </a:r>
            <a:r>
              <a:rPr lang="en-GB" err="1">
                <a:ea typeface="+mn-lt"/>
                <a:cs typeface="+mn-lt"/>
              </a:rPr>
              <a:t>tair</a:t>
            </a:r>
            <a:r>
              <a:rPr lang="en-GB">
                <a:ea typeface="+mn-lt"/>
                <a:cs typeface="+mn-lt"/>
              </a:rPr>
              <a:t> </a:t>
            </a:r>
            <a:r>
              <a:rPr lang="en-GB" err="1">
                <a:ea typeface="+mn-lt"/>
                <a:cs typeface="+mn-lt"/>
              </a:rPr>
              <a:t>elfen</a:t>
            </a:r>
            <a:r>
              <a:rPr lang="en-GB">
                <a:ea typeface="+mn-lt"/>
                <a:cs typeface="+mn-lt"/>
              </a:rPr>
              <a:t> y </a:t>
            </a:r>
            <a:r>
              <a:rPr lang="en-GB" err="1">
                <a:ea typeface="+mn-lt"/>
                <a:cs typeface="+mn-lt"/>
              </a:rPr>
              <a:t>prosiect</a:t>
            </a:r>
            <a:r>
              <a:rPr lang="en-GB">
                <a:ea typeface="+mn-lt"/>
                <a:cs typeface="+mn-lt"/>
              </a:rPr>
              <a:t>. </a:t>
            </a:r>
            <a:endParaRPr lang="en-GB"/>
          </a:p>
          <a:p>
            <a:endParaRPr lang="en-GB"/>
          </a:p>
          <a:p>
            <a:endParaRPr lang="en-GB"/>
          </a:p>
        </p:txBody>
      </p:sp>
      <p:sp>
        <p:nvSpPr>
          <p:cNvPr id="4" name="Content Placeholder 3">
            <a:extLst>
              <a:ext uri="{FF2B5EF4-FFF2-40B4-BE49-F238E27FC236}">
                <a16:creationId xmlns:a16="http://schemas.microsoft.com/office/drawing/2014/main" id="{C3A39534-4463-2DA5-07DA-7C3A3C68AACD}"/>
              </a:ext>
            </a:extLst>
          </p:cNvPr>
          <p:cNvSpPr>
            <a:spLocks noGrp="1"/>
          </p:cNvSpPr>
          <p:nvPr>
            <p:ph sz="half" idx="2"/>
          </p:nvPr>
        </p:nvSpPr>
        <p:spPr/>
        <p:txBody>
          <a:bodyPr>
            <a:normAutofit/>
          </a:bodyPr>
          <a:lstStyle/>
          <a:p>
            <a:r>
              <a:rPr lang="en-GB"/>
              <a:t>By the end of this session, you will be able to:</a:t>
            </a:r>
          </a:p>
          <a:p>
            <a:r>
              <a:rPr lang="en-GB"/>
              <a:t>Recall the key dates for the module</a:t>
            </a:r>
          </a:p>
          <a:p>
            <a:r>
              <a:rPr lang="en-GB"/>
              <a:t>Discuss the three elements of the project.</a:t>
            </a:r>
          </a:p>
          <a:p>
            <a:endParaRPr lang="en-GB"/>
          </a:p>
          <a:p>
            <a:pPr lvl="1"/>
            <a:endParaRPr lang="en-GB"/>
          </a:p>
        </p:txBody>
      </p:sp>
    </p:spTree>
    <p:extLst>
      <p:ext uri="{BB962C8B-B14F-4D97-AF65-F5344CB8AC3E}">
        <p14:creationId xmlns:p14="http://schemas.microsoft.com/office/powerpoint/2010/main" val="343093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 </a:t>
            </a:r>
            <a:r>
              <a:rPr lang="en-GB" err="1"/>
              <a:t>Prosiect</a:t>
            </a:r>
            <a:r>
              <a:rPr lang="en-GB"/>
              <a:t> </a:t>
            </a:r>
            <a:r>
              <a:rPr lang="en-GB" err="1"/>
              <a:t>Annibynnol</a:t>
            </a:r>
            <a:br>
              <a:rPr lang="en-GB"/>
            </a:br>
            <a:r>
              <a:rPr lang="en-GB"/>
              <a:t>The Independent Project</a:t>
            </a:r>
          </a:p>
        </p:txBody>
      </p:sp>
      <p:sp>
        <p:nvSpPr>
          <p:cNvPr id="3" name="Content Placeholder 2"/>
          <p:cNvSpPr>
            <a:spLocks noGrp="1"/>
          </p:cNvSpPr>
          <p:nvPr>
            <p:ph sz="half" idx="1"/>
          </p:nvPr>
        </p:nvSpPr>
        <p:spPr/>
        <p:txBody>
          <a:bodyPr vert="horz" lIns="91440" tIns="45720" rIns="91440" bIns="45720" rtlCol="0" anchor="t">
            <a:normAutofit/>
          </a:bodyPr>
          <a:lstStyle/>
          <a:p>
            <a:r>
              <a:rPr lang="en-GB" err="1"/>
              <a:t>Strwythur</a:t>
            </a:r>
            <a:r>
              <a:rPr lang="en-GB"/>
              <a:t> </a:t>
            </a:r>
            <a:r>
              <a:rPr lang="en-GB" err="1"/>
              <a:t>portffolio</a:t>
            </a:r>
            <a:r>
              <a:rPr lang="en-GB"/>
              <a:t> (3 </a:t>
            </a:r>
            <a:r>
              <a:rPr lang="en-GB" err="1"/>
              <a:t>elfen</a:t>
            </a:r>
            <a:r>
              <a:rPr lang="en-GB"/>
              <a:t>)</a:t>
            </a:r>
          </a:p>
          <a:p>
            <a:endParaRPr lang="en-GB">
              <a:cs typeface="Calibri"/>
            </a:endParaRPr>
          </a:p>
          <a:p>
            <a:r>
              <a:rPr lang="en-GB" err="1"/>
              <a:t>Bydd</a:t>
            </a:r>
            <a:r>
              <a:rPr lang="en-GB"/>
              <a:t> </a:t>
            </a:r>
            <a:r>
              <a:rPr lang="en-GB" err="1"/>
              <a:t>cefnogaeth</a:t>
            </a:r>
            <a:r>
              <a:rPr lang="en-GB"/>
              <a:t> </a:t>
            </a:r>
            <a:r>
              <a:rPr lang="en-GB" err="1"/>
              <a:t>tiwtor</a:t>
            </a:r>
            <a:r>
              <a:rPr lang="en-GB"/>
              <a:t> </a:t>
            </a:r>
            <a:r>
              <a:rPr lang="en-GB" err="1"/>
              <a:t>ond</a:t>
            </a:r>
            <a:r>
              <a:rPr lang="en-GB"/>
              <a:t> </a:t>
            </a:r>
            <a:r>
              <a:rPr lang="en-GB" err="1"/>
              <a:t>mae</a:t>
            </a:r>
            <a:r>
              <a:rPr lang="en-GB"/>
              <a:t> </a:t>
            </a:r>
            <a:r>
              <a:rPr lang="en-GB" err="1"/>
              <a:t>hwn</a:t>
            </a:r>
            <a:r>
              <a:rPr lang="en-GB"/>
              <a:t> </a:t>
            </a:r>
            <a:r>
              <a:rPr lang="en-GB" err="1"/>
              <a:t>yn</a:t>
            </a:r>
            <a:r>
              <a:rPr lang="en-GB"/>
              <a:t> </a:t>
            </a:r>
            <a:r>
              <a:rPr lang="en-GB" err="1"/>
              <a:t>bennaf</a:t>
            </a:r>
            <a:r>
              <a:rPr lang="en-GB"/>
              <a:t> </a:t>
            </a:r>
            <a:r>
              <a:rPr lang="en-GB" err="1"/>
              <a:t>yn</a:t>
            </a:r>
            <a:r>
              <a:rPr lang="en-GB"/>
              <a:t> </a:t>
            </a:r>
            <a:r>
              <a:rPr lang="en-GB" err="1"/>
              <a:t>ddarn</a:t>
            </a:r>
            <a:r>
              <a:rPr lang="en-GB"/>
              <a:t> </a:t>
            </a:r>
            <a:r>
              <a:rPr lang="en-GB" err="1"/>
              <a:t>annibynnol</a:t>
            </a:r>
            <a:r>
              <a:rPr lang="en-GB"/>
              <a:t> o </a:t>
            </a:r>
            <a:r>
              <a:rPr lang="en-GB" err="1"/>
              <a:t>waith</a:t>
            </a:r>
            <a:r>
              <a:rPr lang="en-GB"/>
              <a:t>. </a:t>
            </a:r>
          </a:p>
          <a:p>
            <a:endParaRPr lang="en-GB"/>
          </a:p>
        </p:txBody>
      </p:sp>
      <p:sp>
        <p:nvSpPr>
          <p:cNvPr id="8" name="Content Placeholder 7">
            <a:extLst>
              <a:ext uri="{FF2B5EF4-FFF2-40B4-BE49-F238E27FC236}">
                <a16:creationId xmlns:a16="http://schemas.microsoft.com/office/drawing/2014/main" id="{4F552C05-C098-D876-B427-312068D46AAA}"/>
              </a:ext>
            </a:extLst>
          </p:cNvPr>
          <p:cNvSpPr>
            <a:spLocks noGrp="1"/>
          </p:cNvSpPr>
          <p:nvPr>
            <p:ph sz="half" idx="2"/>
          </p:nvPr>
        </p:nvSpPr>
        <p:spPr/>
        <p:txBody>
          <a:bodyPr/>
          <a:lstStyle/>
          <a:p>
            <a:r>
              <a:rPr lang="en-GB"/>
              <a:t>Portfolio structure (3 elements)</a:t>
            </a:r>
          </a:p>
          <a:p>
            <a:endParaRPr lang="en-GB"/>
          </a:p>
          <a:p>
            <a:r>
              <a:rPr lang="en-GB"/>
              <a:t>Some tutor support but this is very much an independent piece of work. </a:t>
            </a:r>
          </a:p>
          <a:p>
            <a:endParaRPr lang="en-GB"/>
          </a:p>
        </p:txBody>
      </p:sp>
      <p:sp>
        <p:nvSpPr>
          <p:cNvPr id="4" name="Content Placeholder 2">
            <a:extLst>
              <a:ext uri="{FF2B5EF4-FFF2-40B4-BE49-F238E27FC236}">
                <a16:creationId xmlns:a16="http://schemas.microsoft.com/office/drawing/2014/main" id="{9BF62D97-1262-4E3C-8B0E-F7F301499C48}"/>
              </a:ext>
            </a:extLst>
          </p:cNvPr>
          <p:cNvSpPr txBox="1">
            <a:spLocks/>
          </p:cNvSpPr>
          <p:nvPr/>
        </p:nvSpPr>
        <p:spPr>
          <a:xfrm>
            <a:off x="521515" y="2977227"/>
            <a:ext cx="4307719"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000"/>
          </a:p>
        </p:txBody>
      </p:sp>
      <p:pic>
        <p:nvPicPr>
          <p:cNvPr id="7" name="Picture 6" descr="A picture containing icon&#10;&#10;Description automatically generated">
            <a:extLst>
              <a:ext uri="{FF2B5EF4-FFF2-40B4-BE49-F238E27FC236}">
                <a16:creationId xmlns:a16="http://schemas.microsoft.com/office/drawing/2014/main" id="{8C2E0198-32DB-4B1C-9CEF-573F45FECEE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98961" y="156345"/>
            <a:ext cx="1973865" cy="1973865"/>
          </a:xfrm>
          <a:prstGeom prst="rect">
            <a:avLst/>
          </a:prstGeom>
        </p:spPr>
      </p:pic>
    </p:spTree>
    <p:extLst>
      <p:ext uri="{BB962C8B-B14F-4D97-AF65-F5344CB8AC3E}">
        <p14:creationId xmlns:p14="http://schemas.microsoft.com/office/powerpoint/2010/main" val="1361301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Eich</a:t>
            </a:r>
            <a:r>
              <a:rPr lang="en-GB"/>
              <a:t> </a:t>
            </a:r>
            <a:r>
              <a:rPr lang="en-GB" err="1"/>
              <a:t>dewisiadau</a:t>
            </a:r>
            <a:r>
              <a:rPr lang="en-GB"/>
              <a:t>/Your Choices</a:t>
            </a:r>
          </a:p>
        </p:txBody>
      </p:sp>
      <p:sp>
        <p:nvSpPr>
          <p:cNvPr id="3" name="Content Placeholder 2"/>
          <p:cNvSpPr>
            <a:spLocks noGrp="1"/>
          </p:cNvSpPr>
          <p:nvPr>
            <p:ph sz="half" idx="1"/>
          </p:nvPr>
        </p:nvSpPr>
        <p:spPr/>
        <p:txBody>
          <a:bodyPr>
            <a:normAutofit/>
          </a:bodyPr>
          <a:lstStyle/>
          <a:p>
            <a:r>
              <a:rPr lang="en-GB"/>
              <a:t>Eich </a:t>
            </a:r>
            <a:r>
              <a:rPr lang="en-GB" err="1"/>
              <a:t>gwaith</a:t>
            </a:r>
            <a:r>
              <a:rPr lang="en-GB"/>
              <a:t> </a:t>
            </a:r>
            <a:r>
              <a:rPr lang="en-GB" err="1"/>
              <a:t>eich</a:t>
            </a:r>
            <a:r>
              <a:rPr lang="en-GB"/>
              <a:t> </a:t>
            </a:r>
            <a:r>
              <a:rPr lang="en-GB" err="1"/>
              <a:t>hyn</a:t>
            </a:r>
            <a:r>
              <a:rPr lang="en-GB"/>
              <a:t> </a:t>
            </a:r>
            <a:r>
              <a:rPr lang="en-GB" err="1"/>
              <a:t>fydd</a:t>
            </a:r>
            <a:r>
              <a:rPr lang="en-GB"/>
              <a:t> </a:t>
            </a:r>
            <a:r>
              <a:rPr lang="en-GB" err="1"/>
              <a:t>hwn</a:t>
            </a:r>
            <a:endParaRPr lang="en-GB"/>
          </a:p>
          <a:p>
            <a:r>
              <a:rPr lang="en-GB"/>
              <a:t>Eich </a:t>
            </a:r>
            <a:r>
              <a:rPr lang="en-GB" err="1"/>
              <a:t>syniad</a:t>
            </a:r>
            <a:r>
              <a:rPr lang="en-GB"/>
              <a:t> </a:t>
            </a:r>
            <a:r>
              <a:rPr lang="en-GB" err="1"/>
              <a:t>gwreiddiol</a:t>
            </a:r>
            <a:r>
              <a:rPr lang="en-GB"/>
              <a:t> </a:t>
            </a:r>
            <a:r>
              <a:rPr lang="en-GB" err="1"/>
              <a:t>eich</a:t>
            </a:r>
            <a:r>
              <a:rPr lang="en-GB"/>
              <a:t> </a:t>
            </a:r>
            <a:r>
              <a:rPr lang="en-GB" err="1"/>
              <a:t>hun</a:t>
            </a:r>
            <a:r>
              <a:rPr lang="en-GB"/>
              <a:t> – </a:t>
            </a:r>
            <a:r>
              <a:rPr lang="en-GB" err="1"/>
              <a:t>ddim</a:t>
            </a:r>
            <a:r>
              <a:rPr lang="en-GB"/>
              <a:t> </a:t>
            </a:r>
            <a:r>
              <a:rPr lang="en-GB" err="1"/>
              <a:t>yn</a:t>
            </a:r>
            <a:r>
              <a:rPr lang="en-GB"/>
              <a:t> </a:t>
            </a:r>
            <a:r>
              <a:rPr lang="en-GB" err="1"/>
              <a:t>hollol</a:t>
            </a:r>
            <a:r>
              <a:rPr lang="en-GB"/>
              <a:t> </a:t>
            </a:r>
            <a:r>
              <a:rPr lang="en-GB" err="1"/>
              <a:t>wreiddiol</a:t>
            </a:r>
            <a:r>
              <a:rPr lang="en-GB"/>
              <a:t> </a:t>
            </a:r>
            <a:r>
              <a:rPr lang="en-GB" err="1"/>
              <a:t>ond</a:t>
            </a:r>
            <a:r>
              <a:rPr lang="en-GB"/>
              <a:t> </a:t>
            </a:r>
            <a:r>
              <a:rPr lang="en-GB" err="1"/>
              <a:t>bydd</a:t>
            </a:r>
            <a:r>
              <a:rPr lang="en-GB"/>
              <a:t> </a:t>
            </a:r>
            <a:r>
              <a:rPr lang="en-GB" err="1"/>
              <a:t>angen</a:t>
            </a:r>
            <a:r>
              <a:rPr lang="en-GB"/>
              <a:t> </a:t>
            </a:r>
            <a:r>
              <a:rPr lang="en-GB" err="1"/>
              <a:t>i</a:t>
            </a:r>
            <a:r>
              <a:rPr lang="en-GB"/>
              <a:t> chi </a:t>
            </a:r>
            <a:r>
              <a:rPr lang="en-GB" err="1"/>
              <a:t>gael</a:t>
            </a:r>
            <a:r>
              <a:rPr lang="en-GB"/>
              <a:t> </a:t>
            </a:r>
            <a:r>
              <a:rPr lang="en-GB" err="1"/>
              <a:t>eich</a:t>
            </a:r>
            <a:r>
              <a:rPr lang="en-GB"/>
              <a:t> </a:t>
            </a:r>
            <a:r>
              <a:rPr lang="en-GB" err="1"/>
              <a:t>ongl</a:t>
            </a:r>
            <a:r>
              <a:rPr lang="en-GB"/>
              <a:t> </a:t>
            </a:r>
            <a:r>
              <a:rPr lang="en-GB" err="1"/>
              <a:t>heich</a:t>
            </a:r>
            <a:r>
              <a:rPr lang="en-GB"/>
              <a:t> </a:t>
            </a:r>
            <a:r>
              <a:rPr lang="en-GB" err="1"/>
              <a:t>hun</a:t>
            </a:r>
            <a:r>
              <a:rPr lang="en-GB"/>
              <a:t> </a:t>
            </a:r>
            <a:r>
              <a:rPr lang="en-GB" err="1"/>
              <a:t>ar</a:t>
            </a:r>
            <a:r>
              <a:rPr lang="en-GB"/>
              <a:t> y </a:t>
            </a:r>
            <a:r>
              <a:rPr lang="en-GB" err="1"/>
              <a:t>testun</a:t>
            </a:r>
            <a:r>
              <a:rPr lang="en-GB"/>
              <a:t> </a:t>
            </a:r>
          </a:p>
          <a:p>
            <a:r>
              <a:rPr lang="en-GB"/>
              <a:t>Chi </a:t>
            </a:r>
            <a:r>
              <a:rPr lang="en-GB" err="1"/>
              <a:t>fydd</a:t>
            </a:r>
            <a:r>
              <a:rPr lang="en-GB"/>
              <a:t> y </a:t>
            </a:r>
            <a:r>
              <a:rPr lang="en-GB" err="1"/>
              <a:t>dylunydd</a:t>
            </a:r>
            <a:r>
              <a:rPr lang="en-GB"/>
              <a:t> </a:t>
            </a:r>
          </a:p>
          <a:p>
            <a:r>
              <a:rPr lang="en-GB"/>
              <a:t>Chi </a:t>
            </a:r>
            <a:r>
              <a:rPr lang="en-GB" err="1"/>
              <a:t>fydd</a:t>
            </a:r>
            <a:r>
              <a:rPr lang="en-GB"/>
              <a:t> y </a:t>
            </a:r>
            <a:r>
              <a:rPr lang="en-GB" err="1"/>
              <a:t>trenfydd</a:t>
            </a:r>
            <a:r>
              <a:rPr lang="en-GB"/>
              <a:t> </a:t>
            </a:r>
          </a:p>
          <a:p>
            <a:r>
              <a:rPr lang="en-GB"/>
              <a:t>Chi </a:t>
            </a:r>
            <a:r>
              <a:rPr lang="en-GB" err="1"/>
              <a:t>fydd</a:t>
            </a:r>
            <a:r>
              <a:rPr lang="en-GB"/>
              <a:t> yr </a:t>
            </a:r>
            <a:r>
              <a:rPr lang="en-GB" err="1"/>
              <a:t>awdur</a:t>
            </a:r>
            <a:r>
              <a:rPr lang="en-GB"/>
              <a:t> </a:t>
            </a:r>
          </a:p>
          <a:p>
            <a:r>
              <a:rPr lang="en-GB"/>
              <a:t>Eich </a:t>
            </a:r>
            <a:r>
              <a:rPr lang="en-GB" err="1"/>
              <a:t>creadigaeth</a:t>
            </a:r>
            <a:r>
              <a:rPr lang="en-GB"/>
              <a:t> </a:t>
            </a:r>
            <a:r>
              <a:rPr lang="en-GB" err="1"/>
              <a:t>eich</a:t>
            </a:r>
            <a:r>
              <a:rPr lang="en-GB"/>
              <a:t> </a:t>
            </a:r>
            <a:r>
              <a:rPr lang="en-GB" err="1"/>
              <a:t>hun</a:t>
            </a:r>
            <a:r>
              <a:rPr lang="en-GB"/>
              <a:t>!</a:t>
            </a:r>
          </a:p>
          <a:p>
            <a:endParaRPr lang="en-GB"/>
          </a:p>
        </p:txBody>
      </p:sp>
      <p:sp>
        <p:nvSpPr>
          <p:cNvPr id="8" name="Content Placeholder 7">
            <a:extLst>
              <a:ext uri="{FF2B5EF4-FFF2-40B4-BE49-F238E27FC236}">
                <a16:creationId xmlns:a16="http://schemas.microsoft.com/office/drawing/2014/main" id="{D9E63CFC-53CE-491C-751C-423A7E1B9DCB}"/>
              </a:ext>
            </a:extLst>
          </p:cNvPr>
          <p:cNvSpPr>
            <a:spLocks noGrp="1"/>
          </p:cNvSpPr>
          <p:nvPr>
            <p:ph sz="half" idx="2"/>
          </p:nvPr>
        </p:nvSpPr>
        <p:spPr/>
        <p:txBody>
          <a:bodyPr/>
          <a:lstStyle/>
          <a:p>
            <a:r>
              <a:rPr lang="en-GB"/>
              <a:t>It will be all your own work</a:t>
            </a:r>
          </a:p>
          <a:p>
            <a:r>
              <a:rPr lang="en-GB"/>
              <a:t>Your own original idea – won’t be completely original but you need to have your own slant on a topic area </a:t>
            </a:r>
          </a:p>
          <a:p>
            <a:r>
              <a:rPr lang="en-GB"/>
              <a:t>You will be the designer </a:t>
            </a:r>
          </a:p>
          <a:p>
            <a:r>
              <a:rPr lang="en-GB"/>
              <a:t>You will be the organiser </a:t>
            </a:r>
          </a:p>
          <a:p>
            <a:r>
              <a:rPr lang="en-GB"/>
              <a:t>You will be the author </a:t>
            </a:r>
          </a:p>
          <a:p>
            <a:r>
              <a:rPr lang="en-GB"/>
              <a:t>Your very own creation!</a:t>
            </a:r>
          </a:p>
          <a:p>
            <a:endParaRPr lang="en-GB"/>
          </a:p>
        </p:txBody>
      </p:sp>
      <p:sp>
        <p:nvSpPr>
          <p:cNvPr id="4" name="Content Placeholder 2">
            <a:extLst>
              <a:ext uri="{FF2B5EF4-FFF2-40B4-BE49-F238E27FC236}">
                <a16:creationId xmlns:a16="http://schemas.microsoft.com/office/drawing/2014/main" id="{6C05BD42-AAFB-4E34-9EC7-1AAF58897525}"/>
              </a:ext>
            </a:extLst>
          </p:cNvPr>
          <p:cNvSpPr txBox="1">
            <a:spLocks/>
          </p:cNvSpPr>
          <p:nvPr/>
        </p:nvSpPr>
        <p:spPr>
          <a:xfrm>
            <a:off x="907908" y="2549890"/>
            <a:ext cx="406776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000"/>
          </a:p>
        </p:txBody>
      </p:sp>
      <p:pic>
        <p:nvPicPr>
          <p:cNvPr id="5" name="Picture 4" descr="A picture containing icon&#10;&#10;Description automatically generated">
            <a:extLst>
              <a:ext uri="{FF2B5EF4-FFF2-40B4-BE49-F238E27FC236}">
                <a16:creationId xmlns:a16="http://schemas.microsoft.com/office/drawing/2014/main" id="{CC5650D0-3180-4012-BB9D-43827ED538B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45753" y="307527"/>
            <a:ext cx="1817793" cy="1817793"/>
          </a:xfrm>
          <a:prstGeom prst="rect">
            <a:avLst/>
          </a:prstGeom>
        </p:spPr>
      </p:pic>
    </p:spTree>
    <p:extLst>
      <p:ext uri="{BB962C8B-B14F-4D97-AF65-F5344CB8AC3E}">
        <p14:creationId xmlns:p14="http://schemas.microsoft.com/office/powerpoint/2010/main" val="1444916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Fel</a:t>
            </a:r>
            <a:r>
              <a:rPr lang="en-GB"/>
              <a:t> y </a:t>
            </a:r>
            <a:r>
              <a:rPr lang="en-GB" err="1"/>
              <a:t>rhan</a:t>
            </a:r>
            <a:r>
              <a:rPr lang="en-GB"/>
              <a:t> </a:t>
            </a:r>
            <a:r>
              <a:rPr lang="en-GB" err="1"/>
              <a:t>fwyaf</a:t>
            </a:r>
            <a:r>
              <a:rPr lang="en-GB"/>
              <a:t> o </a:t>
            </a:r>
            <a:r>
              <a:rPr lang="en-GB" err="1"/>
              <a:t>bethau</a:t>
            </a:r>
            <a:r>
              <a:rPr lang="en-GB"/>
              <a:t>…</a:t>
            </a:r>
            <a:br>
              <a:rPr lang="en-GB"/>
            </a:br>
            <a:r>
              <a:rPr lang="en-GB"/>
              <a:t>Like most things…</a:t>
            </a:r>
          </a:p>
        </p:txBody>
      </p:sp>
      <p:sp>
        <p:nvSpPr>
          <p:cNvPr id="3" name="Content Placeholder 2"/>
          <p:cNvSpPr>
            <a:spLocks noGrp="1"/>
          </p:cNvSpPr>
          <p:nvPr>
            <p:ph sz="half" idx="1"/>
          </p:nvPr>
        </p:nvSpPr>
        <p:spPr/>
        <p:txBody>
          <a:bodyPr vert="horz" lIns="91440" tIns="45720" rIns="91440" bIns="45720" rtlCol="0" anchor="t">
            <a:normAutofit/>
          </a:bodyPr>
          <a:lstStyle/>
          <a:p>
            <a:r>
              <a:rPr lang="en-GB" err="1"/>
              <a:t>Bydd</a:t>
            </a:r>
            <a:r>
              <a:rPr lang="en-GB"/>
              <a:t> y </a:t>
            </a:r>
            <a:r>
              <a:rPr lang="en-GB" err="1"/>
              <a:t>prosiect</a:t>
            </a:r>
            <a:r>
              <a:rPr lang="en-GB"/>
              <a:t> </a:t>
            </a:r>
            <a:r>
              <a:rPr lang="en-GB" err="1"/>
              <a:t>hwn</a:t>
            </a:r>
            <a:r>
              <a:rPr lang="en-GB"/>
              <a:t> </a:t>
            </a:r>
            <a:r>
              <a:rPr lang="en-GB" err="1"/>
              <a:t>yn</a:t>
            </a:r>
            <a:r>
              <a:rPr lang="en-GB"/>
              <a:t> union </a:t>
            </a:r>
            <a:r>
              <a:rPr lang="en-GB" err="1"/>
              <a:t>yr</a:t>
            </a:r>
            <a:r>
              <a:rPr lang="en-GB"/>
              <a:t> </a:t>
            </a:r>
            <a:r>
              <a:rPr lang="en-GB" err="1"/>
              <a:t>hun</a:t>
            </a:r>
            <a:r>
              <a:rPr lang="en-GB"/>
              <a:t> </a:t>
            </a:r>
            <a:r>
              <a:rPr lang="en-GB" err="1"/>
              <a:t>i</a:t>
            </a:r>
            <a:r>
              <a:rPr lang="en-GB"/>
              <a:t> </a:t>
            </a:r>
            <a:r>
              <a:rPr lang="en-GB" err="1"/>
              <a:t>chi’n</a:t>
            </a:r>
            <a:r>
              <a:rPr lang="en-GB"/>
              <a:t> </a:t>
            </a:r>
            <a:r>
              <a:rPr lang="en-GB" err="1"/>
              <a:t>ei</a:t>
            </a:r>
            <a:r>
              <a:rPr lang="en-GB"/>
              <a:t> </a:t>
            </a:r>
            <a:r>
              <a:rPr lang="en-GB" err="1"/>
              <a:t>wneud</a:t>
            </a:r>
            <a:r>
              <a:rPr lang="en-GB"/>
              <a:t> </a:t>
            </a:r>
            <a:r>
              <a:rPr lang="en-GB" err="1"/>
              <a:t>ohonno</a:t>
            </a:r>
            <a:r>
              <a:rPr lang="en-GB"/>
              <a:t> </a:t>
            </a:r>
            <a:r>
              <a:rPr lang="en-GB" err="1"/>
              <a:t>fe</a:t>
            </a:r>
            <a:r>
              <a:rPr lang="en-GB"/>
              <a:t>. </a:t>
            </a:r>
          </a:p>
          <a:p>
            <a:r>
              <a:rPr lang="en-GB" err="1"/>
              <a:t>Cyfle</a:t>
            </a:r>
            <a:r>
              <a:rPr lang="en-GB"/>
              <a:t> </a:t>
            </a:r>
            <a:r>
              <a:rPr lang="en-GB" err="1"/>
              <a:t>i</a:t>
            </a:r>
            <a:r>
              <a:rPr lang="en-GB"/>
              <a:t> </a:t>
            </a:r>
            <a:r>
              <a:rPr lang="en-GB" err="1"/>
              <a:t>ddatblygu</a:t>
            </a:r>
            <a:r>
              <a:rPr lang="en-GB"/>
              <a:t> </a:t>
            </a:r>
            <a:r>
              <a:rPr lang="en-GB" err="1"/>
              <a:t>eich</a:t>
            </a:r>
            <a:r>
              <a:rPr lang="en-GB"/>
              <a:t> </a:t>
            </a:r>
            <a:r>
              <a:rPr lang="en-GB" err="1"/>
              <a:t>diddordebau</a:t>
            </a:r>
            <a:endParaRPr lang="en-GB"/>
          </a:p>
          <a:p>
            <a:r>
              <a:rPr lang="en-GB" err="1"/>
              <a:t>Cyfle</a:t>
            </a:r>
            <a:r>
              <a:rPr lang="en-GB"/>
              <a:t> I </a:t>
            </a:r>
            <a:r>
              <a:rPr lang="en-GB" err="1"/>
              <a:t>astudio</a:t>
            </a:r>
            <a:r>
              <a:rPr lang="en-GB"/>
              <a:t> </a:t>
            </a:r>
            <a:r>
              <a:rPr lang="en-GB" err="1"/>
              <a:t>rhyw</a:t>
            </a:r>
            <a:r>
              <a:rPr lang="en-GB"/>
              <a:t> </a:t>
            </a:r>
            <a:r>
              <a:rPr lang="en-GB" err="1"/>
              <a:t>agwedd</a:t>
            </a:r>
            <a:r>
              <a:rPr lang="en-GB"/>
              <a:t> </a:t>
            </a:r>
            <a:r>
              <a:rPr lang="en-GB" err="1"/>
              <a:t>mewn</a:t>
            </a:r>
            <a:r>
              <a:rPr lang="en-GB"/>
              <a:t> </a:t>
            </a:r>
            <a:r>
              <a:rPr lang="en-GB" err="1"/>
              <a:t>dyfnder</a:t>
            </a:r>
            <a:r>
              <a:rPr lang="en-GB"/>
              <a:t> a </a:t>
            </a:r>
            <a:r>
              <a:rPr lang="en-GB" err="1"/>
              <a:t>datblygu</a:t>
            </a:r>
            <a:r>
              <a:rPr lang="en-GB"/>
              <a:t> </a:t>
            </a:r>
            <a:r>
              <a:rPr lang="en-GB" err="1"/>
              <a:t>eich</a:t>
            </a:r>
            <a:r>
              <a:rPr lang="en-GB"/>
              <a:t> </a:t>
            </a:r>
            <a:r>
              <a:rPr lang="en-GB" err="1"/>
              <a:t>safbwynt</a:t>
            </a:r>
            <a:r>
              <a:rPr lang="en-GB"/>
              <a:t> </a:t>
            </a:r>
            <a:r>
              <a:rPr lang="en-GB" err="1"/>
              <a:t>eich</a:t>
            </a:r>
            <a:r>
              <a:rPr lang="en-GB"/>
              <a:t> </a:t>
            </a:r>
            <a:r>
              <a:rPr lang="en-GB" err="1"/>
              <a:t>hun</a:t>
            </a:r>
            <a:r>
              <a:rPr lang="en-GB"/>
              <a:t> </a:t>
            </a:r>
          </a:p>
          <a:p>
            <a:r>
              <a:rPr lang="en-GB" err="1"/>
              <a:t>Profiad</a:t>
            </a:r>
            <a:r>
              <a:rPr lang="en-GB"/>
              <a:t> </a:t>
            </a:r>
            <a:r>
              <a:rPr lang="en-GB" err="1"/>
              <a:t>pleserus</a:t>
            </a:r>
            <a:r>
              <a:rPr lang="en-GB"/>
              <a:t>!</a:t>
            </a:r>
          </a:p>
        </p:txBody>
      </p:sp>
      <p:sp>
        <p:nvSpPr>
          <p:cNvPr id="8" name="Content Placeholder 7">
            <a:extLst>
              <a:ext uri="{FF2B5EF4-FFF2-40B4-BE49-F238E27FC236}">
                <a16:creationId xmlns:a16="http://schemas.microsoft.com/office/drawing/2014/main" id="{A08B288A-A382-0AD1-CB0D-111015D526BA}"/>
              </a:ext>
            </a:extLst>
          </p:cNvPr>
          <p:cNvSpPr>
            <a:spLocks noGrp="1"/>
          </p:cNvSpPr>
          <p:nvPr>
            <p:ph sz="half" idx="2"/>
          </p:nvPr>
        </p:nvSpPr>
        <p:spPr/>
        <p:txBody>
          <a:bodyPr/>
          <a:lstStyle/>
          <a:p>
            <a:r>
              <a:rPr lang="en-GB"/>
              <a:t>The project is what you make of it. </a:t>
            </a:r>
          </a:p>
          <a:p>
            <a:r>
              <a:rPr lang="en-GB"/>
              <a:t>Chance to develop your interests </a:t>
            </a:r>
          </a:p>
          <a:p>
            <a:r>
              <a:rPr lang="en-GB"/>
              <a:t>Chance to study something in depth and develop an independent view </a:t>
            </a:r>
          </a:p>
          <a:p>
            <a:r>
              <a:rPr lang="en-GB"/>
              <a:t>Rewarding experience!</a:t>
            </a:r>
          </a:p>
          <a:p>
            <a:endParaRPr lang="en-GB"/>
          </a:p>
        </p:txBody>
      </p:sp>
      <p:sp>
        <p:nvSpPr>
          <p:cNvPr id="4" name="Content Placeholder 2">
            <a:extLst>
              <a:ext uri="{FF2B5EF4-FFF2-40B4-BE49-F238E27FC236}">
                <a16:creationId xmlns:a16="http://schemas.microsoft.com/office/drawing/2014/main" id="{3EA0DBEF-A886-4369-B9FE-FB628CAFC004}"/>
              </a:ext>
            </a:extLst>
          </p:cNvPr>
          <p:cNvSpPr txBox="1">
            <a:spLocks/>
          </p:cNvSpPr>
          <p:nvPr/>
        </p:nvSpPr>
        <p:spPr>
          <a:xfrm>
            <a:off x="5528153" y="3058488"/>
            <a:ext cx="4290940"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000"/>
          </a:p>
        </p:txBody>
      </p:sp>
      <p:pic>
        <p:nvPicPr>
          <p:cNvPr id="5" name="Picture 4" descr="A picture containing icon&#10;&#10;Description automatically generated">
            <a:extLst>
              <a:ext uri="{FF2B5EF4-FFF2-40B4-BE49-F238E27FC236}">
                <a16:creationId xmlns:a16="http://schemas.microsoft.com/office/drawing/2014/main" id="{E0CE838A-B980-4EAC-A5A8-4DFE4220AA5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42022" y="115788"/>
            <a:ext cx="1860437" cy="1860437"/>
          </a:xfrm>
          <a:prstGeom prst="rect">
            <a:avLst/>
          </a:prstGeom>
        </p:spPr>
      </p:pic>
    </p:spTree>
    <p:extLst>
      <p:ext uri="{BB962C8B-B14F-4D97-AF65-F5344CB8AC3E}">
        <p14:creationId xmlns:p14="http://schemas.microsoft.com/office/powerpoint/2010/main" val="526004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Cyflogadwyedd</a:t>
            </a:r>
            <a:br>
              <a:rPr lang="en-GB"/>
            </a:br>
            <a:r>
              <a:rPr lang="en-GB"/>
              <a:t>Employability</a:t>
            </a:r>
          </a:p>
        </p:txBody>
      </p:sp>
      <p:sp>
        <p:nvSpPr>
          <p:cNvPr id="3" name="Content Placeholder 2"/>
          <p:cNvSpPr>
            <a:spLocks noGrp="1"/>
          </p:cNvSpPr>
          <p:nvPr>
            <p:ph sz="half" idx="1"/>
          </p:nvPr>
        </p:nvSpPr>
        <p:spPr/>
        <p:txBody>
          <a:bodyPr>
            <a:normAutofit/>
          </a:bodyPr>
          <a:lstStyle/>
          <a:p>
            <a:r>
              <a:rPr lang="en-GB" err="1"/>
              <a:t>Bydd</a:t>
            </a:r>
            <a:r>
              <a:rPr lang="en-GB"/>
              <a:t> </a:t>
            </a:r>
            <a:r>
              <a:rPr lang="en-GB" err="1"/>
              <a:t>prosiect</a:t>
            </a:r>
            <a:r>
              <a:rPr lang="en-GB"/>
              <a:t> </a:t>
            </a:r>
            <a:r>
              <a:rPr lang="en-GB" err="1"/>
              <a:t>gorffenedig</a:t>
            </a:r>
            <a:r>
              <a:rPr lang="en-GB"/>
              <a:t> </a:t>
            </a:r>
            <a:r>
              <a:rPr lang="en-GB" err="1"/>
              <a:t>llwyddiannus</a:t>
            </a:r>
            <a:r>
              <a:rPr lang="en-GB"/>
              <a:t> </a:t>
            </a:r>
            <a:r>
              <a:rPr lang="en-GB" err="1"/>
              <a:t>yn</a:t>
            </a:r>
            <a:r>
              <a:rPr lang="en-GB"/>
              <a:t> </a:t>
            </a:r>
            <a:r>
              <a:rPr lang="en-GB" err="1"/>
              <a:t>rhoi</a:t>
            </a:r>
            <a:r>
              <a:rPr lang="en-GB"/>
              <a:t> </a:t>
            </a:r>
            <a:r>
              <a:rPr lang="en-GB" err="1"/>
              <a:t>tystiolaeth</a:t>
            </a:r>
            <a:r>
              <a:rPr lang="en-GB"/>
              <a:t> o: </a:t>
            </a:r>
          </a:p>
          <a:p>
            <a:pPr lvl="1"/>
            <a:r>
              <a:rPr lang="en-GB"/>
              <a:t>critical analysis</a:t>
            </a:r>
          </a:p>
          <a:p>
            <a:pPr lvl="1"/>
            <a:r>
              <a:rPr lang="en-GB" err="1"/>
              <a:t>Cyfathrebu</a:t>
            </a:r>
            <a:r>
              <a:rPr lang="en-GB"/>
              <a:t> </a:t>
            </a:r>
            <a:r>
              <a:rPr lang="en-GB" err="1"/>
              <a:t>ysgrifenedig</a:t>
            </a:r>
            <a:endParaRPr lang="en-GB"/>
          </a:p>
          <a:p>
            <a:pPr lvl="1"/>
            <a:r>
              <a:rPr lang="en-GB" err="1"/>
              <a:t>Rheolaeth</a:t>
            </a:r>
            <a:r>
              <a:rPr lang="en-GB"/>
              <a:t> </a:t>
            </a:r>
            <a:r>
              <a:rPr lang="en-GB" err="1"/>
              <a:t>prosiect</a:t>
            </a:r>
            <a:endParaRPr lang="en-GB"/>
          </a:p>
          <a:p>
            <a:pPr lvl="1"/>
            <a:r>
              <a:rPr lang="en-GB"/>
              <a:t>Y </a:t>
            </a:r>
            <a:r>
              <a:rPr lang="en-GB" err="1"/>
              <a:t>gallu</a:t>
            </a:r>
            <a:r>
              <a:rPr lang="en-GB"/>
              <a:t> </a:t>
            </a:r>
            <a:r>
              <a:rPr lang="en-GB" err="1"/>
              <a:t>i</a:t>
            </a:r>
            <a:r>
              <a:rPr lang="en-GB"/>
              <a:t> </a:t>
            </a:r>
            <a:r>
              <a:rPr lang="en-GB" err="1"/>
              <a:t>weithio</a:t>
            </a:r>
            <a:r>
              <a:rPr lang="en-GB"/>
              <a:t> dan </a:t>
            </a:r>
            <a:r>
              <a:rPr lang="en-GB" err="1"/>
              <a:t>eich</a:t>
            </a:r>
            <a:r>
              <a:rPr lang="en-GB"/>
              <a:t> </a:t>
            </a:r>
            <a:r>
              <a:rPr lang="en-GB" err="1"/>
              <a:t>menter</a:t>
            </a:r>
            <a:r>
              <a:rPr lang="en-GB"/>
              <a:t> </a:t>
            </a:r>
            <a:r>
              <a:rPr lang="en-GB" err="1"/>
              <a:t>eich</a:t>
            </a:r>
            <a:r>
              <a:rPr lang="en-GB"/>
              <a:t> </a:t>
            </a:r>
            <a:r>
              <a:rPr lang="en-GB" err="1"/>
              <a:t>hun</a:t>
            </a:r>
            <a:endParaRPr lang="en-GB"/>
          </a:p>
          <a:p>
            <a:endParaRPr lang="en-GB"/>
          </a:p>
        </p:txBody>
      </p:sp>
      <p:sp>
        <p:nvSpPr>
          <p:cNvPr id="8" name="Content Placeholder 7">
            <a:extLst>
              <a:ext uri="{FF2B5EF4-FFF2-40B4-BE49-F238E27FC236}">
                <a16:creationId xmlns:a16="http://schemas.microsoft.com/office/drawing/2014/main" id="{CD9506A4-B3BA-3A3D-A41C-88B1FDAF72F0}"/>
              </a:ext>
            </a:extLst>
          </p:cNvPr>
          <p:cNvSpPr>
            <a:spLocks noGrp="1"/>
          </p:cNvSpPr>
          <p:nvPr>
            <p:ph sz="half" idx="2"/>
          </p:nvPr>
        </p:nvSpPr>
        <p:spPr/>
        <p:txBody>
          <a:bodyPr/>
          <a:lstStyle/>
          <a:p>
            <a:r>
              <a:rPr lang="en-GB"/>
              <a:t>A successfully completed project provides evidence of: </a:t>
            </a:r>
          </a:p>
          <a:p>
            <a:pPr lvl="1"/>
            <a:r>
              <a:rPr lang="en-GB"/>
              <a:t>critical analysis</a:t>
            </a:r>
          </a:p>
          <a:p>
            <a:pPr lvl="1"/>
            <a:r>
              <a:rPr lang="en-GB"/>
              <a:t>written communication</a:t>
            </a:r>
          </a:p>
          <a:p>
            <a:pPr lvl="1"/>
            <a:r>
              <a:rPr lang="en-GB"/>
              <a:t>project management</a:t>
            </a:r>
          </a:p>
          <a:p>
            <a:pPr lvl="1"/>
            <a:r>
              <a:rPr lang="en-GB"/>
              <a:t>ability to work on your own initiative.</a:t>
            </a:r>
          </a:p>
          <a:p>
            <a:endParaRPr lang="en-GB"/>
          </a:p>
        </p:txBody>
      </p:sp>
      <p:sp>
        <p:nvSpPr>
          <p:cNvPr id="4" name="Content Placeholder 2">
            <a:extLst>
              <a:ext uri="{FF2B5EF4-FFF2-40B4-BE49-F238E27FC236}">
                <a16:creationId xmlns:a16="http://schemas.microsoft.com/office/drawing/2014/main" id="{47F5C8C0-1C9D-466C-845E-39C9367F3B98}"/>
              </a:ext>
            </a:extLst>
          </p:cNvPr>
          <p:cNvSpPr txBox="1">
            <a:spLocks/>
          </p:cNvSpPr>
          <p:nvPr/>
        </p:nvSpPr>
        <p:spPr>
          <a:xfrm>
            <a:off x="808254" y="2655769"/>
            <a:ext cx="4643279"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sz="2000"/>
          </a:p>
        </p:txBody>
      </p:sp>
      <p:pic>
        <p:nvPicPr>
          <p:cNvPr id="5" name="Picture 4" descr="A picture containing icon&#10;&#10;Description automatically generated">
            <a:extLst>
              <a:ext uri="{FF2B5EF4-FFF2-40B4-BE49-F238E27FC236}">
                <a16:creationId xmlns:a16="http://schemas.microsoft.com/office/drawing/2014/main" id="{4F3FE12F-671B-4C7F-97F3-E98530AA8DD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99075" y="154272"/>
            <a:ext cx="1905536" cy="1905536"/>
          </a:xfrm>
          <a:prstGeom prst="rect">
            <a:avLst/>
          </a:prstGeom>
        </p:spPr>
      </p:pic>
    </p:spTree>
    <p:extLst>
      <p:ext uri="{BB962C8B-B14F-4D97-AF65-F5344CB8AC3E}">
        <p14:creationId xmlns:p14="http://schemas.microsoft.com/office/powerpoint/2010/main" val="4098374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rmAutofit/>
          </a:bodyPr>
          <a:lstStyle/>
          <a:p>
            <a:r>
              <a:rPr lang="en-GB"/>
              <a:t>Beth yw ymchwil? / What is research?</a:t>
            </a:r>
          </a:p>
        </p:txBody>
      </p:sp>
      <p:sp>
        <p:nvSpPr>
          <p:cNvPr id="3" name="Content Placeholder 2"/>
          <p:cNvSpPr>
            <a:spLocks noGrp="1"/>
          </p:cNvSpPr>
          <p:nvPr>
            <p:ph idx="1"/>
          </p:nvPr>
        </p:nvSpPr>
        <p:spPr>
          <a:xfrm>
            <a:off x="4716087" y="1274618"/>
            <a:ext cx="6788526" cy="4637232"/>
          </a:xfrm>
        </p:spPr>
        <p:txBody>
          <a:bodyPr>
            <a:normAutofit lnSpcReduction="10000"/>
          </a:bodyPr>
          <a:lstStyle/>
          <a:p>
            <a:r>
              <a:rPr lang="en-GB"/>
              <a:t>“Research is a structured inquiry that utilises acceptable scientific methodology to solve problems and creates new knowledge that is generally applicable.” (Grinnell 1993, p.4)</a:t>
            </a:r>
            <a:r>
              <a:rPr lang="en-US"/>
              <a:t>​</a:t>
            </a:r>
          </a:p>
          <a:p>
            <a:endParaRPr lang="en-GB"/>
          </a:p>
          <a:p>
            <a:r>
              <a:rPr lang="en-GB"/>
              <a:t>“a systematic investigation to find answers to a problem” (Burns, 1997, p.2)</a:t>
            </a:r>
            <a:r>
              <a:rPr lang="en-US"/>
              <a:t>​</a:t>
            </a:r>
          </a:p>
          <a:p>
            <a:endParaRPr lang="en-US"/>
          </a:p>
          <a:p>
            <a:r>
              <a:rPr lang="en-GB"/>
              <a:t>Educational research involves the rigorous and self-critical process of arriving at dependable answers to questions and solutions to problems of an educational nature through the systematic collection and analysis of data, the interpretation and presentation of findings, and the logical construction of sustained argument.</a:t>
            </a:r>
            <a:r>
              <a:rPr lang="en-US"/>
              <a:t>​ (</a:t>
            </a:r>
            <a:r>
              <a:rPr lang="en-GB"/>
              <a:t>Sharp 2012, p.3)</a:t>
            </a:r>
            <a:endParaRPr lang="en-US"/>
          </a:p>
          <a:p>
            <a:endParaRPr lang="en-US"/>
          </a:p>
          <a:p>
            <a:endParaRPr lang="en-GB"/>
          </a:p>
        </p:txBody>
      </p:sp>
      <p:pic>
        <p:nvPicPr>
          <p:cNvPr id="4" name="Picture 3" descr="A picture containing icon&#10;&#10;Description automatically generated">
            <a:extLst>
              <a:ext uri="{FF2B5EF4-FFF2-40B4-BE49-F238E27FC236}">
                <a16:creationId xmlns:a16="http://schemas.microsoft.com/office/drawing/2014/main" id="{5C085669-822C-4A9C-87BF-4361BD07CB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146" r="15742"/>
          <a:stretch>
            <a:fillRect/>
          </a:stretch>
        </p:blipFill>
        <p:spPr>
          <a:xfrm>
            <a:off x="1385455" y="1507375"/>
            <a:ext cx="3284081" cy="3818312"/>
          </a:xfrm>
          <a:prstGeom prst="rect">
            <a:avLst/>
          </a:prstGeom>
        </p:spPr>
      </p:pic>
    </p:spTree>
    <p:extLst>
      <p:ext uri="{BB962C8B-B14F-4D97-AF65-F5344CB8AC3E}">
        <p14:creationId xmlns:p14="http://schemas.microsoft.com/office/powerpoint/2010/main" val="3142240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794897" y="624110"/>
            <a:ext cx="9712998" cy="1280890"/>
          </a:xfrm>
        </p:spPr>
        <p:txBody>
          <a:bodyPr>
            <a:normAutofit/>
          </a:bodyPr>
          <a:lstStyle/>
          <a:p>
            <a:r>
              <a:rPr lang="en-GB" err="1"/>
              <a:t>Geiriau</a:t>
            </a:r>
            <a:r>
              <a:rPr lang="en-GB"/>
              <a:t> </a:t>
            </a:r>
            <a:r>
              <a:rPr lang="en-GB" err="1"/>
              <a:t>allweddol</a:t>
            </a:r>
            <a:r>
              <a:rPr lang="en-GB"/>
              <a:t>/Key words</a:t>
            </a:r>
          </a:p>
        </p:txBody>
      </p:sp>
      <p:sp>
        <p:nvSpPr>
          <p:cNvPr id="15" name="Rectangle 14">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8" name="Content Placeholder 3">
            <a:extLst>
              <a:ext uri="{FF2B5EF4-FFF2-40B4-BE49-F238E27FC236}">
                <a16:creationId xmlns:a16="http://schemas.microsoft.com/office/drawing/2014/main" id="{658C0355-8885-C114-F179-97FAE23FD9B9}"/>
              </a:ext>
            </a:extLst>
          </p:cNvPr>
          <p:cNvGraphicFramePr>
            <a:graphicFrameLocks noGrp="1"/>
          </p:cNvGraphicFramePr>
          <p:nvPr>
            <p:ph idx="1"/>
            <p:extLst>
              <p:ext uri="{D42A27DB-BD31-4B8C-83A1-F6EECF244321}">
                <p14:modId xmlns:p14="http://schemas.microsoft.com/office/powerpoint/2010/main" val="306858332"/>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7728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Pam </a:t>
            </a:r>
            <a:r>
              <a:rPr lang="en-GB" err="1"/>
              <a:t>i</a:t>
            </a:r>
            <a:r>
              <a:rPr lang="en-GB"/>
              <a:t> </a:t>
            </a:r>
            <a:r>
              <a:rPr lang="en-GB" err="1"/>
              <a:t>ni’n</a:t>
            </a:r>
            <a:r>
              <a:rPr lang="en-GB"/>
              <a:t> </a:t>
            </a:r>
            <a:r>
              <a:rPr lang="en-GB" err="1"/>
              <a:t>gwneud</a:t>
            </a:r>
            <a:r>
              <a:rPr lang="en-GB"/>
              <a:t> </a:t>
            </a:r>
            <a:r>
              <a:rPr lang="en-GB" err="1"/>
              <a:t>ymchwil</a:t>
            </a:r>
            <a:r>
              <a:rPr lang="en-GB"/>
              <a:t>?</a:t>
            </a:r>
            <a:br>
              <a:rPr lang="en-GB"/>
            </a:br>
            <a:r>
              <a:rPr lang="en-GB"/>
              <a:t>Why do we undertake research?</a:t>
            </a:r>
          </a:p>
        </p:txBody>
      </p:sp>
      <p:sp>
        <p:nvSpPr>
          <p:cNvPr id="6" name="Content Placeholder 5"/>
          <p:cNvSpPr>
            <a:spLocks noGrp="1"/>
          </p:cNvSpPr>
          <p:nvPr>
            <p:ph sz="half" idx="1"/>
          </p:nvPr>
        </p:nvSpPr>
        <p:spPr/>
        <p:txBody>
          <a:bodyPr>
            <a:noAutofit/>
          </a:bodyPr>
          <a:lstStyle/>
          <a:p>
            <a:pPr fontAlgn="base"/>
            <a:r>
              <a:rPr lang="en-GB"/>
              <a:t>I </a:t>
            </a:r>
            <a:r>
              <a:rPr lang="en-GB" err="1"/>
              <a:t>ddeall</a:t>
            </a:r>
            <a:r>
              <a:rPr lang="en-GB"/>
              <a:t> </a:t>
            </a:r>
            <a:r>
              <a:rPr lang="en-GB" err="1"/>
              <a:t>maes</a:t>
            </a:r>
            <a:r>
              <a:rPr lang="en-GB"/>
              <a:t> yr </a:t>
            </a:r>
            <a:r>
              <a:rPr lang="en-GB" err="1"/>
              <a:t>ydych</a:t>
            </a:r>
            <a:r>
              <a:rPr lang="en-GB"/>
              <a:t> </a:t>
            </a:r>
            <a:r>
              <a:rPr lang="en-GB" err="1"/>
              <a:t>yn</a:t>
            </a:r>
            <a:r>
              <a:rPr lang="en-GB"/>
              <a:t> </a:t>
            </a:r>
            <a:r>
              <a:rPr lang="en-GB" err="1"/>
              <a:t>astudio</a:t>
            </a:r>
            <a:r>
              <a:rPr lang="en-GB"/>
              <a:t>/</a:t>
            </a:r>
            <a:r>
              <a:rPr lang="en-GB" err="1"/>
              <a:t>gweithio</a:t>
            </a:r>
            <a:r>
              <a:rPr lang="en-GB"/>
              <a:t> </a:t>
            </a:r>
            <a:r>
              <a:rPr lang="en-GB" err="1"/>
              <a:t>ynddo</a:t>
            </a:r>
            <a:r>
              <a:rPr lang="en-US"/>
              <a:t>​</a:t>
            </a:r>
          </a:p>
          <a:p>
            <a:pPr fontAlgn="base"/>
            <a:r>
              <a:rPr lang="en-GB"/>
              <a:t>I </a:t>
            </a:r>
            <a:r>
              <a:rPr lang="en-GB" err="1"/>
              <a:t>egluro</a:t>
            </a:r>
            <a:r>
              <a:rPr lang="en-GB"/>
              <a:t> a </a:t>
            </a:r>
            <a:r>
              <a:rPr lang="en-GB" err="1"/>
              <a:t>darganfod</a:t>
            </a:r>
            <a:r>
              <a:rPr lang="en-GB"/>
              <a:t> </a:t>
            </a:r>
            <a:r>
              <a:rPr lang="en-GB" err="1"/>
              <a:t>atebion</a:t>
            </a:r>
            <a:r>
              <a:rPr lang="en-GB"/>
              <a:t> </a:t>
            </a:r>
            <a:r>
              <a:rPr lang="en-GB" err="1"/>
              <a:t>mewn</a:t>
            </a:r>
            <a:r>
              <a:rPr lang="en-GB"/>
              <a:t> </a:t>
            </a:r>
            <a:r>
              <a:rPr lang="en-GB" err="1"/>
              <a:t>perthynas</a:t>
            </a:r>
            <a:r>
              <a:rPr lang="en-GB"/>
              <a:t> </a:t>
            </a:r>
            <a:r>
              <a:rPr lang="en-GB" err="1"/>
              <a:t>a’r</a:t>
            </a:r>
            <a:r>
              <a:rPr lang="en-GB"/>
              <a:t> </a:t>
            </a:r>
            <a:r>
              <a:rPr lang="en-GB" err="1"/>
              <a:t>hyn</a:t>
            </a:r>
            <a:r>
              <a:rPr lang="en-GB"/>
              <a:t> </a:t>
            </a:r>
            <a:r>
              <a:rPr lang="en-GB" err="1"/>
              <a:t>i</a:t>
            </a:r>
            <a:r>
              <a:rPr lang="en-GB"/>
              <a:t> </a:t>
            </a:r>
            <a:r>
              <a:rPr lang="en-GB" err="1"/>
              <a:t>chi’n</a:t>
            </a:r>
            <a:r>
              <a:rPr lang="en-GB"/>
              <a:t> </a:t>
            </a:r>
            <a:r>
              <a:rPr lang="en-GB" err="1"/>
              <a:t>ei</a:t>
            </a:r>
            <a:r>
              <a:rPr lang="en-GB"/>
              <a:t> weld</a:t>
            </a:r>
            <a:r>
              <a:rPr lang="en-US"/>
              <a:t>​</a:t>
            </a:r>
          </a:p>
          <a:p>
            <a:pPr fontAlgn="base"/>
            <a:r>
              <a:rPr lang="en-GB"/>
              <a:t>I </a:t>
            </a:r>
            <a:r>
              <a:rPr lang="en-GB" err="1"/>
              <a:t>ymchwilio’n</a:t>
            </a:r>
            <a:r>
              <a:rPr lang="en-GB"/>
              <a:t> </a:t>
            </a:r>
            <a:r>
              <a:rPr lang="en-GB" err="1"/>
              <a:t>feirniadol</a:t>
            </a:r>
            <a:r>
              <a:rPr lang="en-GB"/>
              <a:t> </a:t>
            </a:r>
            <a:r>
              <a:rPr lang="en-GB" err="1"/>
              <a:t>agweddau</a:t>
            </a:r>
            <a:r>
              <a:rPr lang="en-GB"/>
              <a:t> </a:t>
            </a:r>
            <a:r>
              <a:rPr lang="en-GB" err="1"/>
              <a:t>penodol</a:t>
            </a:r>
            <a:r>
              <a:rPr lang="en-GB"/>
              <a:t> </a:t>
            </a:r>
          </a:p>
          <a:p>
            <a:pPr fontAlgn="base"/>
            <a:r>
              <a:rPr lang="en-GB"/>
              <a:t>I </a:t>
            </a:r>
            <a:r>
              <a:rPr lang="en-GB" err="1"/>
              <a:t>wneud</a:t>
            </a:r>
            <a:r>
              <a:rPr lang="en-GB"/>
              <a:t> </a:t>
            </a:r>
            <a:r>
              <a:rPr lang="en-GB" err="1"/>
              <a:t>newidiadau</a:t>
            </a:r>
            <a:r>
              <a:rPr lang="en-US"/>
              <a:t>​</a:t>
            </a:r>
          </a:p>
          <a:p>
            <a:pPr fontAlgn="base"/>
            <a:r>
              <a:rPr lang="en-GB"/>
              <a:t>I </a:t>
            </a:r>
            <a:r>
              <a:rPr lang="en-GB" err="1"/>
              <a:t>ddarganfod</a:t>
            </a:r>
            <a:r>
              <a:rPr lang="en-GB"/>
              <a:t> </a:t>
            </a:r>
            <a:r>
              <a:rPr lang="en-GB" err="1"/>
              <a:t>atebion</a:t>
            </a:r>
            <a:r>
              <a:rPr lang="en-GB"/>
              <a:t> </a:t>
            </a:r>
            <a:r>
              <a:rPr lang="en-GB" err="1"/>
              <a:t>i</a:t>
            </a:r>
            <a:r>
              <a:rPr lang="en-GB"/>
              <a:t> </a:t>
            </a:r>
            <a:r>
              <a:rPr lang="en-GB" err="1"/>
              <a:t>gwestiynau</a:t>
            </a:r>
            <a:r>
              <a:rPr lang="en-GB"/>
              <a:t> </a:t>
            </a:r>
            <a:r>
              <a:rPr lang="en-GB" err="1"/>
              <a:t>damcaniaethol</a:t>
            </a:r>
            <a:endParaRPr lang="en-US"/>
          </a:p>
          <a:p>
            <a:endParaRPr lang="en-US"/>
          </a:p>
        </p:txBody>
      </p:sp>
      <p:sp>
        <p:nvSpPr>
          <p:cNvPr id="8" name="Content Placeholder 7">
            <a:extLst>
              <a:ext uri="{FF2B5EF4-FFF2-40B4-BE49-F238E27FC236}">
                <a16:creationId xmlns:a16="http://schemas.microsoft.com/office/drawing/2014/main" id="{17D261D5-A442-A39B-1FCB-439B049BD871}"/>
              </a:ext>
            </a:extLst>
          </p:cNvPr>
          <p:cNvSpPr>
            <a:spLocks noGrp="1"/>
          </p:cNvSpPr>
          <p:nvPr>
            <p:ph sz="half" idx="2"/>
          </p:nvPr>
        </p:nvSpPr>
        <p:spPr/>
        <p:txBody>
          <a:bodyPr/>
          <a:lstStyle/>
          <a:p>
            <a:r>
              <a:rPr lang="en-GB"/>
              <a:t>To understand a field you are studying/working in</a:t>
            </a:r>
            <a:r>
              <a:rPr lang="en-US"/>
              <a:t>​</a:t>
            </a:r>
          </a:p>
          <a:p>
            <a:r>
              <a:rPr lang="en-GB"/>
              <a:t>To explain and find answers in relation to what you perceive</a:t>
            </a:r>
            <a:r>
              <a:rPr lang="en-US"/>
              <a:t>​</a:t>
            </a:r>
          </a:p>
          <a:p>
            <a:r>
              <a:rPr lang="en-GB"/>
              <a:t>To critically examine certain aspects</a:t>
            </a:r>
            <a:r>
              <a:rPr lang="en-US"/>
              <a:t>​</a:t>
            </a:r>
          </a:p>
          <a:p>
            <a:r>
              <a:rPr lang="en-GB"/>
              <a:t>To make changes </a:t>
            </a:r>
            <a:r>
              <a:rPr lang="en-US"/>
              <a:t>​</a:t>
            </a:r>
          </a:p>
          <a:p>
            <a:r>
              <a:rPr lang="en-GB"/>
              <a:t>To find answers to theoretical questions</a:t>
            </a:r>
            <a:endParaRPr lang="en-US"/>
          </a:p>
          <a:p>
            <a:endParaRPr lang="en-GB"/>
          </a:p>
        </p:txBody>
      </p:sp>
      <p:sp>
        <p:nvSpPr>
          <p:cNvPr id="4" name="Content Placeholder 5">
            <a:extLst>
              <a:ext uri="{FF2B5EF4-FFF2-40B4-BE49-F238E27FC236}">
                <a16:creationId xmlns:a16="http://schemas.microsoft.com/office/drawing/2014/main" id="{2EA04253-1401-466F-9009-BF22C6624FC1}"/>
              </a:ext>
            </a:extLst>
          </p:cNvPr>
          <p:cNvSpPr txBox="1">
            <a:spLocks/>
          </p:cNvSpPr>
          <p:nvPr/>
        </p:nvSpPr>
        <p:spPr>
          <a:xfrm>
            <a:off x="425473" y="2367627"/>
            <a:ext cx="5261453" cy="43927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endParaRPr lang="en-US" sz="2400"/>
          </a:p>
        </p:txBody>
      </p:sp>
      <p:pic>
        <p:nvPicPr>
          <p:cNvPr id="7" name="Picture 6" descr="A picture containing icon&#10;&#10;Description automatically generated">
            <a:extLst>
              <a:ext uri="{FF2B5EF4-FFF2-40B4-BE49-F238E27FC236}">
                <a16:creationId xmlns:a16="http://schemas.microsoft.com/office/drawing/2014/main" id="{32FB18D8-4B24-4E2A-B41F-BFE3762737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92727" y="479754"/>
            <a:ext cx="1304381" cy="1304381"/>
          </a:xfrm>
          <a:prstGeom prst="rect">
            <a:avLst/>
          </a:prstGeom>
        </p:spPr>
      </p:pic>
    </p:spTree>
    <p:extLst>
      <p:ext uri="{BB962C8B-B14F-4D97-AF65-F5344CB8AC3E}">
        <p14:creationId xmlns:p14="http://schemas.microsoft.com/office/powerpoint/2010/main" val="3326791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E4A4-A658-4C06-8A13-341D42563A16}"/>
              </a:ext>
            </a:extLst>
          </p:cNvPr>
          <p:cNvSpPr>
            <a:spLocks noGrp="1"/>
          </p:cNvSpPr>
          <p:nvPr>
            <p:ph type="title"/>
          </p:nvPr>
        </p:nvSpPr>
        <p:spPr/>
        <p:txBody>
          <a:bodyPr>
            <a:normAutofit/>
          </a:bodyPr>
          <a:lstStyle/>
          <a:p>
            <a:r>
              <a:rPr lang="en-GB" err="1"/>
              <a:t>Camau</a:t>
            </a:r>
            <a:r>
              <a:rPr lang="en-GB"/>
              <a:t> </a:t>
            </a:r>
            <a:r>
              <a:rPr lang="en-GB" err="1"/>
              <a:t>allweddol</a:t>
            </a:r>
            <a:r>
              <a:rPr lang="en-GB"/>
              <a:t> </a:t>
            </a:r>
            <a:r>
              <a:rPr lang="en-GB" err="1"/>
              <a:t>o’r</a:t>
            </a:r>
            <a:r>
              <a:rPr lang="en-GB"/>
              <a:t> broses</a:t>
            </a:r>
            <a:br>
              <a:rPr lang="en-GB"/>
            </a:br>
            <a:r>
              <a:rPr lang="en-GB"/>
              <a:t>Key stages of the process </a:t>
            </a:r>
          </a:p>
        </p:txBody>
      </p:sp>
      <p:sp>
        <p:nvSpPr>
          <p:cNvPr id="3" name="Content Placeholder 2">
            <a:extLst>
              <a:ext uri="{FF2B5EF4-FFF2-40B4-BE49-F238E27FC236}">
                <a16:creationId xmlns:a16="http://schemas.microsoft.com/office/drawing/2014/main" id="{1493FA03-19FD-41E1-BCFE-5C67FC7DF92F}"/>
              </a:ext>
            </a:extLst>
          </p:cNvPr>
          <p:cNvSpPr>
            <a:spLocks noGrp="1"/>
          </p:cNvSpPr>
          <p:nvPr>
            <p:ph sz="half" idx="1"/>
          </p:nvPr>
        </p:nvSpPr>
        <p:spPr/>
        <p:txBody>
          <a:bodyPr vert="horz" lIns="91440" tIns="45720" rIns="91440" bIns="45720" rtlCol="0" anchor="t">
            <a:normAutofit/>
          </a:bodyPr>
          <a:lstStyle/>
          <a:p>
            <a:r>
              <a:rPr lang="en-GB" err="1"/>
              <a:t>Adolygiad</a:t>
            </a:r>
            <a:r>
              <a:rPr lang="en-GB"/>
              <a:t> </a:t>
            </a:r>
            <a:r>
              <a:rPr lang="en-GB" err="1"/>
              <a:t>Cychwynnol</a:t>
            </a:r>
            <a:r>
              <a:rPr lang="en-GB"/>
              <a:t> </a:t>
            </a:r>
          </a:p>
          <a:p>
            <a:pPr lvl="1"/>
            <a:r>
              <a:rPr lang="en-GB"/>
              <a:t>Cam 1 – </a:t>
            </a:r>
            <a:r>
              <a:rPr lang="en-GB" err="1"/>
              <a:t>Dylunio</a:t>
            </a:r>
            <a:r>
              <a:rPr lang="en-GB"/>
              <a:t> ac </a:t>
            </a:r>
            <a:r>
              <a:rPr lang="en-GB" err="1"/>
              <a:t>Ymchwilio</a:t>
            </a:r>
            <a:r>
              <a:rPr lang="en-GB"/>
              <a:t> (</a:t>
            </a:r>
            <a:r>
              <a:rPr lang="en-GB" err="1"/>
              <a:t>Hyd</a:t>
            </a:r>
            <a:r>
              <a:rPr lang="en-GB"/>
              <a:t>-Tach)</a:t>
            </a:r>
          </a:p>
          <a:p>
            <a:pPr lvl="1"/>
            <a:r>
              <a:rPr lang="en-GB"/>
              <a:t>Cam 2 – </a:t>
            </a:r>
            <a:r>
              <a:rPr lang="en-GB" err="1"/>
              <a:t>Cydweithio</a:t>
            </a:r>
            <a:r>
              <a:rPr lang="en-GB"/>
              <a:t> a </a:t>
            </a:r>
            <a:r>
              <a:rPr lang="en-GB" err="1"/>
              <a:t>Datblygu</a:t>
            </a:r>
            <a:r>
              <a:rPr lang="en-GB"/>
              <a:t> (Tach-Chwe)</a:t>
            </a:r>
          </a:p>
          <a:p>
            <a:pPr lvl="1"/>
            <a:r>
              <a:rPr lang="en-GB"/>
              <a:t>Cam 3 – </a:t>
            </a:r>
            <a:r>
              <a:rPr lang="en-GB" err="1"/>
              <a:t>Cynhyrchu</a:t>
            </a:r>
            <a:r>
              <a:rPr lang="en-GB"/>
              <a:t> ac </a:t>
            </a:r>
            <a:r>
              <a:rPr lang="en-GB" err="1"/>
              <a:t>adfyfyrio</a:t>
            </a:r>
            <a:r>
              <a:rPr lang="en-GB"/>
              <a:t> (Chwe – </a:t>
            </a:r>
            <a:r>
              <a:rPr lang="en-GB" err="1"/>
              <a:t>Ebr</a:t>
            </a:r>
            <a:r>
              <a:rPr lang="en-GB"/>
              <a:t>)</a:t>
            </a:r>
          </a:p>
          <a:p>
            <a:pPr lvl="1"/>
            <a:r>
              <a:rPr lang="en-GB"/>
              <a:t>Cam 4 – </a:t>
            </a:r>
            <a:r>
              <a:rPr lang="en-GB" err="1"/>
              <a:t>Cyflwyno</a:t>
            </a:r>
            <a:r>
              <a:rPr lang="en-GB"/>
              <a:t> a </a:t>
            </a:r>
            <a:r>
              <a:rPr lang="en-GB" err="1"/>
              <a:t>rhannu</a:t>
            </a:r>
            <a:r>
              <a:rPr lang="en-GB"/>
              <a:t> (Mai)</a:t>
            </a:r>
          </a:p>
          <a:p>
            <a:endParaRPr lang="en-GB"/>
          </a:p>
          <a:p>
            <a:endParaRPr lang="en-GB"/>
          </a:p>
          <a:p>
            <a:endParaRPr lang="en-GB"/>
          </a:p>
          <a:p>
            <a:endParaRPr lang="en-GB"/>
          </a:p>
          <a:p>
            <a:endParaRPr lang="en-GB"/>
          </a:p>
        </p:txBody>
      </p:sp>
      <p:sp>
        <p:nvSpPr>
          <p:cNvPr id="8" name="Content Placeholder 7">
            <a:extLst>
              <a:ext uri="{FF2B5EF4-FFF2-40B4-BE49-F238E27FC236}">
                <a16:creationId xmlns:a16="http://schemas.microsoft.com/office/drawing/2014/main" id="{A73134ED-0950-2510-9A6B-E611FAF7FF80}"/>
              </a:ext>
            </a:extLst>
          </p:cNvPr>
          <p:cNvSpPr>
            <a:spLocks noGrp="1"/>
          </p:cNvSpPr>
          <p:nvPr>
            <p:ph sz="half" idx="2"/>
          </p:nvPr>
        </p:nvSpPr>
        <p:spPr/>
        <p:txBody>
          <a:bodyPr/>
          <a:lstStyle/>
          <a:p>
            <a:r>
              <a:rPr lang="en-GB"/>
              <a:t>Initial review </a:t>
            </a:r>
          </a:p>
          <a:p>
            <a:pPr lvl="1"/>
            <a:r>
              <a:rPr lang="en-GB"/>
              <a:t>Stage 1 – Design and explore (Oct-Nov)</a:t>
            </a:r>
          </a:p>
          <a:p>
            <a:pPr lvl="1"/>
            <a:r>
              <a:rPr lang="en-GB"/>
              <a:t>Stage 2 – Collaborate and Develop (Nov-Feb)</a:t>
            </a:r>
          </a:p>
          <a:p>
            <a:pPr lvl="1"/>
            <a:r>
              <a:rPr lang="en-GB"/>
              <a:t>Stage 3 – Produce and reflect (Feb – Apr)</a:t>
            </a:r>
          </a:p>
          <a:p>
            <a:pPr lvl="1"/>
            <a:r>
              <a:rPr lang="en-GB"/>
              <a:t>Stage 4 – Present and share (May)</a:t>
            </a:r>
          </a:p>
          <a:p>
            <a:endParaRPr lang="en-GB"/>
          </a:p>
        </p:txBody>
      </p:sp>
      <p:sp>
        <p:nvSpPr>
          <p:cNvPr id="4" name="Content Placeholder 2">
            <a:extLst>
              <a:ext uri="{FF2B5EF4-FFF2-40B4-BE49-F238E27FC236}">
                <a16:creationId xmlns:a16="http://schemas.microsoft.com/office/drawing/2014/main" id="{50E06144-F25B-4594-B8A7-251F23222150}"/>
              </a:ext>
            </a:extLst>
          </p:cNvPr>
          <p:cNvSpPr txBox="1">
            <a:spLocks/>
          </p:cNvSpPr>
          <p:nvPr/>
        </p:nvSpPr>
        <p:spPr>
          <a:xfrm>
            <a:off x="1828097" y="4310800"/>
            <a:ext cx="4985886" cy="53012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pic>
        <p:nvPicPr>
          <p:cNvPr id="6" name="Picture 5" descr="Icon&#10;&#10;Description automatically generated">
            <a:extLst>
              <a:ext uri="{FF2B5EF4-FFF2-40B4-BE49-F238E27FC236}">
                <a16:creationId xmlns:a16="http://schemas.microsoft.com/office/drawing/2014/main" id="{186DD0E4-C12F-453D-851D-AF6CD12CA8B8}"/>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991"/>
          <a:stretch/>
        </p:blipFill>
        <p:spPr>
          <a:xfrm>
            <a:off x="9438619" y="365125"/>
            <a:ext cx="1915181" cy="1731449"/>
          </a:xfrm>
          <a:prstGeom prst="rect">
            <a:avLst/>
          </a:prstGeom>
        </p:spPr>
      </p:pic>
    </p:spTree>
    <p:extLst>
      <p:ext uri="{BB962C8B-B14F-4D97-AF65-F5344CB8AC3E}">
        <p14:creationId xmlns:p14="http://schemas.microsoft.com/office/powerpoint/2010/main" val="1156876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755C-1FA1-4CF0-A428-D8F0549EB1A2}"/>
              </a:ext>
            </a:extLst>
          </p:cNvPr>
          <p:cNvSpPr>
            <a:spLocks noGrp="1"/>
          </p:cNvSpPr>
          <p:nvPr>
            <p:ph type="title"/>
          </p:nvPr>
        </p:nvSpPr>
        <p:spPr/>
        <p:txBody>
          <a:bodyPr/>
          <a:lstStyle/>
          <a:p>
            <a:r>
              <a:rPr lang="en-GB" err="1"/>
              <a:t>Dyddiadau</a:t>
            </a:r>
            <a:r>
              <a:rPr lang="en-GB"/>
              <a:t> </a:t>
            </a:r>
            <a:r>
              <a:rPr lang="en-GB" err="1"/>
              <a:t>allweddol</a:t>
            </a:r>
            <a:r>
              <a:rPr lang="en-GB"/>
              <a:t>/Key dates</a:t>
            </a:r>
          </a:p>
        </p:txBody>
      </p:sp>
      <p:sp>
        <p:nvSpPr>
          <p:cNvPr id="3" name="Content Placeholder 2">
            <a:extLst>
              <a:ext uri="{FF2B5EF4-FFF2-40B4-BE49-F238E27FC236}">
                <a16:creationId xmlns:a16="http://schemas.microsoft.com/office/drawing/2014/main" id="{B3026645-DF93-40DA-96FD-B5E683F973DD}"/>
              </a:ext>
            </a:extLst>
          </p:cNvPr>
          <p:cNvSpPr>
            <a:spLocks noGrp="1"/>
          </p:cNvSpPr>
          <p:nvPr>
            <p:ph sz="half" idx="1"/>
          </p:nvPr>
        </p:nvSpPr>
        <p:spPr/>
        <p:txBody>
          <a:bodyPr vert="horz" lIns="91440" tIns="45720" rIns="91440" bIns="45720" rtlCol="0" anchor="t">
            <a:normAutofit/>
          </a:bodyPr>
          <a:lstStyle/>
          <a:p>
            <a:r>
              <a:rPr lang="en-GB" err="1"/>
              <a:t>Argymhellir</a:t>
            </a:r>
            <a:r>
              <a:rPr lang="en-GB"/>
              <a:t> - 08/11 </a:t>
            </a:r>
            <a:r>
              <a:rPr lang="en-GB" err="1"/>
              <a:t>Cyflwyno</a:t>
            </a:r>
            <a:r>
              <a:rPr lang="en-GB"/>
              <a:t> Cynllun Ymchwil a </a:t>
            </a:r>
            <a:r>
              <a:rPr lang="en-GB" err="1"/>
              <a:t>Ffurflen</a:t>
            </a:r>
            <a:r>
              <a:rPr lang="en-GB"/>
              <a:t> Foeseg </a:t>
            </a:r>
            <a:r>
              <a:rPr lang="en-GB" err="1"/>
              <a:t>wedi</a:t>
            </a:r>
            <a:r>
              <a:rPr lang="en-GB"/>
              <a:t> </a:t>
            </a:r>
            <a:r>
              <a:rPr lang="en-GB" err="1"/>
              <a:t>ei</a:t>
            </a:r>
            <a:r>
              <a:rPr lang="en-GB"/>
              <a:t> </a:t>
            </a:r>
            <a:r>
              <a:rPr lang="en-GB" err="1"/>
              <a:t>Chymeradwyo</a:t>
            </a:r>
            <a:r>
              <a:rPr lang="en-GB"/>
              <a:t> </a:t>
            </a:r>
            <a:r>
              <a:rPr lang="en-GB" err="1"/>
              <a:t>fel</a:t>
            </a:r>
            <a:r>
              <a:rPr lang="en-GB"/>
              <a:t> un </a:t>
            </a:r>
            <a:r>
              <a:rPr lang="en-GB" err="1"/>
              <a:t>dogfen</a:t>
            </a:r>
            <a:endParaRPr lang="en-GB"/>
          </a:p>
          <a:p>
            <a:r>
              <a:rPr lang="en-GB"/>
              <a:t>09/05 </a:t>
            </a:r>
            <a:r>
              <a:rPr lang="en-GB" err="1"/>
              <a:t>Cyflwyniad</a:t>
            </a:r>
            <a:r>
              <a:rPr lang="en-GB"/>
              <a:t> </a:t>
            </a:r>
            <a:r>
              <a:rPr lang="en-GB" err="1"/>
              <a:t>terfynol</a:t>
            </a:r>
            <a:r>
              <a:rPr lang="en-GB"/>
              <a:t> </a:t>
            </a:r>
            <a:r>
              <a:rPr lang="en-GB" err="1"/>
              <a:t>o’r</a:t>
            </a:r>
            <a:r>
              <a:rPr lang="en-GB"/>
              <a:t> 3 </a:t>
            </a:r>
            <a:r>
              <a:rPr lang="en-GB" err="1"/>
              <a:t>elfen</a:t>
            </a:r>
            <a:r>
              <a:rPr lang="en-GB"/>
              <a:t> </a:t>
            </a:r>
            <a:r>
              <a:rPr lang="en-GB" err="1"/>
              <a:t>fel</a:t>
            </a:r>
            <a:r>
              <a:rPr lang="en-GB"/>
              <a:t> un </a:t>
            </a:r>
            <a:r>
              <a:rPr lang="en-GB" err="1"/>
              <a:t>dogfen</a:t>
            </a:r>
            <a:endParaRPr lang="en-GB"/>
          </a:p>
          <a:p>
            <a:r>
              <a:rPr lang="en-GB"/>
              <a:t>NID YW TURNITIN YN CANIATAU I CHI GYFLWYNO MWY NAC UN DOGFEN AR Y TRO</a:t>
            </a:r>
          </a:p>
          <a:p>
            <a:endParaRPr lang="en-GB"/>
          </a:p>
        </p:txBody>
      </p:sp>
      <p:sp>
        <p:nvSpPr>
          <p:cNvPr id="8" name="Content Placeholder 7">
            <a:extLst>
              <a:ext uri="{FF2B5EF4-FFF2-40B4-BE49-F238E27FC236}">
                <a16:creationId xmlns:a16="http://schemas.microsoft.com/office/drawing/2014/main" id="{DAA82CCE-A729-0FFD-71A6-2A53B3242444}"/>
              </a:ext>
            </a:extLst>
          </p:cNvPr>
          <p:cNvSpPr>
            <a:spLocks noGrp="1"/>
          </p:cNvSpPr>
          <p:nvPr>
            <p:ph sz="half" idx="2"/>
          </p:nvPr>
        </p:nvSpPr>
        <p:spPr/>
        <p:txBody>
          <a:bodyPr vert="horz" lIns="91440" tIns="45720" rIns="91440" bIns="45720" rtlCol="0" anchor="t">
            <a:normAutofit/>
          </a:bodyPr>
          <a:lstStyle/>
          <a:p>
            <a:r>
              <a:rPr lang="en-GB"/>
              <a:t>Recommended - 08/11 Submission of Research Proposal and Approved Ethics Form as one document</a:t>
            </a:r>
          </a:p>
          <a:p>
            <a:r>
              <a:rPr lang="en-GB"/>
              <a:t>09/05 Final submission of 3 elements as one document</a:t>
            </a:r>
          </a:p>
          <a:p>
            <a:r>
              <a:rPr lang="en-GB"/>
              <a:t>TURNITIN WILL NOT ALLOW YOU TO SUBMIT MORE THAN ONE DOCUMENT AT A TIME</a:t>
            </a:r>
          </a:p>
          <a:p>
            <a:endParaRPr lang="en-GB"/>
          </a:p>
        </p:txBody>
      </p:sp>
      <p:sp>
        <p:nvSpPr>
          <p:cNvPr id="4" name="Content Placeholder 2">
            <a:extLst>
              <a:ext uri="{FF2B5EF4-FFF2-40B4-BE49-F238E27FC236}">
                <a16:creationId xmlns:a16="http://schemas.microsoft.com/office/drawing/2014/main" id="{12BF297D-03F3-434B-BB6B-ADE86E881742}"/>
              </a:ext>
            </a:extLst>
          </p:cNvPr>
          <p:cNvSpPr txBox="1">
            <a:spLocks/>
          </p:cNvSpPr>
          <p:nvPr/>
        </p:nvSpPr>
        <p:spPr>
          <a:xfrm>
            <a:off x="637066" y="3809958"/>
            <a:ext cx="3904291"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400"/>
          </a:p>
        </p:txBody>
      </p:sp>
      <p:pic>
        <p:nvPicPr>
          <p:cNvPr id="6" name="Picture 5" descr="Logo, company name&#10;&#10;Description automatically generated">
            <a:extLst>
              <a:ext uri="{FF2B5EF4-FFF2-40B4-BE49-F238E27FC236}">
                <a16:creationId xmlns:a16="http://schemas.microsoft.com/office/drawing/2014/main" id="{A8363BD1-11B9-4F3C-BCDD-C89EF203A5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13032" y="338430"/>
            <a:ext cx="1617043" cy="1617043"/>
          </a:xfrm>
          <a:prstGeom prst="rect">
            <a:avLst/>
          </a:prstGeom>
        </p:spPr>
      </p:pic>
    </p:spTree>
    <p:extLst>
      <p:ext uri="{BB962C8B-B14F-4D97-AF65-F5344CB8AC3E}">
        <p14:creationId xmlns:p14="http://schemas.microsoft.com/office/powerpoint/2010/main" val="1465026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Terminoleg</a:t>
            </a:r>
            <a:r>
              <a:rPr lang="en-GB"/>
              <a:t>/Terminology</a:t>
            </a:r>
          </a:p>
        </p:txBody>
      </p:sp>
      <p:sp>
        <p:nvSpPr>
          <p:cNvPr id="3" name="Content Placeholder 2"/>
          <p:cNvSpPr>
            <a:spLocks noGrp="1"/>
          </p:cNvSpPr>
          <p:nvPr>
            <p:ph sz="half" idx="1"/>
          </p:nvPr>
        </p:nvSpPr>
        <p:spPr/>
        <p:txBody>
          <a:bodyPr>
            <a:normAutofit fontScale="85000" lnSpcReduction="10000"/>
          </a:bodyPr>
          <a:lstStyle/>
          <a:p>
            <a:pPr fontAlgn="base"/>
            <a:r>
              <a:rPr lang="en-GB" b="1" err="1"/>
              <a:t>Ymchwil</a:t>
            </a:r>
            <a:r>
              <a:rPr lang="en-GB" b="1"/>
              <a:t> </a:t>
            </a:r>
            <a:r>
              <a:rPr lang="en-GB" b="1" err="1"/>
              <a:t>sylfaenol</a:t>
            </a:r>
            <a:r>
              <a:rPr lang="en-GB" b="1"/>
              <a:t> </a:t>
            </a:r>
            <a:r>
              <a:rPr lang="en-GB"/>
              <a:t>– </a:t>
            </a:r>
            <a:r>
              <a:rPr lang="en-GB" err="1"/>
              <a:t>arsylwi</a:t>
            </a:r>
            <a:r>
              <a:rPr lang="en-GB"/>
              <a:t> </a:t>
            </a:r>
            <a:r>
              <a:rPr lang="en-GB" err="1"/>
              <a:t>uniongyrchol</a:t>
            </a:r>
            <a:r>
              <a:rPr lang="en-GB"/>
              <a:t>, </a:t>
            </a:r>
            <a:r>
              <a:rPr lang="en-GB" err="1"/>
              <a:t>ar</a:t>
            </a:r>
            <a:r>
              <a:rPr lang="en-GB"/>
              <a:t> </a:t>
            </a:r>
            <a:r>
              <a:rPr lang="en-GB" err="1"/>
              <a:t>wahân</a:t>
            </a:r>
            <a:r>
              <a:rPr lang="en-GB"/>
              <a:t> </a:t>
            </a:r>
            <a:r>
              <a:rPr lang="en-GB" err="1"/>
              <a:t>ar</a:t>
            </a:r>
            <a:r>
              <a:rPr lang="en-GB"/>
              <a:t> </a:t>
            </a:r>
            <a:r>
              <a:rPr lang="en-GB" err="1"/>
              <a:t>ffenomena</a:t>
            </a:r>
            <a:r>
              <a:rPr lang="en-GB"/>
              <a:t> </a:t>
            </a:r>
            <a:r>
              <a:rPr lang="en-GB" err="1"/>
              <a:t>yn</a:t>
            </a:r>
            <a:r>
              <a:rPr lang="en-GB"/>
              <a:t> y </a:t>
            </a:r>
            <a:r>
              <a:rPr lang="en-GB" err="1"/>
              <a:t>byd</a:t>
            </a:r>
            <a:r>
              <a:rPr lang="en-GB"/>
              <a:t> go </a:t>
            </a:r>
            <a:r>
              <a:rPr lang="en-GB" err="1"/>
              <a:t>iawn</a:t>
            </a:r>
            <a:r>
              <a:rPr lang="en-GB"/>
              <a:t> – </a:t>
            </a:r>
            <a:r>
              <a:rPr lang="en-GB" err="1"/>
              <a:t>mae'r</a:t>
            </a:r>
            <a:r>
              <a:rPr lang="en-GB"/>
              <a:t> </a:t>
            </a:r>
            <a:r>
              <a:rPr lang="en-GB" err="1"/>
              <a:t>ymchwilydd</a:t>
            </a:r>
            <a:r>
              <a:rPr lang="en-GB"/>
              <a:t> </a:t>
            </a:r>
            <a:r>
              <a:rPr lang="en-GB" err="1"/>
              <a:t>yn</a:t>
            </a:r>
            <a:r>
              <a:rPr lang="en-GB"/>
              <a:t> </a:t>
            </a:r>
            <a:r>
              <a:rPr lang="en-GB" err="1"/>
              <a:t>ymwneud</a:t>
            </a:r>
            <a:r>
              <a:rPr lang="en-GB"/>
              <a:t> </a:t>
            </a:r>
            <a:r>
              <a:rPr lang="en-GB" err="1"/>
              <a:t>yn</a:t>
            </a:r>
            <a:r>
              <a:rPr lang="en-GB"/>
              <a:t> </a:t>
            </a:r>
            <a:r>
              <a:rPr lang="en-GB" err="1"/>
              <a:t>uniongyrchol</a:t>
            </a:r>
            <a:r>
              <a:rPr lang="en-GB"/>
              <a:t> â </a:t>
            </a:r>
            <a:r>
              <a:rPr lang="en-GB" err="1"/>
              <a:t>chasglu</a:t>
            </a:r>
            <a:r>
              <a:rPr lang="en-GB"/>
              <a:t> data </a:t>
            </a:r>
            <a:r>
              <a:rPr lang="en-GB" err="1"/>
              <a:t>drwy</a:t>
            </a:r>
            <a:r>
              <a:rPr lang="en-GB"/>
              <a:t> </a:t>
            </a:r>
            <a:r>
              <a:rPr lang="en-GB" err="1"/>
              <a:t>holiaduron</a:t>
            </a:r>
            <a:r>
              <a:rPr lang="en-GB"/>
              <a:t>, </a:t>
            </a:r>
            <a:r>
              <a:rPr lang="en-GB" err="1"/>
              <a:t>cyfweliadau</a:t>
            </a:r>
            <a:r>
              <a:rPr lang="en-GB"/>
              <a:t> ac </a:t>
            </a:r>
            <a:r>
              <a:rPr lang="en-GB" err="1"/>
              <a:t>ati</a:t>
            </a:r>
            <a:r>
              <a:rPr lang="en-GB"/>
              <a:t>.</a:t>
            </a:r>
          </a:p>
          <a:p>
            <a:pPr fontAlgn="base"/>
            <a:endParaRPr lang="en-GB" b="1"/>
          </a:p>
          <a:p>
            <a:pPr fontAlgn="base"/>
            <a:r>
              <a:rPr lang="en-GB" b="1" err="1"/>
              <a:t>Ymchwil</a:t>
            </a:r>
            <a:r>
              <a:rPr lang="en-GB" b="1"/>
              <a:t> </a:t>
            </a:r>
            <a:r>
              <a:rPr lang="en-GB" b="1" err="1"/>
              <a:t>eilaidd</a:t>
            </a:r>
            <a:r>
              <a:rPr lang="en-GB" b="1"/>
              <a:t> </a:t>
            </a:r>
            <a:r>
              <a:rPr lang="en-GB"/>
              <a:t>– </a:t>
            </a:r>
            <a:r>
              <a:rPr lang="en-GB" err="1"/>
              <a:t>adolygiad</a:t>
            </a:r>
            <a:r>
              <a:rPr lang="en-GB"/>
              <a:t> o </a:t>
            </a:r>
            <a:r>
              <a:rPr lang="en-GB" err="1"/>
              <a:t>ddata</a:t>
            </a:r>
            <a:r>
              <a:rPr lang="en-GB"/>
              <a:t> a </a:t>
            </a:r>
            <a:r>
              <a:rPr lang="en-GB" err="1"/>
              <a:t>fu'n</a:t>
            </a:r>
            <a:r>
              <a:rPr lang="en-GB"/>
              <a:t> </a:t>
            </a:r>
            <a:r>
              <a:rPr lang="en-GB" err="1"/>
              <a:t>destun</a:t>
            </a:r>
            <a:r>
              <a:rPr lang="en-GB"/>
              <a:t> </a:t>
            </a:r>
            <a:r>
              <a:rPr lang="en-GB" err="1"/>
              <a:t>dehongliad</a:t>
            </a:r>
            <a:r>
              <a:rPr lang="en-GB"/>
              <a:t> </a:t>
            </a:r>
            <a:r>
              <a:rPr lang="en-GB" err="1"/>
              <a:t>blaenorol</a:t>
            </a:r>
            <a:r>
              <a:rPr lang="en-GB"/>
              <a:t> – </a:t>
            </a:r>
            <a:r>
              <a:rPr lang="en-GB" err="1"/>
              <a:t>gwaith</a:t>
            </a:r>
            <a:r>
              <a:rPr lang="en-GB"/>
              <a:t> </a:t>
            </a:r>
            <a:r>
              <a:rPr lang="en-GB" err="1"/>
              <a:t>cyhoeddedig</a:t>
            </a:r>
            <a:r>
              <a:rPr lang="en-GB"/>
              <a:t> </a:t>
            </a:r>
            <a:r>
              <a:rPr lang="en-GB" err="1"/>
              <a:t>ymchwilydd</a:t>
            </a:r>
            <a:r>
              <a:rPr lang="en-GB"/>
              <a:t> </a:t>
            </a:r>
            <a:r>
              <a:rPr lang="en-GB" err="1"/>
              <a:t>arall</a:t>
            </a:r>
            <a:r>
              <a:rPr lang="en-GB"/>
              <a:t>, </a:t>
            </a:r>
            <a:r>
              <a:rPr lang="en-GB" err="1"/>
              <a:t>cyfnodolion</a:t>
            </a:r>
            <a:r>
              <a:rPr lang="en-GB"/>
              <a:t>, </a:t>
            </a:r>
            <a:r>
              <a:rPr lang="en-GB" err="1"/>
              <a:t>dogfennau</a:t>
            </a:r>
            <a:r>
              <a:rPr lang="en-GB"/>
              <a:t> </a:t>
            </a:r>
            <a:r>
              <a:rPr lang="en-GB" err="1"/>
              <a:t>polisi</a:t>
            </a:r>
            <a:r>
              <a:rPr lang="en-GB"/>
              <a:t>, </a:t>
            </a:r>
            <a:r>
              <a:rPr lang="en-GB" err="1"/>
              <a:t>llyfrau</a:t>
            </a:r>
            <a:r>
              <a:rPr lang="en-GB"/>
              <a:t>, </a:t>
            </a:r>
            <a:r>
              <a:rPr lang="en-GB" err="1"/>
              <a:t>dyddiaduron</a:t>
            </a:r>
            <a:endParaRPr lang="en-GB"/>
          </a:p>
          <a:p>
            <a:pPr fontAlgn="base"/>
            <a:endParaRPr lang="en-GB"/>
          </a:p>
          <a:p>
            <a:pPr fontAlgn="base"/>
            <a:r>
              <a:rPr lang="en-GB" b="1"/>
              <a:t>LLEOLIAD?</a:t>
            </a:r>
          </a:p>
          <a:p>
            <a:pPr fontAlgn="base"/>
            <a:r>
              <a:rPr lang="en-GB" b="1"/>
              <a:t>CYFRANWYR?</a:t>
            </a:r>
            <a:endParaRPr lang="en-GB"/>
          </a:p>
        </p:txBody>
      </p:sp>
      <p:sp>
        <p:nvSpPr>
          <p:cNvPr id="8" name="Content Placeholder 7">
            <a:extLst>
              <a:ext uri="{FF2B5EF4-FFF2-40B4-BE49-F238E27FC236}">
                <a16:creationId xmlns:a16="http://schemas.microsoft.com/office/drawing/2014/main" id="{FE8F6F1B-C849-BF62-0BBA-B03FF5FD6600}"/>
              </a:ext>
            </a:extLst>
          </p:cNvPr>
          <p:cNvSpPr>
            <a:spLocks noGrp="1"/>
          </p:cNvSpPr>
          <p:nvPr>
            <p:ph sz="half" idx="2"/>
          </p:nvPr>
        </p:nvSpPr>
        <p:spPr/>
        <p:txBody>
          <a:bodyPr>
            <a:normAutofit fontScale="85000" lnSpcReduction="10000"/>
          </a:bodyPr>
          <a:lstStyle/>
          <a:p>
            <a:r>
              <a:rPr lang="en-GB"/>
              <a:t>Primary research – direct, detached observation of phenomena in the real world –the researcher is directly involved in collecting data through questionnaires, interviews etc.</a:t>
            </a:r>
            <a:r>
              <a:rPr lang="en-US"/>
              <a:t>​</a:t>
            </a:r>
          </a:p>
          <a:p>
            <a:endParaRPr lang="en-GB"/>
          </a:p>
          <a:p>
            <a:r>
              <a:rPr lang="en-GB"/>
              <a:t>Secondary research – a review of data that has been subject to previous interpretation – other researcher’s published work, journals, policy documents, books, diaries </a:t>
            </a:r>
            <a:r>
              <a:rPr lang="en-US"/>
              <a:t>​</a:t>
            </a:r>
          </a:p>
          <a:p>
            <a:endParaRPr lang="en-US"/>
          </a:p>
          <a:p>
            <a:r>
              <a:rPr lang="en-US"/>
              <a:t>PLACEMENT?</a:t>
            </a:r>
          </a:p>
          <a:p>
            <a:r>
              <a:rPr lang="en-US"/>
              <a:t>PARTICIPANTS?</a:t>
            </a:r>
          </a:p>
          <a:p>
            <a:endParaRPr lang="en-GB"/>
          </a:p>
        </p:txBody>
      </p:sp>
      <p:sp>
        <p:nvSpPr>
          <p:cNvPr id="4" name="Content Placeholder 2">
            <a:extLst>
              <a:ext uri="{FF2B5EF4-FFF2-40B4-BE49-F238E27FC236}">
                <a16:creationId xmlns:a16="http://schemas.microsoft.com/office/drawing/2014/main" id="{695D3293-7250-4C11-B2B0-68CC8778AFAD}"/>
              </a:ext>
            </a:extLst>
          </p:cNvPr>
          <p:cNvSpPr txBox="1">
            <a:spLocks/>
          </p:cNvSpPr>
          <p:nvPr/>
        </p:nvSpPr>
        <p:spPr>
          <a:xfrm>
            <a:off x="204522" y="3791789"/>
            <a:ext cx="476938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endParaRPr lang="en-GB" b="1"/>
          </a:p>
        </p:txBody>
      </p:sp>
      <p:pic>
        <p:nvPicPr>
          <p:cNvPr id="5" name="Picture 4" descr="A picture containing icon&#10;&#10;Description automatically generated">
            <a:extLst>
              <a:ext uri="{FF2B5EF4-FFF2-40B4-BE49-F238E27FC236}">
                <a16:creationId xmlns:a16="http://schemas.microsoft.com/office/drawing/2014/main" id="{1A1D45F4-C61D-4E75-86A5-ED1515313E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05451" y="282710"/>
            <a:ext cx="1304381" cy="1304381"/>
          </a:xfrm>
          <a:prstGeom prst="rect">
            <a:avLst/>
          </a:prstGeom>
        </p:spPr>
      </p:pic>
    </p:spTree>
    <p:extLst>
      <p:ext uri="{BB962C8B-B14F-4D97-AF65-F5344CB8AC3E}">
        <p14:creationId xmlns:p14="http://schemas.microsoft.com/office/powerpoint/2010/main" val="3291416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F7D6-506E-4502-A97D-C7BC96F654BB}"/>
              </a:ext>
            </a:extLst>
          </p:cNvPr>
          <p:cNvSpPr>
            <a:spLocks noGrp="1"/>
          </p:cNvSpPr>
          <p:nvPr>
            <p:ph type="title"/>
          </p:nvPr>
        </p:nvSpPr>
        <p:spPr/>
        <p:txBody>
          <a:bodyPr/>
          <a:lstStyle/>
          <a:p>
            <a:r>
              <a:rPr lang="en-GB" err="1"/>
              <a:t>Strwythur</a:t>
            </a:r>
            <a:r>
              <a:rPr lang="en-GB"/>
              <a:t> y </a:t>
            </a:r>
            <a:r>
              <a:rPr lang="en-GB" err="1"/>
              <a:t>Portffolio</a:t>
            </a:r>
            <a:r>
              <a:rPr lang="en-GB"/>
              <a:t> / Portfolio structure </a:t>
            </a:r>
          </a:p>
        </p:txBody>
      </p:sp>
      <p:sp>
        <p:nvSpPr>
          <p:cNvPr id="3" name="Content Placeholder 2">
            <a:extLst>
              <a:ext uri="{FF2B5EF4-FFF2-40B4-BE49-F238E27FC236}">
                <a16:creationId xmlns:a16="http://schemas.microsoft.com/office/drawing/2014/main" id="{063A63C8-DA29-4236-8ABB-D47B1D494A58}"/>
              </a:ext>
            </a:extLst>
          </p:cNvPr>
          <p:cNvSpPr>
            <a:spLocks noGrp="1"/>
          </p:cNvSpPr>
          <p:nvPr>
            <p:ph sz="half" idx="1"/>
          </p:nvPr>
        </p:nvSpPr>
        <p:spPr/>
        <p:txBody>
          <a:bodyPr vert="horz" lIns="91440" tIns="45720" rIns="91440" bIns="45720" rtlCol="0" anchor="t">
            <a:normAutofit fontScale="77500" lnSpcReduction="20000"/>
          </a:bodyPr>
          <a:lstStyle/>
          <a:p>
            <a:r>
              <a:rPr lang="en-GB" b="1" err="1"/>
              <a:t>Cynnig</a:t>
            </a:r>
            <a:r>
              <a:rPr lang="en-GB" b="1"/>
              <a:t> </a:t>
            </a:r>
            <a:r>
              <a:rPr lang="en-GB" b="1" err="1"/>
              <a:t>prosiect</a:t>
            </a:r>
            <a:r>
              <a:rPr lang="en-GB" b="1"/>
              <a:t> (1000 o </a:t>
            </a:r>
            <a:r>
              <a:rPr lang="en-GB" b="1" err="1"/>
              <a:t>eiriau</a:t>
            </a:r>
            <a:r>
              <a:rPr lang="en-GB" b="1"/>
              <a:t>)</a:t>
            </a:r>
          </a:p>
          <a:p>
            <a:pPr lvl="1"/>
            <a:r>
              <a:rPr lang="en-GB" err="1"/>
              <a:t>Cynnig</a:t>
            </a:r>
            <a:r>
              <a:rPr lang="en-GB"/>
              <a:t> 1000 gair </a:t>
            </a:r>
            <a:r>
              <a:rPr lang="en-GB" err="1"/>
              <a:t>ar</a:t>
            </a:r>
            <a:r>
              <a:rPr lang="en-GB"/>
              <a:t> </a:t>
            </a:r>
            <a:r>
              <a:rPr lang="en-GB" err="1"/>
              <a:t>gyfer</a:t>
            </a:r>
            <a:r>
              <a:rPr lang="en-GB"/>
              <a:t> </a:t>
            </a:r>
            <a:r>
              <a:rPr lang="en-GB" err="1"/>
              <a:t>pwnc</a:t>
            </a:r>
            <a:r>
              <a:rPr lang="en-GB"/>
              <a:t> </a:t>
            </a:r>
            <a:r>
              <a:rPr lang="en-GB" err="1"/>
              <a:t>ymchwilio</a:t>
            </a:r>
            <a:r>
              <a:rPr lang="en-GB"/>
              <a:t> </a:t>
            </a:r>
            <a:r>
              <a:rPr lang="en-GB" err="1"/>
              <a:t>pellach</a:t>
            </a:r>
            <a:r>
              <a:rPr lang="en-GB"/>
              <a:t> </a:t>
            </a:r>
            <a:r>
              <a:rPr lang="en-GB" err="1"/>
              <a:t>i</a:t>
            </a:r>
            <a:r>
              <a:rPr lang="en-GB"/>
              <a:t> </a:t>
            </a:r>
            <a:r>
              <a:rPr lang="en-GB" err="1"/>
              <a:t>gynnwys</a:t>
            </a:r>
            <a:r>
              <a:rPr lang="en-GB"/>
              <a:t> </a:t>
            </a:r>
            <a:r>
              <a:rPr lang="en-GB" err="1"/>
              <a:t>dulliau</a:t>
            </a:r>
            <a:r>
              <a:rPr lang="en-GB"/>
              <a:t> </a:t>
            </a:r>
            <a:r>
              <a:rPr lang="en-GB" err="1"/>
              <a:t>ymchwil</a:t>
            </a:r>
            <a:r>
              <a:rPr lang="en-GB"/>
              <a:t> </a:t>
            </a:r>
            <a:r>
              <a:rPr lang="en-GB" err="1"/>
              <a:t>perthnasol</a:t>
            </a:r>
            <a:r>
              <a:rPr lang="en-GB"/>
              <a:t> a </a:t>
            </a:r>
            <a:r>
              <a:rPr lang="en-GB" err="1"/>
              <a:t>chwestiynau</a:t>
            </a:r>
            <a:r>
              <a:rPr lang="en-GB"/>
              <a:t> </a:t>
            </a:r>
            <a:r>
              <a:rPr lang="en-GB" err="1"/>
              <a:t>priodol</a:t>
            </a:r>
            <a:r>
              <a:rPr lang="en-GB"/>
              <a:t> </a:t>
            </a:r>
            <a:r>
              <a:rPr lang="en-GB" err="1"/>
              <a:t>ar</a:t>
            </a:r>
            <a:r>
              <a:rPr lang="en-GB"/>
              <a:t> </a:t>
            </a:r>
            <a:r>
              <a:rPr lang="en-GB" err="1"/>
              <a:t>gyfer</a:t>
            </a:r>
            <a:r>
              <a:rPr lang="en-GB"/>
              <a:t> </a:t>
            </a:r>
            <a:r>
              <a:rPr lang="en-GB" err="1"/>
              <a:t>ymchwiliad</a:t>
            </a:r>
            <a:r>
              <a:rPr lang="en-GB"/>
              <a:t> </a:t>
            </a:r>
            <a:r>
              <a:rPr lang="en-GB" err="1"/>
              <a:t>pellach</a:t>
            </a:r>
            <a:endParaRPr lang="en-GB"/>
          </a:p>
          <a:p>
            <a:endParaRPr lang="en-GB"/>
          </a:p>
          <a:p>
            <a:r>
              <a:rPr lang="en-GB" b="1" err="1"/>
              <a:t>Prosiect</a:t>
            </a:r>
            <a:r>
              <a:rPr lang="en-GB" b="1"/>
              <a:t> </a:t>
            </a:r>
            <a:r>
              <a:rPr lang="en-GB" b="1" err="1"/>
              <a:t>ymchwil</a:t>
            </a:r>
            <a:r>
              <a:rPr lang="en-GB" b="1"/>
              <a:t> (8000 o </a:t>
            </a:r>
            <a:r>
              <a:rPr lang="en-GB" b="1" err="1"/>
              <a:t>eiriau</a:t>
            </a:r>
            <a:r>
              <a:rPr lang="en-GB" b="1"/>
              <a:t>)</a:t>
            </a:r>
          </a:p>
          <a:p>
            <a:pPr lvl="1"/>
            <a:r>
              <a:rPr lang="en-GB"/>
              <a:t>Gyda </a:t>
            </a:r>
            <a:r>
              <a:rPr lang="en-GB" err="1"/>
              <a:t>chanllawiau</a:t>
            </a:r>
            <a:r>
              <a:rPr lang="en-GB"/>
              <a:t> </a:t>
            </a:r>
            <a:r>
              <a:rPr lang="en-GB" err="1"/>
              <a:t>priodol</a:t>
            </a:r>
            <a:r>
              <a:rPr lang="en-GB"/>
              <a:t> </a:t>
            </a:r>
            <a:r>
              <a:rPr lang="en-GB" err="1"/>
              <a:t>gan</a:t>
            </a:r>
            <a:r>
              <a:rPr lang="en-GB"/>
              <a:t> </a:t>
            </a:r>
            <a:r>
              <a:rPr lang="en-GB" err="1"/>
              <a:t>diwtoriaid</a:t>
            </a:r>
            <a:r>
              <a:rPr lang="en-GB"/>
              <a:t>, </a:t>
            </a:r>
            <a:r>
              <a:rPr lang="en-GB" err="1"/>
              <a:t>cyflwynwch</a:t>
            </a:r>
            <a:r>
              <a:rPr lang="en-GB"/>
              <a:t> </a:t>
            </a:r>
            <a:r>
              <a:rPr lang="en-GB" err="1"/>
              <a:t>allbwn</a:t>
            </a:r>
            <a:r>
              <a:rPr lang="en-GB"/>
              <a:t> </a:t>
            </a:r>
            <a:r>
              <a:rPr lang="en-GB" err="1"/>
              <a:t>ymchwil</a:t>
            </a:r>
            <a:r>
              <a:rPr lang="en-GB"/>
              <a:t> </a:t>
            </a:r>
            <a:r>
              <a:rPr lang="en-GB" err="1"/>
              <a:t>ar</a:t>
            </a:r>
            <a:r>
              <a:rPr lang="en-GB"/>
              <a:t> </a:t>
            </a:r>
            <a:r>
              <a:rPr lang="en-GB" err="1"/>
              <a:t>ffurf</a:t>
            </a:r>
            <a:r>
              <a:rPr lang="en-GB"/>
              <a:t> darn </a:t>
            </a:r>
            <a:r>
              <a:rPr lang="en-GB" err="1"/>
              <a:t>estynedig</a:t>
            </a:r>
            <a:r>
              <a:rPr lang="en-GB"/>
              <a:t> o </a:t>
            </a:r>
            <a:r>
              <a:rPr lang="en-GB" err="1"/>
              <a:t>ysgrifennu</a:t>
            </a:r>
            <a:r>
              <a:rPr lang="en-GB"/>
              <a:t>, </a:t>
            </a:r>
            <a:r>
              <a:rPr lang="en-GB" err="1"/>
              <a:t>i</a:t>
            </a:r>
            <a:r>
              <a:rPr lang="en-GB"/>
              <a:t> </a:t>
            </a:r>
            <a:r>
              <a:rPr lang="en-GB" err="1"/>
              <a:t>fynd</a:t>
            </a:r>
            <a:r>
              <a:rPr lang="en-GB"/>
              <a:t> </a:t>
            </a:r>
            <a:r>
              <a:rPr lang="en-GB" err="1"/>
              <a:t>i'r</a:t>
            </a:r>
            <a:r>
              <a:rPr lang="en-GB"/>
              <a:t> </a:t>
            </a:r>
            <a:r>
              <a:rPr lang="en-GB" err="1"/>
              <a:t>afael</a:t>
            </a:r>
            <a:r>
              <a:rPr lang="en-GB"/>
              <a:t> </a:t>
            </a:r>
            <a:r>
              <a:rPr lang="en-GB" err="1"/>
              <a:t>â'r</a:t>
            </a:r>
            <a:r>
              <a:rPr lang="en-GB"/>
              <a:t> </a:t>
            </a:r>
            <a:r>
              <a:rPr lang="en-GB" err="1"/>
              <a:t>broblem</a:t>
            </a:r>
            <a:r>
              <a:rPr lang="en-GB"/>
              <a:t> </a:t>
            </a:r>
            <a:r>
              <a:rPr lang="en-GB" err="1"/>
              <a:t>ymchwil</a:t>
            </a:r>
            <a:r>
              <a:rPr lang="en-GB"/>
              <a:t> a </a:t>
            </a:r>
            <a:r>
              <a:rPr lang="en-GB" err="1"/>
              <a:t>nodwyd</a:t>
            </a:r>
            <a:r>
              <a:rPr lang="en-GB"/>
              <a:t> </a:t>
            </a:r>
            <a:r>
              <a:rPr lang="en-GB" err="1"/>
              <a:t>yng</a:t>
            </a:r>
            <a:r>
              <a:rPr lang="en-GB"/>
              <a:t> </a:t>
            </a:r>
            <a:r>
              <a:rPr lang="en-GB" err="1"/>
              <a:t>nghynnig</a:t>
            </a:r>
            <a:r>
              <a:rPr lang="en-GB"/>
              <a:t> y </a:t>
            </a:r>
            <a:r>
              <a:rPr lang="en-GB" err="1"/>
              <a:t>prosiect</a:t>
            </a:r>
            <a:r>
              <a:rPr lang="en-GB"/>
              <a:t>.</a:t>
            </a:r>
          </a:p>
          <a:p>
            <a:r>
              <a:rPr lang="en-GB" b="1" err="1"/>
              <a:t>Cyflwyniad</a:t>
            </a:r>
            <a:r>
              <a:rPr lang="en-GB" b="1"/>
              <a:t> (</a:t>
            </a:r>
            <a:r>
              <a:rPr lang="en-GB" b="1" err="1"/>
              <a:t>cyfwerth</a:t>
            </a:r>
            <a:r>
              <a:rPr lang="en-GB" b="1"/>
              <a:t> â 1000 gair)</a:t>
            </a:r>
          </a:p>
          <a:p>
            <a:pPr lvl="1"/>
            <a:r>
              <a:rPr lang="en-GB" err="1"/>
              <a:t>Cyflwyno</a:t>
            </a:r>
            <a:r>
              <a:rPr lang="en-GB"/>
              <a:t> </a:t>
            </a:r>
            <a:r>
              <a:rPr lang="en-GB" err="1"/>
              <a:t>canfyddiadau</a:t>
            </a:r>
            <a:r>
              <a:rPr lang="en-GB"/>
              <a:t> </a:t>
            </a:r>
            <a:r>
              <a:rPr lang="en-GB" err="1"/>
              <a:t>ymchwil</a:t>
            </a:r>
            <a:r>
              <a:rPr lang="en-GB"/>
              <a:t> </a:t>
            </a:r>
            <a:r>
              <a:rPr lang="en-GB" err="1"/>
              <a:t>i</a:t>
            </a:r>
            <a:r>
              <a:rPr lang="en-GB"/>
              <a:t> </a:t>
            </a:r>
            <a:r>
              <a:rPr lang="en-GB" err="1"/>
              <a:t>gynulleidfa</a:t>
            </a:r>
            <a:r>
              <a:rPr lang="en-GB"/>
              <a:t> </a:t>
            </a:r>
            <a:r>
              <a:rPr lang="en-GB" err="1"/>
              <a:t>ehangach</a:t>
            </a:r>
            <a:r>
              <a:rPr lang="en-GB"/>
              <a:t> a </a:t>
            </a:r>
            <a:r>
              <a:rPr lang="en-GB" err="1"/>
              <a:t>chyfleu</a:t>
            </a:r>
            <a:r>
              <a:rPr lang="en-GB"/>
              <a:t> </a:t>
            </a:r>
            <a:r>
              <a:rPr lang="en-GB" err="1"/>
              <a:t>canlyniadau</a:t>
            </a:r>
            <a:r>
              <a:rPr lang="en-GB"/>
              <a:t> </a:t>
            </a:r>
            <a:r>
              <a:rPr lang="en-GB" err="1"/>
              <a:t>mewn</a:t>
            </a:r>
            <a:r>
              <a:rPr lang="en-GB"/>
              <a:t> </a:t>
            </a:r>
            <a:r>
              <a:rPr lang="en-GB" err="1"/>
              <a:t>modd</a:t>
            </a:r>
            <a:r>
              <a:rPr lang="en-GB"/>
              <a:t> </a:t>
            </a:r>
            <a:r>
              <a:rPr lang="en-GB" err="1"/>
              <a:t>priodol</a:t>
            </a:r>
            <a:r>
              <a:rPr lang="en-GB"/>
              <a:t>.  </a:t>
            </a:r>
          </a:p>
        </p:txBody>
      </p:sp>
      <p:sp>
        <p:nvSpPr>
          <p:cNvPr id="7" name="Content Placeholder 6">
            <a:extLst>
              <a:ext uri="{FF2B5EF4-FFF2-40B4-BE49-F238E27FC236}">
                <a16:creationId xmlns:a16="http://schemas.microsoft.com/office/drawing/2014/main" id="{69D6909C-81A0-7DD0-2CF0-BBA7906CA15A}"/>
              </a:ext>
            </a:extLst>
          </p:cNvPr>
          <p:cNvSpPr>
            <a:spLocks noGrp="1"/>
          </p:cNvSpPr>
          <p:nvPr>
            <p:ph sz="half" idx="2"/>
          </p:nvPr>
        </p:nvSpPr>
        <p:spPr/>
        <p:txBody>
          <a:bodyPr>
            <a:normAutofit fontScale="77500" lnSpcReduction="20000"/>
          </a:bodyPr>
          <a:lstStyle/>
          <a:p>
            <a:pPr algn="just"/>
            <a:r>
              <a:rPr lang="en-GB" b="1">
                <a:ea typeface="+mn-lt"/>
                <a:cs typeface="+mn-lt"/>
              </a:rPr>
              <a:t>Project proposal (1000 words)</a:t>
            </a:r>
            <a:endParaRPr lang="en-GB">
              <a:ea typeface="+mn-lt"/>
              <a:cs typeface="+mn-lt"/>
            </a:endParaRPr>
          </a:p>
          <a:p>
            <a:pPr lvl="1" algn="just"/>
            <a:r>
              <a:rPr lang="en-GB">
                <a:ea typeface="+mn-lt"/>
                <a:cs typeface="+mn-lt"/>
              </a:rPr>
              <a:t>A 1000 word proposal for a topic of further investigation to include relevant research methods and appropriate questions for further investigation</a:t>
            </a:r>
          </a:p>
          <a:p>
            <a:pPr algn="just"/>
            <a:endParaRPr lang="en-GB">
              <a:ea typeface="+mn-lt"/>
              <a:cs typeface="+mn-lt"/>
            </a:endParaRPr>
          </a:p>
          <a:p>
            <a:pPr algn="just"/>
            <a:r>
              <a:rPr lang="en-GB" b="1">
                <a:ea typeface="+mn-lt"/>
                <a:cs typeface="+mn-lt"/>
              </a:rPr>
              <a:t>Research project (8000 words)</a:t>
            </a:r>
            <a:endParaRPr lang="en-GB">
              <a:ea typeface="+mn-lt"/>
              <a:cs typeface="+mn-lt"/>
            </a:endParaRPr>
          </a:p>
          <a:p>
            <a:pPr lvl="1" algn="just"/>
            <a:r>
              <a:rPr lang="en-GB">
                <a:ea typeface="+mn-lt"/>
                <a:cs typeface="+mn-lt"/>
              </a:rPr>
              <a:t>With appropriate tutor guidance, present a research output in the form of an extended piece of writing, to address the research problem identified in the project proposal. </a:t>
            </a:r>
          </a:p>
          <a:p>
            <a:pPr algn="just"/>
            <a:endParaRPr lang="en-GB">
              <a:ea typeface="+mn-lt"/>
              <a:cs typeface="+mn-lt"/>
            </a:endParaRPr>
          </a:p>
          <a:p>
            <a:pPr algn="just"/>
            <a:r>
              <a:rPr lang="en-GB" b="1">
                <a:ea typeface="+mn-lt"/>
                <a:cs typeface="+mn-lt"/>
              </a:rPr>
              <a:t>Presentation (1000 word equivalent)</a:t>
            </a:r>
            <a:endParaRPr lang="en-GB">
              <a:ea typeface="+mn-lt"/>
              <a:cs typeface="+mn-lt"/>
            </a:endParaRPr>
          </a:p>
          <a:p>
            <a:pPr lvl="1" algn="just"/>
            <a:r>
              <a:rPr lang="en-GB">
                <a:ea typeface="+mn-lt"/>
                <a:cs typeface="+mn-lt"/>
              </a:rPr>
              <a:t>Present research findings to a wider audience and communicate  results in an appropriate manner. </a:t>
            </a:r>
          </a:p>
          <a:p>
            <a:endParaRPr lang="en-GB"/>
          </a:p>
        </p:txBody>
      </p:sp>
      <p:sp>
        <p:nvSpPr>
          <p:cNvPr id="4" name="Content Placeholder 2">
            <a:extLst>
              <a:ext uri="{FF2B5EF4-FFF2-40B4-BE49-F238E27FC236}">
                <a16:creationId xmlns:a16="http://schemas.microsoft.com/office/drawing/2014/main" id="{E09AB139-916C-4B32-BE06-ADE3B866705E}"/>
              </a:ext>
            </a:extLst>
          </p:cNvPr>
          <p:cNvSpPr txBox="1">
            <a:spLocks/>
          </p:cNvSpPr>
          <p:nvPr/>
        </p:nvSpPr>
        <p:spPr>
          <a:xfrm>
            <a:off x="5667676" y="1135782"/>
            <a:ext cx="4631355" cy="534162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a:cs typeface="Calibri"/>
            </a:endParaRPr>
          </a:p>
        </p:txBody>
      </p:sp>
    </p:spTree>
    <p:extLst>
      <p:ext uri="{BB962C8B-B14F-4D97-AF65-F5344CB8AC3E}">
        <p14:creationId xmlns:p14="http://schemas.microsoft.com/office/powerpoint/2010/main" val="117562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Pwyntiau</a:t>
            </a:r>
            <a:r>
              <a:rPr lang="en-GB"/>
              <a:t> </a:t>
            </a:r>
            <a:r>
              <a:rPr lang="en-GB" err="1"/>
              <a:t>allweddol</a:t>
            </a:r>
            <a:r>
              <a:rPr lang="en-GB"/>
              <a:t> / Key points</a:t>
            </a:r>
          </a:p>
        </p:txBody>
      </p:sp>
      <p:sp>
        <p:nvSpPr>
          <p:cNvPr id="3" name="Content Placeholder 2"/>
          <p:cNvSpPr>
            <a:spLocks noGrp="1"/>
          </p:cNvSpPr>
          <p:nvPr>
            <p:ph sz="half" idx="1"/>
          </p:nvPr>
        </p:nvSpPr>
        <p:spPr/>
        <p:txBody>
          <a:bodyPr vert="horz" lIns="91440" tIns="45720" rIns="91440" bIns="45720" rtlCol="0" anchor="t">
            <a:normAutofit/>
          </a:bodyPr>
          <a:lstStyle/>
          <a:p>
            <a:r>
              <a:rPr lang="en-GB" err="1"/>
              <a:t>Cadwch</a:t>
            </a:r>
            <a:r>
              <a:rPr lang="en-GB"/>
              <a:t> </a:t>
            </a:r>
            <a:r>
              <a:rPr lang="en-GB" err="1"/>
              <a:t>yn</a:t>
            </a:r>
            <a:r>
              <a:rPr lang="en-GB"/>
              <a:t> </a:t>
            </a:r>
            <a:r>
              <a:rPr lang="en-GB" err="1"/>
              <a:t>syml</a:t>
            </a:r>
            <a:r>
              <a:rPr lang="en-GB"/>
              <a:t> – </a:t>
            </a:r>
            <a:r>
              <a:rPr lang="en-GB" err="1"/>
              <a:t>peidiwch</a:t>
            </a:r>
            <a:r>
              <a:rPr lang="en-GB"/>
              <a:t> bod </a:t>
            </a:r>
            <a:r>
              <a:rPr lang="en-GB" err="1"/>
              <a:t>yn</a:t>
            </a:r>
            <a:r>
              <a:rPr lang="en-GB"/>
              <a:t> </a:t>
            </a:r>
            <a:r>
              <a:rPr lang="en-GB" err="1"/>
              <a:t>rhy</a:t>
            </a:r>
            <a:r>
              <a:rPr lang="en-GB"/>
              <a:t> </a:t>
            </a:r>
            <a:r>
              <a:rPr lang="en-GB" err="1"/>
              <a:t>uchelgeisiol</a:t>
            </a:r>
            <a:r>
              <a:rPr lang="en-GB"/>
              <a:t>. It must be achievable in the time available. </a:t>
            </a:r>
          </a:p>
          <a:p>
            <a:r>
              <a:rPr lang="en-GB" err="1"/>
              <a:t>Dewiswch</a:t>
            </a:r>
            <a:r>
              <a:rPr lang="en-GB"/>
              <a:t> </a:t>
            </a:r>
            <a:r>
              <a:rPr lang="en-GB" err="1"/>
              <a:t>bwnc</a:t>
            </a:r>
            <a:r>
              <a:rPr lang="en-GB"/>
              <a:t> o </a:t>
            </a:r>
            <a:r>
              <a:rPr lang="en-GB" err="1"/>
              <a:t>ddiddordeb</a:t>
            </a:r>
            <a:r>
              <a:rPr lang="en-GB"/>
              <a:t> </a:t>
            </a:r>
            <a:r>
              <a:rPr lang="en-GB" err="1"/>
              <a:t>i</a:t>
            </a:r>
            <a:r>
              <a:rPr lang="en-GB"/>
              <a:t> chi, </a:t>
            </a:r>
            <a:r>
              <a:rPr lang="en-GB" err="1"/>
              <a:t>naill</a:t>
            </a:r>
            <a:r>
              <a:rPr lang="en-GB"/>
              <a:t> ai </a:t>
            </a:r>
            <a:r>
              <a:rPr lang="en-GB" err="1"/>
              <a:t>yn</a:t>
            </a:r>
            <a:r>
              <a:rPr lang="en-GB"/>
              <a:t> </a:t>
            </a:r>
            <a:r>
              <a:rPr lang="en-GB" err="1"/>
              <a:t>bersonol</a:t>
            </a:r>
            <a:r>
              <a:rPr lang="en-GB"/>
              <a:t> neu </a:t>
            </a:r>
            <a:r>
              <a:rPr lang="en-GB" err="1"/>
              <a:t>yn</a:t>
            </a:r>
            <a:r>
              <a:rPr lang="en-GB"/>
              <a:t> </a:t>
            </a:r>
            <a:r>
              <a:rPr lang="en-GB" err="1"/>
              <a:t>broffesiynol</a:t>
            </a:r>
            <a:r>
              <a:rPr lang="en-GB"/>
              <a:t>.</a:t>
            </a:r>
          </a:p>
          <a:p>
            <a:r>
              <a:rPr lang="en-GB" err="1"/>
              <a:t>Angen</a:t>
            </a:r>
            <a:r>
              <a:rPr lang="en-GB"/>
              <a:t> </a:t>
            </a:r>
            <a:r>
              <a:rPr lang="en-GB" err="1"/>
              <a:t>i’ch</a:t>
            </a:r>
            <a:r>
              <a:rPr lang="en-GB"/>
              <a:t> </a:t>
            </a:r>
            <a:r>
              <a:rPr lang="en-GB" err="1"/>
              <a:t>cwestiwn</a:t>
            </a:r>
            <a:r>
              <a:rPr lang="en-GB"/>
              <a:t>/</a:t>
            </a:r>
            <a:r>
              <a:rPr lang="en-GB" err="1"/>
              <a:t>teitl</a:t>
            </a:r>
            <a:r>
              <a:rPr lang="en-GB"/>
              <a:t> </a:t>
            </a:r>
            <a:r>
              <a:rPr lang="en-GB" err="1"/>
              <a:t>ymchwil</a:t>
            </a:r>
            <a:r>
              <a:rPr lang="en-GB"/>
              <a:t> </a:t>
            </a:r>
            <a:r>
              <a:rPr lang="en-GB" err="1"/>
              <a:t>fod</a:t>
            </a:r>
            <a:r>
              <a:rPr lang="en-GB"/>
              <a:t> </a:t>
            </a:r>
            <a:r>
              <a:rPr lang="en-GB" err="1"/>
              <a:t>yn</a:t>
            </a:r>
            <a:r>
              <a:rPr lang="en-GB"/>
              <a:t>: </a:t>
            </a:r>
            <a:r>
              <a:rPr lang="en-GB" err="1"/>
              <a:t>glir</a:t>
            </a:r>
            <a:r>
              <a:rPr lang="en-GB"/>
              <a:t>, </a:t>
            </a:r>
            <a:r>
              <a:rPr lang="en-GB" err="1"/>
              <a:t>yn</a:t>
            </a:r>
            <a:r>
              <a:rPr lang="en-GB"/>
              <a:t> </a:t>
            </a:r>
            <a:r>
              <a:rPr lang="en-GB" err="1"/>
              <a:t>gryno</a:t>
            </a:r>
            <a:r>
              <a:rPr lang="en-GB"/>
              <a:t> a gyda </a:t>
            </a:r>
            <a:r>
              <a:rPr lang="en-GB" err="1"/>
              <a:t>ffocws</a:t>
            </a:r>
            <a:r>
              <a:rPr lang="en-GB"/>
              <a:t> (</a:t>
            </a:r>
            <a:r>
              <a:rPr lang="en-GB" err="1"/>
              <a:t>tua</a:t>
            </a:r>
            <a:r>
              <a:rPr lang="en-GB"/>
              <a:t> 15 gair)</a:t>
            </a:r>
          </a:p>
          <a:p>
            <a:r>
              <a:rPr lang="en-GB"/>
              <a:t>Is-</a:t>
            </a:r>
            <a:r>
              <a:rPr lang="en-GB" err="1"/>
              <a:t>gwestiynau</a:t>
            </a:r>
            <a:r>
              <a:rPr lang="en-GB"/>
              <a:t> </a:t>
            </a:r>
            <a:r>
              <a:rPr lang="en-GB" err="1"/>
              <a:t>ymchwil</a:t>
            </a:r>
            <a:r>
              <a:rPr lang="en-GB"/>
              <a:t> (</a:t>
            </a:r>
            <a:r>
              <a:rPr lang="en-GB" err="1"/>
              <a:t>tua</a:t>
            </a:r>
            <a:r>
              <a:rPr lang="en-GB"/>
              <a:t> 2-3) – </a:t>
            </a:r>
            <a:r>
              <a:rPr lang="en-GB" err="1"/>
              <a:t>cofiwch</a:t>
            </a:r>
            <a:r>
              <a:rPr lang="en-GB"/>
              <a:t> SMART</a:t>
            </a:r>
          </a:p>
        </p:txBody>
      </p:sp>
      <p:sp>
        <p:nvSpPr>
          <p:cNvPr id="8" name="Content Placeholder 7">
            <a:extLst>
              <a:ext uri="{FF2B5EF4-FFF2-40B4-BE49-F238E27FC236}">
                <a16:creationId xmlns:a16="http://schemas.microsoft.com/office/drawing/2014/main" id="{A406249E-1F9D-D95E-02B4-B5C29F4FAFF7}"/>
              </a:ext>
            </a:extLst>
          </p:cNvPr>
          <p:cNvSpPr>
            <a:spLocks noGrp="1"/>
          </p:cNvSpPr>
          <p:nvPr>
            <p:ph sz="half" idx="2"/>
          </p:nvPr>
        </p:nvSpPr>
        <p:spPr/>
        <p:txBody>
          <a:bodyPr/>
          <a:lstStyle/>
          <a:p>
            <a:r>
              <a:rPr lang="en-GB"/>
              <a:t>Keep it simple – don’t be too ambitious. It must be achievable in the time available. </a:t>
            </a:r>
          </a:p>
          <a:p>
            <a:r>
              <a:rPr lang="en-GB"/>
              <a:t>Select a topic of interest to you, either personally or professionally.</a:t>
            </a:r>
          </a:p>
          <a:p>
            <a:r>
              <a:rPr lang="en-GB">
                <a:ea typeface="+mn-lt"/>
                <a:cs typeface="+mn-lt"/>
              </a:rPr>
              <a:t>Your research question/title needs to be: clear, concise and focussed </a:t>
            </a:r>
            <a:r>
              <a:rPr lang="en-GB" err="1">
                <a:ea typeface="+mn-lt"/>
                <a:cs typeface="+mn-lt"/>
              </a:rPr>
              <a:t>approx</a:t>
            </a:r>
            <a:r>
              <a:rPr lang="en-GB">
                <a:ea typeface="+mn-lt"/>
                <a:cs typeface="+mn-lt"/>
              </a:rPr>
              <a:t> 15 words of personal interest manageable in the time available</a:t>
            </a:r>
          </a:p>
          <a:p>
            <a:r>
              <a:rPr lang="en-GB">
                <a:ea typeface="+mn-lt"/>
                <a:cs typeface="+mn-lt"/>
              </a:rPr>
              <a:t>Sub research questions (approx. 2-3) – remember SMART</a:t>
            </a:r>
            <a:endParaRPr lang="en-GB"/>
          </a:p>
          <a:p>
            <a:endParaRPr lang="en-GB"/>
          </a:p>
        </p:txBody>
      </p:sp>
      <p:sp>
        <p:nvSpPr>
          <p:cNvPr id="4" name="Content Placeholder 2">
            <a:extLst>
              <a:ext uri="{FF2B5EF4-FFF2-40B4-BE49-F238E27FC236}">
                <a16:creationId xmlns:a16="http://schemas.microsoft.com/office/drawing/2014/main" id="{8A2E7F66-F7C0-424D-8C25-2AB1D91A6193}"/>
              </a:ext>
            </a:extLst>
          </p:cNvPr>
          <p:cNvSpPr txBox="1">
            <a:spLocks/>
          </p:cNvSpPr>
          <p:nvPr/>
        </p:nvSpPr>
        <p:spPr>
          <a:xfrm>
            <a:off x="5273040" y="2312989"/>
            <a:ext cx="4153362"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a:p>
        </p:txBody>
      </p:sp>
      <p:pic>
        <p:nvPicPr>
          <p:cNvPr id="5" name="Picture 4" descr="A picture containing icon&#10;&#10;Description automatically generated">
            <a:extLst>
              <a:ext uri="{FF2B5EF4-FFF2-40B4-BE49-F238E27FC236}">
                <a16:creationId xmlns:a16="http://schemas.microsoft.com/office/drawing/2014/main" id="{DA776A12-E819-4873-86B2-0A8706D7C1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448651" y="243367"/>
            <a:ext cx="1304381" cy="1304381"/>
          </a:xfrm>
          <a:prstGeom prst="rect">
            <a:avLst/>
          </a:prstGeom>
        </p:spPr>
      </p:pic>
    </p:spTree>
    <p:extLst>
      <p:ext uri="{BB962C8B-B14F-4D97-AF65-F5344CB8AC3E}">
        <p14:creationId xmlns:p14="http://schemas.microsoft.com/office/powerpoint/2010/main" val="3891910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Themâu</a:t>
            </a:r>
            <a:r>
              <a:rPr lang="en-GB"/>
              <a:t> </a:t>
            </a:r>
            <a:r>
              <a:rPr lang="en-GB" err="1"/>
              <a:t>prosiect</a:t>
            </a:r>
            <a:r>
              <a:rPr lang="en-GB"/>
              <a:t> / Project topics</a:t>
            </a:r>
          </a:p>
        </p:txBody>
      </p:sp>
      <p:sp>
        <p:nvSpPr>
          <p:cNvPr id="3" name="Content Placeholder 2"/>
          <p:cNvSpPr>
            <a:spLocks noGrp="1"/>
          </p:cNvSpPr>
          <p:nvPr>
            <p:ph sz="half" idx="1"/>
          </p:nvPr>
        </p:nvSpPr>
        <p:spPr/>
        <p:txBody>
          <a:bodyPr>
            <a:normAutofit fontScale="92500" lnSpcReduction="10000"/>
          </a:bodyPr>
          <a:lstStyle/>
          <a:p>
            <a:r>
              <a:rPr lang="en-GB" err="1"/>
              <a:t>Efallai</a:t>
            </a:r>
            <a:r>
              <a:rPr lang="en-GB"/>
              <a:t> y </a:t>
            </a:r>
            <a:r>
              <a:rPr lang="en-GB" err="1"/>
              <a:t>bydd</a:t>
            </a:r>
            <a:r>
              <a:rPr lang="en-GB"/>
              <a:t> </a:t>
            </a:r>
            <a:r>
              <a:rPr lang="en-GB" err="1"/>
              <a:t>gennych</a:t>
            </a:r>
            <a:r>
              <a:rPr lang="en-GB"/>
              <a:t> RAGDYBIAETH o </a:t>
            </a:r>
            <a:r>
              <a:rPr lang="en-GB" err="1"/>
              <a:t>fewn</a:t>
            </a:r>
            <a:r>
              <a:rPr lang="en-GB"/>
              <a:t> </a:t>
            </a:r>
            <a:r>
              <a:rPr lang="en-GB" err="1"/>
              <a:t>eich</a:t>
            </a:r>
            <a:r>
              <a:rPr lang="en-GB"/>
              <a:t> </a:t>
            </a:r>
            <a:r>
              <a:rPr lang="en-GB" err="1"/>
              <a:t>teitl</a:t>
            </a:r>
            <a:r>
              <a:rPr lang="en-GB"/>
              <a:t> </a:t>
            </a:r>
          </a:p>
          <a:p>
            <a:r>
              <a:rPr lang="en-GB"/>
              <a:t>Mae </a:t>
            </a:r>
            <a:r>
              <a:rPr lang="en-GB" err="1"/>
              <a:t>rhagdybiaeth</a:t>
            </a:r>
            <a:r>
              <a:rPr lang="en-GB"/>
              <a:t> </a:t>
            </a:r>
            <a:r>
              <a:rPr lang="en-GB" err="1"/>
              <a:t>yn</a:t>
            </a:r>
            <a:r>
              <a:rPr lang="en-GB"/>
              <a:t> </a:t>
            </a:r>
            <a:r>
              <a:rPr lang="en-GB" err="1"/>
              <a:t>broffwydoliaeth</a:t>
            </a:r>
            <a:r>
              <a:rPr lang="en-GB"/>
              <a:t> </a:t>
            </a:r>
            <a:r>
              <a:rPr lang="en-GB" err="1"/>
              <a:t>sy'n</a:t>
            </a:r>
            <a:r>
              <a:rPr lang="en-GB"/>
              <a:t> </a:t>
            </a:r>
            <a:r>
              <a:rPr lang="en-GB" err="1"/>
              <a:t>seiliedig</a:t>
            </a:r>
            <a:r>
              <a:rPr lang="en-GB"/>
              <a:t> </a:t>
            </a:r>
            <a:r>
              <a:rPr lang="en-GB" err="1"/>
              <a:t>ar</a:t>
            </a:r>
            <a:r>
              <a:rPr lang="en-GB"/>
              <a:t> </a:t>
            </a:r>
            <a:r>
              <a:rPr lang="en-GB" err="1"/>
              <a:t>ddamcaniaeth</a:t>
            </a:r>
            <a:endParaRPr lang="en-GB"/>
          </a:p>
          <a:p>
            <a:r>
              <a:rPr lang="en-GB"/>
              <a:t>Yna </a:t>
            </a:r>
            <a:r>
              <a:rPr lang="en-GB" err="1"/>
              <a:t>bydd</a:t>
            </a:r>
            <a:r>
              <a:rPr lang="en-GB"/>
              <a:t> </a:t>
            </a:r>
            <a:r>
              <a:rPr lang="en-GB" err="1"/>
              <a:t>eich</a:t>
            </a:r>
            <a:r>
              <a:rPr lang="en-GB"/>
              <a:t> </a:t>
            </a:r>
            <a:r>
              <a:rPr lang="en-GB" err="1"/>
              <a:t>ymchwil</a:t>
            </a:r>
            <a:r>
              <a:rPr lang="en-GB"/>
              <a:t> </a:t>
            </a:r>
            <a:r>
              <a:rPr lang="en-GB" err="1"/>
              <a:t>yn</a:t>
            </a:r>
            <a:r>
              <a:rPr lang="en-GB"/>
              <a:t> </a:t>
            </a:r>
            <a:r>
              <a:rPr lang="en-GB" err="1"/>
              <a:t>profi</a:t>
            </a:r>
            <a:r>
              <a:rPr lang="en-GB"/>
              <a:t> </a:t>
            </a:r>
            <a:r>
              <a:rPr lang="en-GB" err="1"/>
              <a:t>eich</a:t>
            </a:r>
            <a:r>
              <a:rPr lang="en-GB"/>
              <a:t> </a:t>
            </a:r>
            <a:r>
              <a:rPr lang="en-GB" err="1"/>
              <a:t>rhagdybiaeth</a:t>
            </a:r>
            <a:r>
              <a:rPr lang="en-GB"/>
              <a:t>. </a:t>
            </a:r>
            <a:r>
              <a:rPr lang="en-GB" err="1"/>
              <a:t>Nid</a:t>
            </a:r>
            <a:r>
              <a:rPr lang="en-GB"/>
              <a:t> </a:t>
            </a:r>
            <a:r>
              <a:rPr lang="en-GB" err="1"/>
              <a:t>oes</a:t>
            </a:r>
            <a:r>
              <a:rPr lang="en-GB"/>
              <a:t> </a:t>
            </a:r>
            <a:r>
              <a:rPr lang="en-GB" err="1"/>
              <a:t>ots</a:t>
            </a:r>
            <a:r>
              <a:rPr lang="en-GB"/>
              <a:t> </a:t>
            </a:r>
            <a:r>
              <a:rPr lang="en-GB" err="1"/>
              <a:t>os</a:t>
            </a:r>
            <a:r>
              <a:rPr lang="en-GB"/>
              <a:t> </a:t>
            </a:r>
            <a:r>
              <a:rPr lang="en-GB" err="1"/>
              <a:t>nad</a:t>
            </a:r>
            <a:r>
              <a:rPr lang="en-GB"/>
              <a:t> </a:t>
            </a:r>
            <a:r>
              <a:rPr lang="en-GB" err="1"/>
              <a:t>ydych</a:t>
            </a:r>
            <a:r>
              <a:rPr lang="en-GB"/>
              <a:t> </a:t>
            </a:r>
            <a:r>
              <a:rPr lang="en-GB" err="1"/>
              <a:t>yn</a:t>
            </a:r>
            <a:r>
              <a:rPr lang="en-GB"/>
              <a:t> </a:t>
            </a:r>
            <a:r>
              <a:rPr lang="en-GB" err="1"/>
              <a:t>dod</a:t>
            </a:r>
            <a:r>
              <a:rPr lang="en-GB"/>
              <a:t> o </a:t>
            </a:r>
            <a:r>
              <a:rPr lang="en-GB" err="1"/>
              <a:t>hyd</a:t>
            </a:r>
            <a:r>
              <a:rPr lang="en-GB"/>
              <a:t> </a:t>
            </a:r>
            <a:r>
              <a:rPr lang="en-GB" err="1"/>
              <a:t>i'r</a:t>
            </a:r>
            <a:r>
              <a:rPr lang="en-GB"/>
              <a:t> </a:t>
            </a:r>
            <a:r>
              <a:rPr lang="en-GB" err="1"/>
              <a:t>hyn</a:t>
            </a:r>
            <a:r>
              <a:rPr lang="en-GB"/>
              <a:t> yr </a:t>
            </a:r>
            <a:r>
              <a:rPr lang="en-GB" err="1"/>
              <a:t>ydych</a:t>
            </a:r>
            <a:r>
              <a:rPr lang="en-GB"/>
              <a:t> </a:t>
            </a:r>
            <a:r>
              <a:rPr lang="en-GB" err="1"/>
              <a:t>yn</a:t>
            </a:r>
            <a:r>
              <a:rPr lang="en-GB"/>
              <a:t> </a:t>
            </a:r>
            <a:r>
              <a:rPr lang="en-GB" err="1"/>
              <a:t>ei</a:t>
            </a:r>
            <a:r>
              <a:rPr lang="en-GB"/>
              <a:t> </a:t>
            </a:r>
            <a:r>
              <a:rPr lang="en-GB" err="1"/>
              <a:t>ragweld</a:t>
            </a:r>
            <a:r>
              <a:rPr lang="en-GB"/>
              <a:t> </a:t>
            </a:r>
            <a:r>
              <a:rPr lang="en-GB" err="1"/>
              <a:t>cyn</a:t>
            </a:r>
            <a:r>
              <a:rPr lang="en-GB"/>
              <a:t> belled </a:t>
            </a:r>
            <a:r>
              <a:rPr lang="en-GB" err="1"/>
              <a:t>â'i</a:t>
            </a:r>
            <a:r>
              <a:rPr lang="en-GB"/>
              <a:t> </a:t>
            </a:r>
            <a:r>
              <a:rPr lang="en-GB" err="1"/>
              <a:t>fod</a:t>
            </a:r>
            <a:r>
              <a:rPr lang="en-GB"/>
              <a:t> </a:t>
            </a:r>
            <a:r>
              <a:rPr lang="en-GB" err="1"/>
              <a:t>yn</a:t>
            </a:r>
            <a:r>
              <a:rPr lang="en-GB"/>
              <a:t> </a:t>
            </a:r>
            <a:r>
              <a:rPr lang="en-GB" err="1"/>
              <a:t>rhesymol</a:t>
            </a:r>
            <a:r>
              <a:rPr lang="en-GB"/>
              <a:t> </a:t>
            </a:r>
            <a:r>
              <a:rPr lang="en-GB" err="1"/>
              <a:t>yng</a:t>
            </a:r>
            <a:r>
              <a:rPr lang="en-GB"/>
              <a:t> </a:t>
            </a:r>
            <a:r>
              <a:rPr lang="en-GB" err="1"/>
              <a:t>ngolwg</a:t>
            </a:r>
            <a:r>
              <a:rPr lang="en-GB"/>
              <a:t> </a:t>
            </a:r>
            <a:r>
              <a:rPr lang="en-GB" err="1"/>
              <a:t>ymchwil</a:t>
            </a:r>
            <a:r>
              <a:rPr lang="en-GB"/>
              <a:t> a </a:t>
            </a:r>
            <a:r>
              <a:rPr lang="en-GB" err="1"/>
              <a:t>gallwch</a:t>
            </a:r>
            <a:r>
              <a:rPr lang="en-GB"/>
              <a:t> </a:t>
            </a:r>
            <a:r>
              <a:rPr lang="en-GB" err="1"/>
              <a:t>egluro</a:t>
            </a:r>
            <a:r>
              <a:rPr lang="en-GB"/>
              <a:t> pam. </a:t>
            </a:r>
          </a:p>
          <a:p>
            <a:r>
              <a:rPr lang="en-GB" err="1"/>
              <a:t>Os</a:t>
            </a:r>
            <a:r>
              <a:rPr lang="en-GB"/>
              <a:t> </a:t>
            </a:r>
            <a:r>
              <a:rPr lang="en-GB" err="1"/>
              <a:t>fydd</a:t>
            </a:r>
            <a:r>
              <a:rPr lang="en-GB"/>
              <a:t> </a:t>
            </a:r>
            <a:r>
              <a:rPr lang="en-GB" err="1"/>
              <a:t>gennych</a:t>
            </a:r>
            <a:r>
              <a:rPr lang="en-GB"/>
              <a:t> </a:t>
            </a:r>
            <a:r>
              <a:rPr lang="en-GB" err="1"/>
              <a:t>ragdybiaeth</a:t>
            </a:r>
            <a:r>
              <a:rPr lang="en-GB"/>
              <a:t> </a:t>
            </a:r>
            <a:r>
              <a:rPr lang="en-GB" err="1"/>
              <a:t>bydd</a:t>
            </a:r>
            <a:r>
              <a:rPr lang="en-GB"/>
              <a:t> </a:t>
            </a:r>
            <a:r>
              <a:rPr lang="en-GB" err="1"/>
              <a:t>angen</a:t>
            </a:r>
            <a:r>
              <a:rPr lang="en-GB"/>
              <a:t> </a:t>
            </a:r>
            <a:r>
              <a:rPr lang="en-GB" err="1"/>
              <a:t>i</a:t>
            </a:r>
            <a:r>
              <a:rPr lang="en-GB"/>
              <a:t> chi </a:t>
            </a:r>
            <a:r>
              <a:rPr lang="en-GB" err="1"/>
              <a:t>fod</a:t>
            </a:r>
            <a:r>
              <a:rPr lang="en-GB"/>
              <a:t> </a:t>
            </a:r>
            <a:r>
              <a:rPr lang="en-GB" err="1"/>
              <a:t>yn</a:t>
            </a:r>
            <a:r>
              <a:rPr lang="en-GB"/>
              <a:t> </a:t>
            </a:r>
            <a:r>
              <a:rPr lang="en-GB" err="1"/>
              <a:t>ymwybodol</a:t>
            </a:r>
            <a:r>
              <a:rPr lang="en-GB"/>
              <a:t> o NEWIDYNNAU</a:t>
            </a:r>
          </a:p>
          <a:p>
            <a:endParaRPr lang="en-GB"/>
          </a:p>
        </p:txBody>
      </p:sp>
      <p:sp>
        <p:nvSpPr>
          <p:cNvPr id="8" name="Content Placeholder 7">
            <a:extLst>
              <a:ext uri="{FF2B5EF4-FFF2-40B4-BE49-F238E27FC236}">
                <a16:creationId xmlns:a16="http://schemas.microsoft.com/office/drawing/2014/main" id="{480B2CE7-C65A-BF50-34C3-06C3C741DFBA}"/>
              </a:ext>
            </a:extLst>
          </p:cNvPr>
          <p:cNvSpPr>
            <a:spLocks noGrp="1"/>
          </p:cNvSpPr>
          <p:nvPr>
            <p:ph sz="half" idx="2"/>
          </p:nvPr>
        </p:nvSpPr>
        <p:spPr/>
        <p:txBody>
          <a:bodyPr>
            <a:normAutofit fontScale="92500" lnSpcReduction="10000"/>
          </a:bodyPr>
          <a:lstStyle/>
          <a:p>
            <a:r>
              <a:rPr lang="en-GB"/>
              <a:t>You might have a HYPOTHESIS within your title </a:t>
            </a:r>
          </a:p>
          <a:p>
            <a:r>
              <a:rPr lang="en-GB"/>
              <a:t>A hypothesis is a prediction based on theory</a:t>
            </a:r>
          </a:p>
          <a:p>
            <a:r>
              <a:rPr lang="en-GB"/>
              <a:t>Your research will then test your hypothesis. It does not matter if you don’t actually find what you predict as long as it is reasonable in light of research and you can account for why. </a:t>
            </a:r>
          </a:p>
          <a:p>
            <a:r>
              <a:rPr lang="en-GB"/>
              <a:t>If you have an hypothesis you will need to be aware of VARIABLES</a:t>
            </a:r>
          </a:p>
          <a:p>
            <a:endParaRPr lang="en-GB"/>
          </a:p>
        </p:txBody>
      </p:sp>
      <p:sp>
        <p:nvSpPr>
          <p:cNvPr id="4" name="Content Placeholder 2">
            <a:extLst>
              <a:ext uri="{FF2B5EF4-FFF2-40B4-BE49-F238E27FC236}">
                <a16:creationId xmlns:a16="http://schemas.microsoft.com/office/drawing/2014/main" id="{8B145B9F-CF67-4B41-9773-FB6DFD82F703}"/>
              </a:ext>
            </a:extLst>
          </p:cNvPr>
          <p:cNvSpPr txBox="1">
            <a:spLocks/>
          </p:cNvSpPr>
          <p:nvPr/>
        </p:nvSpPr>
        <p:spPr>
          <a:xfrm>
            <a:off x="315753" y="4130502"/>
            <a:ext cx="4546918" cy="43180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000"/>
          </a:p>
        </p:txBody>
      </p:sp>
      <p:pic>
        <p:nvPicPr>
          <p:cNvPr id="5" name="Picture 4" descr="A picture containing icon&#10;&#10;Description automatically generated">
            <a:extLst>
              <a:ext uri="{FF2B5EF4-FFF2-40B4-BE49-F238E27FC236}">
                <a16:creationId xmlns:a16="http://schemas.microsoft.com/office/drawing/2014/main" id="{D33E4DA6-44D0-4D13-91EE-F3C4797409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472279" y="326065"/>
            <a:ext cx="1304381" cy="1304381"/>
          </a:xfrm>
          <a:prstGeom prst="rect">
            <a:avLst/>
          </a:prstGeom>
        </p:spPr>
      </p:pic>
    </p:spTree>
    <p:extLst>
      <p:ext uri="{BB962C8B-B14F-4D97-AF65-F5344CB8AC3E}">
        <p14:creationId xmlns:p14="http://schemas.microsoft.com/office/powerpoint/2010/main" val="2051845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Rhagdybiaeth</a:t>
            </a:r>
            <a:r>
              <a:rPr lang="en-GB"/>
              <a:t> – </a:t>
            </a:r>
            <a:r>
              <a:rPr lang="en-GB" err="1"/>
              <a:t>enghreifftiau</a:t>
            </a:r>
            <a:br>
              <a:rPr lang="en-GB"/>
            </a:br>
            <a:r>
              <a:rPr lang="en-GB"/>
              <a:t>Hypothesis - examples</a:t>
            </a:r>
          </a:p>
        </p:txBody>
      </p:sp>
      <p:sp>
        <p:nvSpPr>
          <p:cNvPr id="3" name="Content Placeholder 2"/>
          <p:cNvSpPr>
            <a:spLocks noGrp="1"/>
          </p:cNvSpPr>
          <p:nvPr>
            <p:ph sz="half" idx="1"/>
          </p:nvPr>
        </p:nvSpPr>
        <p:spPr/>
        <p:txBody>
          <a:bodyPr vert="horz" lIns="91440" tIns="45720" rIns="91440" bIns="45720" rtlCol="0" anchor="t">
            <a:normAutofit/>
          </a:bodyPr>
          <a:lstStyle/>
          <a:p>
            <a:r>
              <a:rPr lang="en-GB"/>
              <a:t>Mae </a:t>
            </a:r>
            <a:r>
              <a:rPr lang="en-GB" err="1"/>
              <a:t>merched</a:t>
            </a:r>
            <a:r>
              <a:rPr lang="en-GB"/>
              <a:t> </a:t>
            </a:r>
            <a:r>
              <a:rPr lang="en-GB" err="1"/>
              <a:t>yn</a:t>
            </a:r>
            <a:r>
              <a:rPr lang="en-GB"/>
              <a:t> </a:t>
            </a:r>
            <a:r>
              <a:rPr lang="en-GB" err="1"/>
              <a:t>mwynhau</a:t>
            </a:r>
            <a:r>
              <a:rPr lang="en-GB"/>
              <a:t> </a:t>
            </a:r>
            <a:r>
              <a:rPr lang="en-GB" err="1"/>
              <a:t>darllen</a:t>
            </a:r>
            <a:r>
              <a:rPr lang="en-GB"/>
              <a:t> </a:t>
            </a:r>
            <a:r>
              <a:rPr lang="en-GB" err="1"/>
              <a:t>yn</a:t>
            </a:r>
            <a:r>
              <a:rPr lang="en-GB"/>
              <a:t> </a:t>
            </a:r>
            <a:r>
              <a:rPr lang="en-GB" err="1"/>
              <a:t>fwy</a:t>
            </a:r>
            <a:r>
              <a:rPr lang="en-GB"/>
              <a:t> </a:t>
            </a:r>
            <a:r>
              <a:rPr lang="en-GB" err="1"/>
              <a:t>na</a:t>
            </a:r>
            <a:r>
              <a:rPr lang="en-GB"/>
              <a:t> </a:t>
            </a:r>
            <a:r>
              <a:rPr lang="en-GB" err="1"/>
              <a:t>bechgyn</a:t>
            </a:r>
            <a:r>
              <a:rPr lang="en-GB"/>
              <a:t>.</a:t>
            </a:r>
            <a:endParaRPr lang="en-US"/>
          </a:p>
          <a:p>
            <a:r>
              <a:rPr lang="en-GB"/>
              <a:t>Mae plant </a:t>
            </a:r>
            <a:r>
              <a:rPr lang="en-GB" err="1"/>
              <a:t>yn</a:t>
            </a:r>
            <a:r>
              <a:rPr lang="en-GB"/>
              <a:t> </a:t>
            </a:r>
            <a:r>
              <a:rPr lang="en-GB" err="1"/>
              <a:t>dysgu’n</a:t>
            </a:r>
            <a:r>
              <a:rPr lang="en-GB"/>
              <a:t> well </a:t>
            </a:r>
            <a:r>
              <a:rPr lang="en-GB" err="1"/>
              <a:t>yn</a:t>
            </a:r>
            <a:r>
              <a:rPr lang="en-GB"/>
              <a:t> y bore pan </a:t>
            </a:r>
            <a:r>
              <a:rPr lang="en-GB" err="1"/>
              <a:t>mae</a:t>
            </a:r>
            <a:r>
              <a:rPr lang="en-GB"/>
              <a:t> </a:t>
            </a:r>
            <a:r>
              <a:rPr lang="en-GB" err="1"/>
              <a:t>nhw</a:t>
            </a:r>
            <a:r>
              <a:rPr lang="en-GB"/>
              <a:t> </a:t>
            </a:r>
            <a:r>
              <a:rPr lang="en-GB" err="1"/>
              <a:t>yn</a:t>
            </a:r>
            <a:r>
              <a:rPr lang="en-GB"/>
              <a:t> ‘</a:t>
            </a:r>
            <a:r>
              <a:rPr lang="en-GB" err="1"/>
              <a:t>ffres</a:t>
            </a:r>
            <a:r>
              <a:rPr lang="en-GB"/>
              <a:t>’. </a:t>
            </a:r>
          </a:p>
          <a:p>
            <a:r>
              <a:rPr lang="en-GB"/>
              <a:t>Mae </a:t>
            </a:r>
            <a:r>
              <a:rPr lang="en-GB" err="1"/>
              <a:t>datblygiad</a:t>
            </a:r>
            <a:r>
              <a:rPr lang="en-GB"/>
              <a:t> </a:t>
            </a:r>
            <a:r>
              <a:rPr lang="en-GB" err="1"/>
              <a:t>cydweithredu</a:t>
            </a:r>
            <a:r>
              <a:rPr lang="en-GB"/>
              <a:t> </a:t>
            </a:r>
            <a:r>
              <a:rPr lang="en-GB" err="1"/>
              <a:t>gyda</a:t>
            </a:r>
            <a:r>
              <a:rPr lang="en-GB"/>
              <a:t> </a:t>
            </a:r>
            <a:r>
              <a:rPr lang="en-GB" err="1"/>
              <a:t>chyfoedion</a:t>
            </a:r>
            <a:r>
              <a:rPr lang="en-GB"/>
              <a:t> </a:t>
            </a:r>
            <a:r>
              <a:rPr lang="en-GB" err="1"/>
              <a:t>yn</a:t>
            </a:r>
            <a:r>
              <a:rPr lang="en-GB"/>
              <a:t> </a:t>
            </a:r>
            <a:r>
              <a:rPr lang="en-GB" err="1"/>
              <a:t>datblygu</a:t>
            </a:r>
            <a:r>
              <a:rPr lang="en-GB"/>
              <a:t> o </a:t>
            </a:r>
            <a:r>
              <a:rPr lang="en-GB" err="1"/>
              <a:t>ffurf</a:t>
            </a:r>
            <a:r>
              <a:rPr lang="en-GB"/>
              <a:t> </a:t>
            </a:r>
            <a:r>
              <a:rPr lang="en-GB" err="1"/>
              <a:t>gymharol</a:t>
            </a:r>
            <a:r>
              <a:rPr lang="en-GB"/>
              <a:t> </a:t>
            </a:r>
            <a:r>
              <a:rPr lang="en-GB" err="1"/>
              <a:t>sylfaenol</a:t>
            </a:r>
            <a:r>
              <a:rPr lang="en-GB"/>
              <a:t> </a:t>
            </a:r>
            <a:r>
              <a:rPr lang="en-GB" err="1"/>
              <a:t>mewn</a:t>
            </a:r>
            <a:r>
              <a:rPr lang="en-GB"/>
              <a:t> plant un </a:t>
            </a:r>
            <a:r>
              <a:rPr lang="en-GB" err="1"/>
              <a:t>mlwydd</a:t>
            </a:r>
            <a:r>
              <a:rPr lang="en-GB"/>
              <a:t> </a:t>
            </a:r>
            <a:r>
              <a:rPr lang="en-GB" err="1"/>
              <a:t>oed</a:t>
            </a:r>
            <a:r>
              <a:rPr lang="en-GB"/>
              <a:t> </a:t>
            </a:r>
            <a:r>
              <a:rPr lang="en-GB" err="1"/>
              <a:t>i</a:t>
            </a:r>
            <a:r>
              <a:rPr lang="en-GB"/>
              <a:t> </a:t>
            </a:r>
            <a:r>
              <a:rPr lang="en-GB" err="1"/>
              <a:t>gydweithredu</a:t>
            </a:r>
            <a:r>
              <a:rPr lang="en-GB"/>
              <a:t> </a:t>
            </a:r>
            <a:r>
              <a:rPr lang="en-GB" err="1"/>
              <a:t>mwy</a:t>
            </a:r>
            <a:r>
              <a:rPr lang="en-GB"/>
              <a:t> real </a:t>
            </a:r>
            <a:r>
              <a:rPr lang="en-GB" err="1"/>
              <a:t>mewn</a:t>
            </a:r>
            <a:r>
              <a:rPr lang="en-GB"/>
              <a:t> plant </a:t>
            </a:r>
            <a:r>
              <a:rPr lang="en-GB" err="1"/>
              <a:t>dwy</a:t>
            </a:r>
            <a:r>
              <a:rPr lang="en-GB"/>
              <a:t> </a:t>
            </a:r>
            <a:r>
              <a:rPr lang="en-GB" err="1"/>
              <a:t>flwydd</a:t>
            </a:r>
            <a:r>
              <a:rPr lang="en-GB"/>
              <a:t> </a:t>
            </a:r>
            <a:r>
              <a:rPr lang="en-GB" err="1"/>
              <a:t>oed</a:t>
            </a:r>
            <a:r>
              <a:rPr lang="en-GB"/>
              <a:t>.</a:t>
            </a:r>
          </a:p>
          <a:p>
            <a:endParaRPr lang="en-GB"/>
          </a:p>
        </p:txBody>
      </p:sp>
      <p:sp>
        <p:nvSpPr>
          <p:cNvPr id="8" name="Content Placeholder 7">
            <a:extLst>
              <a:ext uri="{FF2B5EF4-FFF2-40B4-BE49-F238E27FC236}">
                <a16:creationId xmlns:a16="http://schemas.microsoft.com/office/drawing/2014/main" id="{ACA16172-1338-136A-F8DC-3356F82413A9}"/>
              </a:ext>
            </a:extLst>
          </p:cNvPr>
          <p:cNvSpPr>
            <a:spLocks noGrp="1"/>
          </p:cNvSpPr>
          <p:nvPr>
            <p:ph sz="half" idx="2"/>
          </p:nvPr>
        </p:nvSpPr>
        <p:spPr/>
        <p:txBody>
          <a:bodyPr/>
          <a:lstStyle/>
          <a:p>
            <a:r>
              <a:rPr lang="en-GB"/>
              <a:t>Girls enjoy reading more than boys. </a:t>
            </a:r>
            <a:endParaRPr lang="en-US"/>
          </a:p>
          <a:p>
            <a:r>
              <a:rPr lang="en-GB"/>
              <a:t>Children learn better in the mornings when they are ‘fresh’. </a:t>
            </a:r>
          </a:p>
          <a:p>
            <a:r>
              <a:rPr lang="en-GB"/>
              <a:t>The development in co-operation with peers progresses from a relatively primitive form in 1 year olds to a more genuine co-operation in 2 year olds.</a:t>
            </a:r>
          </a:p>
          <a:p>
            <a:endParaRPr lang="en-GB"/>
          </a:p>
        </p:txBody>
      </p:sp>
      <p:sp>
        <p:nvSpPr>
          <p:cNvPr id="4" name="Content Placeholder 2">
            <a:extLst>
              <a:ext uri="{FF2B5EF4-FFF2-40B4-BE49-F238E27FC236}">
                <a16:creationId xmlns:a16="http://schemas.microsoft.com/office/drawing/2014/main" id="{8DA112D7-FF2A-4456-9C7A-A5336A4F09C3}"/>
              </a:ext>
            </a:extLst>
          </p:cNvPr>
          <p:cNvSpPr txBox="1">
            <a:spLocks/>
          </p:cNvSpPr>
          <p:nvPr/>
        </p:nvSpPr>
        <p:spPr>
          <a:xfrm>
            <a:off x="675729" y="2367627"/>
            <a:ext cx="4028234"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000"/>
          </a:p>
        </p:txBody>
      </p:sp>
      <p:pic>
        <p:nvPicPr>
          <p:cNvPr id="7" name="Picture 6" descr="A picture containing text, clipart&#10;&#10;Description automatically generated">
            <a:extLst>
              <a:ext uri="{FF2B5EF4-FFF2-40B4-BE49-F238E27FC236}">
                <a16:creationId xmlns:a16="http://schemas.microsoft.com/office/drawing/2014/main" id="{AE0D4EBB-E05A-4140-B94E-CA4727EA98D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30956" y="286288"/>
            <a:ext cx="2634014" cy="877456"/>
          </a:xfrm>
          <a:prstGeom prst="rect">
            <a:avLst/>
          </a:prstGeom>
        </p:spPr>
      </p:pic>
    </p:spTree>
    <p:extLst>
      <p:ext uri="{BB962C8B-B14F-4D97-AF65-F5344CB8AC3E}">
        <p14:creationId xmlns:p14="http://schemas.microsoft.com/office/powerpoint/2010/main" val="2856498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Newidynnau</a:t>
            </a:r>
            <a:r>
              <a:rPr lang="en-GB"/>
              <a:t> – </a:t>
            </a:r>
            <a:r>
              <a:rPr lang="en-GB" err="1"/>
              <a:t>enghreifftiau</a:t>
            </a:r>
            <a:br>
              <a:rPr lang="en-GB"/>
            </a:br>
            <a:r>
              <a:rPr lang="en-GB"/>
              <a:t>Variables - examples</a:t>
            </a:r>
          </a:p>
        </p:txBody>
      </p:sp>
      <p:sp>
        <p:nvSpPr>
          <p:cNvPr id="3" name="Content Placeholder 2"/>
          <p:cNvSpPr>
            <a:spLocks noGrp="1"/>
          </p:cNvSpPr>
          <p:nvPr>
            <p:ph sz="half" idx="1"/>
          </p:nvPr>
        </p:nvSpPr>
        <p:spPr/>
        <p:txBody>
          <a:bodyPr vert="horz" lIns="91440" tIns="45720" rIns="91440" bIns="45720" rtlCol="0" anchor="t">
            <a:normAutofit fontScale="92500" lnSpcReduction="20000"/>
          </a:bodyPr>
          <a:lstStyle/>
          <a:p>
            <a:r>
              <a:rPr lang="en-GB"/>
              <a:t>Mae </a:t>
            </a:r>
            <a:r>
              <a:rPr lang="en-GB" err="1"/>
              <a:t>athrawon</a:t>
            </a:r>
            <a:r>
              <a:rPr lang="en-GB"/>
              <a:t> </a:t>
            </a:r>
            <a:r>
              <a:rPr lang="en-GB" err="1"/>
              <a:t>mewn</a:t>
            </a:r>
            <a:r>
              <a:rPr lang="en-GB"/>
              <a:t> </a:t>
            </a:r>
            <a:r>
              <a:rPr lang="en-GB" err="1"/>
              <a:t>dosbarth</a:t>
            </a:r>
            <a:r>
              <a:rPr lang="en-GB"/>
              <a:t> </a:t>
            </a:r>
            <a:r>
              <a:rPr lang="en-GB" err="1"/>
              <a:t>derbyn</a:t>
            </a:r>
            <a:r>
              <a:rPr lang="en-GB"/>
              <a:t> </a:t>
            </a:r>
            <a:r>
              <a:rPr lang="en-GB" err="1"/>
              <a:t>yn</a:t>
            </a:r>
            <a:r>
              <a:rPr lang="en-GB"/>
              <a:t> nodi bod </a:t>
            </a:r>
            <a:r>
              <a:rPr lang="en-GB" err="1"/>
              <a:t>gan</a:t>
            </a:r>
            <a:r>
              <a:rPr lang="en-GB"/>
              <a:t> </a:t>
            </a:r>
            <a:r>
              <a:rPr lang="en-GB" err="1"/>
              <a:t>blant</a:t>
            </a:r>
            <a:r>
              <a:rPr lang="en-GB"/>
              <a:t> </a:t>
            </a:r>
            <a:r>
              <a:rPr lang="en-GB" err="1"/>
              <a:t>sy'n</a:t>
            </a:r>
            <a:r>
              <a:rPr lang="en-GB"/>
              <a:t> </a:t>
            </a:r>
            <a:r>
              <a:rPr lang="en-GB" err="1"/>
              <a:t>dod</a:t>
            </a:r>
            <a:r>
              <a:rPr lang="en-GB"/>
              <a:t> o </a:t>
            </a:r>
            <a:r>
              <a:rPr lang="en-GB" err="1"/>
              <a:t>gylch</a:t>
            </a:r>
            <a:r>
              <a:rPr lang="en-GB"/>
              <a:t> </a:t>
            </a:r>
            <a:r>
              <a:rPr lang="en-GB" err="1"/>
              <a:t>chwarae</a:t>
            </a:r>
            <a:r>
              <a:rPr lang="en-GB"/>
              <a:t> A well </a:t>
            </a:r>
            <a:r>
              <a:rPr lang="en-GB" err="1"/>
              <a:t>sgiliau</a:t>
            </a:r>
            <a:r>
              <a:rPr lang="en-GB"/>
              <a:t> </a:t>
            </a:r>
            <a:r>
              <a:rPr lang="en-GB" err="1"/>
              <a:t>iaith</a:t>
            </a:r>
            <a:r>
              <a:rPr lang="en-GB"/>
              <a:t> </a:t>
            </a:r>
            <a:r>
              <a:rPr lang="en-GB" err="1"/>
              <a:t>na</a:t>
            </a:r>
            <a:r>
              <a:rPr lang="en-GB"/>
              <a:t> </a:t>
            </a:r>
            <a:r>
              <a:rPr lang="en-GB" err="1"/>
              <a:t>phlant</a:t>
            </a:r>
            <a:r>
              <a:rPr lang="en-GB"/>
              <a:t> o </a:t>
            </a:r>
            <a:r>
              <a:rPr lang="en-GB" err="1"/>
              <a:t>gylch</a:t>
            </a:r>
            <a:r>
              <a:rPr lang="en-GB"/>
              <a:t> </a:t>
            </a:r>
            <a:r>
              <a:rPr lang="en-GB" err="1"/>
              <a:t>chwarae</a:t>
            </a:r>
            <a:r>
              <a:rPr lang="en-GB"/>
              <a:t> B. </a:t>
            </a:r>
            <a:r>
              <a:rPr lang="en-GB" err="1"/>
              <a:t>Ymddengys</a:t>
            </a:r>
            <a:r>
              <a:rPr lang="en-GB"/>
              <a:t> bod </a:t>
            </a:r>
            <a:r>
              <a:rPr lang="en-GB" err="1"/>
              <a:t>arsylwadau</a:t>
            </a:r>
            <a:r>
              <a:rPr lang="en-GB"/>
              <a:t> a </a:t>
            </a:r>
            <a:r>
              <a:rPr lang="en-GB" err="1"/>
              <a:t>chofnodion</a:t>
            </a:r>
            <a:r>
              <a:rPr lang="en-GB"/>
              <a:t> o </a:t>
            </a:r>
            <a:r>
              <a:rPr lang="en-GB" err="1"/>
              <a:t>sgiliau</a:t>
            </a:r>
            <a:r>
              <a:rPr lang="en-GB"/>
              <a:t> </a:t>
            </a:r>
            <a:r>
              <a:rPr lang="en-GB" err="1"/>
              <a:t>iaith</a:t>
            </a:r>
            <a:r>
              <a:rPr lang="en-GB"/>
              <a:t> plant </a:t>
            </a:r>
            <a:r>
              <a:rPr lang="en-GB" err="1"/>
              <a:t>dros</a:t>
            </a:r>
            <a:r>
              <a:rPr lang="en-GB"/>
              <a:t> </a:t>
            </a:r>
            <a:r>
              <a:rPr lang="en-GB" err="1"/>
              <a:t>gyfnod</a:t>
            </a:r>
            <a:r>
              <a:rPr lang="en-GB"/>
              <a:t> o </a:t>
            </a:r>
            <a:r>
              <a:rPr lang="en-GB" err="1"/>
              <a:t>sawl</a:t>
            </a:r>
            <a:r>
              <a:rPr lang="en-GB"/>
              <a:t> </a:t>
            </a:r>
            <a:r>
              <a:rPr lang="en-GB" err="1"/>
              <a:t>blwyddyn</a:t>
            </a:r>
            <a:r>
              <a:rPr lang="en-GB"/>
              <a:t> </a:t>
            </a:r>
            <a:r>
              <a:rPr lang="en-GB" err="1"/>
              <a:t>yn</a:t>
            </a:r>
            <a:r>
              <a:rPr lang="en-GB"/>
              <a:t> </a:t>
            </a:r>
            <a:r>
              <a:rPr lang="en-GB" err="1"/>
              <a:t>cefnogi'r</a:t>
            </a:r>
            <a:r>
              <a:rPr lang="en-GB"/>
              <a:t> </a:t>
            </a:r>
            <a:r>
              <a:rPr lang="en-GB" err="1"/>
              <a:t>farn</a:t>
            </a:r>
            <a:r>
              <a:rPr lang="en-GB"/>
              <a:t> hon. </a:t>
            </a:r>
            <a:r>
              <a:rPr lang="en-GB" err="1"/>
              <a:t>Daw'r</a:t>
            </a:r>
            <a:r>
              <a:rPr lang="en-GB"/>
              <a:t> </a:t>
            </a:r>
            <a:r>
              <a:rPr lang="en-GB" err="1"/>
              <a:t>athrawon</a:t>
            </a:r>
            <a:r>
              <a:rPr lang="en-GB"/>
              <a:t> </a:t>
            </a:r>
            <a:r>
              <a:rPr lang="en-GB" err="1"/>
              <a:t>i'r</a:t>
            </a:r>
            <a:r>
              <a:rPr lang="en-GB"/>
              <a:t> </a:t>
            </a:r>
            <a:r>
              <a:rPr lang="en-GB" err="1"/>
              <a:t>casgliad</a:t>
            </a:r>
            <a:r>
              <a:rPr lang="en-GB"/>
              <a:t> y </a:t>
            </a:r>
            <a:r>
              <a:rPr lang="en-GB" err="1"/>
              <a:t>gellir</a:t>
            </a:r>
            <a:r>
              <a:rPr lang="en-GB"/>
              <a:t> </a:t>
            </a:r>
            <a:r>
              <a:rPr lang="en-GB" err="1"/>
              <a:t>priodoli'r</a:t>
            </a:r>
            <a:r>
              <a:rPr lang="en-GB"/>
              <a:t> </a:t>
            </a:r>
            <a:r>
              <a:rPr lang="en-GB" err="1"/>
              <a:t>gwahaniaeth</a:t>
            </a:r>
            <a:r>
              <a:rPr lang="en-GB"/>
              <a:t> </a:t>
            </a:r>
            <a:r>
              <a:rPr lang="en-GB" err="1"/>
              <a:t>i</a:t>
            </a:r>
            <a:r>
              <a:rPr lang="en-GB"/>
              <a:t> </a:t>
            </a:r>
            <a:r>
              <a:rPr lang="en-GB" err="1"/>
              <a:t>ansawdd</a:t>
            </a:r>
            <a:r>
              <a:rPr lang="en-GB"/>
              <a:t> </a:t>
            </a:r>
            <a:r>
              <a:rPr lang="en-GB" err="1"/>
              <a:t>uwch</a:t>
            </a:r>
            <a:r>
              <a:rPr lang="en-GB"/>
              <a:t> y </a:t>
            </a:r>
            <a:r>
              <a:rPr lang="en-GB" err="1"/>
              <a:t>rhyngweithio</a:t>
            </a:r>
            <a:r>
              <a:rPr lang="en-GB"/>
              <a:t> </a:t>
            </a:r>
            <a:r>
              <a:rPr lang="en-GB" err="1"/>
              <a:t>iaith</a:t>
            </a:r>
            <a:r>
              <a:rPr lang="en-GB"/>
              <a:t> </a:t>
            </a:r>
            <a:r>
              <a:rPr lang="en-GB" err="1"/>
              <a:t>rhwng</a:t>
            </a:r>
            <a:r>
              <a:rPr lang="en-GB"/>
              <a:t> y staff </a:t>
            </a:r>
            <a:r>
              <a:rPr lang="en-GB" err="1"/>
              <a:t>a'r</a:t>
            </a:r>
            <a:r>
              <a:rPr lang="en-GB"/>
              <a:t> plant </a:t>
            </a:r>
            <a:r>
              <a:rPr lang="en-GB" err="1"/>
              <a:t>yng</a:t>
            </a:r>
            <a:r>
              <a:rPr lang="en-GB"/>
              <a:t> </a:t>
            </a:r>
            <a:r>
              <a:rPr lang="en-GB" err="1"/>
              <a:t>nghanol</a:t>
            </a:r>
            <a:r>
              <a:rPr lang="en-GB"/>
              <a:t> </a:t>
            </a:r>
            <a:r>
              <a:rPr lang="en-GB" err="1"/>
              <a:t>cylch</a:t>
            </a:r>
            <a:r>
              <a:rPr lang="en-GB"/>
              <a:t> </a:t>
            </a:r>
            <a:r>
              <a:rPr lang="en-GB" err="1"/>
              <a:t>chwarae</a:t>
            </a:r>
            <a:r>
              <a:rPr lang="en-GB"/>
              <a:t> A. </a:t>
            </a:r>
          </a:p>
          <a:p>
            <a:r>
              <a:rPr lang="en-GB"/>
              <a:t>A </a:t>
            </a:r>
            <a:r>
              <a:rPr lang="en-GB" err="1"/>
              <a:t>yw'r</a:t>
            </a:r>
            <a:r>
              <a:rPr lang="en-GB"/>
              <a:t> </a:t>
            </a:r>
            <a:r>
              <a:rPr lang="en-GB" err="1"/>
              <a:t>casgliad</a:t>
            </a:r>
            <a:r>
              <a:rPr lang="en-GB"/>
              <a:t> </a:t>
            </a:r>
            <a:r>
              <a:rPr lang="en-GB" err="1"/>
              <a:t>hwn</a:t>
            </a:r>
            <a:r>
              <a:rPr lang="en-GB"/>
              <a:t> </a:t>
            </a:r>
            <a:r>
              <a:rPr lang="en-GB" err="1"/>
              <a:t>yn</a:t>
            </a:r>
            <a:r>
              <a:rPr lang="en-GB"/>
              <a:t> </a:t>
            </a:r>
            <a:r>
              <a:rPr lang="en-GB" err="1"/>
              <a:t>briodol</a:t>
            </a:r>
            <a:r>
              <a:rPr lang="en-GB"/>
              <a:t>? Pa </a:t>
            </a:r>
            <a:r>
              <a:rPr lang="en-GB" err="1"/>
              <a:t>ffactorau</a:t>
            </a:r>
            <a:r>
              <a:rPr lang="en-GB"/>
              <a:t> </a:t>
            </a:r>
            <a:r>
              <a:rPr lang="en-GB" err="1"/>
              <a:t>eraill</a:t>
            </a:r>
            <a:r>
              <a:rPr lang="en-GB"/>
              <a:t> a </a:t>
            </a:r>
            <a:r>
              <a:rPr lang="en-GB" err="1"/>
              <a:t>allai</a:t>
            </a:r>
            <a:r>
              <a:rPr lang="en-GB"/>
              <a:t> </a:t>
            </a:r>
            <a:r>
              <a:rPr lang="en-GB" err="1"/>
              <a:t>fod</a:t>
            </a:r>
            <a:r>
              <a:rPr lang="en-GB"/>
              <a:t> </a:t>
            </a:r>
            <a:r>
              <a:rPr lang="en-GB" err="1"/>
              <a:t>yn</a:t>
            </a:r>
            <a:r>
              <a:rPr lang="en-GB"/>
              <a:t> </a:t>
            </a:r>
            <a:r>
              <a:rPr lang="en-GB" err="1"/>
              <a:t>gysylltiedig</a:t>
            </a:r>
            <a:r>
              <a:rPr lang="en-GB"/>
              <a:t>?</a:t>
            </a:r>
          </a:p>
          <a:p>
            <a:pPr lvl="1"/>
            <a:r>
              <a:rPr lang="en-GB"/>
              <a:t>(</a:t>
            </a:r>
            <a:r>
              <a:rPr lang="en-GB" err="1"/>
              <a:t>addaswyd</a:t>
            </a:r>
            <a:r>
              <a:rPr lang="en-GB"/>
              <a:t> o Mukherji &amp; Albon, 2010)</a:t>
            </a:r>
          </a:p>
          <a:p>
            <a:endParaRPr lang="en-GB"/>
          </a:p>
        </p:txBody>
      </p:sp>
      <p:sp>
        <p:nvSpPr>
          <p:cNvPr id="8" name="Content Placeholder 7">
            <a:extLst>
              <a:ext uri="{FF2B5EF4-FFF2-40B4-BE49-F238E27FC236}">
                <a16:creationId xmlns:a16="http://schemas.microsoft.com/office/drawing/2014/main" id="{54EC2507-0E31-C99D-2931-4B77A8CD012D}"/>
              </a:ext>
            </a:extLst>
          </p:cNvPr>
          <p:cNvSpPr>
            <a:spLocks noGrp="1"/>
          </p:cNvSpPr>
          <p:nvPr>
            <p:ph sz="half" idx="2"/>
          </p:nvPr>
        </p:nvSpPr>
        <p:spPr/>
        <p:txBody>
          <a:bodyPr>
            <a:normAutofit fontScale="92500" lnSpcReduction="20000"/>
          </a:bodyPr>
          <a:lstStyle/>
          <a:p>
            <a:r>
              <a:rPr lang="en-GB"/>
              <a:t>Teachers in a reception class note that children who come from playgroup A have better language skills than children from playgroup B. Observations and records of children's language skills over a period of several years seems to support this view. The teachers conclude that the difference is attributable to the higher quality of language interaction between the staff and children in playgroup A. </a:t>
            </a:r>
            <a:endParaRPr lang="en-US"/>
          </a:p>
          <a:p>
            <a:r>
              <a:rPr lang="en-GB"/>
              <a:t>Is this conclusion appropriate? What other factors might be involved?</a:t>
            </a:r>
          </a:p>
          <a:p>
            <a:pPr lvl="1"/>
            <a:r>
              <a:rPr lang="en-GB"/>
              <a:t>(adapted from Mukherji &amp; Albon, 2010)</a:t>
            </a:r>
          </a:p>
          <a:p>
            <a:endParaRPr lang="en-GB"/>
          </a:p>
        </p:txBody>
      </p:sp>
      <p:sp>
        <p:nvSpPr>
          <p:cNvPr id="5" name="TextBox 4">
            <a:extLst>
              <a:ext uri="{FF2B5EF4-FFF2-40B4-BE49-F238E27FC236}">
                <a16:creationId xmlns:a16="http://schemas.microsoft.com/office/drawing/2014/main" id="{AAB842C1-2539-4DE1-9138-FED8EFD18466}"/>
              </a:ext>
            </a:extLst>
          </p:cNvPr>
          <p:cNvSpPr txBox="1"/>
          <p:nvPr/>
        </p:nvSpPr>
        <p:spPr>
          <a:xfrm>
            <a:off x="163266" y="4102793"/>
            <a:ext cx="5017168" cy="646331"/>
          </a:xfrm>
          <a:prstGeom prst="rect">
            <a:avLst/>
          </a:prstGeom>
          <a:noFill/>
        </p:spPr>
        <p:txBody>
          <a:bodyPr wrap="square">
            <a:spAutoFit/>
          </a:bodyPr>
          <a:lstStyle/>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pic>
        <p:nvPicPr>
          <p:cNvPr id="7" name="Picture 6" descr="Text&#10;&#10;Description automatically generated with low confidence">
            <a:extLst>
              <a:ext uri="{FF2B5EF4-FFF2-40B4-BE49-F238E27FC236}">
                <a16:creationId xmlns:a16="http://schemas.microsoft.com/office/drawing/2014/main" id="{C4F81E83-A7A2-4487-99AF-2E74F945DF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87300" y="274500"/>
            <a:ext cx="2566988" cy="1257300"/>
          </a:xfrm>
          <a:prstGeom prst="rect">
            <a:avLst/>
          </a:prstGeom>
        </p:spPr>
      </p:pic>
    </p:spTree>
    <p:extLst>
      <p:ext uri="{BB962C8B-B14F-4D97-AF65-F5344CB8AC3E}">
        <p14:creationId xmlns:p14="http://schemas.microsoft.com/office/powerpoint/2010/main" val="2497029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Efallai</a:t>
            </a:r>
            <a:r>
              <a:rPr lang="en-GB"/>
              <a:t> </a:t>
            </a:r>
            <a:r>
              <a:rPr lang="en-GB" err="1"/>
              <a:t>na</a:t>
            </a:r>
            <a:r>
              <a:rPr lang="en-GB"/>
              <a:t> </a:t>
            </a:r>
            <a:r>
              <a:rPr lang="en-GB" err="1"/>
              <a:t>fydd</a:t>
            </a:r>
            <a:r>
              <a:rPr lang="en-GB"/>
              <a:t> </a:t>
            </a:r>
            <a:r>
              <a:rPr lang="en-GB" err="1"/>
              <a:t>gennych</a:t>
            </a:r>
            <a:r>
              <a:rPr lang="en-GB"/>
              <a:t> </a:t>
            </a:r>
            <a:r>
              <a:rPr lang="en-GB" err="1"/>
              <a:t>rhagdybiaeth</a:t>
            </a:r>
            <a:br>
              <a:rPr lang="en-GB"/>
            </a:br>
            <a:r>
              <a:rPr lang="en-GB"/>
              <a:t>You may not have a hypothesis</a:t>
            </a:r>
          </a:p>
        </p:txBody>
      </p:sp>
      <p:sp>
        <p:nvSpPr>
          <p:cNvPr id="3" name="Content Placeholder 2"/>
          <p:cNvSpPr>
            <a:spLocks noGrp="1"/>
          </p:cNvSpPr>
          <p:nvPr>
            <p:ph sz="half" idx="1"/>
          </p:nvPr>
        </p:nvSpPr>
        <p:spPr/>
        <p:txBody>
          <a:bodyPr>
            <a:normAutofit fontScale="92500" lnSpcReduction="10000"/>
          </a:bodyPr>
          <a:lstStyle/>
          <a:p>
            <a:r>
              <a:rPr lang="en-GB" err="1"/>
              <a:t>Ymlyniad</a:t>
            </a:r>
            <a:r>
              <a:rPr lang="en-GB"/>
              <a:t>: Sut </a:t>
            </a:r>
            <a:r>
              <a:rPr lang="en-GB" err="1"/>
              <a:t>mae'n</a:t>
            </a:r>
            <a:r>
              <a:rPr lang="en-GB"/>
              <a:t> </a:t>
            </a:r>
            <a:r>
              <a:rPr lang="en-GB" err="1"/>
              <a:t>effeithio</a:t>
            </a:r>
            <a:r>
              <a:rPr lang="en-GB"/>
              <a:t> </a:t>
            </a:r>
            <a:r>
              <a:rPr lang="en-GB" err="1"/>
              <a:t>ar</a:t>
            </a:r>
            <a:r>
              <a:rPr lang="en-GB"/>
              <a:t> </a:t>
            </a:r>
            <a:r>
              <a:rPr lang="en-GB" err="1"/>
              <a:t>ddatblygiad</a:t>
            </a:r>
            <a:r>
              <a:rPr lang="en-GB"/>
              <a:t> </a:t>
            </a:r>
            <a:r>
              <a:rPr lang="en-GB" err="1"/>
              <a:t>perthnasoedd</a:t>
            </a:r>
            <a:r>
              <a:rPr lang="en-GB"/>
              <a:t> </a:t>
            </a:r>
            <a:r>
              <a:rPr lang="en-GB" err="1"/>
              <a:t>cymdeithasol</a:t>
            </a:r>
            <a:r>
              <a:rPr lang="en-GB"/>
              <a:t> </a:t>
            </a:r>
            <a:r>
              <a:rPr lang="en-GB" err="1"/>
              <a:t>rhwng</a:t>
            </a:r>
            <a:r>
              <a:rPr lang="en-GB"/>
              <a:t> plant </a:t>
            </a:r>
            <a:r>
              <a:rPr lang="en-GB" err="1"/>
              <a:t>yn</a:t>
            </a:r>
            <a:r>
              <a:rPr lang="en-GB"/>
              <a:t> y </a:t>
            </a:r>
            <a:r>
              <a:rPr lang="en-GB" err="1"/>
              <a:t>cylch</a:t>
            </a:r>
            <a:r>
              <a:rPr lang="en-GB"/>
              <a:t> </a:t>
            </a:r>
            <a:r>
              <a:rPr lang="en-GB" err="1"/>
              <a:t>chwarae</a:t>
            </a:r>
            <a:r>
              <a:rPr lang="en-GB"/>
              <a:t>? </a:t>
            </a:r>
          </a:p>
          <a:p>
            <a:r>
              <a:rPr lang="en-GB" err="1"/>
              <a:t>Ymchwiliad</a:t>
            </a:r>
            <a:r>
              <a:rPr lang="en-GB"/>
              <a:t> </a:t>
            </a:r>
            <a:r>
              <a:rPr lang="en-GB" err="1"/>
              <a:t>i</a:t>
            </a:r>
            <a:r>
              <a:rPr lang="en-GB"/>
              <a:t> </a:t>
            </a:r>
            <a:r>
              <a:rPr lang="en-GB" err="1"/>
              <a:t>effaith</a:t>
            </a:r>
            <a:r>
              <a:rPr lang="en-GB"/>
              <a:t> P4C </a:t>
            </a:r>
            <a:r>
              <a:rPr lang="en-GB" err="1"/>
              <a:t>ar</a:t>
            </a:r>
            <a:r>
              <a:rPr lang="en-GB"/>
              <a:t> </a:t>
            </a:r>
            <a:r>
              <a:rPr lang="en-GB" err="1"/>
              <a:t>sgiliau</a:t>
            </a:r>
            <a:r>
              <a:rPr lang="en-GB"/>
              <a:t> </a:t>
            </a:r>
            <a:r>
              <a:rPr lang="en-GB" err="1"/>
              <a:t>holi</a:t>
            </a:r>
            <a:r>
              <a:rPr lang="en-GB"/>
              <a:t> </a:t>
            </a:r>
            <a:r>
              <a:rPr lang="en-GB" err="1"/>
              <a:t>mewn</a:t>
            </a:r>
            <a:r>
              <a:rPr lang="en-GB"/>
              <a:t> </a:t>
            </a:r>
            <a:r>
              <a:rPr lang="en-GB" err="1"/>
              <a:t>ystafell</a:t>
            </a:r>
            <a:r>
              <a:rPr lang="en-GB"/>
              <a:t> </a:t>
            </a:r>
            <a:r>
              <a:rPr lang="en-GB" err="1"/>
              <a:t>ddosbarth</a:t>
            </a:r>
            <a:r>
              <a:rPr lang="en-GB"/>
              <a:t> CA2 </a:t>
            </a:r>
          </a:p>
          <a:p>
            <a:r>
              <a:rPr lang="en-GB" err="1"/>
              <a:t>Gwerthusiad</a:t>
            </a:r>
            <a:r>
              <a:rPr lang="en-GB"/>
              <a:t> o </a:t>
            </a:r>
            <a:r>
              <a:rPr lang="en-GB" err="1"/>
              <a:t>strategaethau</a:t>
            </a:r>
            <a:r>
              <a:rPr lang="en-GB"/>
              <a:t> </a:t>
            </a:r>
            <a:r>
              <a:rPr lang="en-GB" err="1"/>
              <a:t>addysgu</a:t>
            </a:r>
            <a:r>
              <a:rPr lang="en-GB"/>
              <a:t> a </a:t>
            </a:r>
            <a:r>
              <a:rPr lang="en-GB" err="1"/>
              <a:t>ddefnyddir</a:t>
            </a:r>
            <a:r>
              <a:rPr lang="en-GB"/>
              <a:t> </a:t>
            </a:r>
            <a:r>
              <a:rPr lang="en-GB" err="1"/>
              <a:t>i</a:t>
            </a:r>
            <a:r>
              <a:rPr lang="en-GB"/>
              <a:t> </a:t>
            </a:r>
            <a:r>
              <a:rPr lang="en-GB" err="1"/>
              <a:t>ennyn</a:t>
            </a:r>
            <a:r>
              <a:rPr lang="en-GB"/>
              <a:t> </a:t>
            </a:r>
            <a:r>
              <a:rPr lang="en-GB" err="1"/>
              <a:t>diddordeb</a:t>
            </a:r>
            <a:r>
              <a:rPr lang="en-GB"/>
              <a:t> </a:t>
            </a:r>
            <a:r>
              <a:rPr lang="en-GB" err="1"/>
              <a:t>bechgyn</a:t>
            </a:r>
            <a:r>
              <a:rPr lang="en-GB"/>
              <a:t> </a:t>
            </a:r>
            <a:r>
              <a:rPr lang="en-GB" err="1"/>
              <a:t>gyda</a:t>
            </a:r>
            <a:r>
              <a:rPr lang="en-GB"/>
              <a:t> </a:t>
            </a:r>
            <a:r>
              <a:rPr lang="en-GB" err="1"/>
              <a:t>darllen</a:t>
            </a:r>
            <a:r>
              <a:rPr lang="en-GB"/>
              <a:t> </a:t>
            </a:r>
            <a:r>
              <a:rPr lang="en-GB" err="1"/>
              <a:t>yn</a:t>
            </a:r>
            <a:r>
              <a:rPr lang="en-GB"/>
              <a:t> CA2 </a:t>
            </a:r>
            <a:r>
              <a:rPr lang="en-GB" err="1"/>
              <a:t>mewn</a:t>
            </a:r>
            <a:r>
              <a:rPr lang="en-GB"/>
              <a:t> </a:t>
            </a:r>
            <a:r>
              <a:rPr lang="en-GB" err="1"/>
              <a:t>ysgol</a:t>
            </a:r>
            <a:r>
              <a:rPr lang="en-GB"/>
              <a:t> </a:t>
            </a:r>
            <a:r>
              <a:rPr lang="en-GB" err="1"/>
              <a:t>gynradd</a:t>
            </a:r>
            <a:r>
              <a:rPr lang="en-GB"/>
              <a:t> </a:t>
            </a:r>
            <a:r>
              <a:rPr lang="en-GB" err="1"/>
              <a:t>drefol</a:t>
            </a:r>
            <a:r>
              <a:rPr lang="en-GB"/>
              <a:t> </a:t>
            </a:r>
          </a:p>
          <a:p>
            <a:r>
              <a:rPr lang="en-GB" err="1"/>
              <a:t>Ymchwiliad</a:t>
            </a:r>
            <a:r>
              <a:rPr lang="en-GB"/>
              <a:t> </a:t>
            </a:r>
            <a:r>
              <a:rPr lang="en-GB" err="1"/>
              <a:t>i</a:t>
            </a:r>
            <a:r>
              <a:rPr lang="en-GB"/>
              <a:t> </a:t>
            </a:r>
            <a:r>
              <a:rPr lang="en-GB" err="1"/>
              <a:t>lwyddiant</a:t>
            </a:r>
            <a:r>
              <a:rPr lang="en-GB"/>
              <a:t> </a:t>
            </a:r>
            <a:r>
              <a:rPr lang="en-GB" err="1"/>
              <a:t>canfyddedig</a:t>
            </a:r>
            <a:r>
              <a:rPr lang="en-GB"/>
              <a:t> y </a:t>
            </a:r>
            <a:r>
              <a:rPr lang="en-GB" err="1"/>
              <a:t>Cyfnod</a:t>
            </a:r>
            <a:r>
              <a:rPr lang="en-GB"/>
              <a:t> Sylfaen ac </a:t>
            </a:r>
            <a:r>
              <a:rPr lang="en-GB" err="1"/>
              <a:t>effeithiolrwydd</a:t>
            </a:r>
            <a:r>
              <a:rPr lang="en-GB"/>
              <a:t> </a:t>
            </a:r>
            <a:r>
              <a:rPr lang="en-GB" err="1"/>
              <a:t>cwricwlwm</a:t>
            </a:r>
            <a:r>
              <a:rPr lang="en-GB"/>
              <a:t> </a:t>
            </a:r>
            <a:r>
              <a:rPr lang="en-GB" err="1"/>
              <a:t>sy'n</a:t>
            </a:r>
            <a:r>
              <a:rPr lang="en-GB"/>
              <a:t> </a:t>
            </a:r>
            <a:r>
              <a:rPr lang="en-GB" err="1"/>
              <a:t>seiliedig</a:t>
            </a:r>
            <a:r>
              <a:rPr lang="en-GB"/>
              <a:t> </a:t>
            </a:r>
            <a:r>
              <a:rPr lang="en-GB" err="1"/>
              <a:t>ar</a:t>
            </a:r>
            <a:r>
              <a:rPr lang="en-GB"/>
              <a:t> </a:t>
            </a:r>
            <a:r>
              <a:rPr lang="en-GB" err="1"/>
              <a:t>chwarae</a:t>
            </a:r>
            <a:r>
              <a:rPr lang="en-GB"/>
              <a:t>.</a:t>
            </a:r>
          </a:p>
          <a:p>
            <a:endParaRPr lang="en-GB"/>
          </a:p>
        </p:txBody>
      </p:sp>
      <p:sp>
        <p:nvSpPr>
          <p:cNvPr id="8" name="Content Placeholder 7">
            <a:extLst>
              <a:ext uri="{FF2B5EF4-FFF2-40B4-BE49-F238E27FC236}">
                <a16:creationId xmlns:a16="http://schemas.microsoft.com/office/drawing/2014/main" id="{2253D5A4-B561-7A29-9C46-81CDBBE2D2C4}"/>
              </a:ext>
            </a:extLst>
          </p:cNvPr>
          <p:cNvSpPr>
            <a:spLocks noGrp="1"/>
          </p:cNvSpPr>
          <p:nvPr>
            <p:ph sz="half" idx="2"/>
          </p:nvPr>
        </p:nvSpPr>
        <p:spPr/>
        <p:txBody>
          <a:bodyPr>
            <a:normAutofit fontScale="92500" lnSpcReduction="10000"/>
          </a:bodyPr>
          <a:lstStyle/>
          <a:p>
            <a:r>
              <a:rPr lang="en-GB"/>
              <a:t>Attachment: How does it affect the development of social relationships between children in playgroup? </a:t>
            </a:r>
          </a:p>
          <a:p>
            <a:r>
              <a:rPr lang="en-GB"/>
              <a:t>An investigation into the impact of P4C on questioning skills in a KS2 classroom </a:t>
            </a:r>
          </a:p>
          <a:p>
            <a:r>
              <a:rPr lang="en-GB"/>
              <a:t>An evaluation of teaching strategies used to engage boys with reading at KS2 in an urban primary school </a:t>
            </a:r>
          </a:p>
          <a:p>
            <a:r>
              <a:rPr lang="en-GB"/>
              <a:t>An investigation into the perceived success of the Foundation Phase and the effectiveness of a play based curriculum.</a:t>
            </a:r>
          </a:p>
          <a:p>
            <a:endParaRPr lang="en-GB"/>
          </a:p>
        </p:txBody>
      </p:sp>
      <p:sp>
        <p:nvSpPr>
          <p:cNvPr id="4" name="Content Placeholder 2">
            <a:extLst>
              <a:ext uri="{FF2B5EF4-FFF2-40B4-BE49-F238E27FC236}">
                <a16:creationId xmlns:a16="http://schemas.microsoft.com/office/drawing/2014/main" id="{6DCE591F-39E9-4C60-964A-C9200A2EA862}"/>
              </a:ext>
            </a:extLst>
          </p:cNvPr>
          <p:cNvSpPr txBox="1">
            <a:spLocks/>
          </p:cNvSpPr>
          <p:nvPr/>
        </p:nvSpPr>
        <p:spPr>
          <a:xfrm>
            <a:off x="534139" y="2547420"/>
            <a:ext cx="4721253" cy="415978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a:p>
        </p:txBody>
      </p:sp>
      <p:pic>
        <p:nvPicPr>
          <p:cNvPr id="6" name="Picture 5" descr="Shape, company name&#10;&#10;Description automatically generated">
            <a:extLst>
              <a:ext uri="{FF2B5EF4-FFF2-40B4-BE49-F238E27FC236}">
                <a16:creationId xmlns:a16="http://schemas.microsoft.com/office/drawing/2014/main" id="{D1B5A98E-12A3-4569-8EBE-D24444ABC4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70149" y="4844011"/>
            <a:ext cx="1236377" cy="1547844"/>
          </a:xfrm>
          <a:prstGeom prst="rect">
            <a:avLst/>
          </a:prstGeom>
        </p:spPr>
      </p:pic>
      <p:pic>
        <p:nvPicPr>
          <p:cNvPr id="12" name="Picture 11" descr="Logo&#10;&#10;Description automatically generated">
            <a:extLst>
              <a:ext uri="{FF2B5EF4-FFF2-40B4-BE49-F238E27FC236}">
                <a16:creationId xmlns:a16="http://schemas.microsoft.com/office/drawing/2014/main" id="{52A28C5B-1347-4826-BFA6-1F05F8B031A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920807" y="2233979"/>
            <a:ext cx="1459454" cy="1669683"/>
          </a:xfrm>
          <a:prstGeom prst="rect">
            <a:avLst/>
          </a:prstGeom>
        </p:spPr>
      </p:pic>
      <p:sp>
        <p:nvSpPr>
          <p:cNvPr id="13" name="TextBox 12">
            <a:extLst>
              <a:ext uri="{FF2B5EF4-FFF2-40B4-BE49-F238E27FC236}">
                <a16:creationId xmlns:a16="http://schemas.microsoft.com/office/drawing/2014/main" id="{49B4C23B-FD1A-4E1C-A9E0-13FFC2EB39AB}"/>
              </a:ext>
            </a:extLst>
          </p:cNvPr>
          <p:cNvSpPr txBox="1"/>
          <p:nvPr/>
        </p:nvSpPr>
        <p:spPr>
          <a:xfrm flipH="1">
            <a:off x="-595900" y="7023646"/>
            <a:ext cx="2478076" cy="369332"/>
          </a:xfrm>
          <a:prstGeom prst="rect">
            <a:avLst/>
          </a:prstGeom>
          <a:noFill/>
        </p:spPr>
        <p:txBody>
          <a:bodyPr wrap="square" rtlCol="0">
            <a:spAutoFit/>
          </a:bodyPr>
          <a:lstStyle/>
          <a:p>
            <a:r>
              <a:rPr lang="en-GB" sz="900">
                <a:hlinkClick r:id="rId6" tooltip="http://misrelatosyotrascosas.blogspot.com/2016/02/personaje.html"/>
              </a:rPr>
              <a:t>This Photo</a:t>
            </a:r>
            <a:r>
              <a:rPr lang="en-GB" sz="900"/>
              <a:t> by Unknown Author is licensed under </a:t>
            </a:r>
            <a:r>
              <a:rPr lang="en-GB" sz="900">
                <a:hlinkClick r:id="rId7" tooltip="https://creativecommons.org/licenses/by/3.0/"/>
              </a:rPr>
              <a:t>CC BY</a:t>
            </a:r>
            <a:endParaRPr lang="en-GB" sz="900"/>
          </a:p>
        </p:txBody>
      </p:sp>
    </p:spTree>
    <p:extLst>
      <p:ext uri="{BB962C8B-B14F-4D97-AF65-F5344CB8AC3E}">
        <p14:creationId xmlns:p14="http://schemas.microsoft.com/office/powerpoint/2010/main" val="2436275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Efallai</a:t>
            </a:r>
            <a:r>
              <a:rPr lang="en-GB"/>
              <a:t> </a:t>
            </a:r>
            <a:r>
              <a:rPr lang="en-GB" err="1"/>
              <a:t>na</a:t>
            </a:r>
            <a:r>
              <a:rPr lang="en-GB"/>
              <a:t> </a:t>
            </a:r>
            <a:r>
              <a:rPr lang="en-GB" err="1"/>
              <a:t>fydd</a:t>
            </a:r>
            <a:r>
              <a:rPr lang="en-GB"/>
              <a:t> </a:t>
            </a:r>
            <a:r>
              <a:rPr lang="en-GB" err="1"/>
              <a:t>gennych</a:t>
            </a:r>
            <a:r>
              <a:rPr lang="en-GB"/>
              <a:t> </a:t>
            </a:r>
            <a:r>
              <a:rPr lang="en-GB" err="1"/>
              <a:t>rhagdybiaeth</a:t>
            </a:r>
            <a:r>
              <a:rPr lang="en-GB"/>
              <a:t> You may not have a hypothesis</a:t>
            </a:r>
          </a:p>
        </p:txBody>
      </p:sp>
      <p:sp>
        <p:nvSpPr>
          <p:cNvPr id="3" name="Content Placeholder 2"/>
          <p:cNvSpPr>
            <a:spLocks noGrp="1"/>
          </p:cNvSpPr>
          <p:nvPr>
            <p:ph sz="half" idx="1"/>
          </p:nvPr>
        </p:nvSpPr>
        <p:spPr/>
        <p:txBody>
          <a:bodyPr>
            <a:normAutofit fontScale="85000" lnSpcReduction="10000"/>
          </a:bodyPr>
          <a:lstStyle/>
          <a:p>
            <a:r>
              <a:rPr lang="en-GB" err="1"/>
              <a:t>Gwerthusiad</a:t>
            </a:r>
            <a:r>
              <a:rPr lang="en-GB"/>
              <a:t> o ‘Lais y </a:t>
            </a:r>
            <a:r>
              <a:rPr lang="en-GB" err="1"/>
              <a:t>Plentyn</a:t>
            </a:r>
            <a:r>
              <a:rPr lang="en-GB"/>
              <a:t>’ </a:t>
            </a:r>
            <a:r>
              <a:rPr lang="en-GB" err="1"/>
              <a:t>a’i</a:t>
            </a:r>
            <a:r>
              <a:rPr lang="en-GB"/>
              <a:t> </a:t>
            </a:r>
            <a:r>
              <a:rPr lang="en-GB" err="1"/>
              <a:t>effaith</a:t>
            </a:r>
            <a:r>
              <a:rPr lang="en-GB"/>
              <a:t> </a:t>
            </a:r>
            <a:r>
              <a:rPr lang="en-GB" err="1"/>
              <a:t>ar</a:t>
            </a:r>
            <a:r>
              <a:rPr lang="en-GB"/>
              <a:t> les </a:t>
            </a:r>
            <a:r>
              <a:rPr lang="en-GB" err="1"/>
              <a:t>blant</a:t>
            </a:r>
            <a:r>
              <a:rPr lang="en-GB"/>
              <a:t> </a:t>
            </a:r>
            <a:r>
              <a:rPr lang="en-GB" err="1"/>
              <a:t>cyn</a:t>
            </a:r>
            <a:r>
              <a:rPr lang="en-GB"/>
              <a:t> </a:t>
            </a:r>
            <a:r>
              <a:rPr lang="en-GB" err="1"/>
              <a:t>oed</a:t>
            </a:r>
            <a:r>
              <a:rPr lang="en-GB"/>
              <a:t> </a:t>
            </a:r>
            <a:r>
              <a:rPr lang="en-GB" err="1"/>
              <a:t>ysgol</a:t>
            </a:r>
            <a:r>
              <a:rPr lang="en-GB"/>
              <a:t>. </a:t>
            </a:r>
          </a:p>
          <a:p>
            <a:r>
              <a:rPr lang="en-GB" err="1"/>
              <a:t>Ymddygiad</a:t>
            </a:r>
            <a:r>
              <a:rPr lang="en-GB"/>
              <a:t> </a:t>
            </a:r>
            <a:r>
              <a:rPr lang="en-GB" err="1"/>
              <a:t>heriol</a:t>
            </a:r>
            <a:r>
              <a:rPr lang="en-GB"/>
              <a:t> </a:t>
            </a:r>
            <a:r>
              <a:rPr lang="en-GB" err="1"/>
              <a:t>mewn</a:t>
            </a:r>
            <a:r>
              <a:rPr lang="en-GB"/>
              <a:t> </a:t>
            </a:r>
            <a:r>
              <a:rPr lang="en-GB" err="1"/>
              <a:t>oedolion</a:t>
            </a:r>
            <a:r>
              <a:rPr lang="en-GB"/>
              <a:t> </a:t>
            </a:r>
            <a:r>
              <a:rPr lang="en-GB" err="1"/>
              <a:t>awtistig</a:t>
            </a:r>
            <a:r>
              <a:rPr lang="en-GB"/>
              <a:t>: </a:t>
            </a:r>
            <a:r>
              <a:rPr lang="en-GB" err="1"/>
              <a:t>astudiaeth</a:t>
            </a:r>
            <a:r>
              <a:rPr lang="en-GB"/>
              <a:t> </a:t>
            </a:r>
            <a:r>
              <a:rPr lang="en-GB" err="1"/>
              <a:t>achos</a:t>
            </a:r>
            <a:r>
              <a:rPr lang="en-GB"/>
              <a:t> </a:t>
            </a:r>
            <a:r>
              <a:rPr lang="en-GB" err="1"/>
              <a:t>i</a:t>
            </a:r>
            <a:r>
              <a:rPr lang="en-GB"/>
              <a:t> </a:t>
            </a:r>
            <a:r>
              <a:rPr lang="en-GB" err="1"/>
              <a:t>faterion</a:t>
            </a:r>
            <a:r>
              <a:rPr lang="en-GB"/>
              <a:t> </a:t>
            </a:r>
            <a:r>
              <a:rPr lang="en-GB" err="1"/>
              <a:t>ar</a:t>
            </a:r>
            <a:r>
              <a:rPr lang="en-GB"/>
              <a:t> </a:t>
            </a:r>
            <a:r>
              <a:rPr lang="en-GB" err="1"/>
              <a:t>wahan</a:t>
            </a:r>
            <a:r>
              <a:rPr lang="en-GB"/>
              <a:t> </a:t>
            </a:r>
            <a:r>
              <a:rPr lang="en-GB" err="1"/>
              <a:t>i</a:t>
            </a:r>
            <a:r>
              <a:rPr lang="en-GB"/>
              <a:t> rai </a:t>
            </a:r>
            <a:r>
              <a:rPr lang="en-GB" err="1"/>
              <a:t>synhwyraidd</a:t>
            </a:r>
            <a:r>
              <a:rPr lang="en-GB"/>
              <a:t>  </a:t>
            </a:r>
            <a:r>
              <a:rPr lang="en-GB" err="1"/>
              <a:t>trwy</a:t>
            </a:r>
            <a:r>
              <a:rPr lang="en-GB"/>
              <a:t> </a:t>
            </a:r>
            <a:r>
              <a:rPr lang="en-GB" err="1"/>
              <a:t>astudiaeth</a:t>
            </a:r>
            <a:r>
              <a:rPr lang="en-GB"/>
              <a:t> </a:t>
            </a:r>
            <a:r>
              <a:rPr lang="en-GB" err="1"/>
              <a:t>achos</a:t>
            </a:r>
            <a:r>
              <a:rPr lang="en-GB"/>
              <a:t> o </a:t>
            </a:r>
            <a:r>
              <a:rPr lang="en-GB" err="1"/>
              <a:t>ddyn</a:t>
            </a:r>
            <a:r>
              <a:rPr lang="en-GB"/>
              <a:t> </a:t>
            </a:r>
            <a:r>
              <a:rPr lang="en-GB" err="1"/>
              <a:t>ifanc</a:t>
            </a:r>
            <a:r>
              <a:rPr lang="en-GB"/>
              <a:t> </a:t>
            </a:r>
            <a:r>
              <a:rPr lang="en-GB" err="1"/>
              <a:t>awtistig</a:t>
            </a:r>
            <a:r>
              <a:rPr lang="en-GB"/>
              <a:t>. </a:t>
            </a:r>
          </a:p>
          <a:p>
            <a:r>
              <a:rPr lang="en-GB" b="1"/>
              <a:t>Mae </a:t>
            </a:r>
            <a:r>
              <a:rPr lang="en-GB" b="1" err="1"/>
              <a:t>angen</a:t>
            </a:r>
            <a:r>
              <a:rPr lang="en-GB" b="1"/>
              <a:t> </a:t>
            </a:r>
            <a:r>
              <a:rPr lang="en-GB" b="1" err="1"/>
              <a:t>i’ch</a:t>
            </a:r>
            <a:r>
              <a:rPr lang="en-GB" b="1"/>
              <a:t> </a:t>
            </a:r>
            <a:r>
              <a:rPr lang="en-GB" b="1" err="1"/>
              <a:t>teitl</a:t>
            </a:r>
            <a:r>
              <a:rPr lang="en-GB" b="1"/>
              <a:t> </a:t>
            </a:r>
            <a:r>
              <a:rPr lang="en-GB" b="1" err="1"/>
              <a:t>fod</a:t>
            </a:r>
            <a:r>
              <a:rPr lang="en-GB" b="1"/>
              <a:t> </a:t>
            </a:r>
            <a:r>
              <a:rPr lang="en-GB" b="1" err="1"/>
              <a:t>yn</a:t>
            </a:r>
            <a:r>
              <a:rPr lang="en-GB" b="1"/>
              <a:t> </a:t>
            </a:r>
            <a:r>
              <a:rPr lang="en-GB" b="1" err="1"/>
              <a:t>benodol</a:t>
            </a:r>
            <a:r>
              <a:rPr lang="en-GB" b="1"/>
              <a:t> </a:t>
            </a:r>
            <a:r>
              <a:rPr lang="en-GB"/>
              <a:t>– </a:t>
            </a:r>
          </a:p>
          <a:p>
            <a:r>
              <a:rPr lang="en-GB" err="1"/>
              <a:t>Astudiaeth</a:t>
            </a:r>
            <a:r>
              <a:rPr lang="en-GB"/>
              <a:t> am </a:t>
            </a:r>
            <a:r>
              <a:rPr lang="en-GB" err="1"/>
              <a:t>awtistiaeth</a:t>
            </a:r>
            <a:endParaRPr lang="en-GB"/>
          </a:p>
          <a:p>
            <a:r>
              <a:rPr lang="en-GB" err="1"/>
              <a:t>Astudiaeth</a:t>
            </a:r>
            <a:r>
              <a:rPr lang="en-GB"/>
              <a:t> </a:t>
            </a:r>
            <a:r>
              <a:rPr lang="en-GB" err="1"/>
              <a:t>i</a:t>
            </a:r>
            <a:r>
              <a:rPr lang="en-GB"/>
              <a:t> </a:t>
            </a:r>
            <a:r>
              <a:rPr lang="en-GB" err="1"/>
              <a:t>effaith</a:t>
            </a:r>
            <a:r>
              <a:rPr lang="en-GB"/>
              <a:t> </a:t>
            </a:r>
            <a:r>
              <a:rPr lang="en-GB" err="1"/>
              <a:t>tlodi</a:t>
            </a:r>
            <a:r>
              <a:rPr lang="en-GB"/>
              <a:t> </a:t>
            </a:r>
            <a:r>
              <a:rPr lang="en-GB" err="1"/>
              <a:t>ar</a:t>
            </a:r>
            <a:r>
              <a:rPr lang="en-GB"/>
              <a:t> </a:t>
            </a:r>
            <a:r>
              <a:rPr lang="en-GB" err="1"/>
              <a:t>berfformiad</a:t>
            </a:r>
            <a:r>
              <a:rPr lang="en-GB"/>
              <a:t> </a:t>
            </a:r>
            <a:r>
              <a:rPr lang="en-GB" err="1"/>
              <a:t>academaidd</a:t>
            </a:r>
            <a:r>
              <a:rPr lang="en-GB"/>
              <a:t> a </a:t>
            </a:r>
            <a:r>
              <a:rPr lang="en-GB" err="1"/>
              <a:t>chyflawniad</a:t>
            </a:r>
            <a:r>
              <a:rPr lang="en-GB"/>
              <a:t> </a:t>
            </a:r>
            <a:r>
              <a:rPr lang="en-GB" err="1"/>
              <a:t>disgyblion</a:t>
            </a:r>
            <a:r>
              <a:rPr lang="en-GB"/>
              <a:t> </a:t>
            </a:r>
            <a:r>
              <a:rPr lang="en-GB" err="1"/>
              <a:t>cynradd</a:t>
            </a:r>
            <a:r>
              <a:rPr lang="en-GB"/>
              <a:t>.        Y DDAU YN RHY LLYDAN </a:t>
            </a:r>
          </a:p>
          <a:p>
            <a:endParaRPr lang="en-GB"/>
          </a:p>
        </p:txBody>
      </p:sp>
      <p:sp>
        <p:nvSpPr>
          <p:cNvPr id="8" name="Content Placeholder 7">
            <a:extLst>
              <a:ext uri="{FF2B5EF4-FFF2-40B4-BE49-F238E27FC236}">
                <a16:creationId xmlns:a16="http://schemas.microsoft.com/office/drawing/2014/main" id="{28606517-BD3E-5802-DE05-AA6CCAC95640}"/>
              </a:ext>
            </a:extLst>
          </p:cNvPr>
          <p:cNvSpPr>
            <a:spLocks noGrp="1"/>
          </p:cNvSpPr>
          <p:nvPr>
            <p:ph sz="half" idx="2"/>
          </p:nvPr>
        </p:nvSpPr>
        <p:spPr/>
        <p:txBody>
          <a:bodyPr>
            <a:normAutofit fontScale="85000" lnSpcReduction="10000"/>
          </a:bodyPr>
          <a:lstStyle/>
          <a:p>
            <a:r>
              <a:rPr lang="en-GB"/>
              <a:t>An evaluation of ‘Listening to the Voice of the Chid’ and its impact on the well being of the pre schoolchild. </a:t>
            </a:r>
          </a:p>
          <a:p>
            <a:r>
              <a:rPr lang="en-GB"/>
              <a:t>Challenging behaviour in Autistic adults: a case study into the alternatives to sensory issues through a case study of a young autistic man. </a:t>
            </a:r>
          </a:p>
          <a:p>
            <a:r>
              <a:rPr lang="en-GB"/>
              <a:t>Your title does need to be specific – </a:t>
            </a:r>
          </a:p>
          <a:p>
            <a:r>
              <a:rPr lang="en-GB"/>
              <a:t>An investigation into autism </a:t>
            </a:r>
          </a:p>
          <a:p>
            <a:r>
              <a:rPr lang="en-GB"/>
              <a:t>An investigation into the effect poverty has on academic performance and achievement of primary school pupils. </a:t>
            </a:r>
          </a:p>
          <a:p>
            <a:r>
              <a:rPr lang="en-GB"/>
              <a:t>    BOTH TOO BROAD </a:t>
            </a:r>
          </a:p>
          <a:p>
            <a:endParaRPr lang="en-GB"/>
          </a:p>
        </p:txBody>
      </p:sp>
      <p:sp>
        <p:nvSpPr>
          <p:cNvPr id="4" name="Content Placeholder 2">
            <a:extLst>
              <a:ext uri="{FF2B5EF4-FFF2-40B4-BE49-F238E27FC236}">
                <a16:creationId xmlns:a16="http://schemas.microsoft.com/office/drawing/2014/main" id="{7EB5F134-8D53-4B40-9B6C-D1CFC12F0B02}"/>
              </a:ext>
            </a:extLst>
          </p:cNvPr>
          <p:cNvSpPr txBox="1">
            <a:spLocks/>
          </p:cNvSpPr>
          <p:nvPr/>
        </p:nvSpPr>
        <p:spPr>
          <a:xfrm>
            <a:off x="248060" y="2236774"/>
            <a:ext cx="4856006" cy="453389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000"/>
          </a:p>
        </p:txBody>
      </p:sp>
      <p:pic>
        <p:nvPicPr>
          <p:cNvPr id="6" name="Picture 5" descr="Shape, circle&#10;&#10;Description automatically generated">
            <a:extLst>
              <a:ext uri="{FF2B5EF4-FFF2-40B4-BE49-F238E27FC236}">
                <a16:creationId xmlns:a16="http://schemas.microsoft.com/office/drawing/2014/main" id="{C8EC6A94-3507-4101-88DE-24C458CF79A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5148" y="4976520"/>
            <a:ext cx="1475198" cy="1139926"/>
          </a:xfrm>
          <a:prstGeom prst="rect">
            <a:avLst/>
          </a:prstGeom>
        </p:spPr>
      </p:pic>
      <p:pic>
        <p:nvPicPr>
          <p:cNvPr id="10" name="Picture 9" descr="Calendar&#10;&#10;Description automatically generated">
            <a:extLst>
              <a:ext uri="{FF2B5EF4-FFF2-40B4-BE49-F238E27FC236}">
                <a16:creationId xmlns:a16="http://schemas.microsoft.com/office/drawing/2014/main" id="{B46EECC7-2538-4884-9735-9F643BCA3DA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07907" y="5134343"/>
            <a:ext cx="1475198" cy="1526421"/>
          </a:xfrm>
          <a:prstGeom prst="rect">
            <a:avLst/>
          </a:prstGeom>
        </p:spPr>
      </p:pic>
    </p:spTree>
    <p:extLst>
      <p:ext uri="{BB962C8B-B14F-4D97-AF65-F5344CB8AC3E}">
        <p14:creationId xmlns:p14="http://schemas.microsoft.com/office/powerpoint/2010/main" val="779168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Peth </a:t>
            </a:r>
            <a:r>
              <a:rPr lang="en-GB" err="1"/>
              <a:t>cyngor</a:t>
            </a:r>
            <a:r>
              <a:rPr lang="en-GB"/>
              <a:t>…</a:t>
            </a:r>
            <a:br>
              <a:rPr lang="en-GB"/>
            </a:br>
            <a:r>
              <a:rPr lang="en-GB"/>
              <a:t>Some advice…	</a:t>
            </a:r>
          </a:p>
        </p:txBody>
      </p:sp>
      <p:sp>
        <p:nvSpPr>
          <p:cNvPr id="3" name="Content Placeholder 2"/>
          <p:cNvSpPr>
            <a:spLocks noGrp="1"/>
          </p:cNvSpPr>
          <p:nvPr>
            <p:ph sz="half" idx="1"/>
          </p:nvPr>
        </p:nvSpPr>
        <p:spPr/>
        <p:txBody>
          <a:bodyPr vert="horz" lIns="91440" tIns="45720" rIns="91440" bIns="45720" rtlCol="0" anchor="t">
            <a:normAutofit/>
          </a:bodyPr>
          <a:lstStyle/>
          <a:p>
            <a:r>
              <a:rPr lang="en-GB" err="1"/>
              <a:t>Darllenwch</a:t>
            </a:r>
            <a:r>
              <a:rPr lang="en-GB"/>
              <a:t> </a:t>
            </a:r>
            <a:r>
              <a:rPr lang="en-GB" err="1"/>
              <a:t>yn</a:t>
            </a:r>
            <a:r>
              <a:rPr lang="en-GB"/>
              <a:t> </a:t>
            </a:r>
            <a:r>
              <a:rPr lang="en-GB" err="1"/>
              <a:t>eang</a:t>
            </a:r>
            <a:r>
              <a:rPr lang="en-GB"/>
              <a:t>, </a:t>
            </a:r>
            <a:r>
              <a:rPr lang="en-GB" err="1"/>
              <a:t>yn</a:t>
            </a:r>
            <a:r>
              <a:rPr lang="en-GB"/>
              <a:t> </a:t>
            </a:r>
            <a:r>
              <a:rPr lang="en-GB" err="1"/>
              <a:t>enwedig</a:t>
            </a:r>
            <a:r>
              <a:rPr lang="en-GB"/>
              <a:t> </a:t>
            </a:r>
            <a:r>
              <a:rPr lang="en-GB" err="1"/>
              <a:t>erthyglau</a:t>
            </a:r>
            <a:r>
              <a:rPr lang="en-GB"/>
              <a:t> </a:t>
            </a:r>
            <a:r>
              <a:rPr lang="en-GB" err="1"/>
              <a:t>cyfnodolion</a:t>
            </a:r>
            <a:r>
              <a:rPr lang="en-GB"/>
              <a:t>.</a:t>
            </a:r>
            <a:endParaRPr lang="en-GB">
              <a:cs typeface="Calibri"/>
            </a:endParaRPr>
          </a:p>
          <a:p>
            <a:r>
              <a:rPr lang="en-GB" err="1"/>
              <a:t>Ystyriwch</a:t>
            </a:r>
            <a:r>
              <a:rPr lang="en-GB"/>
              <a:t> </a:t>
            </a:r>
            <a:r>
              <a:rPr lang="en-GB" err="1"/>
              <a:t>reolwr</a:t>
            </a:r>
            <a:r>
              <a:rPr lang="en-GB"/>
              <a:t> </a:t>
            </a:r>
            <a:r>
              <a:rPr lang="en-GB" err="1"/>
              <a:t>cyfeirnodi</a:t>
            </a:r>
            <a:r>
              <a:rPr lang="en-GB"/>
              <a:t> </a:t>
            </a:r>
            <a:r>
              <a:rPr lang="en-GB" err="1"/>
              <a:t>e.e.</a:t>
            </a:r>
            <a:r>
              <a:rPr lang="en-GB"/>
              <a:t> Mendeley, Zotero, Endnote</a:t>
            </a:r>
          </a:p>
          <a:p>
            <a:r>
              <a:rPr lang="en-GB" err="1">
                <a:cs typeface="Calibri"/>
              </a:rPr>
              <a:t>Ystyriwch</a:t>
            </a:r>
            <a:r>
              <a:rPr lang="en-GB">
                <a:cs typeface="Calibri"/>
              </a:rPr>
              <a:t> </a:t>
            </a:r>
            <a:r>
              <a:rPr lang="en-GB" err="1">
                <a:cs typeface="Calibri"/>
              </a:rPr>
              <a:t>archebu</a:t>
            </a:r>
            <a:r>
              <a:rPr lang="en-GB">
                <a:cs typeface="Calibri"/>
              </a:rPr>
              <a:t> </a:t>
            </a:r>
            <a:r>
              <a:rPr lang="en-GB" err="1">
                <a:cs typeface="Calibri"/>
              </a:rPr>
              <a:t>sesiynau</a:t>
            </a:r>
            <a:r>
              <a:rPr lang="en-GB">
                <a:cs typeface="Calibri"/>
              </a:rPr>
              <a:t> </a:t>
            </a:r>
            <a:r>
              <a:rPr lang="en-GB" err="1">
                <a:cs typeface="Calibri"/>
              </a:rPr>
              <a:t>sgiliau</a:t>
            </a:r>
            <a:r>
              <a:rPr lang="en-GB">
                <a:cs typeface="Calibri"/>
              </a:rPr>
              <a:t> </a:t>
            </a:r>
            <a:r>
              <a:rPr lang="en-GB" err="1">
                <a:cs typeface="Calibri"/>
              </a:rPr>
              <a:t>astudio</a:t>
            </a:r>
            <a:r>
              <a:rPr lang="en-GB">
                <a:cs typeface="Calibri"/>
              </a:rPr>
              <a:t> </a:t>
            </a:r>
            <a:r>
              <a:rPr lang="en-GB" err="1">
                <a:cs typeface="Calibri"/>
              </a:rPr>
              <a:t>os</a:t>
            </a:r>
            <a:r>
              <a:rPr lang="en-GB">
                <a:cs typeface="Calibri"/>
              </a:rPr>
              <a:t> </a:t>
            </a:r>
            <a:r>
              <a:rPr lang="en-GB" err="1">
                <a:cs typeface="Calibri"/>
              </a:rPr>
              <a:t>ydych</a:t>
            </a:r>
            <a:r>
              <a:rPr lang="en-GB">
                <a:cs typeface="Calibri"/>
              </a:rPr>
              <a:t> </a:t>
            </a:r>
            <a:r>
              <a:rPr lang="en-GB" err="1">
                <a:cs typeface="Calibri"/>
              </a:rPr>
              <a:t>yn</a:t>
            </a:r>
            <a:r>
              <a:rPr lang="en-GB">
                <a:cs typeface="Calibri"/>
              </a:rPr>
              <a:t> </a:t>
            </a:r>
            <a:r>
              <a:rPr lang="en-GB" err="1">
                <a:cs typeface="Calibri"/>
              </a:rPr>
              <a:t>pryderu</a:t>
            </a:r>
            <a:r>
              <a:rPr lang="en-GB">
                <a:cs typeface="Calibri"/>
              </a:rPr>
              <a:t> am </a:t>
            </a:r>
            <a:r>
              <a:rPr lang="en-GB" err="1">
                <a:cs typeface="Calibri"/>
              </a:rPr>
              <a:t>eich</a:t>
            </a:r>
            <a:r>
              <a:rPr lang="en-GB">
                <a:cs typeface="Calibri"/>
              </a:rPr>
              <a:t> </a:t>
            </a:r>
            <a:r>
              <a:rPr lang="en-GB" err="1">
                <a:cs typeface="Calibri"/>
              </a:rPr>
              <a:t>sgiliau</a:t>
            </a:r>
            <a:r>
              <a:rPr lang="en-GB">
                <a:cs typeface="Calibri"/>
              </a:rPr>
              <a:t> </a:t>
            </a:r>
            <a:r>
              <a:rPr lang="en-GB" err="1">
                <a:cs typeface="Calibri"/>
              </a:rPr>
              <a:t>academaidd</a:t>
            </a:r>
            <a:r>
              <a:rPr lang="en-GB">
                <a:cs typeface="Calibri"/>
              </a:rPr>
              <a:t> </a:t>
            </a:r>
            <a:r>
              <a:rPr lang="en-GB" err="1">
                <a:cs typeface="Calibri"/>
              </a:rPr>
              <a:t>mewn</a:t>
            </a:r>
            <a:r>
              <a:rPr lang="en-GB">
                <a:cs typeface="Calibri"/>
              </a:rPr>
              <a:t> </a:t>
            </a:r>
            <a:r>
              <a:rPr lang="en-GB" err="1">
                <a:cs typeface="Calibri"/>
              </a:rPr>
              <a:t>unrhyw</a:t>
            </a:r>
            <a:r>
              <a:rPr lang="en-GB">
                <a:cs typeface="Calibri"/>
              </a:rPr>
              <a:t> </a:t>
            </a:r>
            <a:r>
              <a:rPr lang="en-GB" err="1">
                <a:cs typeface="Calibri"/>
              </a:rPr>
              <a:t>ffordd</a:t>
            </a:r>
            <a:r>
              <a:rPr lang="en-GB">
                <a:cs typeface="Calibri"/>
              </a:rPr>
              <a:t> (</a:t>
            </a:r>
            <a:r>
              <a:rPr lang="en-GB" err="1">
                <a:cs typeface="Calibri"/>
              </a:rPr>
              <a:t>dolen</a:t>
            </a:r>
            <a:r>
              <a:rPr lang="en-GB">
                <a:cs typeface="Calibri"/>
              </a:rPr>
              <a:t> </a:t>
            </a:r>
            <a:r>
              <a:rPr lang="en-GB" err="1">
                <a:cs typeface="Calibri"/>
              </a:rPr>
              <a:t>yn</a:t>
            </a:r>
            <a:r>
              <a:rPr lang="en-GB">
                <a:cs typeface="Calibri"/>
              </a:rPr>
              <a:t> yr </a:t>
            </a:r>
            <a:r>
              <a:rPr lang="en-GB" err="1">
                <a:cs typeface="Calibri"/>
              </a:rPr>
              <a:t>adnoddau</a:t>
            </a:r>
            <a:r>
              <a:rPr lang="en-GB">
                <a:cs typeface="Calibri"/>
              </a:rPr>
              <a:t> Moodle ac </a:t>
            </a:r>
            <a:r>
              <a:rPr lang="en-GB" err="1">
                <a:cs typeface="Calibri"/>
              </a:rPr>
              <a:t>ar</a:t>
            </a:r>
            <a:r>
              <a:rPr lang="en-GB">
                <a:cs typeface="Calibri"/>
              </a:rPr>
              <a:t> Hwb)</a:t>
            </a:r>
          </a:p>
          <a:p>
            <a:endParaRPr lang="en-GB"/>
          </a:p>
        </p:txBody>
      </p:sp>
      <p:sp>
        <p:nvSpPr>
          <p:cNvPr id="8" name="Content Placeholder 7">
            <a:extLst>
              <a:ext uri="{FF2B5EF4-FFF2-40B4-BE49-F238E27FC236}">
                <a16:creationId xmlns:a16="http://schemas.microsoft.com/office/drawing/2014/main" id="{64BE00F9-1AFC-9D41-AD36-F776AC58FFA7}"/>
              </a:ext>
            </a:extLst>
          </p:cNvPr>
          <p:cNvSpPr>
            <a:spLocks noGrp="1"/>
          </p:cNvSpPr>
          <p:nvPr>
            <p:ph sz="half" idx="2"/>
          </p:nvPr>
        </p:nvSpPr>
        <p:spPr/>
        <p:txBody>
          <a:bodyPr/>
          <a:lstStyle/>
          <a:p>
            <a:r>
              <a:rPr lang="en-GB"/>
              <a:t>Read widely, journals are your friend!</a:t>
            </a:r>
          </a:p>
          <a:p>
            <a:r>
              <a:rPr lang="en-GB"/>
              <a:t>Consider using a reference manager e.g. Mendeley, Zotero, Endnote</a:t>
            </a:r>
          </a:p>
          <a:p>
            <a:r>
              <a:rPr lang="en-GB"/>
              <a:t>Consider booking study skills sessions if you are concerned about your academic skills in any way (link in Moodle resources and through Hwb)</a:t>
            </a:r>
          </a:p>
          <a:p>
            <a:endParaRPr lang="en-GB"/>
          </a:p>
        </p:txBody>
      </p:sp>
      <p:sp>
        <p:nvSpPr>
          <p:cNvPr id="4" name="Content Placeholder 2">
            <a:extLst>
              <a:ext uri="{FF2B5EF4-FFF2-40B4-BE49-F238E27FC236}">
                <a16:creationId xmlns:a16="http://schemas.microsoft.com/office/drawing/2014/main" id="{68A7DA12-31EA-4442-8C62-0ED3309A1C4C}"/>
              </a:ext>
            </a:extLst>
          </p:cNvPr>
          <p:cNvSpPr txBox="1">
            <a:spLocks/>
          </p:cNvSpPr>
          <p:nvPr/>
        </p:nvSpPr>
        <p:spPr>
          <a:xfrm>
            <a:off x="677334" y="2367627"/>
            <a:ext cx="4443306"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err="1">
              <a:cs typeface="Calibri"/>
            </a:endParaRPr>
          </a:p>
        </p:txBody>
      </p:sp>
      <p:pic>
        <p:nvPicPr>
          <p:cNvPr id="5" name="Picture 4" descr="A picture containing icon&#10;&#10;Description automatically generated">
            <a:extLst>
              <a:ext uri="{FF2B5EF4-FFF2-40B4-BE49-F238E27FC236}">
                <a16:creationId xmlns:a16="http://schemas.microsoft.com/office/drawing/2014/main" id="{608C28CD-E604-4251-9F7C-CFA5B8F1141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04588" y="409210"/>
            <a:ext cx="1304381" cy="1304381"/>
          </a:xfrm>
          <a:prstGeom prst="rect">
            <a:avLst/>
          </a:prstGeom>
        </p:spPr>
      </p:pic>
    </p:spTree>
    <p:extLst>
      <p:ext uri="{BB962C8B-B14F-4D97-AF65-F5344CB8AC3E}">
        <p14:creationId xmlns:p14="http://schemas.microsoft.com/office/powerpoint/2010/main" val="3855924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Camau</a:t>
            </a:r>
            <a:r>
              <a:rPr lang="en-GB"/>
              <a:t> </a:t>
            </a:r>
            <a:r>
              <a:rPr lang="en-GB" err="1"/>
              <a:t>nesaf</a:t>
            </a:r>
            <a:r>
              <a:rPr lang="en-GB"/>
              <a:t>/Next steps</a:t>
            </a:r>
          </a:p>
        </p:txBody>
      </p:sp>
      <p:sp>
        <p:nvSpPr>
          <p:cNvPr id="3" name="Content Placeholder 2"/>
          <p:cNvSpPr>
            <a:spLocks noGrp="1"/>
          </p:cNvSpPr>
          <p:nvPr>
            <p:ph sz="half" idx="1"/>
          </p:nvPr>
        </p:nvSpPr>
        <p:spPr/>
        <p:txBody>
          <a:bodyPr vert="horz" lIns="91440" tIns="45720" rIns="91440" bIns="45720" rtlCol="0" anchor="t">
            <a:normAutofit fontScale="85000" lnSpcReduction="10000"/>
          </a:bodyPr>
          <a:lstStyle/>
          <a:p>
            <a:r>
              <a:rPr lang="en-GB" err="1"/>
              <a:t>Cyfarfod</a:t>
            </a:r>
            <a:r>
              <a:rPr lang="en-GB"/>
              <a:t> </a:t>
            </a:r>
            <a:r>
              <a:rPr lang="en-GB" err="1"/>
              <a:t>cychwynnol</a:t>
            </a:r>
            <a:r>
              <a:rPr lang="en-GB"/>
              <a:t> </a:t>
            </a:r>
            <a:r>
              <a:rPr lang="en-GB" err="1"/>
              <a:t>gyda’ch</a:t>
            </a:r>
            <a:r>
              <a:rPr lang="en-GB"/>
              <a:t> </a:t>
            </a:r>
            <a:r>
              <a:rPr lang="en-GB" err="1"/>
              <a:t>tiwtor</a:t>
            </a:r>
            <a:r>
              <a:rPr lang="en-GB"/>
              <a:t> </a:t>
            </a:r>
            <a:r>
              <a:rPr lang="en-GB" err="1"/>
              <a:t>allbwn</a:t>
            </a:r>
            <a:r>
              <a:rPr lang="en-GB"/>
              <a:t>/</a:t>
            </a:r>
            <a:r>
              <a:rPr lang="en-GB" err="1"/>
              <a:t>goruchwylydd</a:t>
            </a:r>
            <a:endParaRPr lang="en-GB"/>
          </a:p>
          <a:p>
            <a:r>
              <a:rPr lang="en-GB" err="1"/>
              <a:t>Gweithiwch</a:t>
            </a:r>
            <a:r>
              <a:rPr lang="en-GB"/>
              <a:t> </a:t>
            </a:r>
            <a:r>
              <a:rPr lang="en-GB" err="1"/>
              <a:t>drwy’r</a:t>
            </a:r>
            <a:r>
              <a:rPr lang="en-GB"/>
              <a:t> </a:t>
            </a:r>
            <a:r>
              <a:rPr lang="en-GB" err="1"/>
              <a:t>adnoddau</a:t>
            </a:r>
            <a:r>
              <a:rPr lang="en-GB"/>
              <a:t> Moodle – </a:t>
            </a:r>
            <a:r>
              <a:rPr lang="en-GB" err="1"/>
              <a:t>adran</a:t>
            </a:r>
            <a:r>
              <a:rPr lang="en-GB"/>
              <a:t> </a:t>
            </a:r>
            <a:r>
              <a:rPr lang="en-GB" err="1"/>
              <a:t>Cynefino</a:t>
            </a:r>
            <a:endParaRPr lang="en-GB"/>
          </a:p>
          <a:p>
            <a:r>
              <a:rPr lang="en-GB" err="1">
                <a:ea typeface="+mn-lt"/>
                <a:cs typeface="+mn-lt"/>
              </a:rPr>
              <a:t>Dydd</a:t>
            </a:r>
            <a:r>
              <a:rPr lang="en-GB">
                <a:ea typeface="+mn-lt"/>
                <a:cs typeface="+mn-lt"/>
              </a:rPr>
              <a:t> Mercher 8fed Hydref 1.30pm - 2.30pm (</a:t>
            </a:r>
            <a:r>
              <a:rPr lang="en-GB" err="1">
                <a:ea typeface="+mn-lt"/>
                <a:cs typeface="+mn-lt"/>
              </a:rPr>
              <a:t>Ysgrifennu</a:t>
            </a:r>
            <a:r>
              <a:rPr lang="en-GB">
                <a:ea typeface="+mn-lt"/>
                <a:cs typeface="+mn-lt"/>
              </a:rPr>
              <a:t> </a:t>
            </a:r>
            <a:r>
              <a:rPr lang="en-GB" err="1">
                <a:ea typeface="+mn-lt"/>
                <a:cs typeface="+mn-lt"/>
              </a:rPr>
              <a:t>Cynnig</a:t>
            </a:r>
            <a:r>
              <a:rPr lang="en-GB">
                <a:ea typeface="+mn-lt"/>
                <a:cs typeface="+mn-lt"/>
              </a:rPr>
              <a:t> </a:t>
            </a:r>
            <a:r>
              <a:rPr lang="en-GB" err="1">
                <a:ea typeface="+mn-lt"/>
                <a:cs typeface="+mn-lt"/>
              </a:rPr>
              <a:t>Ymchwil</a:t>
            </a:r>
            <a:r>
              <a:rPr lang="en-GB">
                <a:ea typeface="+mn-lt"/>
                <a:cs typeface="+mn-lt"/>
              </a:rPr>
              <a:t>)</a:t>
            </a:r>
          </a:p>
          <a:p>
            <a:r>
              <a:rPr lang="en-GB" err="1">
                <a:ea typeface="+mn-lt"/>
                <a:cs typeface="+mn-lt"/>
              </a:rPr>
              <a:t>Dydd</a:t>
            </a:r>
            <a:r>
              <a:rPr lang="en-GB">
                <a:ea typeface="+mn-lt"/>
                <a:cs typeface="+mn-lt"/>
              </a:rPr>
              <a:t> Mercher 15fed Hydref 1.30pm - 2.30pm (</a:t>
            </a:r>
            <a:r>
              <a:rPr lang="en-GB" err="1">
                <a:ea typeface="+mn-lt"/>
                <a:cs typeface="+mn-lt"/>
              </a:rPr>
              <a:t>Ysgrifennu</a:t>
            </a:r>
            <a:r>
              <a:rPr lang="en-GB">
                <a:ea typeface="+mn-lt"/>
                <a:cs typeface="+mn-lt"/>
              </a:rPr>
              <a:t> </a:t>
            </a:r>
            <a:r>
              <a:rPr lang="en-GB" err="1">
                <a:ea typeface="+mn-lt"/>
                <a:cs typeface="+mn-lt"/>
              </a:rPr>
              <a:t>Adolygiad</a:t>
            </a:r>
            <a:r>
              <a:rPr lang="en-GB">
                <a:ea typeface="+mn-lt"/>
                <a:cs typeface="+mn-lt"/>
              </a:rPr>
              <a:t> </a:t>
            </a:r>
            <a:r>
              <a:rPr lang="en-GB" err="1">
                <a:ea typeface="+mn-lt"/>
                <a:cs typeface="+mn-lt"/>
              </a:rPr>
              <a:t>Llenyddiaeth</a:t>
            </a:r>
            <a:r>
              <a:rPr lang="en-GB">
                <a:ea typeface="+mn-lt"/>
                <a:cs typeface="+mn-lt"/>
              </a:rPr>
              <a:t>)</a:t>
            </a:r>
          </a:p>
          <a:p>
            <a:r>
              <a:rPr lang="en-GB">
                <a:ea typeface="+mn-lt"/>
                <a:cs typeface="+mn-lt"/>
              </a:rPr>
              <a:t>Dydd Mawrth 21 Hydref 11am – 12pm (ysgrifennu eich ffurflen foeseg)</a:t>
            </a:r>
          </a:p>
          <a:p>
            <a:r>
              <a:rPr lang="en-GB" err="1"/>
              <a:t>Tiwtorialau</a:t>
            </a:r>
            <a:r>
              <a:rPr lang="en-GB"/>
              <a:t> </a:t>
            </a:r>
            <a:r>
              <a:rPr lang="en-GB" err="1"/>
              <a:t>cynllunio</a:t>
            </a:r>
            <a:r>
              <a:rPr lang="en-GB"/>
              <a:t> ac </a:t>
            </a:r>
            <a:r>
              <a:rPr lang="en-GB" err="1"/>
              <a:t>awdit</a:t>
            </a:r>
            <a:r>
              <a:rPr lang="en-GB"/>
              <a:t> </a:t>
            </a:r>
            <a:r>
              <a:rPr lang="en-GB" err="1"/>
              <a:t>sgiliau</a:t>
            </a:r>
            <a:r>
              <a:rPr lang="en-GB"/>
              <a:t> </a:t>
            </a:r>
            <a:r>
              <a:rPr lang="en-GB" err="1"/>
              <a:t>academaidd</a:t>
            </a:r>
            <a:endParaRPr lang="en-GB"/>
          </a:p>
          <a:p>
            <a:endParaRPr lang="en-GB"/>
          </a:p>
        </p:txBody>
      </p:sp>
      <p:sp>
        <p:nvSpPr>
          <p:cNvPr id="8" name="Content Placeholder 7">
            <a:extLst>
              <a:ext uri="{FF2B5EF4-FFF2-40B4-BE49-F238E27FC236}">
                <a16:creationId xmlns:a16="http://schemas.microsoft.com/office/drawing/2014/main" id="{8E6AA5A0-CD71-5142-684A-4D995C258E12}"/>
              </a:ext>
            </a:extLst>
          </p:cNvPr>
          <p:cNvSpPr>
            <a:spLocks noGrp="1"/>
          </p:cNvSpPr>
          <p:nvPr>
            <p:ph sz="half" idx="2"/>
          </p:nvPr>
        </p:nvSpPr>
        <p:spPr/>
        <p:txBody>
          <a:bodyPr vert="horz" lIns="91440" tIns="45720" rIns="91440" bIns="45720" rtlCol="0" anchor="t">
            <a:normAutofit fontScale="85000" lnSpcReduction="10000"/>
          </a:bodyPr>
          <a:lstStyle/>
          <a:p>
            <a:r>
              <a:rPr lang="en-GB"/>
              <a:t>Initial meeting with your output tutor/supervisor</a:t>
            </a:r>
          </a:p>
          <a:p>
            <a:r>
              <a:rPr lang="en-GB"/>
              <a:t>Access Moodle and work through the materials within the induction section</a:t>
            </a:r>
          </a:p>
          <a:p>
            <a:r>
              <a:rPr lang="en-GB"/>
              <a:t>Wednesday 8th October 1.30pm - 2.30pm  (Writing a Research Proposal)</a:t>
            </a:r>
          </a:p>
          <a:p>
            <a:r>
              <a:rPr lang="en-GB"/>
              <a:t>Wednesday15th October 1.30pm - 2.30pm(Writing a Literature Review)</a:t>
            </a:r>
          </a:p>
          <a:p>
            <a:r>
              <a:rPr lang="en-GB"/>
              <a:t>Tuesday 21st October 11am – 12pm (writing your ethics form)</a:t>
            </a:r>
          </a:p>
          <a:p>
            <a:r>
              <a:rPr lang="en-GB"/>
              <a:t>Planning tutorials and academic skills audit</a:t>
            </a:r>
          </a:p>
          <a:p>
            <a:r>
              <a:rPr lang="en-GB"/>
              <a:t>Ethics form drop-in tbc as required</a:t>
            </a:r>
          </a:p>
          <a:p>
            <a:endParaRPr lang="en-GB"/>
          </a:p>
        </p:txBody>
      </p:sp>
      <p:sp>
        <p:nvSpPr>
          <p:cNvPr id="4" name="Content Placeholder 2">
            <a:extLst>
              <a:ext uri="{FF2B5EF4-FFF2-40B4-BE49-F238E27FC236}">
                <a16:creationId xmlns:a16="http://schemas.microsoft.com/office/drawing/2014/main" id="{593FCCE0-539C-40ED-86BB-75432E6BCAE7}"/>
              </a:ext>
            </a:extLst>
          </p:cNvPr>
          <p:cNvSpPr txBox="1">
            <a:spLocks/>
          </p:cNvSpPr>
          <p:nvPr/>
        </p:nvSpPr>
        <p:spPr>
          <a:xfrm>
            <a:off x="426720" y="2238409"/>
            <a:ext cx="4680373"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000" b="1"/>
          </a:p>
        </p:txBody>
      </p:sp>
      <p:pic>
        <p:nvPicPr>
          <p:cNvPr id="5" name="Picture 4" descr="A picture containing icon&#10;&#10;Description automatically generated">
            <a:extLst>
              <a:ext uri="{FF2B5EF4-FFF2-40B4-BE49-F238E27FC236}">
                <a16:creationId xmlns:a16="http://schemas.microsoft.com/office/drawing/2014/main" id="{9F96EAD4-4DDC-4386-B47D-E10B7AB2200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10711" y="275614"/>
            <a:ext cx="1304381" cy="1304381"/>
          </a:xfrm>
          <a:prstGeom prst="rect">
            <a:avLst/>
          </a:prstGeom>
        </p:spPr>
      </p:pic>
    </p:spTree>
    <p:extLst>
      <p:ext uri="{BB962C8B-B14F-4D97-AF65-F5344CB8AC3E}">
        <p14:creationId xmlns:p14="http://schemas.microsoft.com/office/powerpoint/2010/main" val="2592785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Content Placeholder 4" descr="A person with the mouth open and another person with the mouth open&#10;&#10;Description automatically generated with low confidence">
            <a:extLst>
              <a:ext uri="{FF2B5EF4-FFF2-40B4-BE49-F238E27FC236}">
                <a16:creationId xmlns:a16="http://schemas.microsoft.com/office/drawing/2014/main" id="{9F898DE7-8801-4BA2-9BC8-39A940AC5600}"/>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Tree>
    <p:extLst>
      <p:ext uri="{BB962C8B-B14F-4D97-AF65-F5344CB8AC3E}">
        <p14:creationId xmlns:p14="http://schemas.microsoft.com/office/powerpoint/2010/main" val="1842363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title"/>
          </p:nvPr>
        </p:nvSpPr>
        <p:spPr>
          <a:xfrm>
            <a:off x="6483096" y="624110"/>
            <a:ext cx="5021516" cy="1280890"/>
          </a:xfrm>
        </p:spPr>
        <p:txBody>
          <a:bodyPr>
            <a:normAutofit/>
          </a:bodyPr>
          <a:lstStyle/>
          <a:p>
            <a:r>
              <a:rPr lang="en-GB" sz="3300" err="1"/>
              <a:t>Darllen</a:t>
            </a:r>
            <a:r>
              <a:rPr lang="en-GB" sz="3300"/>
              <a:t> </a:t>
            </a:r>
            <a:r>
              <a:rPr lang="en-GB" sz="3300" err="1"/>
              <a:t>Pellach</a:t>
            </a:r>
            <a:r>
              <a:rPr lang="en-GB" sz="3300"/>
              <a:t>/Further Reading </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descr="A picture containing icon&#10;&#10;Description automatically generated">
            <a:extLst>
              <a:ext uri="{FF2B5EF4-FFF2-40B4-BE49-F238E27FC236}">
                <a16:creationId xmlns:a16="http://schemas.microsoft.com/office/drawing/2014/main" id="{D65383D9-7654-47BB-8324-112634BEAF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46" r="15742"/>
          <a:stretch>
            <a:fillRect/>
          </a:stretch>
        </p:blipFill>
        <p:spPr>
          <a:xfrm>
            <a:off x="-1555" y="1731"/>
            <a:ext cx="4671091" cy="6858000"/>
          </a:xfrm>
          <a:prstGeom prst="rect">
            <a:avLst/>
          </a:prstGeom>
        </p:spPr>
      </p:pic>
      <p:sp>
        <p:nvSpPr>
          <p:cNvPr id="3" name="Content Placeholder 2"/>
          <p:cNvSpPr>
            <a:spLocks noGrp="1"/>
          </p:cNvSpPr>
          <p:nvPr>
            <p:ph idx="1"/>
          </p:nvPr>
        </p:nvSpPr>
        <p:spPr>
          <a:xfrm>
            <a:off x="6438191" y="2133600"/>
            <a:ext cx="5066419" cy="3777622"/>
          </a:xfrm>
        </p:spPr>
        <p:txBody>
          <a:bodyPr vert="horz" lIns="91440" tIns="45720" rIns="91440" bIns="45720" rtlCol="0">
            <a:normAutofit/>
          </a:bodyPr>
          <a:lstStyle/>
          <a:p>
            <a:r>
              <a:rPr lang="en-GB" sz="1700"/>
              <a:t>Bell J. (2010) Doing Your Research project (5th ed.) Milton Keynes: Open University Press </a:t>
            </a:r>
          </a:p>
          <a:p>
            <a:r>
              <a:rPr lang="en-GB" sz="1700"/>
              <a:t>Coles A &amp; McGrath J (2010) Your Education Research Project </a:t>
            </a:r>
            <a:r>
              <a:rPr lang="en-GB" sz="1700" err="1"/>
              <a:t>Guide.Harlow</a:t>
            </a:r>
            <a:r>
              <a:rPr lang="en-GB" sz="1700"/>
              <a:t>: Pearson </a:t>
            </a:r>
          </a:p>
          <a:p>
            <a:r>
              <a:rPr lang="en-GB" sz="1700"/>
              <a:t>Mukherji P &amp; Albon D (2010) Research Methods in Early Childhood. London: Sage </a:t>
            </a:r>
          </a:p>
          <a:p>
            <a:r>
              <a:rPr lang="en-GB" sz="1700" err="1"/>
              <a:t>Walliman</a:t>
            </a:r>
            <a:r>
              <a:rPr lang="en-GB" sz="1700"/>
              <a:t> N (2011) Research Methods: the basics. London: Routledge</a:t>
            </a:r>
          </a:p>
          <a:p>
            <a:r>
              <a:rPr lang="en-GB" sz="1700" err="1"/>
              <a:t>Walliman</a:t>
            </a:r>
            <a:r>
              <a:rPr lang="en-GB" sz="1700"/>
              <a:t> N (2014) Your Undergraduate Dissertation (2nd </a:t>
            </a:r>
            <a:r>
              <a:rPr lang="en-GB" sz="1700" err="1"/>
              <a:t>edn</a:t>
            </a:r>
            <a:r>
              <a:rPr lang="en-GB" sz="1700"/>
              <a:t>) London: Sage </a:t>
            </a:r>
          </a:p>
        </p:txBody>
      </p:sp>
    </p:spTree>
    <p:extLst>
      <p:ext uri="{BB962C8B-B14F-4D97-AF65-F5344CB8AC3E}">
        <p14:creationId xmlns:p14="http://schemas.microsoft.com/office/powerpoint/2010/main" val="71519983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23</Slides>
  <Notes>19</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Wisp</vt:lpstr>
      <vt:lpstr>Prosiect Annibynnol Independent Project ECGE6003</vt:lpstr>
      <vt:lpstr>Objectives</vt:lpstr>
      <vt:lpstr>Y Prosiect Annibynnol The Independent Project</vt:lpstr>
      <vt:lpstr>Eich dewisiadau/Your Choices</vt:lpstr>
      <vt:lpstr>Fel y rhan fwyaf o bethau… Like most things…</vt:lpstr>
      <vt:lpstr>Cyflogadwyedd Employability</vt:lpstr>
      <vt:lpstr>Beth yw ymchwil? / What is research?</vt:lpstr>
      <vt:lpstr>Geiriau allweddol/Key words</vt:lpstr>
      <vt:lpstr>Pam i ni’n gwneud ymchwil? Why do we undertake research?</vt:lpstr>
      <vt:lpstr>Camau allweddol o’r broses Key stages of the process </vt:lpstr>
      <vt:lpstr>Dyddiadau allweddol/Key dates</vt:lpstr>
      <vt:lpstr>Terminoleg/Terminology</vt:lpstr>
      <vt:lpstr>Strwythur y Portffolio / Portfolio structure </vt:lpstr>
      <vt:lpstr>Pwyntiau allweddol / Key points</vt:lpstr>
      <vt:lpstr>Themâu prosiect / Project topics</vt:lpstr>
      <vt:lpstr>Rhagdybiaeth – enghreifftiau Hypothesis - examples</vt:lpstr>
      <vt:lpstr>Newidynnau – enghreifftiau Variables - examples</vt:lpstr>
      <vt:lpstr>Efallai na fydd gennych rhagdybiaeth You may not have a hypothesis</vt:lpstr>
      <vt:lpstr>Efallai na fydd gennych rhagdybiaeth You may not have a hypothesis</vt:lpstr>
      <vt:lpstr>Peth cyngor… Some advice… </vt:lpstr>
      <vt:lpstr>Camau nesaf/Next steps</vt:lpstr>
      <vt:lpstr>PowerPoint Presentation</vt:lpstr>
      <vt:lpstr>Darllen Pellach/Further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revision>1</cp:revision>
  <dcterms:created xsi:type="dcterms:W3CDTF">2018-10-01T19:14:13Z</dcterms:created>
  <dcterms:modified xsi:type="dcterms:W3CDTF">2026-09-03T10:43:41Z</dcterms:modified>
</cp:coreProperties>
</file>