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5" r:id="rId8"/>
    <p:sldId id="261" r:id="rId9"/>
    <p:sldId id="262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F7E240-4F11-30FD-5FCB-088DF1A214A9}" v="75" dt="2025-05-07T18:00:03.382"/>
    <p1510:client id="{BFD26311-660F-441D-CF08-7B32EA291C17}" v="7" dt="2025-05-07T17:56:31.583"/>
    <p1510:client id="{DA414D59-DFFB-DF42-B2ED-6ADC4194A4AE}" v="9" dt="2025-05-07T18:30:38.4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7"/>
    <p:restoredTop sz="94729"/>
  </p:normalViewPr>
  <p:slideViewPr>
    <p:cSldViewPr snapToGrid="0">
      <p:cViewPr varScale="1">
        <p:scale>
          <a:sx n="115" d="100"/>
          <a:sy n="115" d="100"/>
        </p:scale>
        <p:origin x="49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18F13B-D35E-4F52-AF61-B4FD786BCCC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23F12A61-E25E-4A30-BA4A-D051FE492398}">
      <dgm:prSet/>
      <dgm:spPr/>
      <dgm:t>
        <a:bodyPr/>
        <a:lstStyle/>
        <a:p>
          <a:r>
            <a:rPr lang="en-US"/>
            <a:t>The study found that tape increased ankle stability by 56% and increased performance in single leg stance by 47%</a:t>
          </a:r>
        </a:p>
      </dgm:t>
    </dgm:pt>
    <dgm:pt modelId="{DFCF9A22-D95A-4B0D-87B2-5ABDDB4F701B}" type="parTrans" cxnId="{5DEB4E45-BA90-43D6-BDA3-FA58AADD8B36}">
      <dgm:prSet/>
      <dgm:spPr/>
      <dgm:t>
        <a:bodyPr/>
        <a:lstStyle/>
        <a:p>
          <a:endParaRPr lang="en-US"/>
        </a:p>
      </dgm:t>
    </dgm:pt>
    <dgm:pt modelId="{70E869EB-43C8-4719-A304-E9959574D8EB}" type="sibTrans" cxnId="{5DEB4E45-BA90-43D6-BDA3-FA58AADD8B36}">
      <dgm:prSet/>
      <dgm:spPr/>
      <dgm:t>
        <a:bodyPr/>
        <a:lstStyle/>
        <a:p>
          <a:endParaRPr lang="en-US"/>
        </a:p>
      </dgm:t>
    </dgm:pt>
    <dgm:pt modelId="{9C1D1A6D-DFA2-4353-AD0A-391CF8861108}">
      <dgm:prSet/>
      <dgm:spPr/>
      <dgm:t>
        <a:bodyPr/>
        <a:lstStyle/>
        <a:p>
          <a:r>
            <a:rPr lang="en-US"/>
            <a:t>Z Scores – 2.24 standard deviations above mean suggesting a large improvement in stability </a:t>
          </a:r>
        </a:p>
      </dgm:t>
    </dgm:pt>
    <dgm:pt modelId="{EE46DC90-2F00-4BE1-A07F-39AC5844A5BA}" type="parTrans" cxnId="{D02DCE7F-E62F-4042-9E19-965348DF7ACE}">
      <dgm:prSet/>
      <dgm:spPr/>
      <dgm:t>
        <a:bodyPr/>
        <a:lstStyle/>
        <a:p>
          <a:endParaRPr lang="en-US"/>
        </a:p>
      </dgm:t>
    </dgm:pt>
    <dgm:pt modelId="{51C811B3-2E15-499E-BB6B-6A3BFD13103C}" type="sibTrans" cxnId="{D02DCE7F-E62F-4042-9E19-965348DF7ACE}">
      <dgm:prSet/>
      <dgm:spPr/>
      <dgm:t>
        <a:bodyPr/>
        <a:lstStyle/>
        <a:p>
          <a:endParaRPr lang="en-US"/>
        </a:p>
      </dgm:t>
    </dgm:pt>
    <dgm:pt modelId="{1ABFB6C3-2FDB-4A0C-B5B7-0ACD9B0B464E}">
      <dgm:prSet/>
      <dgm:spPr/>
      <dgm:t>
        <a:bodyPr/>
        <a:lstStyle/>
        <a:p>
          <a:r>
            <a:rPr lang="en-US"/>
            <a:t>2.35 </a:t>
          </a:r>
          <a:r>
            <a:rPr lang="en-US" err="1"/>
            <a:t>standardised</a:t>
          </a:r>
          <a:r>
            <a:rPr lang="en-US"/>
            <a:t> deviations above mean suggesting a vast improvement in single leg stance performance </a:t>
          </a:r>
        </a:p>
      </dgm:t>
    </dgm:pt>
    <dgm:pt modelId="{5E186A98-80A0-4F2C-8601-87A4928AF723}" type="parTrans" cxnId="{09CBC700-D15A-458C-9F86-D43446C9D62D}">
      <dgm:prSet/>
      <dgm:spPr/>
      <dgm:t>
        <a:bodyPr/>
        <a:lstStyle/>
        <a:p>
          <a:endParaRPr lang="en-US"/>
        </a:p>
      </dgm:t>
    </dgm:pt>
    <dgm:pt modelId="{C098D99F-48F4-408A-BD15-98FD68056B34}" type="sibTrans" cxnId="{09CBC700-D15A-458C-9F86-D43446C9D62D}">
      <dgm:prSet/>
      <dgm:spPr/>
      <dgm:t>
        <a:bodyPr/>
        <a:lstStyle/>
        <a:p>
          <a:endParaRPr lang="en-US"/>
        </a:p>
      </dgm:t>
    </dgm:pt>
    <dgm:pt modelId="{08EDE158-E23B-4F7A-98E8-2A4A0EB7B292}" type="pres">
      <dgm:prSet presAssocID="{C918F13B-D35E-4F52-AF61-B4FD786BCCCE}" presName="root" presStyleCnt="0">
        <dgm:presLayoutVars>
          <dgm:dir/>
          <dgm:resizeHandles val="exact"/>
        </dgm:presLayoutVars>
      </dgm:prSet>
      <dgm:spPr/>
    </dgm:pt>
    <dgm:pt modelId="{70126FD9-9BDA-4FDD-9A8B-EFBA19CDBF75}" type="pres">
      <dgm:prSet presAssocID="{C918F13B-D35E-4F52-AF61-B4FD786BCCCE}" presName="container" presStyleCnt="0">
        <dgm:presLayoutVars>
          <dgm:dir/>
          <dgm:resizeHandles val="exact"/>
        </dgm:presLayoutVars>
      </dgm:prSet>
      <dgm:spPr/>
    </dgm:pt>
    <dgm:pt modelId="{5AD99A3F-9B76-4274-8D9E-A5273B673A8E}" type="pres">
      <dgm:prSet presAssocID="{23F12A61-E25E-4A30-BA4A-D051FE492398}" presName="compNode" presStyleCnt="0"/>
      <dgm:spPr/>
    </dgm:pt>
    <dgm:pt modelId="{B44CE270-0AD0-4B8A-95B9-02484096F7CA}" type="pres">
      <dgm:prSet presAssocID="{23F12A61-E25E-4A30-BA4A-D051FE492398}" presName="iconBgRect" presStyleLbl="bgShp" presStyleIdx="0" presStyleCnt="3"/>
      <dgm:spPr/>
    </dgm:pt>
    <dgm:pt modelId="{8BC829CA-75F6-4FE6-B936-87167DB7B4A1}" type="pres">
      <dgm:prSet presAssocID="{23F12A61-E25E-4A30-BA4A-D051FE49239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"/>
        </a:ext>
      </dgm:extLst>
    </dgm:pt>
    <dgm:pt modelId="{7FECC2E4-EF41-4B79-A262-34529866F8A0}" type="pres">
      <dgm:prSet presAssocID="{23F12A61-E25E-4A30-BA4A-D051FE492398}" presName="spaceRect" presStyleCnt="0"/>
      <dgm:spPr/>
    </dgm:pt>
    <dgm:pt modelId="{D61DEB1D-EEA2-4E11-BED0-1BA3AE6BE470}" type="pres">
      <dgm:prSet presAssocID="{23F12A61-E25E-4A30-BA4A-D051FE492398}" presName="textRect" presStyleLbl="revTx" presStyleIdx="0" presStyleCnt="3">
        <dgm:presLayoutVars>
          <dgm:chMax val="1"/>
          <dgm:chPref val="1"/>
        </dgm:presLayoutVars>
      </dgm:prSet>
      <dgm:spPr/>
    </dgm:pt>
    <dgm:pt modelId="{0EBB22F3-2A1A-43A7-B1DF-442AD584C5AC}" type="pres">
      <dgm:prSet presAssocID="{70E869EB-43C8-4719-A304-E9959574D8EB}" presName="sibTrans" presStyleLbl="sibTrans2D1" presStyleIdx="0" presStyleCnt="0"/>
      <dgm:spPr/>
    </dgm:pt>
    <dgm:pt modelId="{5568059D-753E-408B-9F77-5F90F625DDC1}" type="pres">
      <dgm:prSet presAssocID="{9C1D1A6D-DFA2-4353-AD0A-391CF8861108}" presName="compNode" presStyleCnt="0"/>
      <dgm:spPr/>
    </dgm:pt>
    <dgm:pt modelId="{F48198DA-725E-4150-B14E-6D86664098E5}" type="pres">
      <dgm:prSet presAssocID="{9C1D1A6D-DFA2-4353-AD0A-391CF8861108}" presName="iconBgRect" presStyleLbl="bgShp" presStyleIdx="1" presStyleCnt="3"/>
      <dgm:spPr/>
    </dgm:pt>
    <dgm:pt modelId="{468F84CD-0D1C-40BA-BB25-D437F77B1FB4}" type="pres">
      <dgm:prSet presAssocID="{9C1D1A6D-DFA2-4353-AD0A-391CF886110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993F4629-CB0E-4A92-AC8B-918BD04D4DF0}" type="pres">
      <dgm:prSet presAssocID="{9C1D1A6D-DFA2-4353-AD0A-391CF8861108}" presName="spaceRect" presStyleCnt="0"/>
      <dgm:spPr/>
    </dgm:pt>
    <dgm:pt modelId="{FEAD366B-E295-48DE-89FE-BBA44C7560CD}" type="pres">
      <dgm:prSet presAssocID="{9C1D1A6D-DFA2-4353-AD0A-391CF8861108}" presName="textRect" presStyleLbl="revTx" presStyleIdx="1" presStyleCnt="3">
        <dgm:presLayoutVars>
          <dgm:chMax val="1"/>
          <dgm:chPref val="1"/>
        </dgm:presLayoutVars>
      </dgm:prSet>
      <dgm:spPr/>
    </dgm:pt>
    <dgm:pt modelId="{95E168F4-CA14-47AB-89E8-E18F34FBE510}" type="pres">
      <dgm:prSet presAssocID="{51C811B3-2E15-499E-BB6B-6A3BFD13103C}" presName="sibTrans" presStyleLbl="sibTrans2D1" presStyleIdx="0" presStyleCnt="0"/>
      <dgm:spPr/>
    </dgm:pt>
    <dgm:pt modelId="{1546B303-AF07-46F9-B019-A8987915D755}" type="pres">
      <dgm:prSet presAssocID="{1ABFB6C3-2FDB-4A0C-B5B7-0ACD9B0B464E}" presName="compNode" presStyleCnt="0"/>
      <dgm:spPr/>
    </dgm:pt>
    <dgm:pt modelId="{F37C66C7-10BF-4BA9-BDCC-41851C91EA65}" type="pres">
      <dgm:prSet presAssocID="{1ABFB6C3-2FDB-4A0C-B5B7-0ACD9B0B464E}" presName="iconBgRect" presStyleLbl="bgShp" presStyleIdx="2" presStyleCnt="3"/>
      <dgm:spPr/>
    </dgm:pt>
    <dgm:pt modelId="{D2E4E4CF-0F80-4624-99EB-3E78F6EA93A1}" type="pres">
      <dgm:prSet presAssocID="{1ABFB6C3-2FDB-4A0C-B5B7-0ACD9B0B464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32B1627-5300-4BB3-A10C-154311631094}" type="pres">
      <dgm:prSet presAssocID="{1ABFB6C3-2FDB-4A0C-B5B7-0ACD9B0B464E}" presName="spaceRect" presStyleCnt="0"/>
      <dgm:spPr/>
    </dgm:pt>
    <dgm:pt modelId="{F057D9D2-4DA8-474E-88F7-80C6AF3A13A7}" type="pres">
      <dgm:prSet presAssocID="{1ABFB6C3-2FDB-4A0C-B5B7-0ACD9B0B464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9CBC700-D15A-458C-9F86-D43446C9D62D}" srcId="{C918F13B-D35E-4F52-AF61-B4FD786BCCCE}" destId="{1ABFB6C3-2FDB-4A0C-B5B7-0ACD9B0B464E}" srcOrd="2" destOrd="0" parTransId="{5E186A98-80A0-4F2C-8601-87A4928AF723}" sibTransId="{C098D99F-48F4-408A-BD15-98FD68056B34}"/>
    <dgm:cxn modelId="{D5EC1E04-2358-4B24-8CE8-CEB6FF8B5634}" type="presOf" srcId="{C918F13B-D35E-4F52-AF61-B4FD786BCCCE}" destId="{08EDE158-E23B-4F7A-98E8-2A4A0EB7B292}" srcOrd="0" destOrd="0" presId="urn:microsoft.com/office/officeart/2018/2/layout/IconCircleList"/>
    <dgm:cxn modelId="{5DEB4E45-BA90-43D6-BDA3-FA58AADD8B36}" srcId="{C918F13B-D35E-4F52-AF61-B4FD786BCCCE}" destId="{23F12A61-E25E-4A30-BA4A-D051FE492398}" srcOrd="0" destOrd="0" parTransId="{DFCF9A22-D95A-4B0D-87B2-5ABDDB4F701B}" sibTransId="{70E869EB-43C8-4719-A304-E9959574D8EB}"/>
    <dgm:cxn modelId="{2AC61B5C-4288-4DDC-9F25-B99ECC691255}" type="presOf" srcId="{51C811B3-2E15-499E-BB6B-6A3BFD13103C}" destId="{95E168F4-CA14-47AB-89E8-E18F34FBE510}" srcOrd="0" destOrd="0" presId="urn:microsoft.com/office/officeart/2018/2/layout/IconCircleList"/>
    <dgm:cxn modelId="{485B7F65-9404-48CA-B5B9-DE09323C8840}" type="presOf" srcId="{1ABFB6C3-2FDB-4A0C-B5B7-0ACD9B0B464E}" destId="{F057D9D2-4DA8-474E-88F7-80C6AF3A13A7}" srcOrd="0" destOrd="0" presId="urn:microsoft.com/office/officeart/2018/2/layout/IconCircleList"/>
    <dgm:cxn modelId="{D02DCE7F-E62F-4042-9E19-965348DF7ACE}" srcId="{C918F13B-D35E-4F52-AF61-B4FD786BCCCE}" destId="{9C1D1A6D-DFA2-4353-AD0A-391CF8861108}" srcOrd="1" destOrd="0" parTransId="{EE46DC90-2F00-4BE1-A07F-39AC5844A5BA}" sibTransId="{51C811B3-2E15-499E-BB6B-6A3BFD13103C}"/>
    <dgm:cxn modelId="{CB113991-E4F6-46E9-B244-FBED4C145F9A}" type="presOf" srcId="{70E869EB-43C8-4719-A304-E9959574D8EB}" destId="{0EBB22F3-2A1A-43A7-B1DF-442AD584C5AC}" srcOrd="0" destOrd="0" presId="urn:microsoft.com/office/officeart/2018/2/layout/IconCircleList"/>
    <dgm:cxn modelId="{F5C3A2BB-8536-4FBC-9724-EF470BE1283F}" type="presOf" srcId="{9C1D1A6D-DFA2-4353-AD0A-391CF8861108}" destId="{FEAD366B-E295-48DE-89FE-BBA44C7560CD}" srcOrd="0" destOrd="0" presId="urn:microsoft.com/office/officeart/2018/2/layout/IconCircleList"/>
    <dgm:cxn modelId="{BFA60EF7-C5BA-4DA1-90F0-3D1FA714E057}" type="presOf" srcId="{23F12A61-E25E-4A30-BA4A-D051FE492398}" destId="{D61DEB1D-EEA2-4E11-BED0-1BA3AE6BE470}" srcOrd="0" destOrd="0" presId="urn:microsoft.com/office/officeart/2018/2/layout/IconCircleList"/>
    <dgm:cxn modelId="{4989258A-79D9-4EB0-965D-D0EA3D074B15}" type="presParOf" srcId="{08EDE158-E23B-4F7A-98E8-2A4A0EB7B292}" destId="{70126FD9-9BDA-4FDD-9A8B-EFBA19CDBF75}" srcOrd="0" destOrd="0" presId="urn:microsoft.com/office/officeart/2018/2/layout/IconCircleList"/>
    <dgm:cxn modelId="{37FBE397-9F92-4F43-99FC-9DF72AD3FBEC}" type="presParOf" srcId="{70126FD9-9BDA-4FDD-9A8B-EFBA19CDBF75}" destId="{5AD99A3F-9B76-4274-8D9E-A5273B673A8E}" srcOrd="0" destOrd="0" presId="urn:microsoft.com/office/officeart/2018/2/layout/IconCircleList"/>
    <dgm:cxn modelId="{30E2608E-58A9-4CA6-974C-3DF62CC4E88C}" type="presParOf" srcId="{5AD99A3F-9B76-4274-8D9E-A5273B673A8E}" destId="{B44CE270-0AD0-4B8A-95B9-02484096F7CA}" srcOrd="0" destOrd="0" presId="urn:microsoft.com/office/officeart/2018/2/layout/IconCircleList"/>
    <dgm:cxn modelId="{50E93208-CF1B-472D-A96C-535DE93E449B}" type="presParOf" srcId="{5AD99A3F-9B76-4274-8D9E-A5273B673A8E}" destId="{8BC829CA-75F6-4FE6-B936-87167DB7B4A1}" srcOrd="1" destOrd="0" presId="urn:microsoft.com/office/officeart/2018/2/layout/IconCircleList"/>
    <dgm:cxn modelId="{F012470A-A124-41A8-B283-8E0C60E9552C}" type="presParOf" srcId="{5AD99A3F-9B76-4274-8D9E-A5273B673A8E}" destId="{7FECC2E4-EF41-4B79-A262-34529866F8A0}" srcOrd="2" destOrd="0" presId="urn:microsoft.com/office/officeart/2018/2/layout/IconCircleList"/>
    <dgm:cxn modelId="{C8076B61-CE09-4E33-9240-751E406AA553}" type="presParOf" srcId="{5AD99A3F-9B76-4274-8D9E-A5273B673A8E}" destId="{D61DEB1D-EEA2-4E11-BED0-1BA3AE6BE470}" srcOrd="3" destOrd="0" presId="urn:microsoft.com/office/officeart/2018/2/layout/IconCircleList"/>
    <dgm:cxn modelId="{5CAF15B5-E5CD-4C9C-AB2D-8790C2805D77}" type="presParOf" srcId="{70126FD9-9BDA-4FDD-9A8B-EFBA19CDBF75}" destId="{0EBB22F3-2A1A-43A7-B1DF-442AD584C5AC}" srcOrd="1" destOrd="0" presId="urn:microsoft.com/office/officeart/2018/2/layout/IconCircleList"/>
    <dgm:cxn modelId="{B0212358-6943-4AFB-99DB-9B26B0CBECC9}" type="presParOf" srcId="{70126FD9-9BDA-4FDD-9A8B-EFBA19CDBF75}" destId="{5568059D-753E-408B-9F77-5F90F625DDC1}" srcOrd="2" destOrd="0" presId="urn:microsoft.com/office/officeart/2018/2/layout/IconCircleList"/>
    <dgm:cxn modelId="{4E935902-F645-43D0-A8A4-D85E7F461F4A}" type="presParOf" srcId="{5568059D-753E-408B-9F77-5F90F625DDC1}" destId="{F48198DA-725E-4150-B14E-6D86664098E5}" srcOrd="0" destOrd="0" presId="urn:microsoft.com/office/officeart/2018/2/layout/IconCircleList"/>
    <dgm:cxn modelId="{50004F2A-1CC8-41DF-A061-5A94602597B8}" type="presParOf" srcId="{5568059D-753E-408B-9F77-5F90F625DDC1}" destId="{468F84CD-0D1C-40BA-BB25-D437F77B1FB4}" srcOrd="1" destOrd="0" presId="urn:microsoft.com/office/officeart/2018/2/layout/IconCircleList"/>
    <dgm:cxn modelId="{ED22E689-5D19-4B6A-95B2-93D5D7F20258}" type="presParOf" srcId="{5568059D-753E-408B-9F77-5F90F625DDC1}" destId="{993F4629-CB0E-4A92-AC8B-918BD04D4DF0}" srcOrd="2" destOrd="0" presId="urn:microsoft.com/office/officeart/2018/2/layout/IconCircleList"/>
    <dgm:cxn modelId="{8BB5FE3B-2D43-400B-976E-42F9F9C770A6}" type="presParOf" srcId="{5568059D-753E-408B-9F77-5F90F625DDC1}" destId="{FEAD366B-E295-48DE-89FE-BBA44C7560CD}" srcOrd="3" destOrd="0" presId="urn:microsoft.com/office/officeart/2018/2/layout/IconCircleList"/>
    <dgm:cxn modelId="{4C1D1D6E-26DD-42F8-A63B-63C38081FB57}" type="presParOf" srcId="{70126FD9-9BDA-4FDD-9A8B-EFBA19CDBF75}" destId="{95E168F4-CA14-47AB-89E8-E18F34FBE510}" srcOrd="3" destOrd="0" presId="urn:microsoft.com/office/officeart/2018/2/layout/IconCircleList"/>
    <dgm:cxn modelId="{232BEBC6-242A-429E-85AF-2078EC844353}" type="presParOf" srcId="{70126FD9-9BDA-4FDD-9A8B-EFBA19CDBF75}" destId="{1546B303-AF07-46F9-B019-A8987915D755}" srcOrd="4" destOrd="0" presId="urn:microsoft.com/office/officeart/2018/2/layout/IconCircleList"/>
    <dgm:cxn modelId="{B9594B92-B61B-4AC7-BB5F-A846A2B52B3F}" type="presParOf" srcId="{1546B303-AF07-46F9-B019-A8987915D755}" destId="{F37C66C7-10BF-4BA9-BDCC-41851C91EA65}" srcOrd="0" destOrd="0" presId="urn:microsoft.com/office/officeart/2018/2/layout/IconCircleList"/>
    <dgm:cxn modelId="{43C7B555-9DF6-4CA1-9D29-ACD78137F3B9}" type="presParOf" srcId="{1546B303-AF07-46F9-B019-A8987915D755}" destId="{D2E4E4CF-0F80-4624-99EB-3E78F6EA93A1}" srcOrd="1" destOrd="0" presId="urn:microsoft.com/office/officeart/2018/2/layout/IconCircleList"/>
    <dgm:cxn modelId="{DCF2E549-753D-46C3-A467-FC04E28FC453}" type="presParOf" srcId="{1546B303-AF07-46F9-B019-A8987915D755}" destId="{032B1627-5300-4BB3-A10C-154311631094}" srcOrd="2" destOrd="0" presId="urn:microsoft.com/office/officeart/2018/2/layout/IconCircleList"/>
    <dgm:cxn modelId="{227BF15B-DA38-4577-A02A-75350B4B1500}" type="presParOf" srcId="{1546B303-AF07-46F9-B019-A8987915D755}" destId="{F057D9D2-4DA8-474E-88F7-80C6AF3A13A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4CE270-0AD0-4B8A-95B9-02484096F7CA}">
      <dsp:nvSpPr>
        <dsp:cNvPr id="0" name=""/>
        <dsp:cNvSpPr/>
      </dsp:nvSpPr>
      <dsp:spPr>
        <a:xfrm>
          <a:off x="470788" y="2244921"/>
          <a:ext cx="942817" cy="94281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C829CA-75F6-4FE6-B936-87167DB7B4A1}">
      <dsp:nvSpPr>
        <dsp:cNvPr id="0" name=""/>
        <dsp:cNvSpPr/>
      </dsp:nvSpPr>
      <dsp:spPr>
        <a:xfrm>
          <a:off x="668780" y="2442912"/>
          <a:ext cx="546834" cy="5468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1DEB1D-EEA2-4E11-BED0-1BA3AE6BE470}">
      <dsp:nvSpPr>
        <dsp:cNvPr id="0" name=""/>
        <dsp:cNvSpPr/>
      </dsp:nvSpPr>
      <dsp:spPr>
        <a:xfrm>
          <a:off x="1615639" y="2244921"/>
          <a:ext cx="2222356" cy="94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The study found that tape increased ankle stability by 56% and increased performance in single leg stance by 47%</a:t>
          </a:r>
        </a:p>
      </dsp:txBody>
      <dsp:txXfrm>
        <a:off x="1615639" y="2244921"/>
        <a:ext cx="2222356" cy="942817"/>
      </dsp:txXfrm>
    </dsp:sp>
    <dsp:sp modelId="{F48198DA-725E-4150-B14E-6D86664098E5}">
      <dsp:nvSpPr>
        <dsp:cNvPr id="0" name=""/>
        <dsp:cNvSpPr/>
      </dsp:nvSpPr>
      <dsp:spPr>
        <a:xfrm>
          <a:off x="4225224" y="2244921"/>
          <a:ext cx="942817" cy="94281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8F84CD-0D1C-40BA-BB25-D437F77B1FB4}">
      <dsp:nvSpPr>
        <dsp:cNvPr id="0" name=""/>
        <dsp:cNvSpPr/>
      </dsp:nvSpPr>
      <dsp:spPr>
        <a:xfrm>
          <a:off x="4423216" y="2442912"/>
          <a:ext cx="546834" cy="5468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AD366B-E295-48DE-89FE-BBA44C7560CD}">
      <dsp:nvSpPr>
        <dsp:cNvPr id="0" name=""/>
        <dsp:cNvSpPr/>
      </dsp:nvSpPr>
      <dsp:spPr>
        <a:xfrm>
          <a:off x="5370075" y="2244921"/>
          <a:ext cx="2222356" cy="94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Z Scores – 2.24 standard deviations above mean suggesting a large improvement in stability </a:t>
          </a:r>
        </a:p>
      </dsp:txBody>
      <dsp:txXfrm>
        <a:off x="5370075" y="2244921"/>
        <a:ext cx="2222356" cy="942817"/>
      </dsp:txXfrm>
    </dsp:sp>
    <dsp:sp modelId="{F37C66C7-10BF-4BA9-BDCC-41851C91EA65}">
      <dsp:nvSpPr>
        <dsp:cNvPr id="0" name=""/>
        <dsp:cNvSpPr/>
      </dsp:nvSpPr>
      <dsp:spPr>
        <a:xfrm>
          <a:off x="7979660" y="2244921"/>
          <a:ext cx="942817" cy="94281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E4E4CF-0F80-4624-99EB-3E78F6EA93A1}">
      <dsp:nvSpPr>
        <dsp:cNvPr id="0" name=""/>
        <dsp:cNvSpPr/>
      </dsp:nvSpPr>
      <dsp:spPr>
        <a:xfrm>
          <a:off x="8177652" y="2442912"/>
          <a:ext cx="546834" cy="5468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57D9D2-4DA8-474E-88F7-80C6AF3A13A7}">
      <dsp:nvSpPr>
        <dsp:cNvPr id="0" name=""/>
        <dsp:cNvSpPr/>
      </dsp:nvSpPr>
      <dsp:spPr>
        <a:xfrm>
          <a:off x="9124511" y="2244921"/>
          <a:ext cx="2222356" cy="94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2.35 </a:t>
          </a:r>
          <a:r>
            <a:rPr lang="en-US" sz="1300" kern="1200" err="1"/>
            <a:t>standardised</a:t>
          </a:r>
          <a:r>
            <a:rPr lang="en-US" sz="1300" kern="1200"/>
            <a:t> deviations above mean suggesting a vast improvement in single leg stance performance </a:t>
          </a:r>
        </a:p>
      </dsp:txBody>
      <dsp:txXfrm>
        <a:off x="9124511" y="2244921"/>
        <a:ext cx="2222356" cy="9428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233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280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00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935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5/7/25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599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5/7/25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9824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5/7/25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829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4370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112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950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749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4566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hyperlink" Target="http://www.flickr.com/photos/bethscupham/7311996502/" TargetMode="Externa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hyperlink" Target="https://sporttape.co.uk/products/taping-strapping-course-foot-ankle?srsltid=AfmBOoqnBBJ5-gx8220ZPPG1PapMU29iB0TljokE2fEXTL45aXQDw6d2&amp;variant=48439331324220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bjsm.bmj.com/content/40/7/610.short(Accessed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sciencedirect.com/science/article/pii/S1466853X16300049" TargetMode="Externa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s://link.springer.com/article/10.2165/00007256-199316030-00005" TargetMode="External"/><Relationship Id="rId11" Type="http://schemas.openxmlformats.org/officeDocument/2006/relationships/image" Target="../media/image2.png"/><Relationship Id="rId5" Type="http://schemas.openxmlformats.org/officeDocument/2006/relationships/hyperlink" Target="https://journals.humankinetics.com/view/journals/jsr/5/3/article-p206.xml" TargetMode="External"/><Relationship Id="rId10" Type="http://schemas.openxmlformats.org/officeDocument/2006/relationships/hyperlink" Target="https://www.sciencedirect.com/science/article/pii/S1440244012000369" TargetMode="External"/><Relationship Id="rId4" Type="http://schemas.openxmlformats.org/officeDocument/2006/relationships/hyperlink" Target="https://sporttape.co.uk/products/taping-strapping-course-foot-ankle?srsltid=AfmBOoqnBBJ5-gx8220ZPPG1PapMU29iB0TljokE2fEXTL45aXQDw6d2&amp;variant=48439331324220" TargetMode="External"/><Relationship Id="rId9" Type="http://schemas.openxmlformats.org/officeDocument/2006/relationships/hyperlink" Target="https://pmc.ncbi.nlm.nih.gov/articles/PMC3761903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with a bandage on their foot&#10;&#10;AI-generated content may be incorrect.">
            <a:extLst>
              <a:ext uri="{FF2B5EF4-FFF2-40B4-BE49-F238E27FC236}">
                <a16:creationId xmlns:a16="http://schemas.microsoft.com/office/drawing/2014/main" id="{727C66D8-DE37-7227-29FD-88255049B77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348" t="6484" r="31367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800" b="1">
                <a:solidFill>
                  <a:schemeClr val="bg1"/>
                </a:solidFill>
              </a:rPr>
              <a:t>Effects of taping on ankle stability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000">
                <a:solidFill>
                  <a:schemeClr val="bg1"/>
                </a:solidFill>
              </a:rPr>
              <a:t>Learner code - Cai Evans 2304980</a:t>
            </a:r>
          </a:p>
          <a:p>
            <a:pPr algn="l"/>
            <a:r>
              <a:rPr lang="en-US" sz="2000">
                <a:solidFill>
                  <a:schemeClr val="bg1"/>
                </a:solidFill>
              </a:rPr>
              <a:t>Course code - BMST5001</a:t>
            </a:r>
          </a:p>
          <a:p>
            <a:pPr algn="l"/>
            <a:endParaRPr lang="en-US" sz="2000">
              <a:solidFill>
                <a:schemeClr val="bg1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" name="Audio 19">
            <a:extLst>
              <a:ext uri="{FF2B5EF4-FFF2-40B4-BE49-F238E27FC236}">
                <a16:creationId xmlns:a16="http://schemas.microsoft.com/office/drawing/2014/main" id="{114B77AA-8C3E-442A-7E1F-0D82C712E4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73810" y="583981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7834"/>
    </mc:Choice>
    <mc:Fallback>
      <p:transition spd="slow" advTm="178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71175C-1588-48B7-3CEB-60DF5D645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/>
              <a:t>Introduction</a:t>
            </a:r>
          </a:p>
        </p:txBody>
      </p:sp>
      <p:sp>
        <p:nvSpPr>
          <p:cNvPr id="9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D545F-B725-B106-67A6-8569F8AA47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500">
                <a:latin typeface="Calibri"/>
                <a:ea typeface="+mn-lt"/>
                <a:cs typeface="+mn-lt"/>
              </a:rPr>
              <a:t>Ankle taping is widely used in sport to enhance stability, reduce the risk of injury and provide mechanical support during dynamic tasks.</a:t>
            </a:r>
            <a:endParaRPr lang="en-US" sz="1500">
              <a:latin typeface="Calibri"/>
              <a:ea typeface="Calibri"/>
              <a:cs typeface="Calibri"/>
            </a:endParaRPr>
          </a:p>
          <a:p>
            <a:r>
              <a:rPr lang="en-US" sz="1500">
                <a:latin typeface="Calibri"/>
                <a:ea typeface="+mn-lt"/>
                <a:cs typeface="+mn-lt"/>
              </a:rPr>
              <a:t>Athletes often rely on taping to improve proprioception, especially during high-risk movements such as jumping, cutting or single-leg balance.</a:t>
            </a:r>
            <a:endParaRPr lang="en-US" sz="1500">
              <a:latin typeface="Calibri"/>
              <a:ea typeface="Calibri"/>
              <a:cs typeface="Calibri"/>
            </a:endParaRPr>
          </a:p>
          <a:p>
            <a:r>
              <a:rPr lang="en-US" sz="1500">
                <a:latin typeface="Calibri"/>
                <a:ea typeface="+mn-lt"/>
                <a:cs typeface="+mn-lt"/>
              </a:rPr>
              <a:t>However, there is an ongoing debate over whether taping improves performance or restricts natural ankle motion.</a:t>
            </a:r>
            <a:endParaRPr lang="en-US" sz="1500">
              <a:latin typeface="Calibri"/>
              <a:ea typeface="Calibri"/>
              <a:cs typeface="Calibri"/>
            </a:endParaRPr>
          </a:p>
          <a:p>
            <a:r>
              <a:rPr lang="en-US" sz="1500">
                <a:latin typeface="Calibri"/>
                <a:ea typeface="+mn-lt"/>
                <a:cs typeface="+mn-lt"/>
              </a:rPr>
              <a:t>Balance and postural control are essential in both rehabilitation and performance settings and can be influenced by external supports like tape.</a:t>
            </a:r>
            <a:endParaRPr lang="en-US" sz="1500">
              <a:latin typeface="Calibri"/>
              <a:ea typeface="Calibri"/>
              <a:cs typeface="Calibri"/>
            </a:endParaRPr>
          </a:p>
          <a:p>
            <a:r>
              <a:rPr lang="en-US" sz="1500">
                <a:latin typeface="Calibri"/>
                <a:ea typeface="+mn-lt"/>
                <a:cs typeface="+mn-lt"/>
              </a:rPr>
              <a:t>This study investigates the effect of ankle taping on static balance performance in healthy individuals using a single leg stance test.</a:t>
            </a:r>
            <a:endParaRPr lang="en-US" sz="1500">
              <a:latin typeface="Calibri"/>
              <a:ea typeface="Calibri"/>
              <a:cs typeface="Calibri"/>
            </a:endParaRPr>
          </a:p>
          <a:p>
            <a:r>
              <a:rPr lang="en-US" sz="1500">
                <a:latin typeface="Calibri"/>
                <a:ea typeface="+mn-lt"/>
                <a:cs typeface="+mn-lt"/>
              </a:rPr>
              <a:t>By comparing pre- and post-taping performance using a movement-based scoring system, the study aims to identify whether taping enhances or impairs stability.</a:t>
            </a:r>
            <a:endParaRPr lang="en-US" sz="1500">
              <a:latin typeface="Calibri"/>
              <a:ea typeface="Calibri"/>
              <a:cs typeface="Calibri"/>
            </a:endParaRPr>
          </a:p>
          <a:p>
            <a:r>
              <a:rPr lang="en-US" sz="1500">
                <a:latin typeface="Calibri"/>
                <a:ea typeface="+mn-lt"/>
                <a:cs typeface="+mn-lt"/>
              </a:rPr>
              <a:t>The findings may provide insight into the practical application of taping protocols for both injury prevention and performance enhancement.</a:t>
            </a:r>
            <a:endParaRPr lang="en-US" sz="1500">
              <a:latin typeface="Calibri"/>
            </a:endParaRPr>
          </a:p>
          <a:p>
            <a:endParaRPr lang="en-US" sz="1500"/>
          </a:p>
        </p:txBody>
      </p:sp>
      <p:pic>
        <p:nvPicPr>
          <p:cNvPr id="4" name="Picture 3" descr="A person running with muscles and heart&#10;&#10;AI-generated content may be incorrect.">
            <a:extLst>
              <a:ext uri="{FF2B5EF4-FFF2-40B4-BE49-F238E27FC236}">
                <a16:creationId xmlns:a16="http://schemas.microsoft.com/office/drawing/2014/main" id="{8EEA600F-ED46-2EBB-FB19-43C94BF1B8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0137" r="25748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836E2B0-0ED5-C3DC-1547-5BC6AC302B39}"/>
              </a:ext>
            </a:extLst>
          </p:cNvPr>
          <p:cNvSpPr txBox="1"/>
          <p:nvPr/>
        </p:nvSpPr>
        <p:spPr>
          <a:xfrm>
            <a:off x="3048000" y="5143500"/>
            <a:ext cx="6096000" cy="317500"/>
          </a:xfrm>
          <a:prstGeom prst="rect">
            <a:avLst/>
          </a:prstGeom>
        </p:spPr>
        <p:txBody>
          <a:bodyPr lIns="91440" tIns="45720" rIns="91440" bIns="45720" anchor="t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.</a:t>
            </a:r>
          </a:p>
        </p:txBody>
      </p:sp>
      <p:pic>
        <p:nvPicPr>
          <p:cNvPr id="11" name="Audio 10">
            <a:extLst>
              <a:ext uri="{FF2B5EF4-FFF2-40B4-BE49-F238E27FC236}">
                <a16:creationId xmlns:a16="http://schemas.microsoft.com/office/drawing/2014/main" id="{ADC5292F-E5B8-7B65-36BA-CFC7E23C66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630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632"/>
    </mc:Choice>
    <mc:Fallback>
      <p:transition spd="slow" advTm="976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3F3B8A-E653-EF9C-1109-E6E20BE45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anchor="b">
            <a:normAutofit/>
          </a:bodyPr>
          <a:lstStyle/>
          <a:p>
            <a:r>
              <a:rPr lang="en-US" sz="5400"/>
              <a:t>Methods</a:t>
            </a:r>
          </a:p>
        </p:txBody>
      </p:sp>
      <p:pic>
        <p:nvPicPr>
          <p:cNvPr id="5" name="Picture 4" descr="A person&amp;#39;s leg with a bandage on it&#10;&#10;AI-generated content may be incorrect.">
            <a:extLst>
              <a:ext uri="{FF2B5EF4-FFF2-40B4-BE49-F238E27FC236}">
                <a16:creationId xmlns:a16="http://schemas.microsoft.com/office/drawing/2014/main" id="{324A4204-A77E-45BA-82B0-6630E44069F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" b="10233"/>
          <a:stretch/>
        </p:blipFill>
        <p:spPr>
          <a:xfrm>
            <a:off x="491304" y="640080"/>
            <a:ext cx="4554544" cy="5977335"/>
          </a:xfrm>
          <a:prstGeom prst="rect">
            <a:avLst/>
          </a:prstGeom>
        </p:spPr>
      </p:pic>
      <p:sp>
        <p:nvSpPr>
          <p:cNvPr id="13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0FD00-81EA-2D5E-922F-8E42C54423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2664886"/>
            <a:ext cx="4818888" cy="355078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/>
            <a:r>
              <a:rPr lang="en-US" sz="1200">
                <a:latin typeface="Calibri"/>
                <a:ea typeface="+mn-lt"/>
                <a:cs typeface="+mn-lt"/>
              </a:rPr>
              <a:t>Conducted by a Year 2 Sport Science student at UWTSD.</a:t>
            </a:r>
            <a:endParaRPr lang="en-US" sz="1200">
              <a:latin typeface="Calibri"/>
              <a:ea typeface="Calibri"/>
              <a:cs typeface="Calibri"/>
            </a:endParaRPr>
          </a:p>
          <a:p>
            <a:r>
              <a:rPr lang="en-US" sz="1200">
                <a:latin typeface="Calibri"/>
                <a:ea typeface="+mn-lt"/>
                <a:cs typeface="+mn-lt"/>
              </a:rPr>
              <a:t>10 fit, healthy participants with no ankle injuries or balance issues in the last 12 months.</a:t>
            </a:r>
            <a:endParaRPr lang="en-US" sz="1200">
              <a:latin typeface="Calibri"/>
              <a:ea typeface="Calibri"/>
              <a:cs typeface="Calibri"/>
            </a:endParaRPr>
          </a:p>
          <a:p>
            <a:r>
              <a:rPr lang="en-US" sz="1200">
                <a:latin typeface="Calibri"/>
                <a:ea typeface="+mn-lt"/>
                <a:cs typeface="+mn-lt"/>
              </a:rPr>
              <a:t>Aim: Examine the effect of ankle taping on performance &amp; stability during single leg stance (right leg).</a:t>
            </a:r>
            <a:endParaRPr lang="en-US" sz="1200">
              <a:latin typeface="Calibri"/>
              <a:ea typeface="Calibri"/>
              <a:cs typeface="Calibri"/>
            </a:endParaRPr>
          </a:p>
          <a:p>
            <a:r>
              <a:rPr lang="en-US" sz="1200">
                <a:latin typeface="Calibri"/>
                <a:ea typeface="+mn-lt"/>
                <a:cs typeface="+mn-lt"/>
              </a:rPr>
              <a:t>Testing surface: Grass.</a:t>
            </a:r>
            <a:endParaRPr lang="en-US" sz="1200">
              <a:latin typeface="Calibri"/>
              <a:ea typeface="Calibri"/>
              <a:cs typeface="Calibri"/>
            </a:endParaRPr>
          </a:p>
          <a:p>
            <a:r>
              <a:rPr lang="en-US" sz="1200">
                <a:latin typeface="Calibri"/>
                <a:ea typeface="+mn-lt"/>
                <a:cs typeface="+mn-lt"/>
              </a:rPr>
              <a:t>Pre- and post-intervention stance held; performance video recorded.</a:t>
            </a:r>
            <a:endParaRPr lang="en-US" sz="1200">
              <a:latin typeface="Calibri"/>
              <a:ea typeface="Calibri"/>
              <a:cs typeface="Calibri"/>
            </a:endParaRPr>
          </a:p>
          <a:p>
            <a:r>
              <a:rPr lang="en-US" sz="1200">
                <a:latin typeface="Calibri"/>
                <a:ea typeface="+mn-lt"/>
                <a:cs typeface="+mn-lt"/>
              </a:rPr>
              <a:t>Scoring system awarded 1 point for each: pronation, supination, dorsiflexion, plantarflexion—used to assess ankle stability.</a:t>
            </a:r>
            <a:endParaRPr lang="en-US" sz="1200">
              <a:latin typeface="Calibri"/>
              <a:ea typeface="Calibri"/>
              <a:cs typeface="Calibri"/>
            </a:endParaRPr>
          </a:p>
          <a:p>
            <a:r>
              <a:rPr lang="en-US" sz="1200">
                <a:latin typeface="Calibri"/>
                <a:ea typeface="+mn-lt"/>
                <a:cs typeface="+mn-lt"/>
              </a:rPr>
              <a:t>Taping followed SPORTTAPE protocol:</a:t>
            </a:r>
            <a:endParaRPr lang="en-US" sz="1200">
              <a:latin typeface="Calibri"/>
              <a:ea typeface="Calibri"/>
              <a:cs typeface="Calibri"/>
            </a:endParaRPr>
          </a:p>
          <a:p>
            <a:pPr lvl="1"/>
            <a:r>
              <a:rPr lang="en-US" sz="1200">
                <a:latin typeface="Calibri"/>
                <a:ea typeface="+mn-lt"/>
                <a:cs typeface="+mn-lt"/>
              </a:rPr>
              <a:t>6-figure wrap with 7.5cm EAB Tear.</a:t>
            </a:r>
            <a:endParaRPr lang="en-US" sz="1200">
              <a:latin typeface="Calibri"/>
              <a:ea typeface="Calibri"/>
              <a:cs typeface="Calibri"/>
            </a:endParaRPr>
          </a:p>
          <a:p>
            <a:pPr lvl="1"/>
            <a:r>
              <a:rPr lang="en-US" sz="1200">
                <a:latin typeface="Calibri"/>
                <a:ea typeface="+mn-lt"/>
                <a:cs typeface="+mn-lt"/>
              </a:rPr>
              <a:t>2 stirrups + heel lock with 5cm zinc oxide tan.</a:t>
            </a:r>
            <a:endParaRPr lang="en-US" sz="1200">
              <a:latin typeface="Calibri"/>
              <a:ea typeface="Calibri"/>
              <a:cs typeface="Calibri"/>
            </a:endParaRPr>
          </a:p>
          <a:p>
            <a:pPr lvl="1"/>
            <a:r>
              <a:rPr lang="en-US" sz="1200">
                <a:latin typeface="Calibri"/>
                <a:ea typeface="+mn-lt"/>
                <a:cs typeface="+mn-lt"/>
              </a:rPr>
              <a:t>Based on recommendations by Warburton, B. (2025).</a:t>
            </a:r>
            <a:endParaRPr lang="en-US" sz="1200">
              <a:latin typeface="Calibri"/>
              <a:ea typeface="Calibri"/>
              <a:cs typeface="Calibri"/>
            </a:endParaRPr>
          </a:p>
          <a:p>
            <a:r>
              <a:rPr lang="en-US" sz="1200">
                <a:latin typeface="Calibri"/>
                <a:ea typeface="+mn-lt"/>
                <a:cs typeface="+mn-lt"/>
              </a:rPr>
              <a:t>Post-taping test repeated under same conditions. </a:t>
            </a:r>
            <a:endParaRPr lang="en-US" sz="1200">
              <a:latin typeface="Calibri"/>
            </a:endParaRPr>
          </a:p>
          <a:p>
            <a:endParaRPr lang="en-US" sz="1200"/>
          </a:p>
        </p:txBody>
      </p:sp>
      <p:pic>
        <p:nvPicPr>
          <p:cNvPr id="12" name="Audio 11">
            <a:extLst>
              <a:ext uri="{FF2B5EF4-FFF2-40B4-BE49-F238E27FC236}">
                <a16:creationId xmlns:a16="http://schemas.microsoft.com/office/drawing/2014/main" id="{88E6C375-5EF5-40F9-1987-8DE4093608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453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282"/>
    </mc:Choice>
    <mc:Fallback>
      <p:transition spd="slow" advTm="902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ABE71E-4428-5348-C67B-6C9BFECB9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US" sz="5200"/>
              <a:t>Data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D549925F-6BC8-7351-BFE9-7A7424758F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3051600"/>
              </p:ext>
            </p:extLst>
          </p:nvPr>
        </p:nvGraphicFramePr>
        <p:xfrm>
          <a:off x="246356" y="1310936"/>
          <a:ext cx="11817657" cy="54326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9" name="Audio 8">
            <a:extLst>
              <a:ext uri="{FF2B5EF4-FFF2-40B4-BE49-F238E27FC236}">
                <a16:creationId xmlns:a16="http://schemas.microsoft.com/office/drawing/2014/main" id="{19AE24DE-D55A-8399-2009-1D0C779704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911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224"/>
    </mc:Choice>
    <mc:Fallback>
      <p:transition spd="slow" advTm="362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530146-10E2-6CCE-18FD-7A2A1A794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/>
              <a:t>Outcomes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659DE-532C-2E4C-3E01-6961E75D7F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500">
              <a:ea typeface="+mn-lt"/>
              <a:cs typeface="+mn-lt"/>
            </a:endParaRPr>
          </a:p>
          <a:p>
            <a:endParaRPr lang="en-US" sz="1500">
              <a:ea typeface="+mn-lt"/>
              <a:cs typeface="+mn-lt"/>
            </a:endParaRPr>
          </a:p>
          <a:p>
            <a:r>
              <a:rPr lang="en-US" sz="1500">
                <a:ea typeface="+mn-lt"/>
                <a:cs typeface="+mn-lt"/>
              </a:rPr>
              <a:t>The intervention demonstrated a 56% improvement in stability and a 47% improvement in performance following ankle taping.</a:t>
            </a:r>
            <a:endParaRPr lang="en-US" sz="1500"/>
          </a:p>
          <a:p>
            <a:r>
              <a:rPr lang="en-US" sz="1500">
                <a:ea typeface="+mn-lt"/>
                <a:cs typeface="+mn-lt"/>
              </a:rPr>
              <a:t>Z-scores were calculated to quantify the changes, providing a standard measure of improvement.</a:t>
            </a:r>
            <a:endParaRPr lang="en-US" sz="1500"/>
          </a:p>
          <a:p>
            <a:pPr marL="0" indent="0">
              <a:buNone/>
            </a:pPr>
            <a:r>
              <a:rPr lang="en-US" sz="1500">
                <a:ea typeface="+mn-lt"/>
                <a:cs typeface="+mn-lt"/>
              </a:rPr>
              <a:t>Correlation Analysis:</a:t>
            </a:r>
            <a:endParaRPr lang="en-US" sz="1500"/>
          </a:p>
          <a:p>
            <a:r>
              <a:rPr lang="en-US" sz="1500">
                <a:ea typeface="+mn-lt"/>
                <a:cs typeface="+mn-lt"/>
              </a:rPr>
              <a:t>The correlation coefficient between taping and performance improvements was below 0.05, indicating a low correlation.</a:t>
            </a:r>
            <a:endParaRPr lang="en-US" sz="1500"/>
          </a:p>
          <a:p>
            <a:r>
              <a:rPr lang="en-US" sz="1500">
                <a:ea typeface="+mn-lt"/>
                <a:cs typeface="+mn-lt"/>
              </a:rPr>
              <a:t>This suggests that while the group as a whole showed improvement, the response to taping was highly variable across individuals.</a:t>
            </a:r>
            <a:endParaRPr lang="en-US" sz="1500"/>
          </a:p>
          <a:p>
            <a:r>
              <a:rPr lang="en-US" sz="1500">
                <a:ea typeface="+mn-lt"/>
                <a:cs typeface="+mn-lt"/>
              </a:rPr>
              <a:t>Some participants experienced substantial gains, while others saw minimal to no improvement, further supporting the low correlation.</a:t>
            </a:r>
            <a:endParaRPr lang="en-US" sz="1500" b="1"/>
          </a:p>
          <a:p>
            <a:endParaRPr lang="en-US" sz="1500"/>
          </a:p>
        </p:txBody>
      </p:sp>
      <p:pic>
        <p:nvPicPr>
          <p:cNvPr id="5" name="Picture 4" descr="Financial graphs on a dark display">
            <a:extLst>
              <a:ext uri="{FF2B5EF4-FFF2-40B4-BE49-F238E27FC236}">
                <a16:creationId xmlns:a16="http://schemas.microsoft.com/office/drawing/2014/main" id="{E55EEB4A-3E8C-34C6-369A-C9052EAE125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289" r="22583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pic>
        <p:nvPicPr>
          <p:cNvPr id="7" name="Audio 6">
            <a:extLst>
              <a:ext uri="{FF2B5EF4-FFF2-40B4-BE49-F238E27FC236}">
                <a16:creationId xmlns:a16="http://schemas.microsoft.com/office/drawing/2014/main" id="{6CC5A594-89DA-FF9B-C560-A1CC739A46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334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480"/>
    </mc:Choice>
    <mc:Fallback>
      <p:transition spd="slow" advTm="324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05C7B1-3881-9F33-D56D-79541A96E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sz="4000"/>
              <a:t>Outcomes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A23DDE7D-3EFE-9ACD-A959-C7ACBDF471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>
                <a:ea typeface="+mn-lt"/>
                <a:cs typeface="+mn-lt"/>
              </a:rPr>
              <a:t>(Heit et al. 2025):</a:t>
            </a:r>
            <a:endParaRPr lang="en-US" sz="1700"/>
          </a:p>
          <a:p>
            <a:pPr marL="0" indent="0">
              <a:buNone/>
            </a:pPr>
            <a:r>
              <a:rPr lang="en-US" sz="1700">
                <a:ea typeface="+mn-lt"/>
                <a:cs typeface="+mn-lt"/>
              </a:rPr>
              <a:t>Found that ankle taping improved stability when comparing taping vs bracing.</a:t>
            </a:r>
            <a:endParaRPr lang="en-US" sz="1700"/>
          </a:p>
          <a:p>
            <a:r>
              <a:rPr lang="en-US" sz="1700">
                <a:ea typeface="+mn-lt"/>
                <a:cs typeface="+mn-lt"/>
              </a:rPr>
              <a:t>(Karlsson et al. 1993):</a:t>
            </a:r>
            <a:endParaRPr lang="en-US" sz="1700"/>
          </a:p>
          <a:p>
            <a:pPr marL="0" indent="0">
              <a:buNone/>
            </a:pPr>
            <a:r>
              <a:rPr lang="en-US" sz="1700">
                <a:ea typeface="+mn-lt"/>
                <a:cs typeface="+mn-lt"/>
              </a:rPr>
              <a:t>Identified that using stirrups and a heel lock was the most effective taping method for enhancing ankle stability.</a:t>
            </a:r>
            <a:endParaRPr lang="en-US" sz="1700"/>
          </a:p>
          <a:p>
            <a:r>
              <a:rPr lang="en-US" sz="1700">
                <a:ea typeface="+mn-lt"/>
                <a:cs typeface="+mn-lt"/>
              </a:rPr>
              <a:t>(</a:t>
            </a:r>
            <a:r>
              <a:rPr lang="en-US" sz="1700" err="1">
                <a:ea typeface="+mn-lt"/>
                <a:cs typeface="+mn-lt"/>
              </a:rPr>
              <a:t>Kertangera</a:t>
            </a:r>
            <a:r>
              <a:rPr lang="en-US" sz="1700">
                <a:ea typeface="+mn-lt"/>
                <a:cs typeface="+mn-lt"/>
              </a:rPr>
              <a:t> et al. 2017):</a:t>
            </a:r>
            <a:endParaRPr lang="en-US" sz="1700"/>
          </a:p>
          <a:p>
            <a:pPr marL="0" indent="0">
              <a:buNone/>
            </a:pPr>
            <a:r>
              <a:rPr lang="en-US" sz="1700">
                <a:ea typeface="+mn-lt"/>
                <a:cs typeface="+mn-lt"/>
              </a:rPr>
              <a:t>Found that ankle taping improved stability, but had no effect on performance, including the single leg stance test.</a:t>
            </a:r>
            <a:endParaRPr lang="en-US" sz="1700"/>
          </a:p>
          <a:p>
            <a:r>
              <a:rPr lang="en-US" sz="1700">
                <a:ea typeface="+mn-lt"/>
                <a:cs typeface="+mn-lt"/>
              </a:rPr>
              <a:t>(Akbari et al. 2014):</a:t>
            </a:r>
            <a:endParaRPr lang="en-US" sz="1700"/>
          </a:p>
          <a:p>
            <a:pPr marL="0" indent="0">
              <a:buNone/>
            </a:pPr>
            <a:r>
              <a:rPr lang="en-US" sz="1700">
                <a:ea typeface="+mn-lt"/>
                <a:cs typeface="+mn-lt"/>
              </a:rPr>
              <a:t>Demonstrated that ankle taping improved both stability and performance in unilateral and bilateral movements.</a:t>
            </a:r>
            <a:endParaRPr lang="en-US" sz="1700"/>
          </a:p>
          <a:p>
            <a:endParaRPr lang="en-US" sz="1700"/>
          </a:p>
          <a:p>
            <a:endParaRPr lang="en-US" sz="1700"/>
          </a:p>
        </p:txBody>
      </p:sp>
      <p:pic>
        <p:nvPicPr>
          <p:cNvPr id="4" name="Audio 3">
            <a:extLst>
              <a:ext uri="{FF2B5EF4-FFF2-40B4-BE49-F238E27FC236}">
                <a16:creationId xmlns:a16="http://schemas.microsoft.com/office/drawing/2014/main" id="{2ABA1B2F-57C9-A46E-87D6-D14822268A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137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269"/>
    </mc:Choice>
    <mc:Fallback>
      <p:transition spd="slow" advTm="1052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A64259-E076-4566-F45D-2688C0992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sz="4000"/>
              <a:t>Outcomes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E6AA88-3B41-70E2-07C3-416D3346B7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/>
              <a:t>( </a:t>
            </a:r>
            <a:r>
              <a:rPr lang="en-US" sz="2200" err="1"/>
              <a:t>Trojjan</a:t>
            </a:r>
            <a:r>
              <a:rPr lang="en-US" sz="2200"/>
              <a:t> et al , 2006)</a:t>
            </a:r>
          </a:p>
          <a:p>
            <a:pPr marL="0" indent="0">
              <a:buNone/>
            </a:pPr>
            <a:r>
              <a:rPr lang="en-US" sz="2200"/>
              <a:t>States that the single leg stance test is effective to assess ankle stability and is crucial as it allows for ankle sprain strategies to be implemented </a:t>
            </a:r>
          </a:p>
          <a:p>
            <a:r>
              <a:rPr lang="en-US" sz="2200"/>
              <a:t>( Vicen et al , 2008)</a:t>
            </a:r>
          </a:p>
          <a:p>
            <a:pPr marL="0" indent="0">
              <a:buNone/>
            </a:pPr>
            <a:r>
              <a:rPr lang="en-US" sz="2200"/>
              <a:t>States that ankle taping doesn't impair performance or have an influence on balance </a:t>
            </a:r>
          </a:p>
          <a:p>
            <a:r>
              <a:rPr lang="en-US" sz="2200"/>
              <a:t>( Raymond et al , 2012)</a:t>
            </a:r>
          </a:p>
          <a:p>
            <a:pPr marL="0" indent="0">
              <a:buNone/>
            </a:pPr>
            <a:r>
              <a:rPr lang="en-US" sz="2200"/>
              <a:t>Found no effects of taping ankles as the pre and post intervention results were identical </a:t>
            </a:r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F910DA0D-85E5-1AF0-D5FC-3FE3826B98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485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237"/>
    </mc:Choice>
    <mc:Fallback>
      <p:transition spd="slow" advTm="532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029D5AD-8348-4446-B191-6A9B6FE03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A3F395A2-2B64-4749-BD93-2F159C7E1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1899601"/>
          </a:xfrm>
          <a:custGeom>
            <a:avLst/>
            <a:gdLst>
              <a:gd name="connsiteX0" fmla="*/ 0 w 12188952"/>
              <a:gd name="connsiteY0" fmla="*/ 0 h 1899601"/>
              <a:gd name="connsiteX1" fmla="*/ 12188952 w 12188952"/>
              <a:gd name="connsiteY1" fmla="*/ 0 h 1899601"/>
              <a:gd name="connsiteX2" fmla="*/ 12188952 w 12188952"/>
              <a:gd name="connsiteY2" fmla="*/ 1635106 h 1899601"/>
              <a:gd name="connsiteX3" fmla="*/ 11356325 w 12188952"/>
              <a:gd name="connsiteY3" fmla="*/ 1707615 h 1899601"/>
              <a:gd name="connsiteX4" fmla="*/ 6096001 w 12188952"/>
              <a:gd name="connsiteY4" fmla="*/ 1899601 h 1899601"/>
              <a:gd name="connsiteX5" fmla="*/ 835678 w 12188952"/>
              <a:gd name="connsiteY5" fmla="*/ 1707615 h 1899601"/>
              <a:gd name="connsiteX6" fmla="*/ 0 w 12188952"/>
              <a:gd name="connsiteY6" fmla="*/ 1634841 h 1899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88952" h="1899601">
                <a:moveTo>
                  <a:pt x="0" y="0"/>
                </a:moveTo>
                <a:lnTo>
                  <a:pt x="12188952" y="0"/>
                </a:lnTo>
                <a:lnTo>
                  <a:pt x="12188952" y="1635106"/>
                </a:lnTo>
                <a:lnTo>
                  <a:pt x="11356325" y="1707615"/>
                </a:lnTo>
                <a:cubicBezTo>
                  <a:pt x="9739512" y="1831240"/>
                  <a:pt x="7961919" y="1899601"/>
                  <a:pt x="6096001" y="1899601"/>
                </a:cubicBezTo>
                <a:cubicBezTo>
                  <a:pt x="4230084" y="1899601"/>
                  <a:pt x="2452490" y="1831240"/>
                  <a:pt x="835678" y="1707615"/>
                </a:cubicBezTo>
                <a:lnTo>
                  <a:pt x="0" y="1634841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5CF0135B-EAB8-4CA0-896C-2D897ECD2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890722"/>
          </a:xfrm>
          <a:custGeom>
            <a:avLst/>
            <a:gdLst>
              <a:gd name="connsiteX0" fmla="*/ 0 w 12192000"/>
              <a:gd name="connsiteY0" fmla="*/ 0 h 1890722"/>
              <a:gd name="connsiteX1" fmla="*/ 12192000 w 12192000"/>
              <a:gd name="connsiteY1" fmla="*/ 0 h 1890722"/>
              <a:gd name="connsiteX2" fmla="*/ 12192000 w 12192000"/>
              <a:gd name="connsiteY2" fmla="*/ 1626227 h 1890722"/>
              <a:gd name="connsiteX3" fmla="*/ 11359165 w 12192000"/>
              <a:gd name="connsiteY3" fmla="*/ 1698736 h 1890722"/>
              <a:gd name="connsiteX4" fmla="*/ 6097526 w 12192000"/>
              <a:gd name="connsiteY4" fmla="*/ 1890722 h 1890722"/>
              <a:gd name="connsiteX5" fmla="*/ 835887 w 12192000"/>
              <a:gd name="connsiteY5" fmla="*/ 1698736 h 1890722"/>
              <a:gd name="connsiteX6" fmla="*/ 0 w 12192000"/>
              <a:gd name="connsiteY6" fmla="*/ 1625962 h 1890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1890722">
                <a:moveTo>
                  <a:pt x="0" y="0"/>
                </a:moveTo>
                <a:lnTo>
                  <a:pt x="12192000" y="0"/>
                </a:lnTo>
                <a:lnTo>
                  <a:pt x="12192000" y="1626227"/>
                </a:lnTo>
                <a:lnTo>
                  <a:pt x="11359165" y="1698736"/>
                </a:lnTo>
                <a:cubicBezTo>
                  <a:pt x="9741947" y="1822361"/>
                  <a:pt x="7963910" y="1890722"/>
                  <a:pt x="6097526" y="1890722"/>
                </a:cubicBezTo>
                <a:cubicBezTo>
                  <a:pt x="4231142" y="1890722"/>
                  <a:pt x="2453104" y="1822361"/>
                  <a:pt x="835887" y="1698736"/>
                </a:cubicBezTo>
                <a:lnTo>
                  <a:pt x="0" y="1625962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C941BD-01F8-1EE3-C668-F97F8CE91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3397"/>
            <a:ext cx="10515600" cy="1273233"/>
          </a:xfrm>
        </p:spPr>
        <p:txBody>
          <a:bodyPr>
            <a:normAutofit/>
          </a:bodyPr>
          <a:lstStyle/>
          <a:p>
            <a:r>
              <a:rPr lang="en-US" sz="4000"/>
              <a:t>Future research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2C3387C-D24F-4737-8A37-1DC5CFF09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2452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BCDB3-9EAB-E216-51FE-0FE21631D0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78024"/>
            <a:ext cx="10515600" cy="36941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/>
              <a:t>Effects of tape  over time  on ankle stability </a:t>
            </a:r>
          </a:p>
          <a:p>
            <a:r>
              <a:rPr lang="en-US" sz="2200"/>
              <a:t>Effects of taping methods on ankle stability </a:t>
            </a:r>
          </a:p>
          <a:p>
            <a:r>
              <a:rPr lang="en-US" sz="2200"/>
              <a:t>Effects of various types of tapes on performance </a:t>
            </a:r>
          </a:p>
          <a:p>
            <a:r>
              <a:rPr lang="en-US" sz="2200"/>
              <a:t>Effects of fatigue on joint stability at the ankle </a:t>
            </a:r>
          </a:p>
          <a:p>
            <a:r>
              <a:rPr lang="en-US" sz="2200"/>
              <a:t>Effects of speed on joint stability at the ankle </a:t>
            </a:r>
          </a:p>
          <a:p>
            <a:r>
              <a:rPr lang="en-US" sz="2200"/>
              <a:t>Effects of surfaces on joint stability at the ankle </a:t>
            </a:r>
          </a:p>
          <a:p>
            <a:r>
              <a:rPr lang="en-US" sz="2200"/>
              <a:t>Effects of an ankle ligament strengthening </a:t>
            </a:r>
            <a:r>
              <a:rPr lang="en-US" sz="2200" err="1"/>
              <a:t>programme</a:t>
            </a:r>
            <a:r>
              <a:rPr lang="en-US" sz="2200"/>
              <a:t> on stability </a:t>
            </a:r>
          </a:p>
          <a:p>
            <a:r>
              <a:rPr lang="en-US" sz="2200"/>
              <a:t>Effects of footwear types on stability </a:t>
            </a:r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E1B279BB-D54E-629E-A574-00F8B8EA61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0690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160"/>
    </mc:Choice>
    <mc:Fallback>
      <p:transition spd="slow" advTm="841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42AAC-DBBB-42C1-45BF-577EA5485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Equipment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8B3673-254E-F00F-413B-85B84DD956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i="1"/>
              <a:t>Elastic adhesive bandage 7.5cmx5m, (</a:t>
            </a:r>
            <a:r>
              <a:rPr lang="en-US" i="1" err="1"/>
              <a:t>Sporttape,Caerphilly,South</a:t>
            </a:r>
            <a:r>
              <a:rPr lang="en-US" i="1"/>
              <a:t> Wales). Available at :</a:t>
            </a:r>
            <a:r>
              <a:rPr lang="en-US" i="1">
                <a:hlinkClick r:id="rId4"/>
              </a:rPr>
              <a:t>https://sporttape.co.uk/products/taping-strapping-course-foot-ankle?srsltid=AfmBOoqnBBJ5-gx8220ZPPG1PapMU29iB0TljokE2fEXTL45aXQDw6d2&amp;variant=48439331324220</a:t>
            </a:r>
            <a:r>
              <a:rPr lang="en-US" i="1"/>
              <a:t> (Accessed 28/04/25) </a:t>
            </a:r>
          </a:p>
          <a:p>
            <a:r>
              <a:rPr lang="en-US"/>
              <a:t>Zinc oxide tan 5cmx5m</a:t>
            </a:r>
            <a:r>
              <a:rPr lang="en-US" i="1"/>
              <a:t>,(</a:t>
            </a:r>
            <a:r>
              <a:rPr lang="en-US" i="1" err="1"/>
              <a:t>Sporttape,Caerphilly,South</a:t>
            </a:r>
            <a:r>
              <a:rPr lang="en-US" i="1"/>
              <a:t> Wales). Available at :</a:t>
            </a:r>
            <a:r>
              <a:rPr lang="en-US" i="1">
                <a:hlinkClick r:id="rId4"/>
              </a:rPr>
              <a:t>https://sporttape.co.uk/products/taping-strapping-course-foot-ankle?srsltid=AfmBOoqnBBJ5-gx8220ZPPG1PapMU29iB0TljokE2fEXTL45aXQDw6d2&amp;variant=48439331324220</a:t>
            </a:r>
            <a:r>
              <a:rPr lang="en-US" i="1"/>
              <a:t> (Accessed 28/04/25) </a:t>
            </a:r>
            <a:endParaRPr lang="en-US"/>
          </a:p>
          <a:p>
            <a:endParaRPr lang="en-US"/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4ED6ECDD-FA65-5BD2-0792-7CDCBB016E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9890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86"/>
    </mc:Choice>
    <mc:Fallback>
      <p:transition spd="slow" advTm="29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6B316-06B8-9D56-C261-5D04B8C016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E48AE-9646-A55D-6BD0-95F2BE5BF3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7718"/>
            <a:ext cx="10515600" cy="460924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600" i="1" err="1"/>
              <a:t>Warburton.B</a:t>
            </a:r>
            <a:r>
              <a:rPr lang="en-US" sz="1600" i="1"/>
              <a:t>,(2025).Ankle taping tutorial , </a:t>
            </a:r>
            <a:r>
              <a:rPr lang="en-US" sz="1600" i="1" err="1"/>
              <a:t>Sporttape</a:t>
            </a:r>
            <a:r>
              <a:rPr lang="en-US" sz="1600" i="1"/>
              <a:t> . Available at :</a:t>
            </a:r>
            <a:r>
              <a:rPr lang="en-US" sz="1600" i="1">
                <a:hlinkClick r:id="rId4"/>
              </a:rPr>
              <a:t>htps://sporttape.co.uk/products/taping-strapping-course-foot-ankle?srsltid=AfmBOoqnBBJ5-gx8220ZPPG1PapMU29iB0TljokE2fEXTL45aXQDw6d2&amp;variant=48439331324220</a:t>
            </a:r>
            <a:r>
              <a:rPr lang="en-US" sz="1600" i="1"/>
              <a:t>(Accessed 28/04/25)</a:t>
            </a:r>
          </a:p>
          <a:p>
            <a:r>
              <a:rPr lang="en-US" sz="1600" i="1"/>
              <a:t>Heit et al,(2025) . The effect of ankle taping and bracing on joint position sense in the stable ankle , Human kinetics journal. Available at : </a:t>
            </a:r>
            <a:r>
              <a:rPr lang="en-US" sz="1600" i="1">
                <a:hlinkClick r:id="rId5"/>
              </a:rPr>
              <a:t>https://journals.humankinetics.com/view/journals/jsr/5/3/article-p206.xml</a:t>
            </a:r>
            <a:r>
              <a:rPr lang="en-US" sz="1600" i="1"/>
              <a:t>  (Accessed 28/04/25)</a:t>
            </a:r>
          </a:p>
          <a:p>
            <a:r>
              <a:rPr lang="en-US" sz="1600" i="1"/>
              <a:t>Karlsson et al , (2012). The effect of taping on ankle stability, Journal of sports medicine, Available at : </a:t>
            </a:r>
            <a:r>
              <a:rPr lang="en-US" sz="1600">
                <a:hlinkClick r:id="rId6"/>
              </a:rPr>
              <a:t>https://link.springer.com/article/10.2165/00007256-199316030-00005</a:t>
            </a:r>
            <a:r>
              <a:rPr lang="en-US" sz="1600" i="1"/>
              <a:t>(Accessed 28/04/25) </a:t>
            </a:r>
          </a:p>
          <a:p>
            <a:r>
              <a:rPr lang="en-US" sz="1600" i="1" err="1"/>
              <a:t>Kertrangera</a:t>
            </a:r>
            <a:r>
              <a:rPr lang="en-US" sz="1600" i="1"/>
              <a:t> et al ,(2017). The effects of ankle taping on functional performance in participants with functional ankle stability , Physical therapy in sport . Available at : </a:t>
            </a:r>
            <a:r>
              <a:rPr lang="en-US" sz="1600">
                <a:hlinkClick r:id="rId7"/>
              </a:rPr>
              <a:t>https://www.sciencedirect.com/science/article/pii/S1466853X16300049</a:t>
            </a:r>
            <a:r>
              <a:rPr lang="en-US" sz="1600" i="1"/>
              <a:t>(Accessed 28/04/35) </a:t>
            </a:r>
          </a:p>
          <a:p>
            <a:r>
              <a:rPr lang="en-US" sz="1600" i="1" err="1"/>
              <a:t>Trajjan</a:t>
            </a:r>
            <a:r>
              <a:rPr lang="en-US" sz="1600" i="1"/>
              <a:t> et al , (2006). Single leg balance test to identify the risk of ankle sprains , British journal of sports medicine. Available at : </a:t>
            </a:r>
            <a:r>
              <a:rPr lang="en-US" sz="1600" i="1">
                <a:hlinkClick r:id="rId8"/>
              </a:rPr>
              <a:t>https://bjsm.bmj.com/content/40/7/610.short(Accessed</a:t>
            </a:r>
            <a:r>
              <a:rPr lang="en-US" sz="1600" i="1"/>
              <a:t> 28/04/25) </a:t>
            </a:r>
          </a:p>
          <a:p>
            <a:r>
              <a:rPr lang="en-US" sz="1600" i="1"/>
              <a:t>Vicen et al , (2008) . Ankle tape does not impair performance in jump or balance actions, Jornal of sport science and medicine . Available at :</a:t>
            </a:r>
            <a:r>
              <a:rPr lang="en-US" sz="1600" i="1">
                <a:hlinkClick r:id="rId9"/>
              </a:rPr>
              <a:t>https://pmc.ncbi.nlm.nih.gov/articles/PMC3761903/</a:t>
            </a:r>
            <a:r>
              <a:rPr lang="en-US" sz="1600" i="1"/>
              <a:t> ( Accessed 28/04/25)</a:t>
            </a:r>
          </a:p>
          <a:p>
            <a:r>
              <a:rPr lang="en-US" sz="1600" i="1"/>
              <a:t>Raymond et al , (2012). The effects of ankle taping / bracing on </a:t>
            </a:r>
            <a:r>
              <a:rPr lang="en-US" sz="1600" i="1" err="1"/>
              <a:t>propreoception</a:t>
            </a:r>
            <a:r>
              <a:rPr lang="en-US" sz="1600" i="1"/>
              <a:t> in functional ankle instability , Journal of science and medicine in sport . Available at : </a:t>
            </a:r>
            <a:r>
              <a:rPr lang="en-US" sz="1600" i="1">
                <a:hlinkClick r:id="rId10"/>
              </a:rPr>
              <a:t>https://www.sciencedirect.com/science/article/pii/S1440244012000369</a:t>
            </a:r>
            <a:r>
              <a:rPr lang="en-US" sz="1600" i="1"/>
              <a:t> (Accessed 28/04/25)</a:t>
            </a:r>
          </a:p>
          <a:p>
            <a:endParaRPr lang="en-US" sz="1400" i="1"/>
          </a:p>
          <a:p>
            <a:endParaRPr lang="en-US" sz="1400"/>
          </a:p>
          <a:p>
            <a:endParaRPr lang="en-US" sz="1400" i="1"/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EA79DF97-A994-42DD-66EB-24E5123E6B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690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65"/>
    </mc:Choice>
    <mc:Fallback>
      <p:transition spd="slow" advTm="2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1089</Words>
  <Application>Microsoft Macintosh PowerPoint</Application>
  <PresentationFormat>Widescreen</PresentationFormat>
  <Paragraphs>74</Paragraphs>
  <Slides>10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Effects of taping on ankle stability </vt:lpstr>
      <vt:lpstr>Introduction</vt:lpstr>
      <vt:lpstr>Methods</vt:lpstr>
      <vt:lpstr>Data</vt:lpstr>
      <vt:lpstr>Outcomes</vt:lpstr>
      <vt:lpstr>Outcomes </vt:lpstr>
      <vt:lpstr>Outcomes</vt:lpstr>
      <vt:lpstr>Future research </vt:lpstr>
      <vt:lpstr>Equipment references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Cai Evans (2304980)</cp:lastModifiedBy>
  <cp:revision>1</cp:revision>
  <dcterms:created xsi:type="dcterms:W3CDTF">2025-04-27T17:44:14Z</dcterms:created>
  <dcterms:modified xsi:type="dcterms:W3CDTF">2025-05-07T18:30:38Z</dcterms:modified>
</cp:coreProperties>
</file>