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16"/>
  </p:notesMasterIdLst>
  <p:handoutMasterIdLst>
    <p:handoutMasterId r:id="rId17"/>
  </p:handoutMasterIdLst>
  <p:sldIdLst>
    <p:sldId id="256" r:id="rId4"/>
    <p:sldId id="257" r:id="rId5"/>
    <p:sldId id="293" r:id="rId6"/>
    <p:sldId id="298" r:id="rId7"/>
    <p:sldId id="299" r:id="rId8"/>
    <p:sldId id="307" r:id="rId9"/>
    <p:sldId id="309" r:id="rId10"/>
    <p:sldId id="310" r:id="rId11"/>
    <p:sldId id="311" r:id="rId12"/>
    <p:sldId id="312" r:id="rId13"/>
    <p:sldId id="314" r:id="rId14"/>
    <p:sldId id="291" r:id="rId15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5846" autoAdjust="0"/>
  </p:normalViewPr>
  <p:slideViewPr>
    <p:cSldViewPr>
      <p:cViewPr varScale="1">
        <p:scale>
          <a:sx n="100" d="100"/>
          <a:sy n="100" d="100"/>
        </p:scale>
        <p:origin x="1914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21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03/11/2017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11/3/2017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 https://developer.xamarin.com/guides/cross-platform/application_fundamentals/pcl/</a:t>
            </a:r>
          </a:p>
          <a:p>
            <a:r>
              <a:rPr lang="en-GB" b="0" dirty="0"/>
              <a:t>Image</a:t>
            </a:r>
            <a:r>
              <a:rPr lang="en-GB" b="0" baseline="0" dirty="0"/>
              <a:t> source: https://developer.xamarin.com/guides/cross-platform/application_fundamentals/pcl/introduction_to_portable_class_libraries/Images/image1.png [accessed: 11-Oct-2017]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4325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Read</a:t>
            </a:r>
            <a:r>
              <a:rPr lang="en-GB" baseline="0" dirty="0" smtClean="0"/>
              <a:t>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http://deviq.com/dependency-injection/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https://en.wikipedia.org/wiki/Dependency_injection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https://docs.microsoft.com/en-us/aspnet/core/fundamentals/dependency-injection</a:t>
            </a:r>
          </a:p>
          <a:p>
            <a:endParaRPr lang="en-GB" dirty="0" smtClean="0"/>
          </a:p>
          <a:p>
            <a:r>
              <a:rPr lang="en-GB" dirty="0" smtClean="0"/>
              <a:t>We will be using the method</a:t>
            </a:r>
            <a:r>
              <a:rPr lang="en-GB" baseline="0" dirty="0" smtClean="0"/>
              <a:t> approach with respect to point 3.</a:t>
            </a:r>
          </a:p>
          <a:p>
            <a:r>
              <a:rPr lang="en-GB" baseline="0" dirty="0" smtClean="0"/>
              <a:t>We will be injecting dependencies on app </a:t>
            </a:r>
            <a:r>
              <a:rPr lang="en-GB" baseline="0" dirty="0" err="1" smtClean="0"/>
              <a:t>startup</a:t>
            </a:r>
            <a:endParaRPr lang="en-GB" baseline="0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Android: the application class, which is instantiated before any other class when the process for your application/package is created.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iOS: the </a:t>
            </a:r>
            <a:r>
              <a:rPr lang="en-GB" baseline="0" dirty="0" err="1" smtClean="0"/>
              <a:t>AppDelegate</a:t>
            </a:r>
            <a:r>
              <a:rPr lang="en-GB" baseline="0" dirty="0" smtClean="0"/>
              <a:t> class, the root object of your app which performs any start-up code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25167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Read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http://deviq.com/dependency-injection/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41158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Read</a:t>
            </a:r>
            <a:r>
              <a:rPr lang="en-GB" baseline="0" dirty="0" smtClean="0"/>
              <a:t> more:</a:t>
            </a:r>
          </a:p>
          <a:p>
            <a:r>
              <a:rPr lang="en-GB" dirty="0" smtClean="0"/>
              <a:t>https://www.martinfowler.com/articles/injection.html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5845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</a:t>
            </a:r>
            <a:r>
              <a:rPr lang="en-GB" baseline="0" dirty="0" smtClean="0"/>
              <a:t> more for differences between Registry and Singleton patterns.</a:t>
            </a:r>
          </a:p>
          <a:p>
            <a:r>
              <a:rPr lang="en-GB" smtClean="0"/>
              <a:t>https://stackoverflow.com/questions/16744424/whats-the-difference-between-singleton-and-registry-design-pattern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34501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6307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11/3/2017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11/3/2017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11/3/2017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11/3/2017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11/3/2017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11/3/2017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developer.xamarin.com/guides/cross-platform/application_fundamentals/code-sharing/#Portable_Class_Libraries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stackoverflow.com/questions/16744424/whats-the-difference-between-singleton-and-registry-design-pattern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PCLs and </a:t>
            </a:r>
            <a:r>
              <a:rPr lang="en-GB" smtClean="0"/>
              <a:t>Dependency Injection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2: </a:t>
            </a:r>
            <a:r>
              <a:rPr lang="en-GB" dirty="0"/>
              <a:t>Advanced Mobile Application Development (AMAD)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23-Oct-2017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Portable Class Libraries</a:t>
            </a:r>
          </a:p>
          <a:p>
            <a:r>
              <a:rPr lang="en-GB" dirty="0" smtClean="0"/>
              <a:t>Dependency Injection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4092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Xamarin</a:t>
            </a:r>
            <a:r>
              <a:rPr lang="en-GB" dirty="0"/>
              <a:t> Code Sharing </a:t>
            </a:r>
            <a:r>
              <a:rPr lang="en-GB" dirty="0" smtClean="0"/>
              <a:t>Options</a:t>
            </a:r>
            <a:br>
              <a:rPr lang="en-GB" dirty="0" smtClean="0"/>
            </a:br>
            <a:r>
              <a:rPr lang="en-GB" dirty="0" smtClean="0">
                <a:hlinkClick r:id="rId3"/>
              </a:rPr>
              <a:t>Portable Class Libraries</a:t>
            </a:r>
            <a:r>
              <a:rPr lang="en-GB" dirty="0" smtClean="0"/>
              <a:t> (PCLs)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4495800"/>
          </a:xfrm>
        </p:spPr>
        <p:txBody>
          <a:bodyPr/>
          <a:lstStyle/>
          <a:p>
            <a:r>
              <a:rPr lang="en-GB" dirty="0" smtClean="0"/>
              <a:t>Most optimal - all shared code is in a PCL project.</a:t>
            </a:r>
          </a:p>
          <a:p>
            <a:r>
              <a:rPr lang="en-GB" dirty="0" smtClean="0"/>
              <a:t>Platform-specific projects for non-shared code.</a:t>
            </a:r>
          </a:p>
          <a:p>
            <a:r>
              <a:rPr lang="en-GB" dirty="0" smtClean="0"/>
              <a:t>Uses </a:t>
            </a:r>
            <a:r>
              <a:rPr lang="en-GB" b="1" dirty="0"/>
              <a:t>interfaces to inject platform-specific functionality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79912" y="3140968"/>
            <a:ext cx="4853940" cy="36776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5595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Tight Coupling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Directly instantiating collaborators using new keyword.</a:t>
            </a:r>
          </a:p>
          <a:p>
            <a:r>
              <a:rPr lang="en-GB" dirty="0" smtClean="0"/>
              <a:t>The classes instantiating the collaborators are dependent on them.</a:t>
            </a:r>
            <a:endParaRPr lang="en-GB" dirty="0"/>
          </a:p>
        </p:txBody>
      </p:sp>
      <p:grpSp>
        <p:nvGrpSpPr>
          <p:cNvPr id="28" name="Group 27"/>
          <p:cNvGrpSpPr/>
          <p:nvPr/>
        </p:nvGrpSpPr>
        <p:grpSpPr>
          <a:xfrm>
            <a:off x="580400" y="3823552"/>
            <a:ext cx="8145288" cy="2773800"/>
            <a:chOff x="499356" y="2042100"/>
            <a:chExt cx="8145288" cy="2773800"/>
          </a:xfrm>
        </p:grpSpPr>
        <p:grpSp>
          <p:nvGrpSpPr>
            <p:cNvPr id="4" name="Group 3"/>
            <p:cNvGrpSpPr/>
            <p:nvPr/>
          </p:nvGrpSpPr>
          <p:grpSpPr>
            <a:xfrm>
              <a:off x="499356" y="2042100"/>
              <a:ext cx="1843830" cy="993600"/>
              <a:chOff x="4055" y="861000"/>
              <a:chExt cx="1843830" cy="993600"/>
            </a:xfrm>
          </p:grpSpPr>
          <p:sp>
            <p:nvSpPr>
              <p:cNvPr id="26" name="Rounded Rectangle 25"/>
              <p:cNvSpPr/>
              <p:nvPr/>
            </p:nvSpPr>
            <p:spPr>
              <a:xfrm>
                <a:off x="4055" y="861000"/>
                <a:ext cx="1843830" cy="993600"/>
              </a:xfrm>
              <a:prstGeom prst="roundRect">
                <a:avLst>
                  <a:gd name="adj" fmla="val 10000"/>
                </a:avLst>
              </a:prstGeom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27" name="Rounded Rectangle 4"/>
              <p:cNvSpPr/>
              <p:nvPr/>
            </p:nvSpPr>
            <p:spPr>
              <a:xfrm>
                <a:off x="4055" y="861000"/>
                <a:ext cx="1843830" cy="662400"/>
              </a:xfrm>
              <a:prstGeom prst="rect">
                <a:avLst/>
              </a:prstGeom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163576" tIns="163576" rIns="163576" bIns="87630" numCol="1" spcCol="1270" anchor="t" anchorCtr="0">
                <a:noAutofit/>
              </a:bodyPr>
              <a:lstStyle/>
              <a:p>
                <a:pPr lvl="0" algn="l" defTabSz="10223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en-GB" sz="2300" kern="1200" dirty="0" smtClean="0"/>
                  <a:t>Button in UI</a:t>
                </a:r>
                <a:endParaRPr lang="en-GB" sz="2300" kern="1200" dirty="0"/>
              </a:p>
            </p:txBody>
          </p:sp>
        </p:grpSp>
        <p:grpSp>
          <p:nvGrpSpPr>
            <p:cNvPr id="5" name="Group 4"/>
            <p:cNvGrpSpPr/>
            <p:nvPr/>
          </p:nvGrpSpPr>
          <p:grpSpPr>
            <a:xfrm>
              <a:off x="877008" y="2704500"/>
              <a:ext cx="1843830" cy="2111400"/>
              <a:chOff x="381707" y="1523400"/>
              <a:chExt cx="1843830" cy="2111400"/>
            </a:xfrm>
          </p:grpSpPr>
          <p:sp>
            <p:nvSpPr>
              <p:cNvPr id="24" name="Rounded Rectangle 23"/>
              <p:cNvSpPr/>
              <p:nvPr/>
            </p:nvSpPr>
            <p:spPr>
              <a:xfrm>
                <a:off x="381707" y="1523400"/>
                <a:ext cx="1843830" cy="2111400"/>
              </a:xfrm>
              <a:prstGeom prst="roundRect">
                <a:avLst>
                  <a:gd name="adj" fmla="val 10000"/>
                </a:avLst>
              </a:prstGeom>
            </p:spPr>
            <p:style>
              <a:lnRef idx="2">
                <a:schemeClr val="accen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lt1">
                  <a:alpha val="9000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lt1">
                  <a:alpha val="9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</p:sp>
          <p:sp>
            <p:nvSpPr>
              <p:cNvPr id="25" name="Rounded Rectangle 6"/>
              <p:cNvSpPr/>
              <p:nvPr/>
            </p:nvSpPr>
            <p:spPr>
              <a:xfrm>
                <a:off x="435711" y="1577404"/>
                <a:ext cx="1735822" cy="2003392"/>
              </a:xfrm>
              <a:prstGeom prst="rect">
                <a:avLst/>
              </a:prstGeom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 spcFirstLastPara="0" vert="horz" wrap="square" lIns="128016" tIns="128016" rIns="128016" bIns="128016" numCol="1" spcCol="1270" anchor="t" anchorCtr="0">
                <a:noAutofit/>
              </a:bodyPr>
              <a:lstStyle/>
              <a:p>
                <a:pPr marL="171450" lvl="1" indent="-171450" algn="l" defTabSz="800100">
                  <a:lnSpc>
                    <a:spcPct val="90000"/>
                  </a:lnSpc>
                  <a:spcBef>
                    <a:spcPct val="0"/>
                  </a:spcBef>
                  <a:spcAft>
                    <a:spcPct val="15000"/>
                  </a:spcAft>
                  <a:buChar char="••"/>
                </a:pPr>
                <a:r>
                  <a:rPr lang="en-GB" sz="1800" kern="1200" dirty="0" smtClean="0"/>
                  <a:t>Creates new BLL Object</a:t>
                </a:r>
                <a:endParaRPr lang="en-GB" sz="1800" kern="1200" dirty="0"/>
              </a:p>
              <a:p>
                <a:pPr marL="171450" lvl="1" indent="-171450" algn="l" defTabSz="800100">
                  <a:lnSpc>
                    <a:spcPct val="90000"/>
                  </a:lnSpc>
                  <a:spcBef>
                    <a:spcPct val="0"/>
                  </a:spcBef>
                  <a:spcAft>
                    <a:spcPct val="15000"/>
                  </a:spcAft>
                  <a:buChar char="••"/>
                </a:pPr>
                <a:r>
                  <a:rPr lang="en-GB" sz="1800" kern="1200" dirty="0" smtClean="0"/>
                  <a:t>Calls BLL object method to get Business object</a:t>
                </a:r>
                <a:endParaRPr lang="en-GB" sz="1800" kern="1200" dirty="0"/>
              </a:p>
            </p:txBody>
          </p:sp>
        </p:grpSp>
        <p:grpSp>
          <p:nvGrpSpPr>
            <p:cNvPr id="6" name="Group 5"/>
            <p:cNvGrpSpPr/>
            <p:nvPr/>
          </p:nvGrpSpPr>
          <p:grpSpPr>
            <a:xfrm>
              <a:off x="2622705" y="2143769"/>
              <a:ext cx="592578" cy="459060"/>
              <a:chOff x="2127404" y="962669"/>
              <a:chExt cx="592578" cy="459060"/>
            </a:xfrm>
          </p:grpSpPr>
          <p:sp>
            <p:nvSpPr>
              <p:cNvPr id="22" name="Right Arrow 21"/>
              <p:cNvSpPr/>
              <p:nvPr/>
            </p:nvSpPr>
            <p:spPr>
              <a:xfrm>
                <a:off x="2127404" y="962669"/>
                <a:ext cx="592578" cy="459060"/>
              </a:xfrm>
              <a:prstGeom prst="rightArrow">
                <a:avLst>
                  <a:gd name="adj1" fmla="val 60000"/>
                  <a:gd name="adj2" fmla="val 50000"/>
                </a:avLst>
              </a:prstGeom>
            </p:spPr>
            <p:style>
              <a:lnRef idx="0">
                <a:schemeClr val="accent1">
                  <a:tint val="60000"/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1">
                  <a:tint val="6000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1">
                  <a:tint val="6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23" name="Right Arrow 8"/>
              <p:cNvSpPr/>
              <p:nvPr/>
            </p:nvSpPr>
            <p:spPr>
              <a:xfrm>
                <a:off x="2127404" y="1054481"/>
                <a:ext cx="454860" cy="275436"/>
              </a:xfrm>
              <a:prstGeom prst="rect">
                <a:avLst/>
              </a:prstGeom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0" tIns="0" rIns="0" bIns="0" numCol="1" spcCol="1270" anchor="ctr" anchorCtr="0">
                <a:noAutofit/>
              </a:bodyPr>
              <a:lstStyle/>
              <a:p>
                <a:pPr lvl="0" algn="ctr" defTabSz="80010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en-GB" sz="1800" kern="1200"/>
              </a:p>
            </p:txBody>
          </p:sp>
        </p:grpSp>
        <p:grpSp>
          <p:nvGrpSpPr>
            <p:cNvPr id="7" name="Group 6"/>
            <p:cNvGrpSpPr/>
            <p:nvPr/>
          </p:nvGrpSpPr>
          <p:grpSpPr>
            <a:xfrm>
              <a:off x="3461259" y="2042100"/>
              <a:ext cx="1843830" cy="993600"/>
              <a:chOff x="2965958" y="861000"/>
              <a:chExt cx="1843830" cy="993600"/>
            </a:xfrm>
          </p:grpSpPr>
          <p:sp>
            <p:nvSpPr>
              <p:cNvPr id="20" name="Rounded Rectangle 19"/>
              <p:cNvSpPr/>
              <p:nvPr/>
            </p:nvSpPr>
            <p:spPr>
              <a:xfrm>
                <a:off x="2965958" y="861000"/>
                <a:ext cx="1843830" cy="993600"/>
              </a:xfrm>
              <a:prstGeom prst="roundRect">
                <a:avLst>
                  <a:gd name="adj" fmla="val 10000"/>
                </a:avLst>
              </a:prstGeom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21" name="Rounded Rectangle 10"/>
              <p:cNvSpPr/>
              <p:nvPr/>
            </p:nvSpPr>
            <p:spPr>
              <a:xfrm>
                <a:off x="2965958" y="861000"/>
                <a:ext cx="1843830" cy="662400"/>
              </a:xfrm>
              <a:prstGeom prst="rect">
                <a:avLst/>
              </a:prstGeom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163576" tIns="163576" rIns="163576" bIns="87630" numCol="1" spcCol="1270" anchor="t" anchorCtr="0">
                <a:noAutofit/>
              </a:bodyPr>
              <a:lstStyle/>
              <a:p>
                <a:pPr lvl="0" algn="l" defTabSz="10223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en-GB" sz="2300" kern="1200" dirty="0" smtClean="0"/>
                  <a:t>BLL Class</a:t>
                </a:r>
                <a:endParaRPr lang="en-GB" sz="2300" kern="1200" dirty="0"/>
              </a:p>
            </p:txBody>
          </p:sp>
        </p:grpSp>
        <p:grpSp>
          <p:nvGrpSpPr>
            <p:cNvPr id="8" name="Group 7"/>
            <p:cNvGrpSpPr/>
            <p:nvPr/>
          </p:nvGrpSpPr>
          <p:grpSpPr>
            <a:xfrm>
              <a:off x="3838911" y="2704500"/>
              <a:ext cx="1843830" cy="2111400"/>
              <a:chOff x="3343610" y="1523400"/>
              <a:chExt cx="1843830" cy="2111400"/>
            </a:xfrm>
          </p:grpSpPr>
          <p:sp>
            <p:nvSpPr>
              <p:cNvPr id="18" name="Rounded Rectangle 17"/>
              <p:cNvSpPr/>
              <p:nvPr/>
            </p:nvSpPr>
            <p:spPr>
              <a:xfrm>
                <a:off x="3343610" y="1523400"/>
                <a:ext cx="1843830" cy="2111400"/>
              </a:xfrm>
              <a:prstGeom prst="roundRect">
                <a:avLst>
                  <a:gd name="adj" fmla="val 10000"/>
                </a:avLst>
              </a:prstGeom>
            </p:spPr>
            <p:style>
              <a:lnRef idx="2">
                <a:schemeClr val="accen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lt1">
                  <a:alpha val="9000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lt1">
                  <a:alpha val="9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</p:sp>
          <p:sp>
            <p:nvSpPr>
              <p:cNvPr id="19" name="Rounded Rectangle 12"/>
              <p:cNvSpPr/>
              <p:nvPr/>
            </p:nvSpPr>
            <p:spPr>
              <a:xfrm>
                <a:off x="3397614" y="1577404"/>
                <a:ext cx="1735822" cy="2003392"/>
              </a:xfrm>
              <a:prstGeom prst="rect">
                <a:avLst/>
              </a:prstGeom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 spcFirstLastPara="0" vert="horz" wrap="square" lIns="128016" tIns="128016" rIns="128016" bIns="128016" numCol="1" spcCol="1270" anchor="t" anchorCtr="0">
                <a:noAutofit/>
              </a:bodyPr>
              <a:lstStyle/>
              <a:p>
                <a:pPr marL="171450" lvl="1" indent="-171450" algn="l" defTabSz="800100">
                  <a:lnSpc>
                    <a:spcPct val="90000"/>
                  </a:lnSpc>
                  <a:spcBef>
                    <a:spcPct val="0"/>
                  </a:spcBef>
                  <a:spcAft>
                    <a:spcPct val="15000"/>
                  </a:spcAft>
                  <a:buChar char="••"/>
                </a:pPr>
                <a:r>
                  <a:rPr lang="en-GB" sz="1800" kern="1200" dirty="0" smtClean="0"/>
                  <a:t>Creates DAL object</a:t>
                </a:r>
                <a:endParaRPr lang="en-GB" sz="1800" kern="1200" dirty="0"/>
              </a:p>
              <a:p>
                <a:pPr marL="171450" lvl="1" indent="-171450" algn="l" defTabSz="800100">
                  <a:lnSpc>
                    <a:spcPct val="90000"/>
                  </a:lnSpc>
                  <a:spcBef>
                    <a:spcPct val="0"/>
                  </a:spcBef>
                  <a:spcAft>
                    <a:spcPct val="15000"/>
                  </a:spcAft>
                  <a:buChar char="••"/>
                </a:pPr>
                <a:r>
                  <a:rPr lang="en-GB" sz="1800" kern="1200" dirty="0" smtClean="0"/>
                  <a:t>Calls DAL object’s method to load data</a:t>
                </a:r>
                <a:endParaRPr lang="en-GB" sz="1800" kern="1200" dirty="0"/>
              </a:p>
            </p:txBody>
          </p:sp>
        </p:grpSp>
        <p:grpSp>
          <p:nvGrpSpPr>
            <p:cNvPr id="9" name="Group 8"/>
            <p:cNvGrpSpPr/>
            <p:nvPr/>
          </p:nvGrpSpPr>
          <p:grpSpPr>
            <a:xfrm>
              <a:off x="5584608" y="2143769"/>
              <a:ext cx="592578" cy="459060"/>
              <a:chOff x="5089307" y="962669"/>
              <a:chExt cx="592578" cy="459060"/>
            </a:xfrm>
          </p:grpSpPr>
          <p:sp>
            <p:nvSpPr>
              <p:cNvPr id="16" name="Right Arrow 15"/>
              <p:cNvSpPr/>
              <p:nvPr/>
            </p:nvSpPr>
            <p:spPr>
              <a:xfrm>
                <a:off x="5089307" y="962669"/>
                <a:ext cx="592578" cy="459060"/>
              </a:xfrm>
              <a:prstGeom prst="rightArrow">
                <a:avLst>
                  <a:gd name="adj1" fmla="val 60000"/>
                  <a:gd name="adj2" fmla="val 50000"/>
                </a:avLst>
              </a:prstGeom>
            </p:spPr>
            <p:style>
              <a:lnRef idx="0">
                <a:schemeClr val="accent1">
                  <a:tint val="60000"/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1">
                  <a:tint val="6000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1">
                  <a:tint val="6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17" name="Right Arrow 14"/>
              <p:cNvSpPr/>
              <p:nvPr/>
            </p:nvSpPr>
            <p:spPr>
              <a:xfrm>
                <a:off x="5089307" y="1054481"/>
                <a:ext cx="454860" cy="275436"/>
              </a:xfrm>
              <a:prstGeom prst="rect">
                <a:avLst/>
              </a:prstGeom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0" tIns="0" rIns="0" bIns="0" numCol="1" spcCol="1270" anchor="ctr" anchorCtr="0">
                <a:noAutofit/>
              </a:bodyPr>
              <a:lstStyle/>
              <a:p>
                <a:pPr lvl="0" algn="ctr" defTabSz="80010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endParaRPr lang="en-GB" sz="1800" kern="1200"/>
              </a:p>
            </p:txBody>
          </p:sp>
        </p:grpSp>
        <p:grpSp>
          <p:nvGrpSpPr>
            <p:cNvPr id="10" name="Group 9"/>
            <p:cNvGrpSpPr/>
            <p:nvPr/>
          </p:nvGrpSpPr>
          <p:grpSpPr>
            <a:xfrm>
              <a:off x="6423162" y="2042100"/>
              <a:ext cx="1843830" cy="993600"/>
              <a:chOff x="5927861" y="861000"/>
              <a:chExt cx="1843830" cy="993600"/>
            </a:xfrm>
          </p:grpSpPr>
          <p:sp>
            <p:nvSpPr>
              <p:cNvPr id="14" name="Rounded Rectangle 13"/>
              <p:cNvSpPr/>
              <p:nvPr/>
            </p:nvSpPr>
            <p:spPr>
              <a:xfrm>
                <a:off x="5927861" y="861000"/>
                <a:ext cx="1843830" cy="993600"/>
              </a:xfrm>
              <a:prstGeom prst="roundRect">
                <a:avLst>
                  <a:gd name="adj" fmla="val 10000"/>
                </a:avLst>
              </a:prstGeom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15" name="Rounded Rectangle 16"/>
              <p:cNvSpPr/>
              <p:nvPr/>
            </p:nvSpPr>
            <p:spPr>
              <a:xfrm>
                <a:off x="5927861" y="861000"/>
                <a:ext cx="1843830" cy="662400"/>
              </a:xfrm>
              <a:prstGeom prst="rect">
                <a:avLst/>
              </a:prstGeom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lt1"/>
              </a:fontRef>
            </p:style>
            <p:txBody>
              <a:bodyPr spcFirstLastPara="0" vert="horz" wrap="square" lIns="163576" tIns="163576" rIns="163576" bIns="87630" numCol="1" spcCol="1270" anchor="t" anchorCtr="0">
                <a:noAutofit/>
              </a:bodyPr>
              <a:lstStyle/>
              <a:p>
                <a:pPr lvl="0" algn="l" defTabSz="10223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en-GB" sz="2300" kern="1200" dirty="0" smtClean="0"/>
                  <a:t>DAL Class</a:t>
                </a:r>
                <a:endParaRPr lang="en-GB" sz="2300" kern="1200" dirty="0"/>
              </a:p>
            </p:txBody>
          </p:sp>
        </p:grpSp>
        <p:grpSp>
          <p:nvGrpSpPr>
            <p:cNvPr id="11" name="Group 10"/>
            <p:cNvGrpSpPr/>
            <p:nvPr/>
          </p:nvGrpSpPr>
          <p:grpSpPr>
            <a:xfrm>
              <a:off x="6800814" y="2704500"/>
              <a:ext cx="1843830" cy="2111400"/>
              <a:chOff x="6305513" y="1523400"/>
              <a:chExt cx="1843830" cy="2111400"/>
            </a:xfrm>
          </p:grpSpPr>
          <p:sp>
            <p:nvSpPr>
              <p:cNvPr id="12" name="Rounded Rectangle 11"/>
              <p:cNvSpPr/>
              <p:nvPr/>
            </p:nvSpPr>
            <p:spPr>
              <a:xfrm>
                <a:off x="6305513" y="1523400"/>
                <a:ext cx="1843830" cy="2111400"/>
              </a:xfrm>
              <a:prstGeom prst="roundRect">
                <a:avLst>
                  <a:gd name="adj" fmla="val 10000"/>
                </a:avLst>
              </a:prstGeom>
            </p:spPr>
            <p:style>
              <a:lnRef idx="2">
                <a:schemeClr val="accen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lt1">
                  <a:alpha val="9000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lt1">
                  <a:alpha val="9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</p:sp>
          <p:sp>
            <p:nvSpPr>
              <p:cNvPr id="13" name="Rounded Rectangle 18"/>
              <p:cNvSpPr/>
              <p:nvPr/>
            </p:nvSpPr>
            <p:spPr>
              <a:xfrm>
                <a:off x="6359517" y="1577404"/>
                <a:ext cx="1735822" cy="2003392"/>
              </a:xfrm>
              <a:prstGeom prst="rect">
                <a:avLst/>
              </a:prstGeom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 spcFirstLastPara="0" vert="horz" wrap="square" lIns="128016" tIns="128016" rIns="128016" bIns="128016" numCol="1" spcCol="1270" anchor="t" anchorCtr="0">
                <a:noAutofit/>
              </a:bodyPr>
              <a:lstStyle/>
              <a:p>
                <a:pPr marL="171450" lvl="1" indent="-171450" algn="l" defTabSz="800100">
                  <a:lnSpc>
                    <a:spcPct val="90000"/>
                  </a:lnSpc>
                  <a:spcBef>
                    <a:spcPct val="0"/>
                  </a:spcBef>
                  <a:spcAft>
                    <a:spcPct val="15000"/>
                  </a:spcAft>
                  <a:buChar char="••"/>
                </a:pPr>
                <a:r>
                  <a:rPr lang="en-GB" sz="1800" kern="1200" dirty="0" smtClean="0"/>
                  <a:t>Creates new data model object</a:t>
                </a:r>
                <a:endParaRPr lang="en-GB" sz="1800" kern="1200" dirty="0"/>
              </a:p>
              <a:p>
                <a:pPr marL="171450" lvl="1" indent="-171450" algn="l" defTabSz="800100">
                  <a:lnSpc>
                    <a:spcPct val="90000"/>
                  </a:lnSpc>
                  <a:spcBef>
                    <a:spcPct val="0"/>
                  </a:spcBef>
                  <a:spcAft>
                    <a:spcPct val="15000"/>
                  </a:spcAft>
                  <a:buChar char="••"/>
                </a:pPr>
                <a:r>
                  <a:rPr lang="en-GB" sz="1800" kern="1200" dirty="0" smtClean="0"/>
                  <a:t>…</a:t>
                </a:r>
                <a:endParaRPr lang="en-GB" sz="1800" kern="1200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973688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Loose Coupling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Instead of directly instantiating collaborators, the </a:t>
            </a:r>
            <a:r>
              <a:rPr lang="en-GB" b="1" dirty="0" smtClean="0"/>
              <a:t>objects a class needs</a:t>
            </a:r>
            <a:r>
              <a:rPr lang="en-GB" dirty="0" smtClean="0"/>
              <a:t> to perform its actions are </a:t>
            </a:r>
            <a:r>
              <a:rPr lang="en-GB" b="1" dirty="0" smtClean="0"/>
              <a:t>provided to it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That is, the dependency (collaborating object) is injected into it – </a:t>
            </a:r>
            <a:r>
              <a:rPr lang="en-GB" b="1" dirty="0" smtClean="0"/>
              <a:t>Dependency Injection</a:t>
            </a:r>
            <a:r>
              <a:rPr lang="en-GB" dirty="0" smtClean="0"/>
              <a:t>!</a:t>
            </a:r>
          </a:p>
          <a:p>
            <a:r>
              <a:rPr lang="en-GB" dirty="0" smtClean="0"/>
              <a:t>The class using the dependency codes against:</a:t>
            </a:r>
          </a:p>
          <a:p>
            <a:pPr lvl="1"/>
            <a:r>
              <a:rPr lang="en-GB" dirty="0" smtClean="0"/>
              <a:t>An </a:t>
            </a:r>
            <a:r>
              <a:rPr lang="en-GB" dirty="0" smtClean="0"/>
              <a:t>Interface</a:t>
            </a:r>
            <a:endParaRPr lang="en-GB" dirty="0" smtClean="0"/>
          </a:p>
          <a:p>
            <a:pPr lvl="1"/>
            <a:r>
              <a:rPr lang="en-GB" dirty="0" smtClean="0"/>
              <a:t>A Base </a:t>
            </a:r>
            <a:r>
              <a:rPr lang="en-GB" dirty="0" smtClean="0"/>
              <a:t>Class</a:t>
            </a:r>
            <a:endParaRPr lang="en-GB" dirty="0" smtClean="0"/>
          </a:p>
          <a:p>
            <a:pPr lvl="1"/>
            <a:r>
              <a:rPr lang="en-GB" b="1" u="sng" dirty="0" smtClean="0"/>
              <a:t>Not</a:t>
            </a:r>
            <a:r>
              <a:rPr lang="en-GB" dirty="0" smtClean="0"/>
              <a:t> a specific implementation class</a:t>
            </a:r>
          </a:p>
          <a:p>
            <a:pPr marL="365760" lvl="1" indent="0">
              <a:spcBef>
                <a:spcPts val="1800"/>
              </a:spcBef>
              <a:buNone/>
            </a:pPr>
            <a:r>
              <a:rPr lang="en-GB" i="1" dirty="0" smtClean="0"/>
              <a:t>That is the class only interacts with interfaces or base/abstract classes!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204321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Dependency Injection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There are several ways to inject dependencies via one of the following parts of a class:</a:t>
            </a:r>
          </a:p>
          <a:p>
            <a:r>
              <a:rPr lang="en-GB" dirty="0"/>
              <a:t>Its </a:t>
            </a:r>
            <a:r>
              <a:rPr lang="en-GB" b="1" dirty="0"/>
              <a:t>Constructor Method</a:t>
            </a:r>
            <a:r>
              <a:rPr lang="en-GB" dirty="0"/>
              <a:t> (quite common):</a:t>
            </a:r>
          </a:p>
          <a:p>
            <a:pPr lvl="1"/>
            <a:r>
              <a:rPr lang="en-GB" dirty="0"/>
              <a:t>Passes an instance of the dependency via the constructor</a:t>
            </a:r>
          </a:p>
          <a:p>
            <a:pPr lvl="1"/>
            <a:r>
              <a:rPr lang="en-GB" dirty="0"/>
              <a:t>Dependency is used to initialise local field in class.</a:t>
            </a:r>
          </a:p>
          <a:p>
            <a:r>
              <a:rPr lang="en-GB" b="1" dirty="0"/>
              <a:t>Properties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The dependency is set via a property accessor setter method.</a:t>
            </a:r>
          </a:p>
          <a:p>
            <a:r>
              <a:rPr lang="en-GB" b="1" dirty="0"/>
              <a:t>Methods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Dependency is passed as a parameter to methods in the class.</a:t>
            </a:r>
          </a:p>
          <a:p>
            <a:pPr lvl="1"/>
            <a:r>
              <a:rPr lang="en-GB" dirty="0"/>
              <a:t>Useful in cases when the methods have dependencies not used elsewhere in the class, in which case property/constructor approach will be a bit of an overkill.</a:t>
            </a:r>
          </a:p>
          <a:p>
            <a:pPr lvl="1"/>
            <a:r>
              <a:rPr lang="en-GB" dirty="0"/>
              <a:t>Useful for injecting app dependencies in a Start-up class</a:t>
            </a:r>
            <a:r>
              <a:rPr lang="en-GB" dirty="0" smtClean="0"/>
              <a:t>.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6577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Dependency Injection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 fontScale="55000" lnSpcReduction="20000"/>
          </a:bodyPr>
          <a:lstStyle/>
          <a:p>
            <a:endParaRPr lang="en-GB" dirty="0" smtClean="0"/>
          </a:p>
          <a:p>
            <a:pPr marL="0" indent="0">
              <a:spcBef>
                <a:spcPts val="300"/>
              </a:spcBef>
              <a:buNone/>
            </a:pPr>
            <a:r>
              <a:rPr lang="en-GB" sz="32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ClassName</a:t>
            </a:r>
            <a:endParaRPr lang="en-GB" sz="3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300"/>
              </a:spcBef>
              <a:buNone/>
            </a:pPr>
            <a:r>
              <a:rPr lang="en-GB" sz="3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  <a:endParaRPr lang="en-GB" sz="3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300"/>
              </a:spcBef>
              <a:buNone/>
            </a:pP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sz="32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private</a:t>
            </a:r>
            <a:r>
              <a:rPr lang="en-GB" sz="3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 err="1">
                <a:solidFill>
                  <a:srgbClr val="2B91AF"/>
                </a:solidFill>
                <a:latin typeface="Consolas" panose="020B0609020204030204" pitchFamily="49" charset="0"/>
              </a:rPr>
              <a:t>IAppDomainSetup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 err="1">
                <a:solidFill>
                  <a:srgbClr val="000000"/>
                </a:solidFill>
                <a:latin typeface="Consolas" panose="020B0609020204030204" pitchFamily="49" charset="0"/>
              </a:rPr>
              <a:t>appDomain</a:t>
            </a:r>
            <a:r>
              <a:rPr lang="en-GB" sz="3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  <a:endParaRPr lang="en-GB" sz="3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300"/>
              </a:spcBef>
              <a:buNone/>
            </a:pP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sz="32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3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 err="1">
                <a:solidFill>
                  <a:srgbClr val="2B91AF"/>
                </a:solidFill>
                <a:latin typeface="Consolas" panose="020B0609020204030204" pitchFamily="49" charset="0"/>
              </a:rPr>
              <a:t>IAppDomainSetup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 err="1">
                <a:solidFill>
                  <a:srgbClr val="000000"/>
                </a:solidFill>
                <a:latin typeface="Consolas" panose="020B0609020204030204" pitchFamily="49" charset="0"/>
              </a:rPr>
              <a:t>AppDomain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32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32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3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pPr marL="0" indent="0">
              <a:spcBef>
                <a:spcPts val="300"/>
              </a:spcBef>
              <a:buNone/>
            </a:pPr>
            <a:endParaRPr lang="en-GB" sz="3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300"/>
              </a:spcBef>
              <a:buNone/>
            </a:pPr>
            <a:endParaRPr lang="en-GB" sz="3200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300"/>
              </a:spcBef>
              <a:buNone/>
            </a:pPr>
            <a:endParaRPr lang="en-GB" sz="3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300"/>
              </a:spcBef>
              <a:buNone/>
            </a:pP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sz="32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3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 err="1">
                <a:solidFill>
                  <a:srgbClr val="000000"/>
                </a:solidFill>
                <a:latin typeface="Consolas" panose="020B0609020204030204" pitchFamily="49" charset="0"/>
              </a:rPr>
              <a:t>ClassName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3200" dirty="0" err="1">
                <a:solidFill>
                  <a:srgbClr val="2B91AF"/>
                </a:solidFill>
                <a:latin typeface="Consolas" panose="020B0609020204030204" pitchFamily="49" charset="0"/>
              </a:rPr>
              <a:t>IAppDomainSetup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 err="1">
                <a:solidFill>
                  <a:srgbClr val="000000"/>
                </a:solidFill>
                <a:latin typeface="Consolas" panose="020B0609020204030204" pitchFamily="49" charset="0"/>
              </a:rPr>
              <a:t>appDomainSetup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pPr marL="0" indent="0">
              <a:spcBef>
                <a:spcPts val="300"/>
              </a:spcBef>
              <a:buNone/>
            </a:pP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sz="3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  <a:endParaRPr lang="en-GB" sz="3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300"/>
              </a:spcBef>
              <a:buNone/>
            </a:pPr>
            <a:r>
              <a:rPr lang="en-GB" sz="3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3200" dirty="0">
                <a:solidFill>
                  <a:srgbClr val="008000"/>
                </a:solidFill>
                <a:latin typeface="Consolas" panose="020B0609020204030204" pitchFamily="49" charset="0"/>
              </a:rPr>
              <a:t>// </a:t>
            </a:r>
            <a:r>
              <a:rPr lang="en-GB" sz="32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Constructor initialises private field with injected 	  		dependency</a:t>
            </a:r>
            <a:endParaRPr lang="en-GB" sz="3200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300"/>
              </a:spcBef>
              <a:buNone/>
            </a:pP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32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appDomain</a:t>
            </a:r>
            <a:r>
              <a:rPr lang="en-GB" sz="3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= </a:t>
            </a:r>
            <a:r>
              <a:rPr lang="en-GB" sz="3200" dirty="0" err="1">
                <a:solidFill>
                  <a:srgbClr val="000000"/>
                </a:solidFill>
                <a:latin typeface="Consolas" panose="020B0609020204030204" pitchFamily="49" charset="0"/>
              </a:rPr>
              <a:t>appDomainSetup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0" indent="0">
              <a:spcBef>
                <a:spcPts val="300"/>
              </a:spcBef>
              <a:buNone/>
            </a:pP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sz="3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3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300"/>
              </a:spcBef>
              <a:buNone/>
            </a:pPr>
            <a:endParaRPr lang="en-GB" sz="3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300"/>
              </a:spcBef>
              <a:buNone/>
            </a:pP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sz="32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3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DoSomething (</a:t>
            </a:r>
            <a:r>
              <a:rPr lang="en-GB" sz="3200" dirty="0" err="1">
                <a:solidFill>
                  <a:srgbClr val="2B91AF"/>
                </a:solidFill>
                <a:latin typeface="Consolas" panose="020B0609020204030204" pitchFamily="49" charset="0"/>
              </a:rPr>
              <a:t>IAppDomainSetup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 err="1">
                <a:solidFill>
                  <a:srgbClr val="000000"/>
                </a:solidFill>
                <a:latin typeface="Consolas" panose="020B0609020204030204" pitchFamily="49" charset="0"/>
              </a:rPr>
              <a:t>appDomain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pPr marL="0" indent="0">
              <a:spcBef>
                <a:spcPts val="300"/>
              </a:spcBef>
              <a:buNone/>
            </a:pP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sz="3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  <a:endParaRPr lang="en-GB" sz="3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300"/>
              </a:spcBef>
              <a:buNone/>
            </a:pPr>
            <a:r>
              <a:rPr lang="en-GB" sz="3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sz="3200" dirty="0">
                <a:solidFill>
                  <a:srgbClr val="008000"/>
                </a:solidFill>
                <a:latin typeface="Consolas" panose="020B0609020204030204" pitchFamily="49" charset="0"/>
              </a:rPr>
              <a:t>// </a:t>
            </a:r>
            <a:r>
              <a:rPr lang="en-GB" sz="32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Method that does something with injected dependency</a:t>
            </a:r>
            <a:endParaRPr lang="en-GB" sz="3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300"/>
              </a:spcBef>
              <a:buNone/>
            </a:pP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sz="3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3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300"/>
              </a:spcBef>
              <a:buNone/>
            </a:pPr>
            <a:r>
              <a:rPr lang="en-GB" sz="3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10" name="Left Brace 9"/>
          <p:cNvSpPr/>
          <p:nvPr/>
        </p:nvSpPr>
        <p:spPr>
          <a:xfrm>
            <a:off x="827584" y="3717032"/>
            <a:ext cx="288032" cy="1440160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wrap="none" lIns="90000" rIns="1260000" bIns="46800" rtlCol="0" anchor="ctr"/>
          <a:lstStyle/>
          <a:p>
            <a:pPr algn="ctr"/>
            <a:r>
              <a:rPr lang="en-GB" dirty="0" smtClean="0"/>
              <a:t>Constructor </a:t>
            </a:r>
          </a:p>
          <a:p>
            <a:pPr algn="ctr"/>
            <a:r>
              <a:rPr lang="en-GB" dirty="0" smtClean="0"/>
              <a:t>Method</a:t>
            </a:r>
            <a:endParaRPr lang="en-GB" dirty="0"/>
          </a:p>
        </p:txBody>
      </p:sp>
      <p:cxnSp>
        <p:nvCxnSpPr>
          <p:cNvPr id="25" name="Straight Arrow Connector 24"/>
          <p:cNvCxnSpPr/>
          <p:nvPr/>
        </p:nvCxnSpPr>
        <p:spPr>
          <a:xfrm flipH="1" flipV="1">
            <a:off x="7164288" y="5661248"/>
            <a:ext cx="288032" cy="36004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Left Brace 25"/>
          <p:cNvSpPr/>
          <p:nvPr/>
        </p:nvSpPr>
        <p:spPr>
          <a:xfrm>
            <a:off x="827584" y="5517232"/>
            <a:ext cx="288032" cy="864096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rIns="1260000" rtlCol="0" anchor="ctr"/>
          <a:lstStyle/>
          <a:p>
            <a:pPr algn="ctr"/>
            <a:r>
              <a:rPr lang="en-GB" dirty="0" smtClean="0"/>
              <a:t>Public method</a:t>
            </a:r>
            <a:endParaRPr lang="en-GB" dirty="0"/>
          </a:p>
        </p:txBody>
      </p:sp>
      <p:grpSp>
        <p:nvGrpSpPr>
          <p:cNvPr id="21" name="Group 20"/>
          <p:cNvGrpSpPr/>
          <p:nvPr/>
        </p:nvGrpSpPr>
        <p:grpSpPr>
          <a:xfrm>
            <a:off x="467544" y="2852936"/>
            <a:ext cx="8590750" cy="720080"/>
            <a:chOff x="467544" y="2852936"/>
            <a:chExt cx="8590750" cy="720080"/>
          </a:xfrm>
        </p:grpSpPr>
        <p:sp>
          <p:nvSpPr>
            <p:cNvPr id="12" name="TextBox 11"/>
            <p:cNvSpPr txBox="1"/>
            <p:nvPr/>
          </p:nvSpPr>
          <p:spPr>
            <a:xfrm>
              <a:off x="467544" y="3203684"/>
              <a:ext cx="8590750" cy="369332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en-GB" dirty="0" smtClean="0"/>
                <a:t>Property with Interface type. Has setter method to set the property to the dependency</a:t>
              </a:r>
              <a:endParaRPr lang="en-GB" dirty="0"/>
            </a:p>
          </p:txBody>
        </p:sp>
        <p:cxnSp>
          <p:nvCxnSpPr>
            <p:cNvPr id="14" name="Straight Arrow Connector 13"/>
            <p:cNvCxnSpPr>
              <a:stCxn id="12" idx="0"/>
            </p:cNvCxnSpPr>
            <p:nvPr/>
          </p:nvCxnSpPr>
          <p:spPr>
            <a:xfrm flipV="1">
              <a:off x="4762919" y="2852936"/>
              <a:ext cx="218675" cy="35074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1" name="Group 30"/>
          <p:cNvGrpSpPr/>
          <p:nvPr/>
        </p:nvGrpSpPr>
        <p:grpSpPr>
          <a:xfrm>
            <a:off x="5724128" y="2134597"/>
            <a:ext cx="3406174" cy="646331"/>
            <a:chOff x="5652120" y="2176353"/>
            <a:chExt cx="3406174" cy="646331"/>
          </a:xfrm>
        </p:grpSpPr>
        <p:sp>
          <p:nvSpPr>
            <p:cNvPr id="2" name="TextBox 1"/>
            <p:cNvSpPr txBox="1"/>
            <p:nvPr/>
          </p:nvSpPr>
          <p:spPr>
            <a:xfrm>
              <a:off x="7012541" y="2176353"/>
              <a:ext cx="2045753" cy="646331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dirty="0" smtClean="0"/>
                <a:t>Local Field in Class</a:t>
              </a:r>
            </a:p>
            <a:p>
              <a:r>
                <a:rPr lang="en-GB" dirty="0" smtClean="0"/>
                <a:t>Has interface type</a:t>
              </a:r>
              <a:endParaRPr lang="en-GB" dirty="0"/>
            </a:p>
          </p:txBody>
        </p:sp>
        <p:cxnSp>
          <p:nvCxnSpPr>
            <p:cNvPr id="30" name="Straight Arrow Connector 29"/>
            <p:cNvCxnSpPr>
              <a:stCxn id="2" idx="1"/>
            </p:cNvCxnSpPr>
            <p:nvPr/>
          </p:nvCxnSpPr>
          <p:spPr>
            <a:xfrm flipH="1" flipV="1">
              <a:off x="5652120" y="2499518"/>
              <a:ext cx="1360421" cy="1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33" name="Straight Arrow Connector 32"/>
          <p:cNvCxnSpPr/>
          <p:nvPr/>
        </p:nvCxnSpPr>
        <p:spPr>
          <a:xfrm flipH="1" flipV="1">
            <a:off x="5220072" y="2564904"/>
            <a:ext cx="504056" cy="165618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6801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2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In a </a:t>
            </a:r>
            <a:r>
              <a:rPr lang="en-GB" dirty="0" err="1" smtClean="0"/>
              <a:t>Xamarin</a:t>
            </a:r>
            <a:r>
              <a:rPr lang="en-GB" dirty="0" smtClean="0"/>
              <a:t> app, say you need to store a setting for determining if sound is on or off.</a:t>
            </a:r>
          </a:p>
          <a:p>
            <a:r>
              <a:rPr lang="en-GB" dirty="0" smtClean="0"/>
              <a:t>Declare a simple interface for it with a single property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interface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ISettings</a:t>
            </a:r>
            <a:r>
              <a:rPr lang="en-GB" sz="19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2000" dirty="0" smtClean="0">
                <a:solidFill>
                  <a:srgbClr val="2B91AF"/>
                </a:solidFill>
                <a:latin typeface="Consolas" panose="020B0609020204030204" pitchFamily="49" charset="0"/>
              </a:rPr>
              <a:t>bool </a:t>
            </a:r>
            <a:r>
              <a:rPr lang="en-GB" sz="20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IsSoundOn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{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  <a:r>
              <a:rPr lang="en-GB" sz="19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}</a:t>
            </a:r>
            <a:endParaRPr lang="en-GB" sz="1900" dirty="0" smtClean="0"/>
          </a:p>
          <a:p>
            <a:pPr lvl="1"/>
            <a:r>
              <a:rPr lang="en-GB" dirty="0" smtClean="0"/>
              <a:t>On </a:t>
            </a:r>
            <a:r>
              <a:rPr lang="en-GB" b="1" dirty="0" smtClean="0"/>
              <a:t>iOS</a:t>
            </a:r>
            <a:r>
              <a:rPr lang="en-GB" dirty="0" smtClean="0"/>
              <a:t>, you will implement the interface using the </a:t>
            </a:r>
            <a:r>
              <a:rPr lang="en-GB" b="1" i="1" dirty="0" err="1" smtClean="0"/>
              <a:t>NSUserDefaults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On </a:t>
            </a:r>
            <a:r>
              <a:rPr lang="en-GB" b="1" dirty="0" smtClean="0"/>
              <a:t>Android</a:t>
            </a:r>
            <a:r>
              <a:rPr lang="en-GB" dirty="0" smtClean="0"/>
              <a:t>, implemented using </a:t>
            </a:r>
            <a:r>
              <a:rPr lang="en-GB" b="1" i="1" dirty="0" err="1" smtClean="0"/>
              <a:t>SharedPreferences</a:t>
            </a:r>
            <a:r>
              <a:rPr lang="en-GB" dirty="0" smtClean="0"/>
              <a:t>.</a:t>
            </a:r>
          </a:p>
          <a:p>
            <a:r>
              <a:rPr lang="en-GB" dirty="0" smtClean="0"/>
              <a:t>Any class that needs to interact with this setting (e.g. your </a:t>
            </a:r>
            <a:r>
              <a:rPr lang="en-GB" dirty="0" err="1" smtClean="0"/>
              <a:t>ViewModel</a:t>
            </a:r>
            <a:r>
              <a:rPr lang="en-GB" dirty="0" smtClean="0"/>
              <a:t>) will only reference </a:t>
            </a:r>
            <a:r>
              <a:rPr lang="en-GB" dirty="0" err="1" smtClean="0"/>
              <a:t>ISettings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This makes code-sharing on multiple platforms easier.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2415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Inversion of Control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Used when using Dependency </a:t>
            </a:r>
            <a:r>
              <a:rPr lang="en-GB" dirty="0" smtClean="0"/>
              <a:t>Injection </a:t>
            </a:r>
            <a:r>
              <a:rPr lang="en-GB" dirty="0" smtClean="0"/>
              <a:t>with many classes requesting dependencies.</a:t>
            </a:r>
          </a:p>
          <a:p>
            <a:r>
              <a:rPr lang="en-GB" dirty="0" smtClean="0"/>
              <a:t>In these scenarios, it is useful to have a </a:t>
            </a:r>
            <a:r>
              <a:rPr lang="en-GB" dirty="0"/>
              <a:t>class </a:t>
            </a:r>
            <a:r>
              <a:rPr lang="en-GB" dirty="0" smtClean="0"/>
              <a:t>dedicated for creating these classes with their associated dependencies. Such </a:t>
            </a:r>
            <a:r>
              <a:rPr lang="en-GB" dirty="0" smtClean="0"/>
              <a:t>classes are </a:t>
            </a:r>
            <a:r>
              <a:rPr lang="en-GB" dirty="0" smtClean="0"/>
              <a:t>known as:</a:t>
            </a:r>
          </a:p>
          <a:p>
            <a:pPr lvl="1"/>
            <a:r>
              <a:rPr lang="en-GB" dirty="0" smtClean="0"/>
              <a:t>Inversion of Control (</a:t>
            </a:r>
            <a:r>
              <a:rPr lang="en-GB" dirty="0" err="1" smtClean="0"/>
              <a:t>IoC</a:t>
            </a:r>
            <a:r>
              <a:rPr lang="en-GB" dirty="0" smtClean="0"/>
              <a:t>) Containers, or</a:t>
            </a:r>
          </a:p>
          <a:p>
            <a:pPr lvl="1"/>
            <a:r>
              <a:rPr lang="en-GB" dirty="0" smtClean="0"/>
              <a:t>Dependency Injection (DI) Containers</a:t>
            </a:r>
          </a:p>
          <a:p>
            <a:r>
              <a:rPr lang="en-GB" dirty="0" smtClean="0"/>
              <a:t>They are specialised factories or service locators used to facilitate dependency injection.</a:t>
            </a:r>
          </a:p>
          <a:p>
            <a:pPr marL="0" indent="0">
              <a:buNone/>
            </a:pPr>
            <a:r>
              <a:rPr lang="en-GB" i="1" dirty="0" smtClean="0"/>
              <a:t>Have no fear: the code has been written for you! </a:t>
            </a:r>
            <a:r>
              <a:rPr lang="en-GB" i="1" dirty="0" smtClean="0">
                <a:sym typeface="Wingdings" panose="05000000000000000000" pitchFamily="2" charset="2"/>
              </a:rPr>
              <a:t>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941863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ServiceContainer</a:t>
            </a:r>
            <a:r>
              <a:rPr lang="en-GB" dirty="0" smtClean="0"/>
              <a:t>, the </a:t>
            </a:r>
            <a:r>
              <a:rPr lang="en-GB" dirty="0" err="1" smtClean="0"/>
              <a:t>IoC</a:t>
            </a:r>
            <a:r>
              <a:rPr lang="en-GB" dirty="0" smtClean="0"/>
              <a:t> Class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The </a:t>
            </a:r>
            <a:r>
              <a:rPr lang="en-GB" dirty="0" err="1" smtClean="0"/>
              <a:t>IoC</a:t>
            </a:r>
            <a:r>
              <a:rPr lang="en-GB" dirty="0" smtClean="0"/>
              <a:t> class we are going to be using is:</a:t>
            </a:r>
          </a:p>
          <a:p>
            <a:pPr lvl="1"/>
            <a:r>
              <a:rPr lang="en-GB" b="1" dirty="0" err="1" smtClean="0"/>
              <a:t>ServiceContainer</a:t>
            </a:r>
            <a:r>
              <a:rPr lang="en-GB" dirty="0" smtClean="0"/>
              <a:t> class</a:t>
            </a:r>
          </a:p>
          <a:p>
            <a:pPr lvl="2"/>
            <a:r>
              <a:rPr lang="en-GB" dirty="0" smtClean="0"/>
              <a:t>It is a static class based on the Registry pattern.</a:t>
            </a:r>
          </a:p>
          <a:p>
            <a:pPr lvl="2"/>
            <a:r>
              <a:rPr lang="en-GB" dirty="0" smtClean="0"/>
              <a:t>Has similarities with the Singleton pattern. </a:t>
            </a:r>
            <a:r>
              <a:rPr lang="en-GB" dirty="0" smtClean="0">
                <a:hlinkClick r:id="rId3"/>
              </a:rPr>
              <a:t>See more</a:t>
            </a:r>
            <a:r>
              <a:rPr lang="en-GB" dirty="0" smtClean="0"/>
              <a:t>.</a:t>
            </a:r>
          </a:p>
          <a:p>
            <a:pPr lvl="1"/>
            <a:r>
              <a:rPr lang="en-GB" dirty="0"/>
              <a:t>B</a:t>
            </a:r>
            <a:r>
              <a:rPr lang="en-GB" dirty="0" smtClean="0"/>
              <a:t>ased on the service locator pattern</a:t>
            </a:r>
          </a:p>
          <a:p>
            <a:r>
              <a:rPr lang="en-GB" dirty="0" smtClean="0"/>
              <a:t>Contains a method called </a:t>
            </a:r>
            <a:r>
              <a:rPr lang="en-GB" b="1" dirty="0" smtClean="0"/>
              <a:t>Register</a:t>
            </a:r>
            <a:r>
              <a:rPr lang="en-GB" dirty="0" smtClean="0"/>
              <a:t> which can be used to register </a:t>
            </a:r>
            <a:r>
              <a:rPr lang="en-GB" dirty="0"/>
              <a:t>different </a:t>
            </a:r>
            <a:r>
              <a:rPr lang="en-GB" dirty="0" smtClean="0"/>
              <a:t>types of dependencies – it uses generics.</a:t>
            </a:r>
          </a:p>
          <a:p>
            <a:pPr lvl="1"/>
            <a:r>
              <a:rPr lang="en-GB" dirty="0" smtClean="0"/>
              <a:t>A dictionary (map) is used to store each of the registered services.</a:t>
            </a:r>
          </a:p>
          <a:p>
            <a:pPr lvl="1"/>
            <a:r>
              <a:rPr lang="en-GB" dirty="0" smtClean="0"/>
              <a:t>Two generic methods, </a:t>
            </a:r>
            <a:r>
              <a:rPr lang="en-GB" b="1" dirty="0" smtClean="0"/>
              <a:t>Resolve</a:t>
            </a:r>
            <a:r>
              <a:rPr lang="en-GB" dirty="0" smtClean="0"/>
              <a:t>, are used to get and load services.</a:t>
            </a:r>
          </a:p>
          <a:p>
            <a:pPr lvl="1"/>
            <a:endParaRPr lang="en-GB" dirty="0" smtClean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1131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ServiceContainer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We will be using the </a:t>
            </a:r>
            <a:r>
              <a:rPr lang="en-GB" dirty="0" err="1" smtClean="0"/>
              <a:t>ServiceContainer</a:t>
            </a:r>
            <a:r>
              <a:rPr lang="en-GB" dirty="0" smtClean="0"/>
              <a:t> class to inject the following dependencies:</a:t>
            </a:r>
          </a:p>
          <a:p>
            <a:pPr lvl="1"/>
            <a:r>
              <a:rPr lang="en-GB" dirty="0" err="1" smtClean="0"/>
              <a:t>ISettings</a:t>
            </a:r>
            <a:endParaRPr lang="en-GB" dirty="0" smtClean="0"/>
          </a:p>
          <a:p>
            <a:pPr lvl="1"/>
            <a:r>
              <a:rPr lang="en-GB" dirty="0" err="1" smtClean="0"/>
              <a:t>IWebService</a:t>
            </a:r>
            <a:endParaRPr lang="en-GB" dirty="0" smtClean="0"/>
          </a:p>
          <a:p>
            <a:pPr lvl="1"/>
            <a:r>
              <a:rPr lang="en-GB" dirty="0" err="1" smtClean="0"/>
              <a:t>ViewModels</a:t>
            </a:r>
            <a:endParaRPr lang="en-GB" dirty="0" smtClean="0"/>
          </a:p>
          <a:p>
            <a:pPr lvl="1"/>
            <a:r>
              <a:rPr lang="en-GB" dirty="0" smtClean="0"/>
              <a:t>Any other interfaces we need to use.</a:t>
            </a:r>
          </a:p>
          <a:p>
            <a:r>
              <a:rPr lang="en-GB" dirty="0" smtClean="0"/>
              <a:t>For example:</a:t>
            </a:r>
          </a:p>
          <a:p>
            <a:pPr lvl="1"/>
            <a:r>
              <a:rPr lang="en-GB" sz="1800" dirty="0" err="1">
                <a:solidFill>
                  <a:srgbClr val="2B91AF"/>
                </a:solidFill>
                <a:latin typeface="Consolas" panose="020B0609020204030204" pitchFamily="49" charset="0"/>
              </a:rPr>
              <a:t>ServiceContainer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.Register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sz="1800" dirty="0" err="1">
                <a:solidFill>
                  <a:srgbClr val="2B91AF"/>
                </a:solidFill>
                <a:latin typeface="Consolas" panose="020B0609020204030204" pitchFamily="49" charset="0"/>
              </a:rPr>
              <a:t>IWebService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&gt;(() =&gt;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new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2B91AF"/>
                </a:solidFill>
                <a:latin typeface="Consolas" panose="020B0609020204030204" pitchFamily="49" charset="0"/>
              </a:rPr>
              <a:t>AzureWebService</a:t>
            </a:r>
            <a:r>
              <a:rPr lang="en-GB" sz="18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());</a:t>
            </a:r>
          </a:p>
          <a:p>
            <a:pPr lvl="1"/>
            <a:r>
              <a:rPr lang="en-GB" sz="1800" dirty="0" err="1">
                <a:solidFill>
                  <a:srgbClr val="2B91AF"/>
                </a:solidFill>
                <a:latin typeface="Consolas" panose="020B0609020204030204" pitchFamily="49" charset="0"/>
              </a:rPr>
              <a:t>ServiceContainer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.Register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sz="1800" dirty="0" err="1">
                <a:solidFill>
                  <a:srgbClr val="2B91AF"/>
                </a:solidFill>
                <a:latin typeface="Consolas" panose="020B0609020204030204" pitchFamily="49" charset="0"/>
              </a:rPr>
              <a:t>LoginViewModel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&gt;(() =&gt;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new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2B91AF"/>
                </a:solidFill>
                <a:latin typeface="Consolas" panose="020B0609020204030204" pitchFamily="49" charset="0"/>
              </a:rPr>
              <a:t>LoginViewModel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());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668888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315449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9184</TotalTime>
  <Words>789</Words>
  <Application>Microsoft Office PowerPoint</Application>
  <PresentationFormat>On-screen Show (4:3)</PresentationFormat>
  <Paragraphs>128</Paragraphs>
  <Slides>12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PCLs and Dependency Injection</vt:lpstr>
      <vt:lpstr>Today’s Lecture</vt:lpstr>
      <vt:lpstr>Xamarin Code Sharing Options Portable Class Libraries (PCLs)</vt:lpstr>
      <vt:lpstr>Tight Coupling</vt:lpstr>
      <vt:lpstr>Loose Coupling</vt:lpstr>
      <vt:lpstr>Dependency Injection</vt:lpstr>
      <vt:lpstr>Dependency Injection</vt:lpstr>
      <vt:lpstr>Example</vt:lpstr>
      <vt:lpstr>Inversion of Control</vt:lpstr>
      <vt:lpstr>ServiceContainer, the IoC Class</vt:lpstr>
      <vt:lpstr>ServiceContainer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1320</cp:revision>
  <cp:lastPrinted>2014-09-29T16:21:25Z</cp:lastPrinted>
  <dcterms:created xsi:type="dcterms:W3CDTF">2013-09-18T07:00:31Z</dcterms:created>
  <dcterms:modified xsi:type="dcterms:W3CDTF">2017-11-03T07:48:27Z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