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notesMasterIdLst>
    <p:notesMasterId r:id="rId9"/>
  </p:notes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C6D00F-CAA0-4353-A244-E13EE596BC33}" v="643" dt="2026-05-13T12:58:01.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en tonkiss" userId="0eff1027a857bef5" providerId="LiveId" clId="{6AD0C8C1-9ADB-445B-B0C5-5BD02186F0C4}"/>
    <pc:docChg chg="undo custSel addSld modSld sldOrd addMainMaster delMainMaster">
      <pc:chgData name="stephen tonkiss" userId="0eff1027a857bef5" providerId="LiveId" clId="{6AD0C8C1-9ADB-445B-B0C5-5BD02186F0C4}" dt="2026-05-13T13:10:34.680" v="8138" actId="20577"/>
      <pc:docMkLst>
        <pc:docMk/>
      </pc:docMkLst>
      <pc:sldChg chg="addSp delSp modSp mod modTransition modClrScheme delAnim modAnim chgLayout modNotesTx">
        <pc:chgData name="stephen tonkiss" userId="0eff1027a857bef5" providerId="LiveId" clId="{6AD0C8C1-9ADB-445B-B0C5-5BD02186F0C4}" dt="2026-05-13T13:10:34.680" v="8138" actId="20577"/>
        <pc:sldMkLst>
          <pc:docMk/>
          <pc:sldMk cId="456910869" sldId="256"/>
        </pc:sldMkLst>
        <pc:spChg chg="mod">
          <ac:chgData name="stephen tonkiss" userId="0eff1027a857bef5" providerId="LiveId" clId="{6AD0C8C1-9ADB-445B-B0C5-5BD02186F0C4}" dt="2026-04-20T08:58:23.874" v="64" actId="27636"/>
          <ac:spMkLst>
            <pc:docMk/>
            <pc:sldMk cId="456910869" sldId="256"/>
            <ac:spMk id="2" creationId="{5A5F9242-6F45-76D6-C652-FDE90211B38F}"/>
          </ac:spMkLst>
        </pc:spChg>
        <pc:spChg chg="mod">
          <ac:chgData name="stephen tonkiss" userId="0eff1027a857bef5" providerId="LiveId" clId="{6AD0C8C1-9ADB-445B-B0C5-5BD02186F0C4}" dt="2026-05-13T13:10:34.680" v="8138" actId="20577"/>
          <ac:spMkLst>
            <pc:docMk/>
            <pc:sldMk cId="456910869" sldId="256"/>
            <ac:spMk id="3" creationId="{9A64CC46-46B7-97E0-697B-90E2D07FB293}"/>
          </ac:spMkLst>
        </pc:spChg>
        <pc:picChg chg="add mod">
          <ac:chgData name="stephen tonkiss" userId="0eff1027a857bef5" providerId="LiveId" clId="{6AD0C8C1-9ADB-445B-B0C5-5BD02186F0C4}" dt="2026-05-13T13:09:02.031" v="8137" actId="14100"/>
          <ac:picMkLst>
            <pc:docMk/>
            <pc:sldMk cId="456910869" sldId="256"/>
            <ac:picMk id="5" creationId="{04333013-39CF-E32C-5EE3-F6DD0848DF3D}"/>
          </ac:picMkLst>
        </pc:picChg>
        <pc:picChg chg="add mod">
          <ac:chgData name="stephen tonkiss" userId="0eff1027a857bef5" providerId="LiveId" clId="{6AD0C8C1-9ADB-445B-B0C5-5BD02186F0C4}" dt="2026-04-22T10:19:14.884" v="6076" actId="1076"/>
          <ac:picMkLst>
            <pc:docMk/>
            <pc:sldMk cId="456910869" sldId="256"/>
            <ac:picMk id="19" creationId="{525F0FA0-F787-02A0-57A8-CD2EF7E46E6D}"/>
          </ac:picMkLst>
        </pc:picChg>
      </pc:sldChg>
      <pc:sldChg chg="addSp delSp modSp new mod">
        <pc:chgData name="stephen tonkiss" userId="0eff1027a857bef5" providerId="LiveId" clId="{6AD0C8C1-9ADB-445B-B0C5-5BD02186F0C4}" dt="2026-04-22T09:22:44.752" v="1053" actId="21"/>
        <pc:sldMkLst>
          <pc:docMk/>
          <pc:sldMk cId="617911309" sldId="257"/>
        </pc:sldMkLst>
        <pc:spChg chg="mod">
          <ac:chgData name="stephen tonkiss" userId="0eff1027a857bef5" providerId="LiveId" clId="{6AD0C8C1-9ADB-445B-B0C5-5BD02186F0C4}" dt="2026-04-22T09:19:46.209" v="1047" actId="2711"/>
          <ac:spMkLst>
            <pc:docMk/>
            <pc:sldMk cId="617911309" sldId="257"/>
            <ac:spMk id="2" creationId="{962EAAB9-41C0-6E30-454F-9C21B52E6956}"/>
          </ac:spMkLst>
        </pc:spChg>
        <pc:graphicFrameChg chg="add mod modGraphic">
          <ac:chgData name="stephen tonkiss" userId="0eff1027a857bef5" providerId="LiveId" clId="{6AD0C8C1-9ADB-445B-B0C5-5BD02186F0C4}" dt="2026-04-22T09:17:56.858" v="964" actId="14100"/>
          <ac:graphicFrameMkLst>
            <pc:docMk/>
            <pc:sldMk cId="617911309" sldId="257"/>
            <ac:graphicFrameMk id="11" creationId="{79FB2D10-F1D7-8074-67AD-824409E004AF}"/>
          </ac:graphicFrameMkLst>
        </pc:graphicFrameChg>
      </pc:sldChg>
      <pc:sldChg chg="addSp delSp modSp new mod modTransition modAnim modNotesTx">
        <pc:chgData name="stephen tonkiss" userId="0eff1027a857bef5" providerId="LiveId" clId="{6AD0C8C1-9ADB-445B-B0C5-5BD02186F0C4}" dt="2026-04-22T10:29:56.308" v="6178" actId="14100"/>
        <pc:sldMkLst>
          <pc:docMk/>
          <pc:sldMk cId="2781630414" sldId="258"/>
        </pc:sldMkLst>
        <pc:spChg chg="mod">
          <ac:chgData name="stephen tonkiss" userId="0eff1027a857bef5" providerId="LiveId" clId="{6AD0C8C1-9ADB-445B-B0C5-5BD02186F0C4}" dt="2026-04-22T09:19:34.009" v="1046" actId="2711"/>
          <ac:spMkLst>
            <pc:docMk/>
            <pc:sldMk cId="2781630414" sldId="258"/>
            <ac:spMk id="2" creationId="{07F59C57-6A65-B379-61F1-21CD7403DA5B}"/>
          </ac:spMkLst>
        </pc:spChg>
        <pc:graphicFrameChg chg="add mod">
          <ac:chgData name="stephen tonkiss" userId="0eff1027a857bef5" providerId="LiveId" clId="{6AD0C8C1-9ADB-445B-B0C5-5BD02186F0C4}" dt="2026-04-22T10:29:50.309" v="6176" actId="14100"/>
          <ac:graphicFrameMkLst>
            <pc:docMk/>
            <pc:sldMk cId="2781630414" sldId="258"/>
            <ac:graphicFrameMk id="6" creationId="{D53C0ADC-368B-3DF8-B33C-3426DD1B30B6}"/>
          </ac:graphicFrameMkLst>
        </pc:graphicFrameChg>
        <pc:picChg chg="add mod">
          <ac:chgData name="stephen tonkiss" userId="0eff1027a857bef5" providerId="LiveId" clId="{6AD0C8C1-9ADB-445B-B0C5-5BD02186F0C4}" dt="2026-04-22T09:23:50.008" v="1076" actId="692"/>
          <ac:picMkLst>
            <pc:docMk/>
            <pc:sldMk cId="2781630414" sldId="258"/>
            <ac:picMk id="5" creationId="{FFBB3828-9F83-FF45-8862-6E36D6B868EE}"/>
          </ac:picMkLst>
        </pc:picChg>
        <pc:picChg chg="add mod">
          <ac:chgData name="stephen tonkiss" userId="0eff1027a857bef5" providerId="LiveId" clId="{6AD0C8C1-9ADB-445B-B0C5-5BD02186F0C4}" dt="2026-04-22T10:29:56.308" v="6178" actId="14100"/>
          <ac:picMkLst>
            <pc:docMk/>
            <pc:sldMk cId="2781630414" sldId="258"/>
            <ac:picMk id="30" creationId="{2CF28323-DF16-8A48-AF20-852A336E52EC}"/>
          </ac:picMkLst>
        </pc:picChg>
      </pc:sldChg>
      <pc:sldChg chg="addSp delSp modSp new mod modTransition modAnim modNotesTx">
        <pc:chgData name="stephen tonkiss" userId="0eff1027a857bef5" providerId="LiveId" clId="{6AD0C8C1-9ADB-445B-B0C5-5BD02186F0C4}" dt="2026-04-22T10:30:44.114" v="6190" actId="14100"/>
        <pc:sldMkLst>
          <pc:docMk/>
          <pc:sldMk cId="1837777627" sldId="259"/>
        </pc:sldMkLst>
        <pc:spChg chg="mod">
          <ac:chgData name="stephen tonkiss" userId="0eff1027a857bef5" providerId="LiveId" clId="{6AD0C8C1-9ADB-445B-B0C5-5BD02186F0C4}" dt="2026-04-22T09:50:24.827" v="3597" actId="1076"/>
          <ac:spMkLst>
            <pc:docMk/>
            <pc:sldMk cId="1837777627" sldId="259"/>
            <ac:spMk id="2" creationId="{0EA999E1-7384-8E8F-A328-EDA24351993C}"/>
          </ac:spMkLst>
        </pc:spChg>
        <pc:spChg chg="mod">
          <ac:chgData name="stephen tonkiss" userId="0eff1027a857bef5" providerId="LiveId" clId="{6AD0C8C1-9ADB-445B-B0C5-5BD02186F0C4}" dt="2026-04-22T10:30:11.559" v="6181" actId="1076"/>
          <ac:spMkLst>
            <pc:docMk/>
            <pc:sldMk cId="1837777627" sldId="259"/>
            <ac:spMk id="3" creationId="{B2A85F58-6412-76DE-CBA6-DA9955968AFE}"/>
          </ac:spMkLst>
        </pc:spChg>
        <pc:picChg chg="add mod">
          <ac:chgData name="stephen tonkiss" userId="0eff1027a857bef5" providerId="LiveId" clId="{6AD0C8C1-9ADB-445B-B0C5-5BD02186F0C4}" dt="2026-04-22T09:50:53.758" v="3601" actId="1076"/>
          <ac:picMkLst>
            <pc:docMk/>
            <pc:sldMk cId="1837777627" sldId="259"/>
            <ac:picMk id="5" creationId="{CB29F257-E1FC-80B3-5D5C-2961C94717AF}"/>
          </ac:picMkLst>
        </pc:picChg>
        <pc:picChg chg="add mod">
          <ac:chgData name="stephen tonkiss" userId="0eff1027a857bef5" providerId="LiveId" clId="{6AD0C8C1-9ADB-445B-B0C5-5BD02186F0C4}" dt="2026-04-22T10:30:19.164" v="6183" actId="14100"/>
          <ac:picMkLst>
            <pc:docMk/>
            <pc:sldMk cId="1837777627" sldId="259"/>
            <ac:picMk id="6" creationId="{A0616F24-EF0B-97D2-0443-2D1A96342D68}"/>
          </ac:picMkLst>
        </pc:picChg>
        <pc:picChg chg="add mod">
          <ac:chgData name="stephen tonkiss" userId="0eff1027a857bef5" providerId="LiveId" clId="{6AD0C8C1-9ADB-445B-B0C5-5BD02186F0C4}" dt="2026-04-22T10:30:44.114" v="6190" actId="14100"/>
          <ac:picMkLst>
            <pc:docMk/>
            <pc:sldMk cId="1837777627" sldId="259"/>
            <ac:picMk id="19" creationId="{837F7686-D154-782E-7CC2-C6B6C645F234}"/>
          </ac:picMkLst>
        </pc:picChg>
      </pc:sldChg>
      <pc:sldChg chg="addSp delSp modSp new mod modTransition delAnim modAnim modNotesTx">
        <pc:chgData name="stephen tonkiss" userId="0eff1027a857bef5" providerId="LiveId" clId="{6AD0C8C1-9ADB-445B-B0C5-5BD02186F0C4}" dt="2026-04-22T10:38:35.927" v="6896" actId="1076"/>
        <pc:sldMkLst>
          <pc:docMk/>
          <pc:sldMk cId="631976611" sldId="260"/>
        </pc:sldMkLst>
        <pc:spChg chg="mod">
          <ac:chgData name="stephen tonkiss" userId="0eff1027a857bef5" providerId="LiveId" clId="{6AD0C8C1-9ADB-445B-B0C5-5BD02186F0C4}" dt="2026-04-22T10:04:12.295" v="5123" actId="1076"/>
          <ac:spMkLst>
            <pc:docMk/>
            <pc:sldMk cId="631976611" sldId="260"/>
            <ac:spMk id="2" creationId="{EDB982AE-0650-CA88-05FD-8F7F0A023244}"/>
          </ac:spMkLst>
        </pc:spChg>
        <pc:spChg chg="add mod">
          <ac:chgData name="stephen tonkiss" userId="0eff1027a857bef5" providerId="LiveId" clId="{6AD0C8C1-9ADB-445B-B0C5-5BD02186F0C4}" dt="2026-04-22T10:01:26.973" v="5016" actId="14100"/>
          <ac:spMkLst>
            <pc:docMk/>
            <pc:sldMk cId="631976611" sldId="260"/>
            <ac:spMk id="6" creationId="{9C6F5431-6F36-09B6-3323-4B0EF4A488C0}"/>
          </ac:spMkLst>
        </pc:spChg>
        <pc:picChg chg="add mod">
          <ac:chgData name="stephen tonkiss" userId="0eff1027a857bef5" providerId="LiveId" clId="{6AD0C8C1-9ADB-445B-B0C5-5BD02186F0C4}" dt="2026-04-22T10:01:57.981" v="5038" actId="14100"/>
          <ac:picMkLst>
            <pc:docMk/>
            <pc:sldMk cId="631976611" sldId="260"/>
            <ac:picMk id="5" creationId="{AF89FF05-1E59-2236-F094-08BFF9795096}"/>
          </ac:picMkLst>
        </pc:picChg>
        <pc:picChg chg="add mod">
          <ac:chgData name="stephen tonkiss" userId="0eff1027a857bef5" providerId="LiveId" clId="{6AD0C8C1-9ADB-445B-B0C5-5BD02186F0C4}" dt="2026-04-22T10:38:35.927" v="6896" actId="1076"/>
          <ac:picMkLst>
            <pc:docMk/>
            <pc:sldMk cId="631976611" sldId="260"/>
            <ac:picMk id="20" creationId="{FC4C446B-38A0-E15C-058E-C3609440C4C2}"/>
          </ac:picMkLst>
        </pc:picChg>
      </pc:sldChg>
      <pc:sldChg chg="addSp delSp modSp new mod">
        <pc:chgData name="stephen tonkiss" userId="0eff1027a857bef5" providerId="LiveId" clId="{6AD0C8C1-9ADB-445B-B0C5-5BD02186F0C4}" dt="2026-04-22T10:14:41.617" v="6044"/>
        <pc:sldMkLst>
          <pc:docMk/>
          <pc:sldMk cId="512293548" sldId="261"/>
        </pc:sldMkLst>
        <pc:spChg chg="mod">
          <ac:chgData name="stephen tonkiss" userId="0eff1027a857bef5" providerId="LiveId" clId="{6AD0C8C1-9ADB-445B-B0C5-5BD02186F0C4}" dt="2026-04-22T10:13:47.225" v="6038" actId="1076"/>
          <ac:spMkLst>
            <pc:docMk/>
            <pc:sldMk cId="512293548" sldId="261"/>
            <ac:spMk id="2" creationId="{516A449F-FC8F-441B-B4F1-8979D43D576A}"/>
          </ac:spMkLst>
        </pc:spChg>
        <pc:spChg chg="add mod">
          <ac:chgData name="stephen tonkiss" userId="0eff1027a857bef5" providerId="LiveId" clId="{6AD0C8C1-9ADB-445B-B0C5-5BD02186F0C4}" dt="2026-04-22T10:14:41.617" v="6044"/>
          <ac:spMkLst>
            <pc:docMk/>
            <pc:sldMk cId="512293548" sldId="261"/>
            <ac:spMk id="5" creationId="{67B0AB10-C209-C37E-8963-42C65D772DFA}"/>
          </ac:spMkLst>
        </pc:spChg>
        <pc:spChg chg="add mod">
          <ac:chgData name="stephen tonkiss" userId="0eff1027a857bef5" providerId="LiveId" clId="{6AD0C8C1-9ADB-445B-B0C5-5BD02186F0C4}" dt="2026-04-22T10:13:59.321" v="6040" actId="1076"/>
          <ac:spMkLst>
            <pc:docMk/>
            <pc:sldMk cId="512293548" sldId="261"/>
            <ac:spMk id="7" creationId="{4E75703E-9853-55A3-1617-CD9E4179E93F}"/>
          </ac:spMkLst>
        </pc:spChg>
      </pc:sldChg>
      <pc:sldChg chg="addSp delSp modSp new mod ord">
        <pc:chgData name="stephen tonkiss" userId="0eff1027a857bef5" providerId="LiveId" clId="{6AD0C8C1-9ADB-445B-B0C5-5BD02186F0C4}" dt="2026-05-13T13:08:15.516" v="8135" actId="20577"/>
        <pc:sldMkLst>
          <pc:docMk/>
          <pc:sldMk cId="242280050" sldId="262"/>
        </pc:sldMkLst>
        <pc:spChg chg="mod">
          <ac:chgData name="stephen tonkiss" userId="0eff1027a857bef5" providerId="LiveId" clId="{6AD0C8C1-9ADB-445B-B0C5-5BD02186F0C4}" dt="2026-05-13T12:55:30.177" v="6929" actId="14100"/>
          <ac:spMkLst>
            <pc:docMk/>
            <pc:sldMk cId="242280050" sldId="262"/>
            <ac:spMk id="2" creationId="{A8D01165-D2F6-6F77-6E8F-93DB1B6E5264}"/>
          </ac:spMkLst>
        </pc:spChg>
        <pc:spChg chg="mod">
          <ac:chgData name="stephen tonkiss" userId="0eff1027a857bef5" providerId="LiveId" clId="{6AD0C8C1-9ADB-445B-B0C5-5BD02186F0C4}" dt="2026-05-13T12:57:44.337" v="6977" actId="20577"/>
          <ac:spMkLst>
            <pc:docMk/>
            <pc:sldMk cId="242280050" sldId="262"/>
            <ac:spMk id="3" creationId="{4A449A21-1503-9BC0-7346-36210DE51BCC}"/>
          </ac:spMkLst>
        </pc:spChg>
        <pc:spChg chg="del mod">
          <ac:chgData name="stephen tonkiss" userId="0eff1027a857bef5" providerId="LiveId" clId="{6AD0C8C1-9ADB-445B-B0C5-5BD02186F0C4}" dt="2026-05-13T12:55:00.464" v="6921" actId="931"/>
          <ac:spMkLst>
            <pc:docMk/>
            <pc:sldMk cId="242280050" sldId="262"/>
            <ac:spMk id="4" creationId="{352EEC28-9009-7F51-023F-B2EF1FD87B0B}"/>
          </ac:spMkLst>
        </pc:spChg>
        <pc:spChg chg="add mod">
          <ac:chgData name="stephen tonkiss" userId="0eff1027a857bef5" providerId="LiveId" clId="{6AD0C8C1-9ADB-445B-B0C5-5BD02186F0C4}" dt="2026-05-13T13:08:15.516" v="8135" actId="20577"/>
          <ac:spMkLst>
            <pc:docMk/>
            <pc:sldMk cId="242280050" sldId="262"/>
            <ac:spMk id="7" creationId="{9B1EF944-D5FA-03AB-F313-92A15E5ED897}"/>
          </ac:spMkLst>
        </pc:spChg>
        <pc:picChg chg="add mod">
          <ac:chgData name="stephen tonkiss" userId="0eff1027a857bef5" providerId="LiveId" clId="{6AD0C8C1-9ADB-445B-B0C5-5BD02186F0C4}" dt="2026-05-13T13:07:02.112" v="8134" actId="14100"/>
          <ac:picMkLst>
            <pc:docMk/>
            <pc:sldMk cId="242280050" sldId="262"/>
            <ac:picMk id="6" creationId="{52B924D1-CCE8-BC29-2D76-FD488177DA22}"/>
          </ac:picMkLst>
        </pc:picChg>
      </pc:sldChg>
      <pc:sldMasterChg chg="add addSldLayout">
        <pc:chgData name="stephen tonkiss" userId="0eff1027a857bef5" providerId="LiveId" clId="{6AD0C8C1-9ADB-445B-B0C5-5BD02186F0C4}" dt="2026-04-20T08:57:35.114" v="3" actId="26606"/>
        <pc:sldMasterMkLst>
          <pc:docMk/>
          <pc:sldMasterMk cId="1635182412" sldId="2147483805"/>
        </pc:sldMasterMkLst>
        <pc:sldLayoutChg chg="add">
          <pc:chgData name="stephen tonkiss" userId="0eff1027a857bef5" providerId="LiveId" clId="{6AD0C8C1-9ADB-445B-B0C5-5BD02186F0C4}" dt="2026-04-20T08:57:35.114" v="3" actId="26606"/>
          <pc:sldLayoutMkLst>
            <pc:docMk/>
            <pc:sldMasterMk cId="1635182412" sldId="2147483805"/>
            <pc:sldLayoutMk cId="80456092" sldId="2147483753"/>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422658579" sldId="2147483754"/>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4125928393" sldId="2147483755"/>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1766492828" sldId="2147483756"/>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192956232" sldId="2147483757"/>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844388563" sldId="2147483758"/>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096024631" sldId="2147483759"/>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090750148" sldId="2147483760"/>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967096173" sldId="2147483761"/>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1863657111" sldId="2147483762"/>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046428678" sldId="2147483763"/>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137478430" sldId="2147483764"/>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1510718289" sldId="2147483765"/>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677934324" sldId="2147483766"/>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714752410" sldId="2147483767"/>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103564401" sldId="2147483768"/>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036037994" sldId="2147483769"/>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975768649" sldId="2147483770"/>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631676301" sldId="2147483771"/>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441894753" sldId="2147483772"/>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129523493" sldId="2147483773"/>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1142441586" sldId="2147483774"/>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269244456" sldId="2147483775"/>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883607518" sldId="2147483776"/>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615744014" sldId="2147483777"/>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119548057" sldId="2147483778"/>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685268275" sldId="2147483779"/>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953875919" sldId="2147483780"/>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338375502" sldId="2147483781"/>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724449747" sldId="2147483782"/>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747548511" sldId="2147483783"/>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488653415" sldId="2147483784"/>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26253104" sldId="2147483785"/>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680444810" sldId="2147483786"/>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91643735" sldId="2147483787"/>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778748280" sldId="2147483788"/>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470031399" sldId="2147483789"/>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1024540414" sldId="2147483790"/>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897169271" sldId="2147483791"/>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1577279418" sldId="2147483792"/>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140356474" sldId="2147483793"/>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715378043" sldId="2147483794"/>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998454775" sldId="2147483795"/>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4076995145" sldId="2147483796"/>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54697605" sldId="2147483797"/>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088638460" sldId="2147483798"/>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4107366188" sldId="2147483799"/>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1208766367" sldId="2147483800"/>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1464045780" sldId="2147483801"/>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443750723" sldId="2147483802"/>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2166331165" sldId="2147483803"/>
          </pc:sldLayoutMkLst>
        </pc:sldLayoutChg>
        <pc:sldLayoutChg chg="add">
          <pc:chgData name="stephen tonkiss" userId="0eff1027a857bef5" providerId="LiveId" clId="{6AD0C8C1-9ADB-445B-B0C5-5BD02186F0C4}" dt="2026-04-20T08:57:35.114" v="3" actId="26606"/>
          <pc:sldLayoutMkLst>
            <pc:docMk/>
            <pc:sldMasterMk cId="1635182412" sldId="2147483805"/>
            <pc:sldLayoutMk cId="3030916484" sldId="214748380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81810F-4C7C-4825-86E8-C93AD891D66F}" type="datetimeFigureOut">
              <a:rPr lang="en-GB" smtClean="0"/>
              <a:t>13/05/2026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24FD4C-E591-40D2-96FB-408908078D7A}" type="slidenum">
              <a:rPr lang="en-GB" smtClean="0"/>
              <a:t>‹#›</a:t>
            </a:fld>
            <a:endParaRPr lang="en-GB"/>
          </a:p>
        </p:txBody>
      </p:sp>
    </p:spTree>
    <p:extLst>
      <p:ext uri="{BB962C8B-B14F-4D97-AF65-F5344CB8AC3E}">
        <p14:creationId xmlns:p14="http://schemas.microsoft.com/office/powerpoint/2010/main" val="1594995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Stephen and this an intro and retrospective of my development in various academic skills; from writing a script, public speaking and scholarly referencing. </a:t>
            </a:r>
          </a:p>
        </p:txBody>
      </p:sp>
      <p:sp>
        <p:nvSpPr>
          <p:cNvPr id="4" name="Slide Number Placeholder 3"/>
          <p:cNvSpPr>
            <a:spLocks noGrp="1"/>
          </p:cNvSpPr>
          <p:nvPr>
            <p:ph type="sldNum" sz="quarter" idx="5"/>
          </p:nvPr>
        </p:nvSpPr>
        <p:spPr/>
        <p:txBody>
          <a:bodyPr/>
          <a:lstStyle/>
          <a:p>
            <a:fld id="{4224FD4C-E591-40D2-96FB-408908078D7A}" type="slidenum">
              <a:rPr lang="en-GB" smtClean="0"/>
              <a:t>1</a:t>
            </a:fld>
            <a:endParaRPr lang="en-GB"/>
          </a:p>
        </p:txBody>
      </p:sp>
    </p:spTree>
    <p:extLst>
      <p:ext uri="{BB962C8B-B14F-4D97-AF65-F5344CB8AC3E}">
        <p14:creationId xmlns:p14="http://schemas.microsoft.com/office/powerpoint/2010/main" val="3250329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contribution of resistance training to healthy ageing was the first academic piece of writing I had done since secondary education; almost a decade ago. It was written, marked and feedback was given. I did not expect a high mark, but the mark was poor even by the low internal bar I had set myself. The key highlights of the feedback were improper referencing, inconsistent referencing and general structure. I firmly considered these notes when the rewrite came and the result, in my opinion, is a quality far higher than the original piece. The most notable improvement is explicit from the change in layout; the new layout is more streamlined, scholarly in format and crucially, the format desired by my future graders. Secondly, I learned key insights into how my assignments should read. Practically, this meant not abbreviating terms without explanation and referencing in a consistent style (following Harvard 13th edition) .Finally, explaining key concepts in assumption the reader lacks knowledge of the subject and to explicitly demonstrate my understanding. Overall, my understanding of writing academic articles has improved tremendously and I feel vastly more confident in moving forwards within the academic space. </a:t>
            </a:r>
          </a:p>
        </p:txBody>
      </p:sp>
      <p:sp>
        <p:nvSpPr>
          <p:cNvPr id="4" name="Slide Number Placeholder 3"/>
          <p:cNvSpPr>
            <a:spLocks noGrp="1"/>
          </p:cNvSpPr>
          <p:nvPr>
            <p:ph type="sldNum" sz="quarter" idx="5"/>
          </p:nvPr>
        </p:nvSpPr>
        <p:spPr/>
        <p:txBody>
          <a:bodyPr/>
          <a:lstStyle/>
          <a:p>
            <a:fld id="{4224FD4C-E591-40D2-96FB-408908078D7A}" type="slidenum">
              <a:rPr lang="en-GB" smtClean="0"/>
              <a:t>3</a:t>
            </a:fld>
            <a:endParaRPr lang="en-GB"/>
          </a:p>
        </p:txBody>
      </p:sp>
    </p:spTree>
    <p:extLst>
      <p:ext uri="{BB962C8B-B14F-4D97-AF65-F5344CB8AC3E}">
        <p14:creationId xmlns:p14="http://schemas.microsoft.com/office/powerpoint/2010/main" val="1138204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challenge with this assignment was to write on the topic of communicating scientific data to encourage the populus towards healthier exercise and nutrition habits. The second challenge was to write this assignment in such a way that it could be spoken aloud. A lesson I learned quickly when producing this piece was that a sentence written does not always translate well to being spoken to an audience. I am happy with the result of this piece and so was my assessor. My feedback was not on the production of my work, not the content to a degree. I was taught that balance was key when discussing topics and give all aspects equal respect. In this context, I overindulged on the effects of social media, and less so on the academic stance. I hear this upon reflection and </a:t>
            </a:r>
            <a:r>
              <a:rPr lang="en-GB" dirty="0" err="1"/>
              <a:t>and</a:t>
            </a:r>
            <a:r>
              <a:rPr lang="en-GB" dirty="0"/>
              <a:t> understanding now firmly cemented. </a:t>
            </a:r>
          </a:p>
        </p:txBody>
      </p:sp>
      <p:sp>
        <p:nvSpPr>
          <p:cNvPr id="4" name="Slide Number Placeholder 3"/>
          <p:cNvSpPr>
            <a:spLocks noGrp="1"/>
          </p:cNvSpPr>
          <p:nvPr>
            <p:ph type="sldNum" sz="quarter" idx="5"/>
          </p:nvPr>
        </p:nvSpPr>
        <p:spPr/>
        <p:txBody>
          <a:bodyPr/>
          <a:lstStyle/>
          <a:p>
            <a:fld id="{4224FD4C-E591-40D2-96FB-408908078D7A}" type="slidenum">
              <a:rPr lang="en-GB" smtClean="0"/>
              <a:t>4</a:t>
            </a:fld>
            <a:endParaRPr lang="en-GB"/>
          </a:p>
        </p:txBody>
      </p:sp>
    </p:spTree>
    <p:extLst>
      <p:ext uri="{BB962C8B-B14F-4D97-AF65-F5344CB8AC3E}">
        <p14:creationId xmlns:p14="http://schemas.microsoft.com/office/powerpoint/2010/main" val="306220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stated, I had not completed any piece of academic work since being an adult, as such, I believe it is clear that I lacked the practice and this showed in my work. However, with said practice, with guidance, support and constructive criticism – I have grown exponentially. In direct contrast, while my first writing piece netted me a mark of 56, everything since has earned nothing less than 73; a 30% increase. This module has taught me the value in feedback, the value in developing skills in weaker areas. In particular, I have learned the value of developing skills in areas never attempted before, such as this presentation. However, my improvement is not through, nor will it ever be; I plan to continue developing my academic skills and progressing into higher education. This has been an introspective into my personal development, thank you for listening. </a:t>
            </a:r>
          </a:p>
        </p:txBody>
      </p:sp>
      <p:sp>
        <p:nvSpPr>
          <p:cNvPr id="4" name="Slide Number Placeholder 3"/>
          <p:cNvSpPr>
            <a:spLocks noGrp="1"/>
          </p:cNvSpPr>
          <p:nvPr>
            <p:ph type="sldNum" sz="quarter" idx="5"/>
          </p:nvPr>
        </p:nvSpPr>
        <p:spPr/>
        <p:txBody>
          <a:bodyPr/>
          <a:lstStyle/>
          <a:p>
            <a:fld id="{4224FD4C-E591-40D2-96FB-408908078D7A}" type="slidenum">
              <a:rPr lang="en-GB" smtClean="0"/>
              <a:t>5</a:t>
            </a:fld>
            <a:endParaRPr lang="en-GB"/>
          </a:p>
        </p:txBody>
      </p:sp>
    </p:spTree>
    <p:extLst>
      <p:ext uri="{BB962C8B-B14F-4D97-AF65-F5344CB8AC3E}">
        <p14:creationId xmlns:p14="http://schemas.microsoft.com/office/powerpoint/2010/main" val="3741312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24FD4C-E591-40D2-96FB-408908078D7A}" type="slidenum">
              <a:rPr lang="en-GB" smtClean="0"/>
              <a:t>6</a:t>
            </a:fld>
            <a:endParaRPr lang="en-GB"/>
          </a:p>
        </p:txBody>
      </p:sp>
    </p:spTree>
    <p:extLst>
      <p:ext uri="{BB962C8B-B14F-4D97-AF65-F5344CB8AC3E}">
        <p14:creationId xmlns:p14="http://schemas.microsoft.com/office/powerpoint/2010/main" val="37020684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5/13/2026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6633116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smtClean="0"/>
              <a:t>5/13/2026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3750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48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hasCustomPrompt="1"/>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B3B0F7F-6AD6-4AF0-8BB1-D49CE0F9F622}" type="datetime1">
              <a:rPr lang="en-US" smtClean="0"/>
              <a:t>5/13/2026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03091648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hasCustomPrompt="1"/>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016F69B6-6D5E-4363-B374-18E94027D1E6}" type="datetime1">
              <a:rPr lang="en-US" smtClean="0"/>
              <a:t>5/13/2026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045609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hasCustomPrompt="1"/>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4DEE5A9B-1189-4B03-AA34-8ABCB3EDCE59}" type="datetime1">
              <a:rPr lang="en-US" smtClean="0"/>
              <a:t>5/13/2026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22658579"/>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93776"/>
            <a:ext cx="8028432" cy="4325112"/>
          </a:xfrm>
        </p:spPr>
        <p:txBody>
          <a:bodyPr vert="horz" lIns="91440" tIns="45720" rIns="91440" bIns="45720" rtlCol="0" anchor="t">
            <a:normAutofit/>
          </a:bodyPr>
          <a:lstStyle>
            <a:lvl1pPr>
              <a:defRPr lang="en-US" sz="8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65776"/>
            <a:ext cx="5431536" cy="118872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FED32A50-3A67-42D0-AFC3-9798A621A2DF}" type="datetime1">
              <a:rPr lang="en-US" smtClean="0"/>
              <a:t>5/13/2026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12592839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5111496"/>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65698FC-C9DA-44B4-AC6C-01EEA7EAAA4C}" type="datetime1">
              <a:rPr lang="en-US" smtClean="0"/>
              <a:t>5/13/2026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66492828"/>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170516"/>
            <a:ext cx="4800600" cy="108398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9ECA0D2-D30D-4484-8941-E31C1541BC59}" type="datetime1">
              <a:rPr lang="en-US" smtClean="0"/>
              <a:t>5/13/2026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2956232"/>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smtClean="0"/>
              <a:t>5/13/2026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384438856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94744" y="2423160"/>
            <a:ext cx="578097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23AD26B-DEF0-4EC5-90CD-3C7B79EC8572}" type="datetime1">
              <a:rPr lang="en-US" smtClean="0"/>
              <a:t>5/13/2026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96024631"/>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rmAutofit/>
          </a:bodyPr>
          <a:lstStyle>
            <a:lvl1pPr>
              <a:defRPr sz="4400">
                <a:solidFill>
                  <a:schemeClr val="accent1"/>
                </a:solidFill>
              </a:defRPr>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hasCustomPrompt="1"/>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A36A28-16B8-4B74-ADBC-086BC21557C6}"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90750148"/>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7807CC-3A12-4A50-A3BE-C6063551B4A3}" type="datetime1">
              <a:rPr lang="en-US" smtClean="0"/>
              <a:t>5/13/2026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67096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B40E33-4FBE-4166-8E4D-D16E2368EAF9}" type="datetime1">
              <a:rPr lang="en-US" smtClean="0"/>
              <a:t>5/13/2026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63657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7688B5-3E47-407E-A4D5-0E98E41979E9}" type="datetime1">
              <a:rPr lang="en-US" smtClean="0"/>
              <a:t>5/13/2026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46428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E129CD1-440F-4DE5-9914-1074B1963E64}" type="datetime1">
              <a:rPr lang="en-US" smtClean="0"/>
              <a:t>5/13/2026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37478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smtClean="0"/>
              <a:t>5/13/2026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107182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hasCustomPrompt="1"/>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9F2D74A-71A1-4609-9BED-C43EBEF2D096}" type="datetime1">
              <a:rPr lang="en-US" smtClean="0"/>
              <a:t>5/13/2026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779343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hasCustomPrompt="1"/>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9B868B-869A-478B-B17A-F3477F1ABEB8}"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14752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hasCustomPrompt="1"/>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28CCA563-903D-4707-A09B-73AE7FD9F3E4}" type="datetime1">
              <a:rPr lang="en-US" smtClean="0"/>
              <a:t>5/13/2026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035644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hasCustomPrompt="1"/>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5F747B-DE86-4C56-A69A-2124AC6051DB}"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360379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hasCustomPrompt="1"/>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3B5E8E98-97C5-4AE8-8CC9-69C51FF1A0EF}" type="datetime1">
              <a:rPr lang="en-US" smtClean="0"/>
              <a:t>5/13/2026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57686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hasCustomPrompt="1"/>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24F82-DB30-4BD5-9E9D-AD825E313C84}"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316763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hasCustomPrompt="1"/>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E7477ED-8564-46ED-8FFC-DE5A509699F3}" type="datetime1">
              <a:rPr lang="en-US" smtClean="0"/>
              <a:t>5/13/2026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418947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hasCustomPrompt="1"/>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0826781-2293-4754-A74B-94E6E7D7B311}"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295234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24415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hasCustomPrompt="1"/>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67648-9FB3-40F4-8072-E80887331DF3}"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69244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836075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hasCustomPrompt="1"/>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49DDD7D-A4A9-4042-8D3D-AF897B76225E}"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157440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hasCustomPrompt="1"/>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3EA3D79-61FB-48D3-96EC-9D73986E2DB4}"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195480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hasCustomPrompt="1"/>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E407E80-9270-4600-9E83-876C054EC0ED}" type="datetime1">
              <a:rPr lang="en-US" smtClean="0"/>
              <a:t>5/13/2026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852682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hasCustomPrompt="1"/>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7A043757-40C8-48EB-A459-80D3B00F0BCB}" type="datetime1">
              <a:rPr lang="en-US" smtClean="0"/>
              <a:t>5/13/2026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538759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hasCustomPrompt="1"/>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D0304CB2-AF95-4B6C-81FD-EF29E4F12940}" type="datetime1">
              <a:rPr lang="en-US" smtClean="0"/>
              <a:t>5/13/2026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383755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hasCustomPrompt="1"/>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FD636673-28CE-4CCE-80FB-7124C935A31A}"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4449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Lst>
          </p:cNvPr>
          <p:cNvSpPr/>
          <p:nvPr/>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E8802264-EF96-4074-A671-AB5D99F5E332}" type="datetime1">
              <a:rPr lang="en-US" smtClean="0"/>
              <a:t>5/13/2026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47548511"/>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smtClean="0"/>
              <a:t>5/13/2026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88653415"/>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1"/>
      </p:bgRef>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EA1A10B-111C-8469-40F7-C3551BB027D0}"/>
              </a:ext>
            </a:extLst>
          </p:cNvPr>
          <p:cNvSpPr/>
          <p:nvPr/>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591056"/>
          </a:xfrm>
        </p:spPr>
        <p:txBody>
          <a:bodyPr vert="horz" lIns="91440" tIns="45720" rIns="91440" bIns="45720" rtlCol="0" anchor="ctr">
            <a:normAutofit/>
          </a:bodyPr>
          <a:lstStyle>
            <a:lvl1pPr>
              <a:lnSpc>
                <a:spcPct val="120000"/>
              </a:lnSpc>
              <a:defRPr lang="en-US" sz="280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1D5A920F-C91E-4FD9-A8A8-AC96444816EA}" type="datetime1">
              <a:rPr lang="en-US" smtClean="0"/>
              <a:t>5/13/2026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a:xfrm>
            <a:off x="8430768" y="6492240"/>
            <a:ext cx="2660904" cy="338328"/>
          </a:xfrm>
        </p:spPr>
        <p:txBody>
          <a:bodyPr/>
          <a:lstStyle>
            <a:lvl1pPr>
              <a:defRPr>
                <a:solidFill>
                  <a:schemeClr val="tx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a:xfrm>
            <a:off x="11183112" y="6492240"/>
            <a:ext cx="457200" cy="338328"/>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625310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FF91DA-BC67-4FFF-80B3-6A83720BA580}" type="datetime1">
              <a:rPr lang="en-US" smtClean="0"/>
              <a:t>5/13/2026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987552"/>
            <a:ext cx="10149840" cy="4846320"/>
          </a:xfrm>
        </p:spPr>
        <p:txBody>
          <a:bodyPr anchor="ctr">
            <a:normAutofit/>
          </a:bodyPr>
          <a:lstStyle>
            <a:lvl1pPr marL="0" indent="0">
              <a:lnSpc>
                <a:spcPct val="110000"/>
              </a:lnSpc>
              <a:buNone/>
              <a:defRPr sz="4400" b="0" cap="all" baseline="0">
                <a:solidFill>
                  <a:schemeClr val="accent1"/>
                </a:solidFill>
              </a:defRPr>
            </a:lvl1pPr>
            <a:lvl2pPr marL="228600" indent="0">
              <a:lnSpc>
                <a:spcPct val="110000"/>
              </a:lnSpc>
              <a:buNone/>
              <a:defRPr sz="4000" b="0" cap="all" baseline="0">
                <a:solidFill>
                  <a:schemeClr val="accent1"/>
                </a:solidFill>
              </a:defRPr>
            </a:lvl2pPr>
            <a:lvl3pPr marL="457200" indent="0">
              <a:lnSpc>
                <a:spcPct val="110000"/>
              </a:lnSpc>
              <a:buNone/>
              <a:defRPr sz="3600" b="0" cap="all" baseline="0">
                <a:solidFill>
                  <a:schemeClr val="accent1"/>
                </a:solidFill>
              </a:defRPr>
            </a:lvl3pPr>
            <a:lvl4pPr marL="685800" indent="0">
              <a:lnSpc>
                <a:spcPct val="110000"/>
              </a:lnSpc>
              <a:buNone/>
              <a:defRPr sz="3200" b="0" cap="all" baseline="0">
                <a:solidFill>
                  <a:schemeClr val="accent1"/>
                </a:solidFill>
              </a:defRPr>
            </a:lvl4pPr>
            <a:lvl5pPr marL="914400" indent="0">
              <a:lnSpc>
                <a:spcPct val="110000"/>
              </a:lnSpc>
              <a:buNone/>
              <a:defRPr sz="2800" b="0" cap="all"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8044481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15565DD7-EB64-4BFE-B850-4043488A7CD8}" type="datetime1">
              <a:rPr lang="en-US" smtClean="0"/>
              <a:t>5/13/2026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630936"/>
            <a:ext cx="8449056" cy="5605272"/>
          </a:xfrm>
        </p:spPr>
        <p:txBody>
          <a:bodyPr anchor="ctr">
            <a:normAutofit/>
          </a:bodyPr>
          <a:lstStyle>
            <a:lvl1pPr marL="0" indent="0">
              <a:lnSpc>
                <a:spcPct val="110000"/>
              </a:lnSpc>
              <a:buNone/>
              <a:defRPr sz="5400" b="0" cap="none" baseline="0">
                <a:solidFill>
                  <a:schemeClr val="accent1"/>
                </a:solidFill>
              </a:defRPr>
            </a:lvl1pPr>
            <a:lvl2pPr marL="228600" indent="0">
              <a:lnSpc>
                <a:spcPct val="110000"/>
              </a:lnSpc>
              <a:buNone/>
              <a:defRPr sz="4800" b="0" cap="none" baseline="0">
                <a:solidFill>
                  <a:schemeClr val="accent1"/>
                </a:solidFill>
              </a:defRPr>
            </a:lvl2pPr>
            <a:lvl3pPr marL="457200" indent="0">
              <a:lnSpc>
                <a:spcPct val="110000"/>
              </a:lnSpc>
              <a:buNone/>
              <a:defRPr sz="4400" b="0" cap="none" baseline="0">
                <a:solidFill>
                  <a:schemeClr val="accent1"/>
                </a:solidFill>
              </a:defRPr>
            </a:lvl3pPr>
            <a:lvl4pPr marL="685800" indent="0">
              <a:lnSpc>
                <a:spcPct val="110000"/>
              </a:lnSpc>
              <a:buNone/>
              <a:defRPr sz="4000" b="0" cap="none" baseline="0">
                <a:solidFill>
                  <a:schemeClr val="accent1"/>
                </a:solidFill>
              </a:defRPr>
            </a:lvl4pPr>
            <a:lvl5pPr marL="914400" indent="0">
              <a:lnSpc>
                <a:spcPct val="110000"/>
              </a:lnSpc>
              <a:buNone/>
              <a:defRPr sz="36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164373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E2C979-2DBB-4FF5-B773-BBC906FD5969}" type="datetime1">
              <a:rPr lang="en-US" smtClean="0"/>
              <a:t>5/13/2026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877824"/>
            <a:ext cx="8046720" cy="5065776"/>
          </a:xfrm>
        </p:spPr>
        <p:txBody>
          <a:bodyPr anchor="ctr">
            <a:normAutofit/>
          </a:bodyPr>
          <a:lstStyle>
            <a:lvl1pPr marL="0" indent="0">
              <a:lnSpc>
                <a:spcPct val="110000"/>
              </a:lnSpc>
              <a:buNone/>
              <a:defRPr sz="5400" b="0"/>
            </a:lvl1pPr>
            <a:lvl2pPr marL="228600" indent="0">
              <a:lnSpc>
                <a:spcPct val="110000"/>
              </a:lnSpc>
              <a:buNone/>
              <a:defRPr sz="4800" b="0"/>
            </a:lvl2pPr>
            <a:lvl3pPr marL="457200" indent="0">
              <a:lnSpc>
                <a:spcPct val="110000"/>
              </a:lnSpc>
              <a:buNone/>
              <a:defRPr sz="4400" b="0"/>
            </a:lvl3pPr>
            <a:lvl4pPr marL="685800" indent="0">
              <a:lnSpc>
                <a:spcPct val="110000"/>
              </a:lnSpc>
              <a:buNone/>
              <a:defRPr sz="4000" b="0"/>
            </a:lvl4pPr>
            <a:lvl5pPr marL="914400" indent="0">
              <a:lnSpc>
                <a:spcPct val="110000"/>
              </a:lnSpc>
              <a:buNone/>
              <a:defRPr sz="36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7874828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F5984F2-69E3-42EA-A769-C3221255F524}" type="datetime1">
              <a:rPr lang="en-US" smtClean="0"/>
              <a:t>5/13/2026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1596767"/>
            <a:ext cx="9848088" cy="3767328"/>
          </a:xfrm>
        </p:spPr>
        <p:txBody>
          <a:bodyPr anchor="b">
            <a:normAutofit/>
          </a:bodyPr>
          <a:lstStyle>
            <a:lvl1pPr marL="0" indent="0">
              <a:lnSpc>
                <a:spcPct val="110000"/>
              </a:lnSpc>
              <a:buNone/>
              <a:defRPr sz="6000" b="0">
                <a:solidFill>
                  <a:schemeClr val="accent1"/>
                </a:solidFill>
              </a:defRPr>
            </a:lvl1pPr>
            <a:lvl2pPr marL="228600" indent="0">
              <a:lnSpc>
                <a:spcPct val="110000"/>
              </a:lnSpc>
              <a:buNone/>
              <a:defRPr sz="5400" b="0">
                <a:solidFill>
                  <a:schemeClr val="accent1"/>
                </a:solidFill>
              </a:defRPr>
            </a:lvl2pPr>
            <a:lvl3pPr marL="457200" indent="0">
              <a:lnSpc>
                <a:spcPct val="110000"/>
              </a:lnSpc>
              <a:buNone/>
              <a:defRPr sz="4800" b="0">
                <a:solidFill>
                  <a:schemeClr val="accent1"/>
                </a:solidFill>
              </a:defRPr>
            </a:lvl3pPr>
            <a:lvl4pPr marL="685800" indent="0">
              <a:lnSpc>
                <a:spcPct val="110000"/>
              </a:lnSpc>
              <a:buNone/>
              <a:defRPr sz="4400" b="0">
                <a:solidFill>
                  <a:schemeClr val="accent1"/>
                </a:solidFill>
              </a:defRPr>
            </a:lvl4pPr>
            <a:lvl5pPr marL="914400" indent="0">
              <a:lnSpc>
                <a:spcPct val="110000"/>
              </a:lnSpc>
              <a:buNone/>
              <a:defRPr sz="40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700313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618488" y="5376672"/>
            <a:ext cx="9079992" cy="466344"/>
          </a:xfrm>
        </p:spPr>
        <p:txBody>
          <a:bodyPr anchor="t">
            <a:normAutofit/>
          </a:bodyPr>
          <a:lstStyle>
            <a:lvl1pPr>
              <a:lnSpc>
                <a:spcPct val="120000"/>
              </a:lnSpc>
              <a:defRPr sz="2200">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3621600-2F49-4BDF-9F00-79A81477383F}" type="datetime1">
              <a:rPr lang="en-US" smtClean="0"/>
              <a:t>5/13/2026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99616" y="1527048"/>
            <a:ext cx="9198864" cy="2871216"/>
          </a:xfrm>
        </p:spPr>
        <p:txBody>
          <a:bodyPr anchor="ctr">
            <a:normAutofit/>
          </a:bodyPr>
          <a:lstStyle>
            <a:lvl1pPr marL="137160" indent="-137160">
              <a:lnSpc>
                <a:spcPct val="11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10245404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3AF1DAFD-6C43-776A-EDEF-047653131661}"/>
              </a:ext>
            </a:extLst>
          </p:cNvPr>
          <p:cNvSpPr/>
          <p:nvPr/>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148072"/>
            <a:ext cx="8366760" cy="1188720"/>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2123558-A89A-4F39-900D-C4A4FDA1B2E7}" type="datetime1">
              <a:rPr lang="en-US" smtClean="0"/>
              <a:t>5/13/2026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783080"/>
            <a:ext cx="8503920" cy="3209544"/>
          </a:xfrm>
        </p:spPr>
        <p:txBody>
          <a:bodyPr anchor="t">
            <a:normAutofit/>
          </a:bodyPr>
          <a:lstStyle>
            <a:lvl1pPr marL="137160" indent="-137160">
              <a:lnSpc>
                <a:spcPct val="10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8971692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25BDAC2-53C5-6F8B-7446-54D1152EB91B}"/>
              </a:ext>
            </a:extLst>
          </p:cNvPr>
          <p:cNvSpPr/>
          <p:nvPr/>
        </p:nvSpPr>
        <p:spPr>
          <a:xfrm>
            <a:off x="0" y="0"/>
            <a:ext cx="11385608" cy="5084064"/>
          </a:xfrm>
          <a:custGeom>
            <a:avLst/>
            <a:gdLst>
              <a:gd name="connsiteX0" fmla="*/ 0 w 11385608"/>
              <a:gd name="connsiteY0" fmla="*/ 0 h 5084064"/>
              <a:gd name="connsiteX1" fmla="*/ 11385608 w 11385608"/>
              <a:gd name="connsiteY1" fmla="*/ 0 h 5084064"/>
              <a:gd name="connsiteX2" fmla="*/ 11385608 w 11385608"/>
              <a:gd name="connsiteY2" fmla="*/ 4562110 h 5084064"/>
              <a:gd name="connsiteX3" fmla="*/ 10863655 w 11385608"/>
              <a:gd name="connsiteY3" fmla="*/ 5084064 h 5084064"/>
              <a:gd name="connsiteX4" fmla="*/ 0 w 11385608"/>
              <a:gd name="connsiteY4" fmla="*/ 5084064 h 508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5084064">
                <a:moveTo>
                  <a:pt x="0" y="0"/>
                </a:moveTo>
                <a:lnTo>
                  <a:pt x="11385608" y="0"/>
                </a:lnTo>
                <a:lnTo>
                  <a:pt x="11385608" y="4562110"/>
                </a:lnTo>
                <a:cubicBezTo>
                  <a:pt x="11385608" y="4850377"/>
                  <a:pt x="11151922" y="5084064"/>
                  <a:pt x="10863655" y="5084064"/>
                </a:cubicBezTo>
                <a:lnTo>
                  <a:pt x="0" y="5084064"/>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449824"/>
            <a:ext cx="9546336" cy="905256"/>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5342020B-CB60-4281-A570-6300974B7A2E}" type="datetime1">
              <a:rPr lang="en-US" smtClean="0"/>
              <a:t>5/13/2026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530352"/>
            <a:ext cx="9683496" cy="3950208"/>
          </a:xfrm>
        </p:spPr>
        <p:txBody>
          <a:bodyPr anchor="ctr">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15772794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57784" y="4965192"/>
            <a:ext cx="8339328"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033272"/>
            <a:ext cx="8467344" cy="3931920"/>
          </a:xfrm>
        </p:spPr>
        <p:txBody>
          <a:bodyPr anchor="b">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F55215D8-97AA-4B85-B7A0-A02F39368DA3}" type="datetime1">
              <a:rPr lang="en-US" smtClean="0"/>
              <a:t>5/13/2026</a:t>
            </a:fld>
            <a:endParaRPr lang="en-US" dirty="0"/>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40356474"/>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B15CE14-1FF6-4074-BE8F-BABA3B0759C8}" type="datetime1">
              <a:rPr lang="en-US" smtClean="0"/>
              <a:t>5/13/2026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153780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8971389-0C57-4856-A530-D0CC79ABF97F}" type="datetime1">
              <a:rPr lang="en-US" smtClean="0"/>
              <a:t>5/13/2026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984547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13EFD-DF71-4A7D-9C47-1BBDB138B295}" type="datetime1">
              <a:rPr lang="en-US" smtClean="0"/>
              <a:t>5/13/2026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699514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66BE319-9B1C-4A02-A60F-55C05B841F00}" type="datetime1">
              <a:rPr lang="en-US" smtClean="0"/>
              <a:t>5/13/2026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469760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0EF397E-666B-470F-A253-6BE6BC97EEBE}" type="datetime1">
              <a:rPr lang="en-US" smtClean="0"/>
              <a:t>5/13/2026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86384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5/13/2026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0736618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smtClean="0"/>
              <a:t>5/13/2026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08766367"/>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B9EC20F-E1D8-4943-B054-6F2B6C10D630}" type="datetime1">
              <a:rPr lang="en-US" smtClean="0"/>
              <a:t>5/13/2026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6404578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smtClean="0"/>
              <a:t>5/13/2026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5182412"/>
      </p:ext>
    </p:extLst>
  </p:cSld>
  <p:clrMap bg1="lt1" tx1="dk1" bg2="lt2" tx2="dk2" accent1="accent1" accent2="accent2" accent3="accent3" accent4="accent4" accent5="accent5" accent6="accent6" hlink="hlink" folHlink="folHlink"/>
  <p:sldLayoutIdLst>
    <p:sldLayoutId id="2147483803" r:id="rId1"/>
    <p:sldLayoutId id="2147483802" r:id="rId2"/>
    <p:sldLayoutId id="2147483804"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 id="2147483768" r:id="rId19"/>
    <p:sldLayoutId id="2147483769" r:id="rId20"/>
    <p:sldLayoutId id="2147483770" r:id="rId21"/>
    <p:sldLayoutId id="2147483771" r:id="rId22"/>
    <p:sldLayoutId id="2147483772" r:id="rId23"/>
    <p:sldLayoutId id="2147483773" r:id="rId24"/>
    <p:sldLayoutId id="2147483774" r:id="rId25"/>
    <p:sldLayoutId id="2147483775" r:id="rId26"/>
    <p:sldLayoutId id="2147483776" r:id="rId27"/>
    <p:sldLayoutId id="2147483777" r:id="rId28"/>
    <p:sldLayoutId id="2147483778" r:id="rId29"/>
    <p:sldLayoutId id="2147483779" r:id="rId30"/>
    <p:sldLayoutId id="2147483780" r:id="rId31"/>
    <p:sldLayoutId id="2147483781" r:id="rId32"/>
    <p:sldLayoutId id="2147483782" r:id="rId33"/>
    <p:sldLayoutId id="2147483783" r:id="rId34"/>
    <p:sldLayoutId id="2147483784" r:id="rId35"/>
    <p:sldLayoutId id="2147483785" r:id="rId36"/>
    <p:sldLayoutId id="2147483786" r:id="rId37"/>
    <p:sldLayoutId id="2147483787" r:id="rId38"/>
    <p:sldLayoutId id="2147483788" r:id="rId39"/>
    <p:sldLayoutId id="2147483789" r:id="rId40"/>
    <p:sldLayoutId id="2147483790" r:id="rId41"/>
    <p:sldLayoutId id="2147483791" r:id="rId42"/>
    <p:sldLayoutId id="2147483792" r:id="rId43"/>
    <p:sldLayoutId id="2147483793" r:id="rId44"/>
    <p:sldLayoutId id="2147483794" r:id="rId45"/>
    <p:sldLayoutId id="2147483795" r:id="rId46"/>
    <p:sldLayoutId id="2147483796" r:id="rId47"/>
    <p:sldLayoutId id="2147483797" r:id="rId48"/>
    <p:sldLayoutId id="2147483798" r:id="rId49"/>
    <p:sldLayoutId id="2147483799" r:id="rId50"/>
    <p:sldLayoutId id="2147483800" r:id="rId51"/>
    <p:sldLayoutId id="2147483801" r:id="rId52"/>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microsoft.com/office/2007/relationships/hdphoto" Target="../media/hdphoto1.wdp"/><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0.png"/><Relationship Id="rId5" Type="http://schemas.openxmlformats.org/officeDocument/2006/relationships/image" Target="../media/image9.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slideLayout" Target="../slideLayouts/slideLayout6.xml"/><Relationship Id="rId7" Type="http://schemas.openxmlformats.org/officeDocument/2006/relationships/package" Target="../embeddings/Microsoft_Word_Document.docx"/><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pxhere.com/en/photo/860431" TargetMode="External"/><Relationship Id="rId5" Type="http://schemas.openxmlformats.org/officeDocument/2006/relationships/image" Target="../media/image11.jpg"/><Relationship Id="rId4" Type="http://schemas.openxmlformats.org/officeDocument/2006/relationships/notesSlide" Target="../notesSlides/notesSlide2.xml"/><Relationship Id="rId9"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openxmlformats.org/officeDocument/2006/relationships/hyperlink" Target="https://www.piqsels.com/es/public-domain-photo-jctsl" TargetMode="External"/><Relationship Id="rId3" Type="http://schemas.microsoft.com/office/2007/relationships/media" Target="../media/media4.m4a"/><Relationship Id="rId7" Type="http://schemas.openxmlformats.org/officeDocument/2006/relationships/image" Target="../media/image14.jp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notesSlide" Target="../notesSlides/notesSlide3.xml"/><Relationship Id="rId5" Type="http://schemas.openxmlformats.org/officeDocument/2006/relationships/slideLayout" Target="../slideLayouts/slideLayout6.xml"/><Relationship Id="rId10" Type="http://schemas.openxmlformats.org/officeDocument/2006/relationships/image" Target="../media/image13.png"/><Relationship Id="rId4" Type="http://schemas.openxmlformats.org/officeDocument/2006/relationships/audio" Target="../media/media4.m4a"/><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6.xml"/><Relationship Id="rId7" Type="http://schemas.openxmlformats.org/officeDocument/2006/relationships/hyperlink" Target="https://creativecommons.org/licenses/by-nc-sa/3.0/"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nicolefengl201.commons.gc.cuny.edu/2024/02/08/final-self-reflection/" TargetMode="External"/><Relationship Id="rId5" Type="http://schemas.openxmlformats.org/officeDocument/2006/relationships/image" Target="../media/image16.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F9242-6F45-76D6-C652-FDE90211B38F}"/>
              </a:ext>
            </a:extLst>
          </p:cNvPr>
          <p:cNvSpPr>
            <a:spLocks noGrp="1"/>
          </p:cNvSpPr>
          <p:nvPr>
            <p:ph type="ctrTitle"/>
          </p:nvPr>
        </p:nvSpPr>
        <p:spPr>
          <a:xfrm>
            <a:off x="429767" y="411480"/>
            <a:ext cx="5796861" cy="4462272"/>
          </a:xfrm>
        </p:spPr>
        <p:txBody>
          <a:bodyPr anchor="t">
            <a:normAutofit/>
          </a:bodyPr>
          <a:lstStyle/>
          <a:p>
            <a:r>
              <a:rPr lang="en-GB" dirty="0">
                <a:latin typeface="Franklin Gothic Demi" panose="020B0703020102020204" pitchFamily="34" charset="0"/>
              </a:rPr>
              <a:t>Academic Skills:</a:t>
            </a:r>
            <a:br>
              <a:rPr lang="en-GB" dirty="0">
                <a:latin typeface="Franklin Gothic Demi" panose="020B0703020102020204" pitchFamily="34" charset="0"/>
              </a:rPr>
            </a:br>
            <a:r>
              <a:rPr lang="en-GB" dirty="0">
                <a:latin typeface="Franklin Gothic Demi" panose="020B0703020102020204" pitchFamily="34" charset="0"/>
              </a:rPr>
              <a:t>Development and Introspective</a:t>
            </a:r>
          </a:p>
        </p:txBody>
      </p:sp>
      <p:sp>
        <p:nvSpPr>
          <p:cNvPr id="3" name="Subtitle 2">
            <a:extLst>
              <a:ext uri="{FF2B5EF4-FFF2-40B4-BE49-F238E27FC236}">
                <a16:creationId xmlns:a16="http://schemas.microsoft.com/office/drawing/2014/main" id="{9A64CC46-46B7-97E0-697B-90E2D07FB293}"/>
              </a:ext>
            </a:extLst>
          </p:cNvPr>
          <p:cNvSpPr>
            <a:spLocks noGrp="1"/>
          </p:cNvSpPr>
          <p:nvPr>
            <p:ph type="subTitle" idx="1"/>
          </p:nvPr>
        </p:nvSpPr>
        <p:spPr>
          <a:xfrm>
            <a:off x="429768" y="4637314"/>
            <a:ext cx="4122567" cy="2220686"/>
          </a:xfrm>
        </p:spPr>
        <p:txBody>
          <a:bodyPr anchor="t">
            <a:noAutofit/>
          </a:bodyPr>
          <a:lstStyle/>
          <a:p>
            <a:r>
              <a:rPr lang="en-GB" sz="2000" dirty="0">
                <a:latin typeface="Franklin Gothic Demi" panose="020B0703020102020204" pitchFamily="34" charset="0"/>
              </a:rPr>
              <a:t>Written and read by: Stephen David Tonkiss</a:t>
            </a:r>
          </a:p>
          <a:p>
            <a:r>
              <a:rPr lang="en-GB" sz="2000" dirty="0">
                <a:latin typeface="Franklin Gothic Demi" panose="020B0703020102020204" pitchFamily="34" charset="0"/>
              </a:rPr>
              <a:t>Module Code</a:t>
            </a:r>
            <a:r>
              <a:rPr lang="en-GB" sz="2000">
                <a:latin typeface="Franklin Gothic Demi" panose="020B0703020102020204" pitchFamily="34" charset="0"/>
              </a:rPr>
              <a:t>: BMSH4200</a:t>
            </a:r>
            <a:endParaRPr lang="en-GB" sz="2000" dirty="0">
              <a:latin typeface="Franklin Gothic Demi" panose="020B0703020102020204" pitchFamily="34" charset="0"/>
            </a:endParaRPr>
          </a:p>
        </p:txBody>
      </p:sp>
      <p:pic>
        <p:nvPicPr>
          <p:cNvPr id="5" name="Picture Placeholder 4" descr="An unlit lightbulb with colourful background lights">
            <a:extLst>
              <a:ext uri="{FF2B5EF4-FFF2-40B4-BE49-F238E27FC236}">
                <a16:creationId xmlns:a16="http://schemas.microsoft.com/office/drawing/2014/main" id="{04333013-39CF-E32C-5EE3-F6DD0848DF3D}"/>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20437" r="20437"/>
          <a:stretch>
            <a:fillRect/>
          </a:stretch>
        </p:blipFill>
        <p:spPr>
          <a:xfrm>
            <a:off x="6226628" y="0"/>
            <a:ext cx="5965372" cy="68580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9" name="Audio 18">
            <a:hlinkClick r:id="" action="ppaction://media"/>
            <a:extLst>
              <a:ext uri="{FF2B5EF4-FFF2-40B4-BE49-F238E27FC236}">
                <a16:creationId xmlns:a16="http://schemas.microsoft.com/office/drawing/2014/main" id="{525F0FA0-F787-02A0-57A8-CD2EF7E46E6D}"/>
              </a:ext>
            </a:extLst>
          </p:cNvPr>
          <p:cNvPicPr>
            <a:picLocks noChangeAspect="1"/>
          </p:cNvPicPr>
          <p:nvPr>
            <a:audioFile r:link="rId2"/>
            <p:extLst>
              <p:ext uri="{DAA4B4D4-6D71-4841-9C94-3DE7FCFB9230}">
                <p14:media xmlns:p14="http://schemas.microsoft.com/office/powerpoint/2010/main" r:embed="rId1"/>
              </p:ext>
            </p:extLst>
          </p:nvPr>
        </p:nvPicPr>
        <p:blipFill>
          <a:blip r:embed="rId6">
            <a:extLst>
              <a:ext uri="{BEBA8EAE-BF5A-486C-A8C5-ECC9F3942E4B}">
                <a14:imgProps xmlns:a14="http://schemas.microsoft.com/office/drawing/2010/main">
                  <a14:imgLayer r:embed="rId7">
                    <a14:imgEffect>
                      <a14:sharpenSoften amount="56000"/>
                    </a14:imgEffect>
                  </a14:imgLayer>
                </a14:imgProps>
              </a:ext>
            </a:extLst>
          </a:blip>
          <a:srcRect l="-161075" t="-161075" r="-161075" b="-161075"/>
          <a:stretch>
            <a:fillRect/>
          </a:stretch>
        </p:blipFill>
        <p:spPr>
          <a:xfrm>
            <a:off x="4372044" y="5053363"/>
            <a:ext cx="1625026" cy="1625026"/>
          </a:xfrm>
          <a:prstGeom prst="ellipse">
            <a:avLst/>
          </a:prstGeom>
          <a:ln w="38100">
            <a:solidFill>
              <a:schemeClr val="tx2"/>
            </a:solidFill>
          </a:ln>
        </p:spPr>
      </p:pic>
    </p:spTree>
    <p:extLst>
      <p:ext uri="{BB962C8B-B14F-4D97-AF65-F5344CB8AC3E}">
        <p14:creationId xmlns:p14="http://schemas.microsoft.com/office/powerpoint/2010/main" val="456910869"/>
      </p:ext>
    </p:extLst>
  </p:cSld>
  <p:clrMapOvr>
    <a:masterClrMapping/>
  </p:clrMapOvr>
  <mc:AlternateContent xmlns:mc="http://schemas.openxmlformats.org/markup-compatibility/2006" xmlns:p14="http://schemas.microsoft.com/office/powerpoint/2010/main">
    <mc:Choice Requires="p14">
      <p:transition spd="slow" p14:dur="2000" advTm="10068"/>
    </mc:Choice>
    <mc:Fallback xmlns="">
      <p:transition spd="slow" advTm="10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EAAB9-41C0-6E30-454F-9C21B52E6956}"/>
              </a:ext>
            </a:extLst>
          </p:cNvPr>
          <p:cNvSpPr>
            <a:spLocks noGrp="1"/>
          </p:cNvSpPr>
          <p:nvPr>
            <p:ph type="ctrTitle"/>
          </p:nvPr>
        </p:nvSpPr>
        <p:spPr>
          <a:xfrm>
            <a:off x="429768" y="493776"/>
            <a:ext cx="11762232" cy="4325112"/>
          </a:xfrm>
        </p:spPr>
        <p:txBody>
          <a:bodyPr>
            <a:normAutofit/>
          </a:bodyPr>
          <a:lstStyle/>
          <a:p>
            <a:pPr>
              <a:lnSpc>
                <a:spcPct val="115000"/>
              </a:lnSpc>
              <a:spcAft>
                <a:spcPts val="800"/>
              </a:spcAft>
              <a:buNone/>
            </a:pPr>
            <a:r>
              <a:rPr lang="en-GB" sz="6000" dirty="0">
                <a:latin typeface="Franklin Gothic Demi" panose="020B0703020102020204" pitchFamily="34" charset="0"/>
              </a:rPr>
              <a:t>Ai Acknowledgement </a:t>
            </a:r>
            <a:br>
              <a:rPr lang="en-GB" sz="6000" dirty="0">
                <a:latin typeface="Franklin Gothic Demi" panose="020B0703020102020204" pitchFamily="34" charset="0"/>
              </a:rPr>
            </a:br>
            <a:r>
              <a:rPr lang="en-GB" sz="1800" kern="100" dirty="0">
                <a:effectLst/>
                <a:latin typeface="Franklin Gothic Demi" panose="020B0703020102020204" pitchFamily="34" charset="0"/>
                <a:ea typeface="Aptos" panose="020B0004020202020204" pitchFamily="34" charset="0"/>
                <a:cs typeface="Times New Roman" panose="02020603050405020304" pitchFamily="18" charset="0"/>
              </a:rPr>
              <a:t>I would like to confirm that all writing in this piece is my own work, and no AI has been used to assist in structure, grammar or content. I would like to acknowledge the use of AI in research and the clarification of ideas. </a:t>
            </a:r>
            <a:br>
              <a:rPr lang="en-GB" sz="5400" kern="100" dirty="0">
                <a:effectLst/>
                <a:latin typeface="Franklin Gothic Demi" panose="020B0703020102020204" pitchFamily="34" charset="0"/>
                <a:ea typeface="Aptos" panose="020B0004020202020204" pitchFamily="34" charset="0"/>
                <a:cs typeface="Times New Roman" panose="02020603050405020304" pitchFamily="18" charset="0"/>
              </a:rPr>
            </a:br>
            <a:endParaRPr lang="en-GB" sz="6000" dirty="0">
              <a:latin typeface="Franklin Gothic Demi" panose="020B0703020102020204" pitchFamily="34" charset="0"/>
            </a:endParaRPr>
          </a:p>
        </p:txBody>
      </p:sp>
      <p:graphicFrame>
        <p:nvGraphicFramePr>
          <p:cNvPr id="11" name="Table 10">
            <a:extLst>
              <a:ext uri="{FF2B5EF4-FFF2-40B4-BE49-F238E27FC236}">
                <a16:creationId xmlns:a16="http://schemas.microsoft.com/office/drawing/2014/main" id="{79FB2D10-F1D7-8074-67AD-824409E004AF}"/>
              </a:ext>
            </a:extLst>
          </p:cNvPr>
          <p:cNvGraphicFramePr>
            <a:graphicFrameLocks noGrp="1"/>
          </p:cNvGraphicFramePr>
          <p:nvPr>
            <p:extLst>
              <p:ext uri="{D42A27DB-BD31-4B8C-83A1-F6EECF244321}">
                <p14:modId xmlns:p14="http://schemas.microsoft.com/office/powerpoint/2010/main" val="2781225195"/>
              </p:ext>
            </p:extLst>
          </p:nvPr>
        </p:nvGraphicFramePr>
        <p:xfrm>
          <a:off x="540773" y="2566220"/>
          <a:ext cx="9252156" cy="1347020"/>
        </p:xfrm>
        <a:graphic>
          <a:graphicData uri="http://schemas.openxmlformats.org/drawingml/2006/table">
            <a:tbl>
              <a:tblPr firstRow="1" firstCol="1" bandRow="1"/>
              <a:tblGrid>
                <a:gridCol w="4626078">
                  <a:extLst>
                    <a:ext uri="{9D8B030D-6E8A-4147-A177-3AD203B41FA5}">
                      <a16:colId xmlns:a16="http://schemas.microsoft.com/office/drawing/2014/main" val="3487650794"/>
                    </a:ext>
                  </a:extLst>
                </a:gridCol>
                <a:gridCol w="4626078">
                  <a:extLst>
                    <a:ext uri="{9D8B030D-6E8A-4147-A177-3AD203B41FA5}">
                      <a16:colId xmlns:a16="http://schemas.microsoft.com/office/drawing/2014/main" val="1815266959"/>
                    </a:ext>
                  </a:extLst>
                </a:gridCol>
              </a:tblGrid>
              <a:tr h="232485">
                <a:tc>
                  <a:txBody>
                    <a:bodyPr/>
                    <a:lstStyle/>
                    <a:p>
                      <a:pPr>
                        <a:lnSpc>
                          <a:spcPct val="115000"/>
                        </a:lnSpc>
                        <a:spcAft>
                          <a:spcPts val="800"/>
                        </a:spcAft>
                        <a:buNone/>
                      </a:pPr>
                      <a:r>
                        <a:rPr lang="en-GB" sz="1400" u="sng" kern="100" dirty="0">
                          <a:effectLst/>
                          <a:latin typeface="Times New Roman" panose="02020603050405020304" pitchFamily="18" charset="0"/>
                          <a:ea typeface="Aptos" panose="020B0004020202020204" pitchFamily="34" charset="0"/>
                          <a:cs typeface="Times New Roman" panose="02020603050405020304" pitchFamily="18" charset="0"/>
                        </a:rPr>
                        <a:t>AI prompt – Copilot 1.10.25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chemeClr val="accent3">
                          <a:lumMod val="20000"/>
                          <a:lumOff val="80000"/>
                        </a:schemeClr>
                      </a:solidFill>
                      <a:prstDash val="solid"/>
                      <a:round/>
                      <a:headEnd type="none" w="med" len="med"/>
                      <a:tailEnd type="none" w="med" len="med"/>
                    </a:lnL>
                    <a:lnR w="12700" cap="flat" cmpd="sng" algn="ctr">
                      <a:solidFill>
                        <a:schemeClr val="accent3">
                          <a:lumMod val="20000"/>
                          <a:lumOff val="80000"/>
                        </a:schemeClr>
                      </a:solidFill>
                      <a:prstDash val="solid"/>
                      <a:round/>
                      <a:headEnd type="none" w="med" len="med"/>
                      <a:tailEnd type="none" w="med" len="med"/>
                    </a:lnR>
                    <a:lnT w="12700" cap="flat" cmpd="sng" algn="ctr">
                      <a:solidFill>
                        <a:schemeClr val="accent3">
                          <a:lumMod val="20000"/>
                          <a:lumOff val="80000"/>
                        </a:schemeClr>
                      </a:solidFill>
                      <a:prstDash val="solid"/>
                      <a:round/>
                      <a:headEnd type="none" w="med" len="med"/>
                      <a:tailEnd type="none" w="med" len="med"/>
                    </a:lnT>
                    <a:lnB w="12700" cap="flat" cmpd="sng" algn="ctr">
                      <a:solidFill>
                        <a:schemeClr val="accent3">
                          <a:lumMod val="20000"/>
                          <a:lumOff val="80000"/>
                        </a:schemeClr>
                      </a:solidFill>
                      <a:prstDash val="solid"/>
                      <a:round/>
                      <a:headEnd type="none" w="med" len="med"/>
                      <a:tailEnd type="none" w="med" len="med"/>
                    </a:lnB>
                    <a:solidFill>
                      <a:schemeClr val="accent5">
                        <a:lumMod val="60000"/>
                        <a:lumOff val="40000"/>
                      </a:schemeClr>
                    </a:solidFill>
                  </a:tcPr>
                </a:tc>
                <a:tc>
                  <a:txBody>
                    <a:bodyPr/>
                    <a:lstStyle/>
                    <a:p>
                      <a:pPr>
                        <a:lnSpc>
                          <a:spcPct val="115000"/>
                        </a:lnSpc>
                        <a:spcAft>
                          <a:spcPts val="800"/>
                        </a:spcAft>
                        <a:buNone/>
                      </a:pPr>
                      <a:r>
                        <a:rPr lang="en-GB" sz="1400" u="sng" kern="100" dirty="0">
                          <a:effectLst/>
                          <a:latin typeface="Times New Roman" panose="02020603050405020304" pitchFamily="18" charset="0"/>
                          <a:ea typeface="Aptos" panose="020B0004020202020204" pitchFamily="34" charset="0"/>
                          <a:cs typeface="Times New Roman" panose="02020603050405020304" pitchFamily="18" charset="0"/>
                        </a:rPr>
                        <a:t>“Define Osteoblast”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chemeClr val="accent3">
                          <a:lumMod val="20000"/>
                          <a:lumOff val="80000"/>
                        </a:schemeClr>
                      </a:solidFill>
                      <a:prstDash val="solid"/>
                      <a:round/>
                      <a:headEnd type="none" w="med" len="med"/>
                      <a:tailEnd type="none" w="med" len="med"/>
                    </a:lnL>
                    <a:lnR w="12700" cap="flat" cmpd="sng" algn="ctr">
                      <a:solidFill>
                        <a:schemeClr val="accent3">
                          <a:lumMod val="20000"/>
                          <a:lumOff val="80000"/>
                        </a:schemeClr>
                      </a:solidFill>
                      <a:prstDash val="solid"/>
                      <a:round/>
                      <a:headEnd type="none" w="med" len="med"/>
                      <a:tailEnd type="none" w="med" len="med"/>
                    </a:lnR>
                    <a:lnT w="12700" cap="flat" cmpd="sng" algn="ctr">
                      <a:solidFill>
                        <a:schemeClr val="accent3">
                          <a:lumMod val="20000"/>
                          <a:lumOff val="80000"/>
                        </a:schemeClr>
                      </a:solidFill>
                      <a:prstDash val="solid"/>
                      <a:round/>
                      <a:headEnd type="none" w="med" len="med"/>
                      <a:tailEnd type="none" w="med" len="med"/>
                    </a:lnT>
                    <a:lnB w="12700" cap="flat" cmpd="sng" algn="ctr">
                      <a:solidFill>
                        <a:schemeClr val="accent3">
                          <a:lumMod val="20000"/>
                          <a:lumOff val="80000"/>
                        </a:schemeClr>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2816881141"/>
                  </a:ext>
                </a:extLst>
              </a:tr>
              <a:tr h="232485">
                <a:tc>
                  <a:txBody>
                    <a:bodyPr/>
                    <a:lstStyle/>
                    <a:p>
                      <a:pPr>
                        <a:lnSpc>
                          <a:spcPct val="115000"/>
                        </a:lnSpc>
                        <a:spcAft>
                          <a:spcPts val="800"/>
                        </a:spcAft>
                        <a:buNone/>
                      </a:pPr>
                      <a:r>
                        <a:rPr lang="en-GB" sz="1400" u="sng" kern="100" dirty="0">
                          <a:effectLst/>
                          <a:latin typeface="Times New Roman" panose="02020603050405020304" pitchFamily="18" charset="0"/>
                          <a:ea typeface="Aptos" panose="020B0004020202020204" pitchFamily="34" charset="0"/>
                          <a:cs typeface="Times New Roman" panose="02020603050405020304" pitchFamily="18" charset="0"/>
                        </a:rPr>
                        <a:t>AI Prompt – Copilot 1.10.25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chemeClr val="accent3">
                          <a:lumMod val="20000"/>
                          <a:lumOff val="80000"/>
                        </a:schemeClr>
                      </a:solidFill>
                      <a:prstDash val="solid"/>
                      <a:round/>
                      <a:headEnd type="none" w="med" len="med"/>
                      <a:tailEnd type="none" w="med" len="med"/>
                    </a:lnL>
                    <a:lnR w="12700" cap="flat" cmpd="sng" algn="ctr">
                      <a:solidFill>
                        <a:schemeClr val="accent3">
                          <a:lumMod val="20000"/>
                          <a:lumOff val="80000"/>
                        </a:schemeClr>
                      </a:solidFill>
                      <a:prstDash val="solid"/>
                      <a:round/>
                      <a:headEnd type="none" w="med" len="med"/>
                      <a:tailEnd type="none" w="med" len="med"/>
                    </a:lnR>
                    <a:lnT w="12700" cap="flat" cmpd="sng" algn="ctr">
                      <a:solidFill>
                        <a:schemeClr val="accent3">
                          <a:lumMod val="20000"/>
                          <a:lumOff val="80000"/>
                        </a:schemeClr>
                      </a:solidFill>
                      <a:prstDash val="solid"/>
                      <a:round/>
                      <a:headEnd type="none" w="med" len="med"/>
                      <a:tailEnd type="none" w="med" len="med"/>
                    </a:lnT>
                    <a:lnB w="12700" cap="flat" cmpd="sng" algn="ctr">
                      <a:solidFill>
                        <a:schemeClr val="accent3">
                          <a:lumMod val="20000"/>
                          <a:lumOff val="80000"/>
                        </a:schemeClr>
                      </a:solidFill>
                      <a:prstDash val="solid"/>
                      <a:round/>
                      <a:headEnd type="none" w="med" len="med"/>
                      <a:tailEnd type="none" w="med" len="med"/>
                    </a:lnB>
                    <a:solidFill>
                      <a:schemeClr val="accent5">
                        <a:lumMod val="60000"/>
                        <a:lumOff val="40000"/>
                      </a:schemeClr>
                    </a:solidFill>
                  </a:tcPr>
                </a:tc>
                <a:tc>
                  <a:txBody>
                    <a:bodyPr/>
                    <a:lstStyle/>
                    <a:p>
                      <a:pPr>
                        <a:lnSpc>
                          <a:spcPct val="115000"/>
                        </a:lnSpc>
                        <a:spcAft>
                          <a:spcPts val="800"/>
                        </a:spcAft>
                        <a:buNone/>
                      </a:pPr>
                      <a:r>
                        <a:rPr lang="en-GB" sz="1400" u="sng" kern="100" dirty="0">
                          <a:effectLst/>
                          <a:latin typeface="Times New Roman" panose="02020603050405020304" pitchFamily="18" charset="0"/>
                          <a:ea typeface="Aptos" panose="020B0004020202020204" pitchFamily="34" charset="0"/>
                          <a:cs typeface="Times New Roman" panose="02020603050405020304" pitchFamily="18" charset="0"/>
                        </a:rPr>
                        <a:t>“Help define Senescence”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chemeClr val="accent3">
                          <a:lumMod val="20000"/>
                          <a:lumOff val="80000"/>
                        </a:schemeClr>
                      </a:solidFill>
                      <a:prstDash val="solid"/>
                      <a:round/>
                      <a:headEnd type="none" w="med" len="med"/>
                      <a:tailEnd type="none" w="med" len="med"/>
                    </a:lnL>
                    <a:lnR w="12700" cap="flat" cmpd="sng" algn="ctr">
                      <a:solidFill>
                        <a:schemeClr val="accent3">
                          <a:lumMod val="20000"/>
                          <a:lumOff val="80000"/>
                        </a:schemeClr>
                      </a:solidFill>
                      <a:prstDash val="solid"/>
                      <a:round/>
                      <a:headEnd type="none" w="med" len="med"/>
                      <a:tailEnd type="none" w="med" len="med"/>
                    </a:lnR>
                    <a:lnT w="12700" cap="flat" cmpd="sng" algn="ctr">
                      <a:solidFill>
                        <a:schemeClr val="accent3">
                          <a:lumMod val="20000"/>
                          <a:lumOff val="80000"/>
                        </a:schemeClr>
                      </a:solidFill>
                      <a:prstDash val="solid"/>
                      <a:round/>
                      <a:headEnd type="none" w="med" len="med"/>
                      <a:tailEnd type="none" w="med" len="med"/>
                    </a:lnT>
                    <a:lnB w="12700" cap="flat" cmpd="sng" algn="ctr">
                      <a:solidFill>
                        <a:schemeClr val="accent3">
                          <a:lumMod val="20000"/>
                          <a:lumOff val="80000"/>
                        </a:schemeClr>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795621845"/>
                  </a:ext>
                </a:extLst>
              </a:tr>
              <a:tr h="478802">
                <a:tc>
                  <a:txBody>
                    <a:bodyPr/>
                    <a:lstStyle/>
                    <a:p>
                      <a:pPr>
                        <a:lnSpc>
                          <a:spcPct val="115000"/>
                        </a:lnSpc>
                        <a:spcAft>
                          <a:spcPts val="800"/>
                        </a:spcAft>
                        <a:buNone/>
                      </a:pPr>
                      <a:r>
                        <a:rPr lang="en-GB" sz="1400" u="sng" kern="100" dirty="0">
                          <a:effectLst/>
                          <a:latin typeface="Times New Roman" panose="02020603050405020304" pitchFamily="18" charset="0"/>
                          <a:ea typeface="Aptos" panose="020B0004020202020204" pitchFamily="34" charset="0"/>
                          <a:cs typeface="Times New Roman" panose="02020603050405020304" pitchFamily="18" charset="0"/>
                        </a:rPr>
                        <a:t>AI Prompt – Copilot 11.10.25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chemeClr val="accent3">
                          <a:lumMod val="20000"/>
                          <a:lumOff val="80000"/>
                        </a:schemeClr>
                      </a:solidFill>
                      <a:prstDash val="solid"/>
                      <a:round/>
                      <a:headEnd type="none" w="med" len="med"/>
                      <a:tailEnd type="none" w="med" len="med"/>
                    </a:lnL>
                    <a:lnR w="12700" cap="flat" cmpd="sng" algn="ctr">
                      <a:solidFill>
                        <a:schemeClr val="accent3">
                          <a:lumMod val="20000"/>
                          <a:lumOff val="80000"/>
                        </a:schemeClr>
                      </a:solidFill>
                      <a:prstDash val="solid"/>
                      <a:round/>
                      <a:headEnd type="none" w="med" len="med"/>
                      <a:tailEnd type="none" w="med" len="med"/>
                    </a:lnR>
                    <a:lnT w="12700" cap="flat" cmpd="sng" algn="ctr">
                      <a:solidFill>
                        <a:schemeClr val="accent3">
                          <a:lumMod val="20000"/>
                          <a:lumOff val="80000"/>
                        </a:schemeClr>
                      </a:solidFill>
                      <a:prstDash val="solid"/>
                      <a:round/>
                      <a:headEnd type="none" w="med" len="med"/>
                      <a:tailEnd type="none" w="med" len="med"/>
                    </a:lnT>
                    <a:lnB w="12700" cap="flat" cmpd="sng" algn="ctr">
                      <a:solidFill>
                        <a:schemeClr val="accent3">
                          <a:lumMod val="20000"/>
                          <a:lumOff val="80000"/>
                        </a:schemeClr>
                      </a:solidFill>
                      <a:prstDash val="solid"/>
                      <a:round/>
                      <a:headEnd type="none" w="med" len="med"/>
                      <a:tailEnd type="none" w="med" len="med"/>
                    </a:lnB>
                    <a:solidFill>
                      <a:schemeClr val="accent5">
                        <a:lumMod val="60000"/>
                        <a:lumOff val="40000"/>
                      </a:schemeClr>
                    </a:solidFill>
                  </a:tcPr>
                </a:tc>
                <a:tc>
                  <a:txBody>
                    <a:bodyPr/>
                    <a:lstStyle/>
                    <a:p>
                      <a:pPr>
                        <a:lnSpc>
                          <a:spcPct val="115000"/>
                        </a:lnSpc>
                        <a:spcAft>
                          <a:spcPts val="800"/>
                        </a:spcAft>
                        <a:buNone/>
                      </a:pPr>
                      <a:r>
                        <a:rPr lang="en-GB" sz="1400" u="sng" kern="100">
                          <a:effectLst/>
                          <a:latin typeface="Times New Roman" panose="02020603050405020304" pitchFamily="18" charset="0"/>
                          <a:ea typeface="Aptos" panose="020B0004020202020204" pitchFamily="34" charset="0"/>
                          <a:cs typeface="Times New Roman" panose="02020603050405020304" pitchFamily="18" charset="0"/>
                        </a:rPr>
                        <a:t>“What is a Harvard style reference list”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chemeClr val="accent3">
                          <a:lumMod val="20000"/>
                          <a:lumOff val="80000"/>
                        </a:schemeClr>
                      </a:solidFill>
                      <a:prstDash val="solid"/>
                      <a:round/>
                      <a:headEnd type="none" w="med" len="med"/>
                      <a:tailEnd type="none" w="med" len="med"/>
                    </a:lnL>
                    <a:lnR w="12700" cap="flat" cmpd="sng" algn="ctr">
                      <a:solidFill>
                        <a:schemeClr val="accent3">
                          <a:lumMod val="20000"/>
                          <a:lumOff val="80000"/>
                        </a:schemeClr>
                      </a:solidFill>
                      <a:prstDash val="solid"/>
                      <a:round/>
                      <a:headEnd type="none" w="med" len="med"/>
                      <a:tailEnd type="none" w="med" len="med"/>
                    </a:lnR>
                    <a:lnT w="12700" cap="flat" cmpd="sng" algn="ctr">
                      <a:solidFill>
                        <a:schemeClr val="accent3">
                          <a:lumMod val="20000"/>
                          <a:lumOff val="80000"/>
                        </a:schemeClr>
                      </a:solidFill>
                      <a:prstDash val="solid"/>
                      <a:round/>
                      <a:headEnd type="none" w="med" len="med"/>
                      <a:tailEnd type="none" w="med" len="med"/>
                    </a:lnT>
                    <a:lnB w="12700" cap="flat" cmpd="sng" algn="ctr">
                      <a:solidFill>
                        <a:schemeClr val="accent3">
                          <a:lumMod val="20000"/>
                          <a:lumOff val="80000"/>
                        </a:schemeClr>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2702310301"/>
                  </a:ext>
                </a:extLst>
              </a:tr>
              <a:tr h="403248">
                <a:tc>
                  <a:txBody>
                    <a:bodyPr/>
                    <a:lstStyle/>
                    <a:p>
                      <a:pPr>
                        <a:lnSpc>
                          <a:spcPct val="115000"/>
                        </a:lnSpc>
                        <a:spcAft>
                          <a:spcPts val="800"/>
                        </a:spcAft>
                        <a:buNone/>
                      </a:pPr>
                      <a:r>
                        <a:rPr lang="en-GB" sz="1400" u="sng" kern="100" dirty="0">
                          <a:effectLst/>
                          <a:latin typeface="Times New Roman" panose="02020603050405020304" pitchFamily="18" charset="0"/>
                          <a:ea typeface="Aptos" panose="020B0004020202020204" pitchFamily="34" charset="0"/>
                          <a:cs typeface="Times New Roman" panose="02020603050405020304" pitchFamily="18" charset="0"/>
                        </a:rPr>
                        <a:t>AI Prompt – 21.10.25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chemeClr val="accent3">
                          <a:lumMod val="20000"/>
                          <a:lumOff val="80000"/>
                        </a:schemeClr>
                      </a:solidFill>
                      <a:prstDash val="solid"/>
                      <a:round/>
                      <a:headEnd type="none" w="med" len="med"/>
                      <a:tailEnd type="none" w="med" len="med"/>
                    </a:lnL>
                    <a:lnR w="12700" cap="flat" cmpd="sng" algn="ctr">
                      <a:solidFill>
                        <a:schemeClr val="accent3">
                          <a:lumMod val="20000"/>
                          <a:lumOff val="80000"/>
                        </a:schemeClr>
                      </a:solidFill>
                      <a:prstDash val="solid"/>
                      <a:round/>
                      <a:headEnd type="none" w="med" len="med"/>
                      <a:tailEnd type="none" w="med" len="med"/>
                    </a:lnR>
                    <a:lnT w="12700" cap="flat" cmpd="sng" algn="ctr">
                      <a:solidFill>
                        <a:schemeClr val="accent3">
                          <a:lumMod val="20000"/>
                          <a:lumOff val="80000"/>
                        </a:schemeClr>
                      </a:solidFill>
                      <a:prstDash val="solid"/>
                      <a:round/>
                      <a:headEnd type="none" w="med" len="med"/>
                      <a:tailEnd type="none" w="med" len="med"/>
                    </a:lnT>
                    <a:lnB w="12700" cap="flat" cmpd="sng" algn="ctr">
                      <a:solidFill>
                        <a:schemeClr val="accent3">
                          <a:lumMod val="20000"/>
                          <a:lumOff val="80000"/>
                        </a:schemeClr>
                      </a:solidFill>
                      <a:prstDash val="solid"/>
                      <a:round/>
                      <a:headEnd type="none" w="med" len="med"/>
                      <a:tailEnd type="none" w="med" len="med"/>
                    </a:lnB>
                    <a:solidFill>
                      <a:schemeClr val="accent5">
                        <a:lumMod val="60000"/>
                        <a:lumOff val="40000"/>
                      </a:schemeClr>
                    </a:solidFill>
                  </a:tcPr>
                </a:tc>
                <a:tc>
                  <a:txBody>
                    <a:bodyPr/>
                    <a:lstStyle/>
                    <a:p>
                      <a:pPr>
                        <a:lnSpc>
                          <a:spcPct val="115000"/>
                        </a:lnSpc>
                        <a:spcAft>
                          <a:spcPts val="800"/>
                        </a:spcAft>
                        <a:buNone/>
                      </a:pPr>
                      <a:r>
                        <a:rPr lang="en-GB" sz="1400" u="sng" kern="100" dirty="0">
                          <a:effectLst/>
                          <a:latin typeface="Times New Roman" panose="02020603050405020304" pitchFamily="18" charset="0"/>
                          <a:ea typeface="Aptos" panose="020B0004020202020204" pitchFamily="34" charset="0"/>
                          <a:cs typeface="Times New Roman" panose="02020603050405020304" pitchFamily="18" charset="0"/>
                        </a:rPr>
                        <a:t>“How to create a Harvard style reference list”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chemeClr val="accent3">
                          <a:lumMod val="20000"/>
                          <a:lumOff val="80000"/>
                        </a:schemeClr>
                      </a:solidFill>
                      <a:prstDash val="solid"/>
                      <a:round/>
                      <a:headEnd type="none" w="med" len="med"/>
                      <a:tailEnd type="none" w="med" len="med"/>
                    </a:lnL>
                    <a:lnR w="12700" cap="flat" cmpd="sng" algn="ctr">
                      <a:solidFill>
                        <a:schemeClr val="accent3">
                          <a:lumMod val="20000"/>
                          <a:lumOff val="80000"/>
                        </a:schemeClr>
                      </a:solidFill>
                      <a:prstDash val="solid"/>
                      <a:round/>
                      <a:headEnd type="none" w="med" len="med"/>
                      <a:tailEnd type="none" w="med" len="med"/>
                    </a:lnR>
                    <a:lnT w="12700" cap="flat" cmpd="sng" algn="ctr">
                      <a:solidFill>
                        <a:schemeClr val="accent3">
                          <a:lumMod val="20000"/>
                          <a:lumOff val="80000"/>
                        </a:schemeClr>
                      </a:solidFill>
                      <a:prstDash val="solid"/>
                      <a:round/>
                      <a:headEnd type="none" w="med" len="med"/>
                      <a:tailEnd type="none" w="med" len="med"/>
                    </a:lnT>
                    <a:lnB w="12700" cap="flat" cmpd="sng" algn="ctr">
                      <a:solidFill>
                        <a:schemeClr val="accent3">
                          <a:lumMod val="20000"/>
                          <a:lumOff val="80000"/>
                        </a:schemeClr>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4205011381"/>
                  </a:ext>
                </a:extLst>
              </a:tr>
            </a:tbl>
          </a:graphicData>
        </a:graphic>
      </p:graphicFrame>
    </p:spTree>
    <p:extLst>
      <p:ext uri="{BB962C8B-B14F-4D97-AF65-F5344CB8AC3E}">
        <p14:creationId xmlns:p14="http://schemas.microsoft.com/office/powerpoint/2010/main" val="617911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59C57-6A65-B379-61F1-21CD7403DA5B}"/>
              </a:ext>
            </a:extLst>
          </p:cNvPr>
          <p:cNvSpPr>
            <a:spLocks noGrp="1"/>
          </p:cNvSpPr>
          <p:nvPr>
            <p:ph type="ctrTitle"/>
          </p:nvPr>
        </p:nvSpPr>
        <p:spPr/>
        <p:txBody>
          <a:bodyPr>
            <a:normAutofit/>
          </a:bodyPr>
          <a:lstStyle/>
          <a:p>
            <a:r>
              <a:rPr lang="en-GB" sz="6000" dirty="0">
                <a:latin typeface="Franklin Gothic Demi" panose="020B0703020102020204" pitchFamily="34" charset="0"/>
              </a:rPr>
              <a:t>Resistance Training: </a:t>
            </a:r>
            <a:br>
              <a:rPr lang="en-GB" sz="6000" dirty="0">
                <a:latin typeface="Franklin Gothic Demi" panose="020B0703020102020204" pitchFamily="34" charset="0"/>
              </a:rPr>
            </a:br>
            <a:r>
              <a:rPr lang="en-GB" sz="6000" dirty="0">
                <a:latin typeface="Franklin Gothic Demi" panose="020B0703020102020204" pitchFamily="34" charset="0"/>
              </a:rPr>
              <a:t>The Contribution To Healthy Ageing</a:t>
            </a:r>
          </a:p>
        </p:txBody>
      </p:sp>
      <p:pic>
        <p:nvPicPr>
          <p:cNvPr id="5" name="Picture 4">
            <a:extLst>
              <a:ext uri="{FF2B5EF4-FFF2-40B4-BE49-F238E27FC236}">
                <a16:creationId xmlns:a16="http://schemas.microsoft.com/office/drawing/2014/main" id="{FFBB3828-9F83-FF45-8862-6E36D6B868E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510616" y="3737077"/>
            <a:ext cx="4681384" cy="3120923"/>
          </a:xfrm>
          <a:prstGeom prst="rect">
            <a:avLst/>
          </a:prstGeom>
          <a:ln w="63500">
            <a:solidFill>
              <a:schemeClr val="accent3">
                <a:lumMod val="20000"/>
                <a:lumOff val="80000"/>
              </a:schemeClr>
            </a:solidFill>
          </a:ln>
        </p:spPr>
      </p:pic>
      <p:graphicFrame>
        <p:nvGraphicFramePr>
          <p:cNvPr id="6" name="Object 5">
            <a:extLst>
              <a:ext uri="{FF2B5EF4-FFF2-40B4-BE49-F238E27FC236}">
                <a16:creationId xmlns:a16="http://schemas.microsoft.com/office/drawing/2014/main" id="{D53C0ADC-368B-3DF8-B33C-3426DD1B30B6}"/>
              </a:ext>
            </a:extLst>
          </p:cNvPr>
          <p:cNvGraphicFramePr>
            <a:graphicFrameLocks noChangeAspect="1"/>
          </p:cNvGraphicFramePr>
          <p:nvPr>
            <p:extLst>
              <p:ext uri="{D42A27DB-BD31-4B8C-83A1-F6EECF244321}">
                <p14:modId xmlns:p14="http://schemas.microsoft.com/office/powerpoint/2010/main" val="2450888803"/>
              </p:ext>
            </p:extLst>
          </p:nvPr>
        </p:nvGraphicFramePr>
        <p:xfrm>
          <a:off x="821204" y="4324278"/>
          <a:ext cx="2344783" cy="1925392"/>
        </p:xfrm>
        <a:graphic>
          <a:graphicData uri="http://schemas.openxmlformats.org/presentationml/2006/ole">
            <mc:AlternateContent xmlns:mc="http://schemas.openxmlformats.org/markup-compatibility/2006">
              <mc:Choice xmlns:v="urn:schemas-microsoft-com:vml" Requires="v">
                <p:oleObj name="Document" showAsIcon="1" r:id="rId7" imgW="914400" imgH="792685" progId="Word.Document.12">
                  <p:embed/>
                </p:oleObj>
              </mc:Choice>
              <mc:Fallback>
                <p:oleObj name="Document" showAsIcon="1" r:id="rId7" imgW="914400" imgH="792685" progId="Word.Document.12">
                  <p:embed/>
                  <p:pic>
                    <p:nvPicPr>
                      <p:cNvPr id="6" name="Object 5">
                        <a:extLst>
                          <a:ext uri="{FF2B5EF4-FFF2-40B4-BE49-F238E27FC236}">
                            <a16:creationId xmlns:a16="http://schemas.microsoft.com/office/drawing/2014/main" id="{D53C0ADC-368B-3DF8-B33C-3426DD1B30B6}"/>
                          </a:ext>
                        </a:extLst>
                      </p:cNvPr>
                      <p:cNvPicPr/>
                      <p:nvPr/>
                    </p:nvPicPr>
                    <p:blipFill>
                      <a:blip r:embed="rId8"/>
                      <a:stretch>
                        <a:fillRect/>
                      </a:stretch>
                    </p:blipFill>
                    <p:spPr>
                      <a:xfrm>
                        <a:off x="821204" y="4324278"/>
                        <a:ext cx="2344783" cy="1925392"/>
                      </a:xfrm>
                      <a:prstGeom prst="rect">
                        <a:avLst/>
                      </a:prstGeom>
                      <a:gradFill flip="none" rotWithShape="1">
                        <a:gsLst>
                          <a:gs pos="0">
                            <a:schemeClr val="accent3">
                              <a:lumMod val="89000"/>
                            </a:schemeClr>
                          </a:gs>
                          <a:gs pos="46000">
                            <a:schemeClr val="accent3">
                              <a:lumMod val="89000"/>
                            </a:schemeClr>
                          </a:gs>
                          <a:gs pos="61000">
                            <a:schemeClr val="accent3">
                              <a:lumMod val="75000"/>
                            </a:schemeClr>
                          </a:gs>
                          <a:gs pos="73000">
                            <a:schemeClr val="accent3">
                              <a:lumMod val="70000"/>
                            </a:schemeClr>
                          </a:gs>
                        </a:gsLst>
                        <a:path path="circle">
                          <a:fillToRect l="50000" t="50000" r="50000" b="50000"/>
                        </a:path>
                        <a:tileRect/>
                      </a:gradFill>
                      <a:ln w="22225">
                        <a:solidFill>
                          <a:schemeClr val="accent3">
                            <a:lumMod val="20000"/>
                            <a:lumOff val="80000"/>
                          </a:schemeClr>
                        </a:solidFill>
                      </a:ln>
                    </p:spPr>
                  </p:pic>
                </p:oleObj>
              </mc:Fallback>
            </mc:AlternateContent>
          </a:graphicData>
        </a:graphic>
      </p:graphicFrame>
      <p:pic>
        <p:nvPicPr>
          <p:cNvPr id="30" name="Audio 29">
            <a:hlinkClick r:id="" action="ppaction://media"/>
            <a:extLst>
              <a:ext uri="{FF2B5EF4-FFF2-40B4-BE49-F238E27FC236}">
                <a16:creationId xmlns:a16="http://schemas.microsoft.com/office/drawing/2014/main" id="{2CF28323-DF16-8A48-AF20-852A336E52E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3644423" y="4660150"/>
            <a:ext cx="1576506" cy="1330832"/>
          </a:xfrm>
          <a:prstGeom prst="ellipse">
            <a:avLst/>
          </a:prstGeom>
          <a:ln w="34925">
            <a:solidFill>
              <a:schemeClr val="tx2"/>
            </a:solidFill>
          </a:ln>
        </p:spPr>
      </p:pic>
    </p:spTree>
    <p:extLst>
      <p:ext uri="{BB962C8B-B14F-4D97-AF65-F5344CB8AC3E}">
        <p14:creationId xmlns:p14="http://schemas.microsoft.com/office/powerpoint/2010/main" val="2781630414"/>
      </p:ext>
    </p:extLst>
  </p:cSld>
  <p:clrMapOvr>
    <a:masterClrMapping/>
  </p:clrMapOvr>
  <mc:AlternateContent xmlns:mc="http://schemas.openxmlformats.org/markup-compatibility/2006" xmlns:p14="http://schemas.microsoft.com/office/powerpoint/2010/main">
    <mc:Choice Requires="p14">
      <p:transition spd="slow" p14:dur="2000" advTm="70398"/>
    </mc:Choice>
    <mc:Fallback xmlns="">
      <p:transition spd="slow" advTm="70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999E1-7384-8E8F-A328-EDA24351993C}"/>
              </a:ext>
            </a:extLst>
          </p:cNvPr>
          <p:cNvSpPr>
            <a:spLocks noGrp="1"/>
          </p:cNvSpPr>
          <p:nvPr>
            <p:ph type="ctrTitle"/>
          </p:nvPr>
        </p:nvSpPr>
        <p:spPr>
          <a:xfrm>
            <a:off x="90555" y="179144"/>
            <a:ext cx="9982593" cy="4325112"/>
          </a:xfrm>
        </p:spPr>
        <p:txBody>
          <a:bodyPr>
            <a:normAutofit/>
          </a:bodyPr>
          <a:lstStyle/>
          <a:p>
            <a:r>
              <a:rPr lang="en-GB" sz="4800" dirty="0">
                <a:latin typeface="Franklin Gothic Demi" panose="020B0703020102020204" pitchFamily="34" charset="0"/>
              </a:rPr>
              <a:t>The Communication of Scientific Evidence is Crucial for Encouraging Healthy Exercise and Nutrition Behaviours</a:t>
            </a:r>
          </a:p>
        </p:txBody>
      </p:sp>
      <p:sp>
        <p:nvSpPr>
          <p:cNvPr id="3" name="Subtitle 2">
            <a:extLst>
              <a:ext uri="{FF2B5EF4-FFF2-40B4-BE49-F238E27FC236}">
                <a16:creationId xmlns:a16="http://schemas.microsoft.com/office/drawing/2014/main" id="{B2A85F58-6412-76DE-CBA6-DA9955968AFE}"/>
              </a:ext>
            </a:extLst>
          </p:cNvPr>
          <p:cNvSpPr>
            <a:spLocks noGrp="1"/>
          </p:cNvSpPr>
          <p:nvPr>
            <p:ph type="subTitle" idx="1"/>
          </p:nvPr>
        </p:nvSpPr>
        <p:spPr>
          <a:xfrm>
            <a:off x="818336" y="3259369"/>
            <a:ext cx="2259357" cy="1124711"/>
          </a:xfrm>
        </p:spPr>
        <p:txBody>
          <a:bodyPr/>
          <a:lstStyle/>
          <a:p>
            <a:pPr algn="ctr"/>
            <a:r>
              <a:rPr lang="en-GB" dirty="0">
                <a:latin typeface="Franklin Gothic Demi" panose="020B0703020102020204" pitchFamily="34" charset="0"/>
              </a:rPr>
              <a:t>A reflection of public speaking </a:t>
            </a:r>
          </a:p>
        </p:txBody>
      </p:sp>
      <p:pic>
        <p:nvPicPr>
          <p:cNvPr id="5" name="Picture 4">
            <a:extLst>
              <a:ext uri="{FF2B5EF4-FFF2-40B4-BE49-F238E27FC236}">
                <a16:creationId xmlns:a16="http://schemas.microsoft.com/office/drawing/2014/main" id="{CB29F257-E1FC-80B3-5D5C-2961C94717A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620000" y="3844414"/>
            <a:ext cx="4572000" cy="3048000"/>
          </a:xfrm>
          <a:prstGeom prst="rect">
            <a:avLst/>
          </a:prstGeom>
          <a:ln w="63500">
            <a:solidFill>
              <a:schemeClr val="tx2"/>
            </a:solidFill>
          </a:ln>
        </p:spPr>
      </p:pic>
      <p:pic>
        <p:nvPicPr>
          <p:cNvPr id="6" name="The Communcation of Scientific Evidence in Encouraging Healthy Nutrition and Exercise">
            <a:hlinkClick r:id="" action="ppaction://media"/>
            <a:extLst>
              <a:ext uri="{FF2B5EF4-FFF2-40B4-BE49-F238E27FC236}">
                <a16:creationId xmlns:a16="http://schemas.microsoft.com/office/drawing/2014/main" id="{A0616F24-EF0B-97D2-0443-2D1A96342D68}"/>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725352" y="4410038"/>
            <a:ext cx="3033314" cy="1951433"/>
          </a:xfrm>
          <a:prstGeom prst="rect">
            <a:avLst/>
          </a:prstGeom>
          <a:ln w="22225">
            <a:solidFill>
              <a:schemeClr val="tx2"/>
            </a:solidFill>
          </a:ln>
        </p:spPr>
      </p:pic>
      <p:pic>
        <p:nvPicPr>
          <p:cNvPr id="19" name="Audio 18">
            <a:hlinkClick r:id="" action="ppaction://media"/>
            <a:extLst>
              <a:ext uri="{FF2B5EF4-FFF2-40B4-BE49-F238E27FC236}">
                <a16:creationId xmlns:a16="http://schemas.microsoft.com/office/drawing/2014/main" id="{837F7686-D154-782E-7CC2-C6B6C645F234}"/>
              </a:ext>
            </a:extLst>
          </p:cNvPr>
          <p:cNvPicPr>
            <a:picLocks noChangeAspect="1"/>
          </p:cNvPicPr>
          <p:nvPr>
            <a:audioFile r:link="rId4"/>
            <p:extLst>
              <p:ext uri="{DAA4B4D4-6D71-4841-9C94-3DE7FCFB9230}">
                <p14:media xmlns:p14="http://schemas.microsoft.com/office/powerpoint/2010/main" r:embed="rId3"/>
              </p:ext>
            </p:extLst>
          </p:nvPr>
        </p:nvPicPr>
        <p:blipFill>
          <a:blip r:embed="rId10"/>
          <a:srcRect l="-161075" t="-161075" r="-161075" b="-161075"/>
          <a:stretch>
            <a:fillRect/>
          </a:stretch>
        </p:blipFill>
        <p:spPr>
          <a:xfrm>
            <a:off x="4200808" y="4583051"/>
            <a:ext cx="1452740" cy="1452740"/>
          </a:xfrm>
          <a:prstGeom prst="ellipse">
            <a:avLst/>
          </a:prstGeom>
          <a:ln w="38100">
            <a:solidFill>
              <a:schemeClr val="tx2"/>
            </a:solidFill>
          </a:ln>
        </p:spPr>
      </p:pic>
    </p:spTree>
    <p:extLst>
      <p:ext uri="{BB962C8B-B14F-4D97-AF65-F5344CB8AC3E}">
        <p14:creationId xmlns:p14="http://schemas.microsoft.com/office/powerpoint/2010/main" val="1837777627"/>
      </p:ext>
    </p:extLst>
  </p:cSld>
  <p:clrMapOvr>
    <a:masterClrMapping/>
  </p:clrMapOvr>
  <mc:AlternateContent xmlns:mc="http://schemas.openxmlformats.org/markup-compatibility/2006" xmlns:p14="http://schemas.microsoft.com/office/powerpoint/2010/main">
    <mc:Choice Requires="p14">
      <p:transition spd="slow" p14:dur="2000" advTm="50492"/>
    </mc:Choice>
    <mc:Fallback xmlns="">
      <p:transition spd="slow" advTm="50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494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982AE-0650-CA88-05FD-8F7F0A023244}"/>
              </a:ext>
            </a:extLst>
          </p:cNvPr>
          <p:cNvSpPr>
            <a:spLocks noGrp="1"/>
          </p:cNvSpPr>
          <p:nvPr>
            <p:ph type="ctrTitle"/>
          </p:nvPr>
        </p:nvSpPr>
        <p:spPr>
          <a:xfrm>
            <a:off x="410102" y="701629"/>
            <a:ext cx="10287393" cy="1777476"/>
          </a:xfrm>
        </p:spPr>
        <p:txBody>
          <a:bodyPr>
            <a:normAutofit/>
          </a:bodyPr>
          <a:lstStyle/>
          <a:p>
            <a:r>
              <a:rPr lang="en-GB" sz="6000" dirty="0">
                <a:latin typeface="Franklin Gothic Demi" panose="020B0703020102020204" pitchFamily="34" charset="0"/>
              </a:rPr>
              <a:t>Final reflection </a:t>
            </a:r>
          </a:p>
        </p:txBody>
      </p:sp>
      <p:pic>
        <p:nvPicPr>
          <p:cNvPr id="5" name="Picture 4">
            <a:extLst>
              <a:ext uri="{FF2B5EF4-FFF2-40B4-BE49-F238E27FC236}">
                <a16:creationId xmlns:a16="http://schemas.microsoft.com/office/drawing/2014/main" id="{AF89FF05-1E59-2236-F094-08BFF979509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 y="2104104"/>
            <a:ext cx="8784251" cy="4753896"/>
          </a:xfrm>
          <a:prstGeom prst="rect">
            <a:avLst/>
          </a:prstGeom>
          <a:ln w="63500">
            <a:solidFill>
              <a:schemeClr val="tx2"/>
            </a:solidFill>
          </a:ln>
        </p:spPr>
      </p:pic>
      <p:sp>
        <p:nvSpPr>
          <p:cNvPr id="6" name="TextBox 5">
            <a:extLst>
              <a:ext uri="{FF2B5EF4-FFF2-40B4-BE49-F238E27FC236}">
                <a16:creationId xmlns:a16="http://schemas.microsoft.com/office/drawing/2014/main" id="{9C6F5431-6F36-09B6-3323-4B0EF4A488C0}"/>
              </a:ext>
            </a:extLst>
          </p:cNvPr>
          <p:cNvSpPr txBox="1"/>
          <p:nvPr/>
        </p:nvSpPr>
        <p:spPr>
          <a:xfrm>
            <a:off x="-1" y="6995684"/>
            <a:ext cx="12192001" cy="230832"/>
          </a:xfrm>
          <a:prstGeom prst="rect">
            <a:avLst/>
          </a:prstGeom>
          <a:noFill/>
        </p:spPr>
        <p:txBody>
          <a:bodyPr wrap="square" rtlCol="0">
            <a:spAutoFit/>
          </a:bodyPr>
          <a:lstStyle/>
          <a:p>
            <a:r>
              <a:rPr lang="en-GB" sz="900">
                <a:hlinkClick r:id="rId6" tooltip="https://nicolefengl201.commons.gc.cuny.edu/2024/02/08/final-self-reflection/"/>
              </a:rPr>
              <a:t>This Photo</a:t>
            </a:r>
            <a:r>
              <a:rPr lang="en-GB" sz="900"/>
              <a:t> by Unknown Author is licensed under </a:t>
            </a:r>
            <a:r>
              <a:rPr lang="en-GB" sz="900">
                <a:hlinkClick r:id="rId7" tooltip="https://creativecommons.org/licenses/by-nc-sa/3.0/"/>
              </a:rPr>
              <a:t>CC BY-SA-NC</a:t>
            </a:r>
            <a:endParaRPr lang="en-GB" sz="900"/>
          </a:p>
        </p:txBody>
      </p:sp>
      <p:pic>
        <p:nvPicPr>
          <p:cNvPr id="20" name="Audio 19">
            <a:hlinkClick r:id="" action="ppaction://media"/>
            <a:extLst>
              <a:ext uri="{FF2B5EF4-FFF2-40B4-BE49-F238E27FC236}">
                <a16:creationId xmlns:a16="http://schemas.microsoft.com/office/drawing/2014/main" id="{FC4C446B-38A0-E15C-058E-C3609440C4C2}"/>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9495462" y="3227144"/>
            <a:ext cx="1929621" cy="1794246"/>
          </a:xfrm>
          <a:prstGeom prst="ellipse">
            <a:avLst/>
          </a:prstGeom>
          <a:ln w="38100">
            <a:solidFill>
              <a:schemeClr val="tx2"/>
            </a:solidFill>
          </a:ln>
        </p:spPr>
      </p:pic>
    </p:spTree>
    <p:extLst>
      <p:ext uri="{BB962C8B-B14F-4D97-AF65-F5344CB8AC3E}">
        <p14:creationId xmlns:p14="http://schemas.microsoft.com/office/powerpoint/2010/main" val="631976611"/>
      </p:ext>
    </p:extLst>
  </p:cSld>
  <p:clrMapOvr>
    <a:masterClrMapping/>
  </p:clrMapOvr>
  <mc:AlternateContent xmlns:mc="http://schemas.openxmlformats.org/markup-compatibility/2006" xmlns:p14="http://schemas.microsoft.com/office/powerpoint/2010/main">
    <mc:Choice Requires="p14">
      <p:transition spd="slow" p14:dur="2000" advTm="49751"/>
    </mc:Choice>
    <mc:Fallback xmlns="">
      <p:transition spd="slow" advTm="49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01165-D2F6-6F77-6E8F-93DB1B6E5264}"/>
              </a:ext>
            </a:extLst>
          </p:cNvPr>
          <p:cNvSpPr>
            <a:spLocks noGrp="1"/>
          </p:cNvSpPr>
          <p:nvPr>
            <p:ph type="ctrTitle"/>
          </p:nvPr>
        </p:nvSpPr>
        <p:spPr>
          <a:xfrm>
            <a:off x="22860" y="0"/>
            <a:ext cx="7606972" cy="1380744"/>
          </a:xfrm>
        </p:spPr>
        <p:txBody>
          <a:bodyPr>
            <a:normAutofit fontScale="90000"/>
          </a:bodyPr>
          <a:lstStyle/>
          <a:p>
            <a:r>
              <a:rPr lang="en-GB" dirty="0"/>
              <a:t>The Next Steps</a:t>
            </a:r>
            <a:br>
              <a:rPr lang="en-GB" dirty="0"/>
            </a:br>
            <a:endParaRPr lang="en-GB" dirty="0"/>
          </a:p>
        </p:txBody>
      </p:sp>
      <p:sp>
        <p:nvSpPr>
          <p:cNvPr id="3" name="Subtitle 2">
            <a:extLst>
              <a:ext uri="{FF2B5EF4-FFF2-40B4-BE49-F238E27FC236}">
                <a16:creationId xmlns:a16="http://schemas.microsoft.com/office/drawing/2014/main" id="{4A449A21-1503-9BC0-7346-36210DE51BCC}"/>
              </a:ext>
            </a:extLst>
          </p:cNvPr>
          <p:cNvSpPr>
            <a:spLocks noGrp="1"/>
          </p:cNvSpPr>
          <p:nvPr>
            <p:ph type="subTitle" idx="1"/>
          </p:nvPr>
        </p:nvSpPr>
        <p:spPr>
          <a:xfrm>
            <a:off x="22860" y="773700"/>
            <a:ext cx="4517136" cy="1380744"/>
          </a:xfrm>
        </p:spPr>
        <p:txBody>
          <a:bodyPr/>
          <a:lstStyle/>
          <a:p>
            <a:r>
              <a:rPr lang="en-GB" dirty="0"/>
              <a:t>The Student Conference:</a:t>
            </a:r>
          </a:p>
          <a:p>
            <a:endParaRPr lang="en-GB" dirty="0"/>
          </a:p>
          <a:p>
            <a:endParaRPr lang="en-GB" dirty="0"/>
          </a:p>
        </p:txBody>
      </p:sp>
      <p:pic>
        <p:nvPicPr>
          <p:cNvPr id="6" name="Picture Placeholder 5" descr="Wooden mountain walkway">
            <a:extLst>
              <a:ext uri="{FF2B5EF4-FFF2-40B4-BE49-F238E27FC236}">
                <a16:creationId xmlns:a16="http://schemas.microsoft.com/office/drawing/2014/main" id="{52B924D1-CCE8-BC29-2D76-FD488177DA22}"/>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30209" r="30209"/>
          <a:stretch>
            <a:fillRect/>
          </a:stretch>
        </p:blipFill>
        <p:spPr>
          <a:xfrm>
            <a:off x="7875588" y="0"/>
            <a:ext cx="4293552" cy="685800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9B1EF944-D5FA-03AB-F313-92A15E5ED897}"/>
              </a:ext>
            </a:extLst>
          </p:cNvPr>
          <p:cNvSpPr txBox="1"/>
          <p:nvPr/>
        </p:nvSpPr>
        <p:spPr>
          <a:xfrm>
            <a:off x="167148" y="1464072"/>
            <a:ext cx="7484858" cy="5078313"/>
          </a:xfrm>
          <a:prstGeom prst="rect">
            <a:avLst/>
          </a:prstGeom>
          <a:noFill/>
        </p:spPr>
        <p:txBody>
          <a:bodyPr wrap="square" rtlCol="0">
            <a:spAutoFit/>
          </a:bodyPr>
          <a:lstStyle/>
          <a:p>
            <a:r>
              <a:rPr lang="en-GB" dirty="0"/>
              <a:t>Upon reflection of attending the student conference, my immediate feelings were that it was not as expected in the best possible way. Firstly, it gave a glimpse into challenges I must face in one years time and the mental preparedness I will need for this. This feeling was accompanied my immense admiration for all those presenting as this has been a long-lasting fear of mine. </a:t>
            </a:r>
          </a:p>
          <a:p>
            <a:endParaRPr lang="en-GB" dirty="0"/>
          </a:p>
          <a:p>
            <a:r>
              <a:rPr lang="en-GB" dirty="0"/>
              <a:t>The highlight was the second key-note speaker, Denise, who recently completed the worlds hardest row. From this lecture, the key lesson Denise imposed was that once excuses and reasons to stop are removed, the average human can accomplish immense things. As proven by her incredible achievement. </a:t>
            </a:r>
          </a:p>
          <a:p>
            <a:endParaRPr lang="en-GB" dirty="0"/>
          </a:p>
          <a:p>
            <a:r>
              <a:rPr lang="en-GB" dirty="0"/>
              <a:t>Practically what does this mean? Well, in my personal context it means that I know what is needed to succeed, I know what will impede that success. My next steps are to remove excuses and handrails and discover what I am academically capable of. My instinct is, a lot. </a:t>
            </a:r>
          </a:p>
        </p:txBody>
      </p:sp>
    </p:spTree>
    <p:extLst>
      <p:ext uri="{BB962C8B-B14F-4D97-AF65-F5344CB8AC3E}">
        <p14:creationId xmlns:p14="http://schemas.microsoft.com/office/powerpoint/2010/main" val="242280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A449F-FC8F-441B-B4F1-8979D43D576A}"/>
              </a:ext>
            </a:extLst>
          </p:cNvPr>
          <p:cNvSpPr>
            <a:spLocks noGrp="1"/>
          </p:cNvSpPr>
          <p:nvPr>
            <p:ph type="ctrTitle"/>
          </p:nvPr>
        </p:nvSpPr>
        <p:spPr>
          <a:xfrm>
            <a:off x="164297" y="110318"/>
            <a:ext cx="8028432" cy="4904134"/>
          </a:xfrm>
        </p:spPr>
        <p:txBody>
          <a:bodyPr>
            <a:normAutofit/>
          </a:bodyPr>
          <a:lstStyle/>
          <a:p>
            <a:pPr>
              <a:lnSpc>
                <a:spcPct val="115000"/>
              </a:lnSpc>
              <a:spcAft>
                <a:spcPts val="800"/>
              </a:spcAft>
              <a:buNone/>
            </a:pPr>
            <a:r>
              <a:rPr lang="en-GB" sz="6000" dirty="0">
                <a:latin typeface="Franklin Gothic Demi" panose="020B0703020102020204" pitchFamily="34" charset="0"/>
              </a:rPr>
              <a:t>Reference List </a:t>
            </a:r>
            <a:br>
              <a:rPr lang="en-GB" sz="6000" dirty="0">
                <a:latin typeface="Franklin Gothic Demi" panose="020B0703020102020204" pitchFamily="34" charset="0"/>
              </a:rPr>
            </a:br>
            <a:endParaRPr lang="en-GB" sz="6000" dirty="0">
              <a:latin typeface="Franklin Gothic Demi" panose="020B0703020102020204" pitchFamily="34" charset="0"/>
            </a:endParaRPr>
          </a:p>
        </p:txBody>
      </p:sp>
      <p:sp>
        <p:nvSpPr>
          <p:cNvPr id="5" name="TextBox 4">
            <a:extLst>
              <a:ext uri="{FF2B5EF4-FFF2-40B4-BE49-F238E27FC236}">
                <a16:creationId xmlns:a16="http://schemas.microsoft.com/office/drawing/2014/main" id="{67B0AB10-C209-C37E-8963-42C65D772DFA}"/>
              </a:ext>
            </a:extLst>
          </p:cNvPr>
          <p:cNvSpPr txBox="1"/>
          <p:nvPr/>
        </p:nvSpPr>
        <p:spPr>
          <a:xfrm>
            <a:off x="6680626" y="1215400"/>
            <a:ext cx="5164787" cy="4247317"/>
          </a:xfrm>
          <a:prstGeom prst="rect">
            <a:avLst/>
          </a:prstGeom>
          <a:noFill/>
        </p:spPr>
        <p:txBody>
          <a:bodyPr wrap="square">
            <a:spAutoFit/>
          </a:bodyPr>
          <a:lstStyle/>
          <a:p>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Acar, N.E. (2025) Prevention of age-related diseases. [Online].</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Bacchi, E., et al. (2012) RAED2 study. [Online].</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Bacchi, E., Negri, C., </a:t>
            </a:r>
            <a:r>
              <a:rPr lang="en-GB" sz="1200" kern="100" dirty="0" err="1">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Zanolin</a:t>
            </a: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 M.E., Milanese, C., </a:t>
            </a:r>
            <a:r>
              <a:rPr lang="en-GB" sz="1200" kern="100" dirty="0" err="1">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Faccioli</a:t>
            </a: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 N., Trombetta, M., </a:t>
            </a:r>
            <a:r>
              <a:rPr lang="en-GB" sz="1200" kern="100" dirty="0" err="1">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Zoppini</a:t>
            </a: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 G., Bonora, E., Schena, F. and </a:t>
            </a:r>
            <a:r>
              <a:rPr lang="en-GB" sz="1200" kern="100" dirty="0" err="1">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Moghetti</a:t>
            </a: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 P. (2012) ‘Metabolic effects of aerobic training and resistance training in type 2 diabetic subjects: a randomized controlled trial (the RAED2 study)’, Diabetes Care, 35(4), pp. 676–682. Available at: https://doi.org/10.2337/dc11-1655.</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Bowman, A. (2024) The many benefits of resistance training as you age. Mayo Clinic Press. Available at: https://mcpress.mayoclinic.org/healthy-aging/the-many-benefits-of-resistance-training-as-you-age/.</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Cambridge Dictionary (2025) Definition of health. [Online]. Available at: Cambridge </a:t>
            </a:r>
            <a:r>
              <a:rPr lang="en-GB" sz="1200" kern="100" dirty="0">
                <a:ln>
                  <a:noFill/>
                </a:ln>
                <a:latin typeface="Times New Roman" panose="02020603050405020304" pitchFamily="18" charset="0"/>
                <a:ea typeface="Aptos" panose="020B0004020202020204" pitchFamily="34" charset="0"/>
                <a:cs typeface="Times New Roman" panose="02020603050405020304" pitchFamily="18" charset="0"/>
              </a:rPr>
              <a:t>Dictionary</a:t>
            </a: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 [Accessed 1 October 2025].</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Lee, W.-C., Guntur, A.R., Long, F. and Rosen, C.J. (2017) ‘Energy metabolism of the osteoblast: implications for osteoporosis’, Endocrine Reviews, 38(3), pp. 255–266. Available at: https://doi.org/10.1210/er.2017-00064.</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Restivo, J. (2024) Can you increase your metabolism. [Online]. Available at: Harvard Dictionary.</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Royal Osteoporosis Society (2025) Age and bone strength. [Online]. Available at: Royal Osteoporosis Society. [Accessed 1 October 2025].</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ln>
                  <a:noFill/>
                </a:ln>
                <a:effectLst>
                  <a:outerShdw blurRad="38100" dist="19050" dir="2700000" algn="tl">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World Health Organization (WHO) (2025) What does health mean to you? [Online]. Available at: WHO. [Accessed 1 October 2025].</a:t>
            </a:r>
            <a:br>
              <a:rPr lang="en-GB" sz="80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7" name="TextBox 6">
            <a:extLst>
              <a:ext uri="{FF2B5EF4-FFF2-40B4-BE49-F238E27FC236}">
                <a16:creationId xmlns:a16="http://schemas.microsoft.com/office/drawing/2014/main" id="{4E75703E-9853-55A3-1617-CD9E4179E93F}"/>
              </a:ext>
            </a:extLst>
          </p:cNvPr>
          <p:cNvSpPr txBox="1"/>
          <p:nvPr/>
        </p:nvSpPr>
        <p:spPr>
          <a:xfrm>
            <a:off x="164297" y="1143615"/>
            <a:ext cx="6516329" cy="5714385"/>
          </a:xfrm>
          <a:prstGeom prst="rect">
            <a:avLst/>
          </a:prstGeom>
          <a:noFill/>
        </p:spPr>
        <p:txBody>
          <a:bodyPr wrap="square">
            <a:spAutoFit/>
          </a:bodyPr>
          <a:lstStyle/>
          <a:p>
            <a:pPr>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Alt, K.W., Al-Ahmad, A. and Woelber, J.P. (2022) ‘Nutrition and Health in Human Evolution–Past to Present’,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Nutrients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14(17), p. 3594. Available at: https://doi.org/10.3390/nu14173594.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Hargreaves, M. (2021) ‘Exercise and health: Historical Perspectives and New Insights’,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Journal of Applied Physiology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131(2), pp. 575–588. Available at: https://doi.org/10.1152/japplphysiol.00242.2021.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Hawley, J.A., </a:t>
            </a:r>
            <a:r>
              <a:rPr lang="en-GB" sz="1200" kern="100" dirty="0" err="1">
                <a:effectLst/>
                <a:latin typeface="Times New Roman" panose="02020603050405020304" pitchFamily="18" charset="0"/>
                <a:ea typeface="Aptos" panose="020B0004020202020204" pitchFamily="34" charset="0"/>
                <a:cs typeface="Times New Roman" panose="02020603050405020304" pitchFamily="18" charset="0"/>
              </a:rPr>
              <a:t>Schabort</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E.J., Noakes, T.D. and Dennis, S.C. (1997) ‘Carbohydrate-loading and Exercise performance. an Update’,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Sports medicine (Auckland, N.Z.)</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24(2), pp. 73–81. Available at: https://doi.org/10.2165/00007256-199724020-00001.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Historical Background and Evolution of Physical Activity Recommendations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(2017)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Cdc.gov</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https://archive.cdc.gov/www_cdc_gov/nccdphp/sgr/intro2.htm.</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Kokkinos, P. and Myers, J. (2019) ‘Physical Activity, Cardiorespiratory Fitness, and Health: A Historical Perspective’, pp. 1–9. Available at: https://doi.org/10.1007/978-3-030-04816-7_1.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Madsen, W. (2016) ‘Early 20th Century Conceptualization of Health Promotion’,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Health Promotion International</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32(6), p. daw039. Available at: https://doi.org/10.1093/heapro/daw039.</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Sciarrillo, C., Joyce, J., Hildebrand, D. and Emerson, S. (2020)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The Health Risks of Fad Diets - Oklahoma State University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extension.okstate.edu</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Oklahoma State University. Available at: https://extension.okstate.edu/fact-sheets/the-health-risk-of-fad-diets.html.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Tikkanen, A. (2023)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Ancient Olympic Games | Greece, History, Events, Running, &amp; Facts | Britannica</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www.britannica.com</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Britannica. Available at: https://www.britannica.com/sports/ancient-Olympic-Games.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200" dirty="0">
                <a:effectLst/>
                <a:latin typeface="Times New Roman" panose="02020603050405020304" pitchFamily="18" charset="0"/>
                <a:ea typeface="Aptos" panose="020B0004020202020204" pitchFamily="34" charset="0"/>
              </a:rPr>
              <a:t>Wood, V. (2018) </a:t>
            </a:r>
            <a:r>
              <a:rPr lang="en-GB" sz="1200" i="1" dirty="0">
                <a:effectLst/>
                <a:latin typeface="Times New Roman" panose="02020603050405020304" pitchFamily="18" charset="0"/>
                <a:ea typeface="Aptos" panose="020B0004020202020204" pitchFamily="34" charset="0"/>
              </a:rPr>
              <a:t>A Century of Diet and Health fads: What Were We thinking?</a:t>
            </a:r>
            <a:r>
              <a:rPr lang="en-GB" sz="1200" dirty="0">
                <a:effectLst/>
                <a:latin typeface="Times New Roman" panose="02020603050405020304" pitchFamily="18" charset="0"/>
                <a:ea typeface="Aptos" panose="020B0004020202020204" pitchFamily="34" charset="0"/>
              </a:rPr>
              <a:t> </a:t>
            </a:r>
            <a:r>
              <a:rPr lang="en-GB" sz="1200" i="1" dirty="0">
                <a:effectLst/>
                <a:latin typeface="Times New Roman" panose="02020603050405020304" pitchFamily="18" charset="0"/>
                <a:ea typeface="Aptos" panose="020B0004020202020204" pitchFamily="34" charset="0"/>
              </a:rPr>
              <a:t>School of Natural Health Sciences</a:t>
            </a:r>
            <a:r>
              <a:rPr lang="en-GB" sz="1200" dirty="0">
                <a:effectLst/>
                <a:latin typeface="Times New Roman" panose="02020603050405020304" pitchFamily="18" charset="0"/>
                <a:ea typeface="Aptos" panose="020B0004020202020204" pitchFamily="34" charset="0"/>
              </a:rPr>
              <a:t>. Available at: https://naturalhealthcourses.com/2018/10/a-century-of-diet-and-health-fads-what-were-we-thinking/.</a:t>
            </a:r>
            <a:endParaRPr lang="en-GB" sz="1200" dirty="0"/>
          </a:p>
        </p:txBody>
      </p:sp>
    </p:spTree>
    <p:extLst>
      <p:ext uri="{BB962C8B-B14F-4D97-AF65-F5344CB8AC3E}">
        <p14:creationId xmlns:p14="http://schemas.microsoft.com/office/powerpoint/2010/main" val="512293548"/>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1686</Words>
  <Application>Microsoft Office PowerPoint</Application>
  <PresentationFormat>Widescreen</PresentationFormat>
  <Paragraphs>44</Paragraphs>
  <Slides>7</Slides>
  <Notes>5</Notes>
  <HiddenSlides>0</HiddenSlides>
  <MMClips>5</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7</vt:i4>
      </vt:variant>
    </vt:vector>
  </HeadingPairs>
  <TitlesOfParts>
    <vt:vector size="14" baseType="lpstr">
      <vt:lpstr>Aptos</vt:lpstr>
      <vt:lpstr>Arial</vt:lpstr>
      <vt:lpstr>Franklin Gothic Demi</vt:lpstr>
      <vt:lpstr>Neue Haas Grotesk Text Pro</vt:lpstr>
      <vt:lpstr>Times New Roman</vt:lpstr>
      <vt:lpstr>Oasis</vt:lpstr>
      <vt:lpstr>Document</vt:lpstr>
      <vt:lpstr>Academic Skills: Development and Introspective</vt:lpstr>
      <vt:lpstr>Ai Acknowledgement  I would like to confirm that all writing in this piece is my own work, and no AI has been used to assist in structure, grammar or content. I would like to acknowledge the use of AI in research and the clarification of ideas.  </vt:lpstr>
      <vt:lpstr>Resistance Training:  The Contribution To Healthy Ageing</vt:lpstr>
      <vt:lpstr>The Communication of Scientific Evidence is Crucial for Encouraging Healthy Exercise and Nutrition Behaviours</vt:lpstr>
      <vt:lpstr>Final reflection </vt:lpstr>
      <vt:lpstr>The Next Steps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tonkiss</dc:creator>
  <cp:lastModifiedBy>stephen tonkiss</cp:lastModifiedBy>
  <cp:revision>1</cp:revision>
  <dcterms:created xsi:type="dcterms:W3CDTF">2026-04-20T08:49:36Z</dcterms:created>
  <dcterms:modified xsi:type="dcterms:W3CDTF">2026-05-13T13:10:37Z</dcterms:modified>
</cp:coreProperties>
</file>