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slideLayouts/slideLayout16.xml" ContentType="application/vnd.openxmlformats-officedocument.presentationml.slideLayout+xml"/>
  <Override PartName="/ppt/theme/theme16.xml" ContentType="application/vnd.openxmlformats-officedocument.theme+xml"/>
  <Override PartName="/ppt/slideLayouts/slideLayout17.xml" ContentType="application/vnd.openxmlformats-officedocument.presentationml.slideLayout+xml"/>
  <Override PartName="/ppt/theme/theme17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8.xml" ContentType="application/vnd.openxmlformats-officedocument.theme+xml"/>
  <Override PartName="/ppt/slideLayouts/slideLayout26.xml" ContentType="application/vnd.openxmlformats-officedocument.presentationml.slideLayout+xml"/>
  <Override PartName="/ppt/theme/theme19.xml" ContentType="application/vnd.openxmlformats-officedocument.theme+xml"/>
  <Override PartName="/ppt/slideLayouts/slideLayout27.xml" ContentType="application/vnd.openxmlformats-officedocument.presentationml.slideLayout+xml"/>
  <Override PartName="/ppt/theme/theme20.xml" ContentType="application/vnd.openxmlformats-officedocument.theme+xml"/>
  <Override PartName="/ppt/slideLayouts/slideLayout28.xml" ContentType="application/vnd.openxmlformats-officedocument.presentationml.slideLayout+xml"/>
  <Override PartName="/ppt/theme/theme21.xml" ContentType="application/vnd.openxmlformats-officedocument.theme+xml"/>
  <Override PartName="/ppt/slideLayouts/slideLayout29.xml" ContentType="application/vnd.openxmlformats-officedocument.presentationml.slideLayout+xml"/>
  <Override PartName="/ppt/theme/theme22.xml" ContentType="application/vnd.openxmlformats-officedocument.theme+xml"/>
  <Override PartName="/ppt/theme/theme2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1" r:id="rId5"/>
    <p:sldMasterId id="2147483650" r:id="rId6"/>
    <p:sldMasterId id="2147483652" r:id="rId7"/>
    <p:sldMasterId id="2147483653" r:id="rId8"/>
    <p:sldMasterId id="2147483654" r:id="rId9"/>
    <p:sldMasterId id="2147483655" r:id="rId10"/>
    <p:sldMasterId id="2147483656" r:id="rId11"/>
    <p:sldMasterId id="2147483657" r:id="rId12"/>
    <p:sldMasterId id="2147483658" r:id="rId13"/>
    <p:sldMasterId id="2147483660" r:id="rId14"/>
    <p:sldMasterId id="2147483659" r:id="rId15"/>
    <p:sldMasterId id="2147483661" r:id="rId16"/>
    <p:sldMasterId id="2147483662" r:id="rId17"/>
    <p:sldMasterId id="2147483663" r:id="rId18"/>
    <p:sldMasterId id="2147483664" r:id="rId19"/>
    <p:sldMasterId id="2147483665" r:id="rId20"/>
    <p:sldMasterId id="2147483666" r:id="rId21"/>
    <p:sldMasterId id="2147483673" r:id="rId22"/>
    <p:sldMasterId id="2147483670" r:id="rId23"/>
    <p:sldMasterId id="2147483671" r:id="rId24"/>
    <p:sldMasterId id="2147483706" r:id="rId25"/>
  </p:sldMasterIdLst>
  <p:notesMasterIdLst>
    <p:notesMasterId r:id="rId38"/>
  </p:notesMasterIdLst>
  <p:sldIdLst>
    <p:sldId id="266" r:id="rId26"/>
    <p:sldId id="271" r:id="rId27"/>
    <p:sldId id="280" r:id="rId28"/>
    <p:sldId id="346" r:id="rId29"/>
    <p:sldId id="272" r:id="rId30"/>
    <p:sldId id="335" r:id="rId31"/>
    <p:sldId id="365" r:id="rId32"/>
    <p:sldId id="348" r:id="rId33"/>
    <p:sldId id="363" r:id="rId34"/>
    <p:sldId id="364" r:id="rId35"/>
    <p:sldId id="338" r:id="rId36"/>
    <p:sldId id="279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31" autoAdjust="0"/>
    <p:restoredTop sz="96247" autoAdjust="0"/>
  </p:normalViewPr>
  <p:slideViewPr>
    <p:cSldViewPr snapToGrid="0">
      <p:cViewPr varScale="1">
        <p:scale>
          <a:sx n="106" d="100"/>
          <a:sy n="106" d="100"/>
        </p:scale>
        <p:origin x="54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1.xml"/><Relationship Id="rId39" Type="http://schemas.openxmlformats.org/officeDocument/2006/relationships/presProps" Target="presProps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9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4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Master" Target="slideMasters/slideMaster21.xml"/><Relationship Id="rId32" Type="http://schemas.openxmlformats.org/officeDocument/2006/relationships/slide" Target="slides/slide7.xml"/><Relationship Id="rId37" Type="http://schemas.openxmlformats.org/officeDocument/2006/relationships/slide" Target="slides/slide12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3.xml"/><Relationship Id="rId36" Type="http://schemas.openxmlformats.org/officeDocument/2006/relationships/slide" Target="slides/slide11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2.xml"/><Relationship Id="rId30" Type="http://schemas.openxmlformats.org/officeDocument/2006/relationships/slide" Target="slides/slide5.xml"/><Relationship Id="rId35" Type="http://schemas.openxmlformats.org/officeDocument/2006/relationships/slide" Target="slides/slide10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Master" Target="slideMasters/slideMaster22.xml"/><Relationship Id="rId33" Type="http://schemas.openxmlformats.org/officeDocument/2006/relationships/slide" Target="slides/slide8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3D2297-0D71-4AB4-9F2F-04EC4F9409AC}" type="datetimeFigureOut">
              <a:rPr lang="en-GB" smtClean="0"/>
              <a:t>20/10/2024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554485-19FD-416A-B051-20FE4EFF0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630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2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1468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994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6716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4036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4613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7062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1775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799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670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8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8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8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8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8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8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8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4379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Relationship Id="rId9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7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8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10/20/2024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8EA94852-2BA4-0A45-840B-96DCEE0E00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23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C7EAB8-6FCF-4D69-AE3E-78B1E4AEE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508166"/>
            <a:ext cx="5755922" cy="3827404"/>
          </a:xfrm>
        </p:spPr>
        <p:txBody>
          <a:bodyPr/>
          <a:lstStyle/>
          <a:p>
            <a:r>
              <a:rPr lang="en-US" sz="6600" b="1" dirty="0">
                <a:solidFill>
                  <a:schemeClr val="bg1"/>
                </a:solidFill>
              </a:rPr>
              <a:t>ACCA7048</a:t>
            </a:r>
          </a:p>
          <a:p>
            <a:r>
              <a:rPr lang="en-US" sz="6600" b="1" dirty="0"/>
              <a:t>Database Systems</a:t>
            </a:r>
          </a:p>
          <a:p>
            <a:endParaRPr lang="en-GB" sz="5400" b="1" dirty="0">
              <a:solidFill>
                <a:schemeClr val="bg1"/>
              </a:solidFill>
            </a:endParaRPr>
          </a:p>
          <a:p>
            <a:r>
              <a:rPr lang="en-GB" sz="5400" b="1" dirty="0"/>
              <a:t>Triggers Exercise</a:t>
            </a:r>
            <a:endParaRPr lang="en-GB" sz="54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E6EE5C-FF74-0C01-6E6F-47ADC9495237}"/>
              </a:ext>
            </a:extLst>
          </p:cNvPr>
          <p:cNvSpPr txBox="1"/>
          <p:nvPr/>
        </p:nvSpPr>
        <p:spPr>
          <a:xfrm>
            <a:off x="7953499" y="5362870"/>
            <a:ext cx="4491841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 Huntly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m.huntly@uwtsd.ac.uk</a:t>
            </a:r>
          </a:p>
        </p:txBody>
      </p:sp>
    </p:spTree>
    <p:extLst>
      <p:ext uri="{BB962C8B-B14F-4D97-AF65-F5344CB8AC3E}">
        <p14:creationId xmlns:p14="http://schemas.microsoft.com/office/powerpoint/2010/main" val="3986525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Case Study</a:t>
            </a:r>
            <a:endParaRPr lang="en-GB" sz="6000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885364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Nine plus One Bowling is recording the scores for individual players;</a:t>
            </a:r>
          </a:p>
          <a:p>
            <a:r>
              <a:rPr lang="en-GB" sz="3200" dirty="0"/>
              <a:t>Scores are initially inserted into a PostgreSQL database table by players themselves;</a:t>
            </a:r>
          </a:p>
          <a:p>
            <a:r>
              <a:rPr lang="en-GB" sz="3200" dirty="0"/>
              <a:t>There have been complaints that the records are being changed after they are being certified as correct;</a:t>
            </a:r>
          </a:p>
          <a:p>
            <a:r>
              <a:rPr lang="en-GB" sz="3200" dirty="0"/>
              <a:t>Therefore, in addition to the main table there will be an additional auditing table controlled from a trigger.</a:t>
            </a:r>
          </a:p>
          <a:p>
            <a:pPr marL="0" indent="0">
              <a:buNone/>
            </a:pPr>
            <a:endParaRPr lang="en-US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48820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The Task</a:t>
            </a:r>
            <a:endParaRPr lang="en-GB" sz="6000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67E093-E177-5747-6FF5-783CA7312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3949533"/>
          </a:xfrm>
        </p:spPr>
        <p:txBody>
          <a:bodyPr>
            <a:normAutofit/>
          </a:bodyPr>
          <a:lstStyle/>
          <a:p>
            <a:r>
              <a:rPr lang="en-GB" sz="3600" dirty="0"/>
              <a:t>Create the frame table;</a:t>
            </a:r>
          </a:p>
          <a:p>
            <a:r>
              <a:rPr lang="en-GB" sz="3600" dirty="0"/>
              <a:t>Create the </a:t>
            </a:r>
            <a:r>
              <a:rPr lang="en-GB" sz="3600" dirty="0" err="1"/>
              <a:t>frame_audit</a:t>
            </a:r>
            <a:r>
              <a:rPr lang="en-GB" sz="3600" dirty="0"/>
              <a:t> table;</a:t>
            </a:r>
          </a:p>
          <a:p>
            <a:r>
              <a:rPr lang="en-GB" sz="3600" dirty="0"/>
              <a:t>Create an appropriate Function to write changes on Insert, Update and Delete of the frame table to the </a:t>
            </a:r>
            <a:r>
              <a:rPr lang="en-GB" sz="3600" dirty="0" err="1"/>
              <a:t>frame_audit</a:t>
            </a:r>
            <a:r>
              <a:rPr lang="en-GB" sz="3600" dirty="0"/>
              <a:t> table;</a:t>
            </a:r>
          </a:p>
          <a:p>
            <a:r>
              <a:rPr lang="en-GB" sz="3600" dirty="0"/>
              <a:t>Create the Trigger to accompany the above Function;</a:t>
            </a:r>
          </a:p>
        </p:txBody>
      </p:sp>
    </p:spTree>
    <p:extLst>
      <p:ext uri="{BB962C8B-B14F-4D97-AF65-F5344CB8AC3E}">
        <p14:creationId xmlns:p14="http://schemas.microsoft.com/office/powerpoint/2010/main" val="1549486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20" y="365125"/>
            <a:ext cx="4539098" cy="3173722"/>
          </a:xfrm>
        </p:spPr>
        <p:txBody>
          <a:bodyPr>
            <a:normAutofit/>
          </a:bodyPr>
          <a:lstStyle/>
          <a:p>
            <a:r>
              <a:rPr lang="en-US" sz="6000" b="1" dirty="0"/>
              <a:t>Frame Table Structure</a:t>
            </a:r>
            <a:endParaRPr lang="en-GB" sz="6000" b="1" dirty="0"/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399A27CD-3ABD-0349-5BEC-83E17A1922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/>
        </p:blipFill>
        <p:spPr>
          <a:xfrm>
            <a:off x="4180973" y="581892"/>
            <a:ext cx="7887590" cy="4911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845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472" y="365125"/>
            <a:ext cx="4463163" cy="2674958"/>
          </a:xfrm>
        </p:spPr>
        <p:txBody>
          <a:bodyPr>
            <a:normAutofit/>
          </a:bodyPr>
          <a:lstStyle/>
          <a:p>
            <a:r>
              <a:rPr lang="en-US" sz="6000" b="1" dirty="0"/>
              <a:t>Frame Audit Table</a:t>
            </a:r>
            <a:endParaRPr lang="en-GB" sz="6000" b="1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847CE1AA-04D7-1312-7F2F-8B309ACB73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/>
        </p:blipFill>
        <p:spPr>
          <a:xfrm>
            <a:off x="4037272" y="771897"/>
            <a:ext cx="7990256" cy="4762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819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4037001" cy="3063875"/>
          </a:xfrm>
        </p:spPr>
        <p:txBody>
          <a:bodyPr>
            <a:normAutofit/>
          </a:bodyPr>
          <a:lstStyle/>
          <a:p>
            <a:r>
              <a:rPr lang="en-US" sz="6000" b="1" dirty="0"/>
              <a:t>Create Function</a:t>
            </a:r>
            <a:endParaRPr lang="en-GB" sz="6000" b="1" dirty="0"/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A0D72F5D-CEB1-3B89-BCFD-AAE1EC0BD0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/>
        </p:blipFill>
        <p:spPr>
          <a:xfrm>
            <a:off x="4395220" y="365125"/>
            <a:ext cx="7438561" cy="5349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884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6"/>
            <a:ext cx="11386477" cy="1238044"/>
          </a:xfrm>
        </p:spPr>
        <p:txBody>
          <a:bodyPr>
            <a:normAutofit/>
          </a:bodyPr>
          <a:lstStyle/>
          <a:p>
            <a:r>
              <a:rPr lang="en-US" sz="6000" b="1" dirty="0"/>
              <a:t>Create Trigger</a:t>
            </a:r>
            <a:endParaRPr lang="en-GB" sz="6000" b="1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DB70272-9EB9-0772-F0BD-EDF0E55348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/>
        </p:blipFill>
        <p:spPr>
          <a:xfrm>
            <a:off x="773314" y="1948907"/>
            <a:ext cx="10645371" cy="3265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42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The Trigger in Action</a:t>
            </a:r>
            <a:endParaRPr lang="en-GB" sz="6000" b="1" dirty="0"/>
          </a:p>
        </p:txBody>
      </p:sp>
      <p:pic>
        <p:nvPicPr>
          <p:cNvPr id="2" name="Content Placeholder 3">
            <a:extLst>
              <a:ext uri="{FF2B5EF4-FFF2-40B4-BE49-F238E27FC236}">
                <a16:creationId xmlns:a16="http://schemas.microsoft.com/office/drawing/2014/main" id="{48718085-3483-1825-F214-C5CA9ECE1925}"/>
              </a:ext>
            </a:extLst>
          </p:cNvPr>
          <p:cNvPicPr>
            <a:picLocks noGrp="1" noChangeAspect="1"/>
          </p:cNvPicPr>
          <p:nvPr/>
        </p:nvPicPr>
        <p:blipFill>
          <a:blip r:embed="rId3"/>
          <a:srcRect/>
          <a:stretch/>
        </p:blipFill>
        <p:spPr bwMode="auto">
          <a:xfrm>
            <a:off x="1364892" y="1690688"/>
            <a:ext cx="9462216" cy="2102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lc="http://schemas.openxmlformats.org/drawingml/2006/lockedCanvas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AD9E374-0683-E959-F593-202607D4A6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2535" y="4030133"/>
            <a:ext cx="9986930" cy="1619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8165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The Trigger in Action</a:t>
            </a:r>
            <a:endParaRPr lang="en-GB" sz="60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D9E374-0683-E959-F593-202607D4A63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437939" y="3996268"/>
            <a:ext cx="9316121" cy="1687536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335A9CA-D9A2-F9AE-9AB1-6FFB9024B6C1}"/>
              </a:ext>
            </a:extLst>
          </p:cNvPr>
          <p:cNvPicPr>
            <a:picLocks noGrp="1" noChangeAspect="1"/>
          </p:cNvPicPr>
          <p:nvPr/>
        </p:nvPicPr>
        <p:blipFill>
          <a:blip r:embed="rId4"/>
          <a:srcRect/>
          <a:stretch/>
        </p:blipFill>
        <p:spPr bwMode="auto">
          <a:xfrm>
            <a:off x="2428194" y="1585302"/>
            <a:ext cx="7335612" cy="2241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lc="http://schemas.openxmlformats.org/drawingml/2006/lockedCanvas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07794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The Trigger in Action</a:t>
            </a:r>
            <a:endParaRPr lang="en-GB" sz="60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D9E374-0683-E959-F593-202607D4A63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268023" y="3996268"/>
            <a:ext cx="7655952" cy="1687536"/>
          </a:xfrm>
          <a:prstGeom prst="rect">
            <a:avLst/>
          </a:prstGeom>
        </p:spPr>
      </p:pic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3770E3AF-AE31-4239-9949-E43C8EFBC97F}"/>
              </a:ext>
            </a:extLst>
          </p:cNvPr>
          <p:cNvPicPr>
            <a:picLocks noGrp="1" noChangeAspect="1"/>
          </p:cNvPicPr>
          <p:nvPr/>
        </p:nvPicPr>
        <p:blipFill>
          <a:blip r:embed="rId4"/>
          <a:srcRect/>
          <a:stretch/>
        </p:blipFill>
        <p:spPr bwMode="auto">
          <a:xfrm>
            <a:off x="2392663" y="1618260"/>
            <a:ext cx="7406673" cy="2075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lc="http://schemas.openxmlformats.org/drawingml/2006/lockedCanvas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lc="http://schemas.openxmlformats.org/drawingml/2006/lockedCanvas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95546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Check the Frame Auditing</a:t>
            </a:r>
            <a:endParaRPr lang="en-GB" sz="6000" b="1" dirty="0"/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E35ADE8E-5A61-BA2F-EC2B-E572D698A4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72865" y="2213147"/>
            <a:ext cx="10846269" cy="266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028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C7EAB8-6FCF-4D69-AE3E-78B1E4AEE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508166"/>
            <a:ext cx="5755922" cy="3827404"/>
          </a:xfrm>
        </p:spPr>
        <p:txBody>
          <a:bodyPr/>
          <a:lstStyle/>
          <a:p>
            <a:r>
              <a:rPr lang="en-US" sz="6600" b="1" dirty="0">
                <a:solidFill>
                  <a:schemeClr val="bg1"/>
                </a:solidFill>
              </a:rPr>
              <a:t>ACCA7048</a:t>
            </a:r>
          </a:p>
          <a:p>
            <a:r>
              <a:rPr lang="en-US" sz="6600" b="1" dirty="0"/>
              <a:t>Database Systems</a:t>
            </a:r>
          </a:p>
          <a:p>
            <a:endParaRPr lang="en-GB" sz="4000" b="1" dirty="0">
              <a:solidFill>
                <a:schemeClr val="bg1"/>
              </a:solidFill>
            </a:endParaRPr>
          </a:p>
          <a:p>
            <a:r>
              <a:rPr lang="en-GB" sz="6000" b="1" dirty="0"/>
              <a:t>Any Questions?</a:t>
            </a:r>
            <a:endParaRPr lang="en-GB" sz="60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E6EE5C-FF74-0C01-6E6F-47ADC9495237}"/>
              </a:ext>
            </a:extLst>
          </p:cNvPr>
          <p:cNvSpPr txBox="1"/>
          <p:nvPr/>
        </p:nvSpPr>
        <p:spPr>
          <a:xfrm>
            <a:off x="7953499" y="5362870"/>
            <a:ext cx="4491841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 Huntly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m.huntly@uwtsd.ac.uk</a:t>
            </a:r>
          </a:p>
        </p:txBody>
      </p:sp>
    </p:spTree>
    <p:extLst>
      <p:ext uri="{BB962C8B-B14F-4D97-AF65-F5344CB8AC3E}">
        <p14:creationId xmlns:p14="http://schemas.microsoft.com/office/powerpoint/2010/main" val="752404540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181</Words>
  <Application>Microsoft Office PowerPoint</Application>
  <PresentationFormat>Widescreen</PresentationFormat>
  <Paragraphs>40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22</vt:i4>
      </vt:variant>
      <vt:variant>
        <vt:lpstr>Slide Titles</vt:lpstr>
      </vt:variant>
      <vt:variant>
        <vt:i4>12</vt:i4>
      </vt:variant>
    </vt:vector>
  </HeadingPairs>
  <TitlesOfParts>
    <vt:vector size="37" baseType="lpstr">
      <vt:lpstr>Arial</vt:lpstr>
      <vt:lpstr>Calibri</vt:lpstr>
      <vt:lpstr>Calibri Light</vt:lpstr>
      <vt:lpstr>UWTSD 200 Holding Page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Title Slide 1</vt:lpstr>
      <vt:lpstr>PowerPoint Presentation</vt:lpstr>
      <vt:lpstr>Case Study</vt:lpstr>
      <vt:lpstr>The Task</vt:lpstr>
      <vt:lpstr>Frame Table Structure</vt:lpstr>
      <vt:lpstr>Frame Audit Table</vt:lpstr>
      <vt:lpstr>Create Function</vt:lpstr>
      <vt:lpstr>Create Trigger</vt:lpstr>
      <vt:lpstr>The Trigger in Action</vt:lpstr>
      <vt:lpstr>The Trigger in Action</vt:lpstr>
      <vt:lpstr>The Trigger in Action</vt:lpstr>
      <vt:lpstr>Check the Frame Auditing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Mark Huntly</cp:lastModifiedBy>
  <cp:revision>124</cp:revision>
  <dcterms:created xsi:type="dcterms:W3CDTF">2021-03-09T15:35:42Z</dcterms:created>
  <dcterms:modified xsi:type="dcterms:W3CDTF">2024-10-27T12:47:45Z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