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76" r:id="rId4"/>
    <p:sldId id="279" r:id="rId5"/>
    <p:sldId id="274" r:id="rId6"/>
    <p:sldId id="261" r:id="rId7"/>
    <p:sldId id="264" r:id="rId8"/>
    <p:sldId id="280" r:id="rId9"/>
    <p:sldId id="262" r:id="rId10"/>
    <p:sldId id="281" r:id="rId11"/>
    <p:sldId id="265" r:id="rId12"/>
    <p:sldId id="282" r:id="rId13"/>
    <p:sldId id="272" r:id="rId14"/>
    <p:sldId id="267" r:id="rId15"/>
    <p:sldId id="268" r:id="rId16"/>
    <p:sldId id="269" r:id="rId17"/>
    <p:sldId id="270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3" d="100"/>
          <a:sy n="93" d="100"/>
        </p:scale>
        <p:origin x="127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D9263-D1DA-3AF2-32D1-188C9FC09E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B48E3E-7F10-4C65-A97E-A29BBAC299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B00A81-4D4D-40A5-5562-356B99F7B3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0D36A-3BBD-4679-BDC1-1B20F14AC98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67719F-CC5F-6486-A78D-03F63020C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ABC61-C758-D8D2-A0EF-65B786609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C2C-2E32-422D-9368-BA5F31316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846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BD90C-B947-9225-FD8D-A808BD643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9B4EA-DCC5-0DBB-DE34-E49A5F5345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A46572-99DD-4EAB-9634-FE51C17FD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0D36A-3BBD-4679-BDC1-1B20F14AC98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97B6FC-E434-6E72-63F9-7D6613C1A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5F667C-C6CA-AEE1-AB79-8C21A76C4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C2C-2E32-422D-9368-BA5F31316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752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943F2-7377-A1FC-178A-278B83FB7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205E4-EC40-5DA7-1EE7-D044BA8F00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52DB34-098D-45FE-E2C4-36C834EAC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0D36A-3BBD-4679-BDC1-1B20F14AC98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4A2C46-180A-ED2E-FBD1-A0B3A46ABF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3F1E96-15DB-7023-4C88-12DF557DF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C2C-2E32-422D-9368-BA5F31316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417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7F492-D859-14F6-3A93-80AAE4BCF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5F0D5B-5C81-3E8F-D73E-7DA31C06B0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CC4B35-ECFF-16CC-2F55-C502C922D8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0CCE6E-EC3C-831C-5959-30CB94794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0D36A-3BBD-4679-BDC1-1B20F14AC98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214C84-03C0-975E-464B-7A429FD0C3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327B0A-142A-F9A9-9C76-E48916B4E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C2C-2E32-422D-9368-BA5F31316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777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B592E-A950-3349-3B24-16509CD5A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1C3A03-8E11-3930-200B-2AE40A5F3E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DADAE-FDC7-4758-391C-B178251F2A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A384A1-2A0B-A4D0-F0CF-76875861C5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FB1154-1883-4445-730E-63F2078A75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822465-84EC-FCFC-A57C-0C39DA59B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0D36A-3BBD-4679-BDC1-1B20F14AC98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36536C-9658-38AC-EF73-681BAA0235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6E8CC2-666D-05A8-ADF7-35E55D696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C2C-2E32-422D-9368-BA5F31316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744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BF154-1C21-7DFA-A228-A8BAB63BA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06B133-DA07-5CD9-B419-503C37CC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0D36A-3BBD-4679-BDC1-1B20F14AC98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217A93-A618-9E20-E6E0-B9725276E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144550-6946-F8C9-2DDF-652B4E93A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C2C-2E32-422D-9368-BA5F31316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915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68F165-8AD3-6328-160F-BD3A484985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0D36A-3BBD-4679-BDC1-1B20F14AC98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1318E3-DD9E-CF50-504E-9B35260EE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2A2766-8ECB-2F43-F9F7-8ABE67E36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C2C-2E32-422D-9368-BA5F31316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4556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EB6D5-F97E-FFCA-0B5C-0629B5B8B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A6F11-D145-6D24-2AB9-0C4DF3F9AD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6847F9-6FB2-D56C-1A89-20B3A9FA83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FFAFCD-AB95-C881-AB25-856AA2E78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0D36A-3BBD-4679-BDC1-1B20F14AC98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5E7D3B-CB6D-2A49-A4C6-4CB8666BE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1D7275-4D05-8D7B-76E1-5F13935E3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C2C-2E32-422D-9368-BA5F31316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664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0AE1C-447A-2ACF-0BD7-C4559F828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C29017-2AE8-88F9-7386-061C4DD4B8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672E04-727D-9892-F7C8-1B003201C1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5CE5EC-53A7-1C05-CAEB-777D95DD1D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0D36A-3BBD-4679-BDC1-1B20F14AC98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2B26B2-829E-3C91-1D42-9195CE39E0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6A132B-14CA-EA31-D72C-9F1D0161E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C2C-2E32-422D-9368-BA5F31316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067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A0AEF-D5F3-4D6A-25FB-015D8632C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AC27C3-EE10-7B3C-5AAB-5F908E1084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9BCB8B-FD34-5C56-94F7-407E3424ED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0D36A-3BBD-4679-BDC1-1B20F14AC98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C82263-ED64-CD73-DF6B-7C2C23114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89073-C730-1C9E-3282-4B92263D6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C2C-2E32-422D-9368-BA5F31316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194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178C1C-FC9C-9C78-96D9-D7EFAF1314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E05EF2-982C-0FDB-D034-F086F42217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EF3A25-A7BD-EC7D-15AE-8D51DD0BE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0D36A-3BBD-4679-BDC1-1B20F14AC98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BEDFF6-2A16-4871-F043-3A9B8E35E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931FF8-844A-04F7-0D8C-D54A76BB4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C2C-2E32-422D-9368-BA5F31316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273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02B5E0-FE59-5983-691B-A5AF68915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A4E231-17E7-9735-CF66-26ABFBBC4B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323C2E-55D6-6E6F-18D0-9A4919DB99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10D36A-3BBD-4679-BDC1-1B20F14AC982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230BCA-157C-31E9-93AB-2068FCF184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612368-EF83-CEA3-A923-CCF61F45B4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E0CC2C-2E32-422D-9368-BA5F31316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38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rework.withgoogle.com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ilever.com/" TargetMode="External"/><Relationship Id="rId4" Type="http://schemas.openxmlformats.org/officeDocument/2006/relationships/hyperlink" Target="https://www.microsoft.com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>
            <a:extLst>
              <a:ext uri="{FF2B5EF4-FFF2-40B4-BE49-F238E27FC236}">
                <a16:creationId xmlns:a16="http://schemas.microsoft.com/office/drawing/2014/main" id="{8E937559-15D9-99BB-9393-AC0C160E26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772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FA4163-BB34-9090-9A76-71C32548BA9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and Management Theory and Practice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A12784-B211-3823-FA25-08CF53D8E1C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Leader/Lecturer: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Faizu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Edu, Dr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Piyumika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K. Gamage</a:t>
            </a:r>
          </a:p>
          <a:p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Student: Gabriela Budan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2316848</a:t>
            </a:r>
          </a:p>
          <a:p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61488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2" name="Picture 4">
            <a:extLst>
              <a:ext uri="{FF2B5EF4-FFF2-40B4-BE49-F238E27FC236}">
                <a16:creationId xmlns:a16="http://schemas.microsoft.com/office/drawing/2014/main" id="{BCF832E9-8D8E-FB73-BBFB-E458382938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275"/>
            <a:ext cx="12192000" cy="7859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542D31-AEB7-B250-CA26-CFD8DD2A8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19F2C-E447-8503-55DC-F6CEEB91A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80863"/>
            <a:ext cx="10515600" cy="208565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 </a:t>
            </a:r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Intelligence&amp; Cultural Intelligence in Modern Leadership</a:t>
            </a:r>
          </a:p>
          <a:p>
            <a:pPr marL="0" indent="0" algn="ctr">
              <a:buNone/>
            </a:pPr>
            <a:endParaRPr lang="en-GB" sz="5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sz="4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6732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>
            <a:extLst>
              <a:ext uri="{FF2B5EF4-FFF2-40B4-BE49-F238E27FC236}">
                <a16:creationId xmlns:a16="http://schemas.microsoft.com/office/drawing/2014/main" id="{9F8731DF-2F1B-9D8B-F84A-8C6563069A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00" y="1"/>
            <a:ext cx="12268200" cy="8224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B8B3D7-1349-B270-EC03-10AA8AB72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(EI) &amp; Cultural Intelligence (CQ) in Leadership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4F8BF-97BB-7356-7FC6-42E500477C0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    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Intelligence: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improves communication, teamwork, and leadership effectiveness in today’s collaborative and fast‑changing workplaces 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(Goleman, 1995)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49DDA-0789-BBEC-88A9-95682133E1E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Intelligence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Intelligence: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essential in modern global and diverse organisations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enables employees and leaders to work effectively across different cultures.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(Earley and Ang, 2003)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23930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>
            <a:extLst>
              <a:ext uri="{FF2B5EF4-FFF2-40B4-BE49-F238E27FC236}">
                <a16:creationId xmlns:a16="http://schemas.microsoft.com/office/drawing/2014/main" id="{337DF277-D909-1D63-4F3B-222F14EDEF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00" y="1"/>
            <a:ext cx="12268200" cy="8224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1C2DBD-8558-C2A2-9EF8-62F711360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22776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(EI) &amp; Cultural Intelligence (CQ) in Leadership</a:t>
            </a: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E60C8-8C4C-F435-8353-467C31AA0F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 + CQ Working Together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Collaborative &amp; Multicultural Leadership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evalustion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B00E08-3786-E503-537A-3568703D43A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Edith Heard’s Statement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Emotional Intelligence (EI)?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EI Matters in Leadership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 of Goleman’s EI Model (1995)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1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</a:t>
            </a:r>
            <a:r>
              <a:rPr lang="en-GB" sz="21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Inteligence</a:t>
            </a:r>
            <a:endParaRPr lang="en-GB" sz="21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Cultural Intelligence (CQ)?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CQ Matters in Leadership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 of Cultural Intelligence (CQ)</a:t>
            </a:r>
          </a:p>
          <a:p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0512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>
            <a:extLst>
              <a:ext uri="{FF2B5EF4-FFF2-40B4-BE49-F238E27FC236}">
                <a16:creationId xmlns:a16="http://schemas.microsoft.com/office/drawing/2014/main" id="{DC456D44-EC0F-EF98-5339-1518088C04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8440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0DAD6C-8A52-F068-E090-672B72AFB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Edith Heard’s Statement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4E227-C1C3-036D-8F3A-2270F86264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`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 the same leadership principle to every part of my life. I tend to be very horizontal in my approach. I do not think as my lab members as working for me: I am working with them..... (I believe in) the importance of empathy, of trying to listen and tune into people to try to bring them on board. I think I have leaned this from an early age, when I was </a:t>
            </a:r>
            <a:r>
              <a:rPr lang="en-GB" sz="2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rather,lost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translation. as an only child in a multilingual and multicultural environment`.</a:t>
            </a:r>
          </a:p>
          <a:p>
            <a:pPr marL="0" indent="0">
              <a:buNone/>
            </a:pP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(Edith Heard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Director-General, European Molecular Biology Laboratory , Financial Times, 27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Februaty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2022.)</a:t>
            </a:r>
          </a:p>
          <a:p>
            <a:pPr marL="285750" indent="-28575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Horizontal leadership</a:t>
            </a:r>
          </a:p>
          <a:p>
            <a:pPr marL="285750" indent="-28575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Empathy</a:t>
            </a:r>
          </a:p>
          <a:p>
            <a:pPr marL="285750" indent="-28575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Listening</a:t>
            </a:r>
          </a:p>
          <a:p>
            <a:pPr marL="285750" indent="-28575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Collaboration</a:t>
            </a:r>
          </a:p>
          <a:p>
            <a:pPr marL="285750" indent="-28575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Multicultural background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Edith Heard emphasises empathy, listening, and working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people rather than above them (Financial Times, 2022).</a:t>
            </a:r>
          </a:p>
          <a:p>
            <a:pPr marL="0" indent="0">
              <a:buNone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8088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>
            <a:extLst>
              <a:ext uri="{FF2B5EF4-FFF2-40B4-BE49-F238E27FC236}">
                <a16:creationId xmlns:a16="http://schemas.microsoft.com/office/drawing/2014/main" id="{50AE9EEF-E3F6-89FC-98A5-0DFBDFC8DD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4661"/>
            <a:ext cx="12192000" cy="8725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4FC954-C1FA-A0C5-5D3E-8FDEDC561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Emotional Intelligence (EI)?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22906-8652-9AD4-498C-BA73DA520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0431"/>
            <a:ext cx="10515600" cy="5036532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</a:p>
          <a:p>
            <a:r>
              <a:rPr lang="en-GB" sz="3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ability to recognize, understand and manage emotions.</a:t>
            </a:r>
          </a:p>
          <a:p>
            <a:pPr marL="0" indent="0">
              <a:buNone/>
            </a:pPr>
            <a:endParaRPr lang="en-GB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Goleman’s Model (1995):</a:t>
            </a:r>
          </a:p>
          <a:p>
            <a:endParaRPr lang="en-GB" sz="38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8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8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8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involves understanding and </a:t>
            </a:r>
          </a:p>
          <a:p>
            <a:pPr marL="0" indent="0">
              <a:buNone/>
            </a:pPr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emotions (Goleman, 1995).</a:t>
            </a:r>
            <a:endParaRPr lang="en-GB" sz="38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Self‑awareness</a:t>
            </a:r>
            <a:endParaRPr lang="en-GB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Self‑regulation</a:t>
            </a:r>
            <a:endParaRPr lang="en-GB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Motivation</a:t>
            </a:r>
            <a:endParaRPr lang="en-GB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Empathy</a:t>
            </a:r>
            <a:endParaRPr lang="en-GB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Social skills</a:t>
            </a:r>
            <a:endParaRPr lang="en-GB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Picture 2" descr="The Mayer and Salovey (1997) four-branch model of emotional... | Download  Scientific Diagram">
            <a:extLst>
              <a:ext uri="{FF2B5EF4-FFF2-40B4-BE49-F238E27FC236}">
                <a16:creationId xmlns:a16="http://schemas.microsoft.com/office/drawing/2014/main" id="{72113D52-762D-BE03-6B7D-DEB8D866D3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690688"/>
            <a:ext cx="5574158" cy="4412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22156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>
            <a:extLst>
              <a:ext uri="{FF2B5EF4-FFF2-40B4-BE49-F238E27FC236}">
                <a16:creationId xmlns:a16="http://schemas.microsoft.com/office/drawing/2014/main" id="{14275971-3FE8-C10F-A121-625DF6700A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8183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AE07D3-2809-1F50-6422-3842F4078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EI Matters in Leadership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70308-8AB1-913E-ACC3-39C24D4E046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Builds trust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Improves communication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Supports collaboration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Reduces conflict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Encourages motivation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594CF1-2334-82C6-0BB3-9E0F7625470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  <a:r>
              <a:rPr lang="en-GB" b="1" dirty="0"/>
              <a:t>Business Example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 Satya Nadella, Microsoft</a:t>
            </a:r>
            <a:r>
              <a:rPr lang="en-GB" dirty="0"/>
              <a:t> </a:t>
            </a:r>
          </a:p>
          <a:p>
            <a:pPr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Used empathy to transform Microsoft’s culture.</a:t>
            </a:r>
          </a:p>
          <a:p>
            <a:pPr algn="just"/>
            <a:r>
              <a:rPr lang="en-GB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Satya Nadella transformed Microsoft’s culture through empathy (Microsoft, 2023).</a:t>
            </a:r>
          </a:p>
          <a:p>
            <a:pPr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Howard Schultz used empathy to rebuild trust at Starbucks by listening to employees and addressing concerns, helping the company recover.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6172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>
            <a:extLst>
              <a:ext uri="{FF2B5EF4-FFF2-40B4-BE49-F238E27FC236}">
                <a16:creationId xmlns:a16="http://schemas.microsoft.com/office/drawing/2014/main" id="{59411383-017E-491A-11DD-B8402C8D33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00" y="1"/>
            <a:ext cx="12268200" cy="8224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DE2B1A-5FBB-93D3-7A85-4E8190098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 of Goleman’s EI Model (1995)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5FE9B-DB56-1BA2-33AE-F0BEA7692B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Strengths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and easy to apply in leadership and organisational settings.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Highlights key competencies such as self‑awareness, empathy, and relationship management.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Shifted leadership theory toward human‑centred skills rather than purely technical ability </a:t>
            </a:r>
            <a:r>
              <a:rPr lang="en-GB" sz="2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(Goleman, 1995)</a:t>
            </a:r>
          </a:p>
          <a:p>
            <a:r>
              <a:rPr lang="en-GB" sz="2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 / Criticisms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 is broad and overlaps with personality traits and social skills.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Lacks strong empirical measurement compared to ability‑based EI models.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argue it is more popular in business than scientifically rigorous </a:t>
            </a:r>
            <a:r>
              <a:rPr lang="en-GB" sz="2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(Mayer, Salovey and Caruso, 2004)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2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EI Measurable?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 can be measured, but reliability varies.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Self‑report tests may be biased; ability‑based tests still debated </a:t>
            </a:r>
            <a:r>
              <a:rPr lang="en-GB" sz="2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(Mayer, Salovey and Caruso, 2004)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2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EI Always Linked to Leadership Success?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 often supports effective leadership, especially in people‑focused roles </a:t>
            </a:r>
            <a:r>
              <a:rPr lang="en-GB" sz="2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(Goleman, 1995).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a guaranteed predictor — leadership success also depends on context, skills, and experience</a:t>
            </a:r>
            <a:r>
              <a:rPr lang="en-GB" sz="2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(Mayer, Salovey and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Caruso, 2004) 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1215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>
            <a:extLst>
              <a:ext uri="{FF2B5EF4-FFF2-40B4-BE49-F238E27FC236}">
                <a16:creationId xmlns:a16="http://schemas.microsoft.com/office/drawing/2014/main" id="{BD4C1C70-A985-4970-F9A9-21C7FA9E71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194" y="0"/>
            <a:ext cx="12274194" cy="822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A11943-5398-6B9B-201A-0256F8BF0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Cultural Intelligence (CQ)?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CDD76-6B3F-927F-9F0A-2A4AE2304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1672"/>
            <a:ext cx="10515600" cy="5296328"/>
          </a:xfrm>
        </p:spPr>
        <p:txBody>
          <a:bodyPr>
            <a:normAutofit fontScale="85000" lnSpcReduction="20000"/>
          </a:bodyPr>
          <a:lstStyle/>
          <a:p>
            <a:endParaRPr lang="en-GB" b="1" dirty="0">
              <a:effectLst/>
            </a:endParaRPr>
          </a:p>
          <a:p>
            <a:r>
              <a:rPr lang="en-GB" b="1" dirty="0">
                <a:effectLst/>
              </a:rPr>
              <a:t>  </a:t>
            </a:r>
            <a:r>
              <a:rPr lang="en-GB" dirty="0">
                <a:solidFill>
                  <a:srgbClr val="000000"/>
                </a:solidFill>
              </a:rPr>
              <a:t>Cultural Intelligence is the ability to function effectively across different cultural contexts.</a:t>
            </a:r>
          </a:p>
          <a:p>
            <a:pPr marL="0" indent="0">
              <a:buNone/>
            </a:pPr>
            <a:r>
              <a:rPr lang="en-GB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Earley &amp; Ang’s Model (2003):</a:t>
            </a:r>
          </a:p>
          <a:p>
            <a:pPr marL="0" indent="0">
              <a:buNone/>
            </a:pPr>
            <a:endParaRPr lang="en-GB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/>
              <a:t>Cultural intelligence supports effective </a:t>
            </a:r>
          </a:p>
          <a:p>
            <a:pPr marL="0" indent="0">
              <a:buNone/>
            </a:pPr>
            <a:r>
              <a:rPr lang="en-GB" dirty="0"/>
              <a:t>cross‑cultural interaction </a:t>
            </a:r>
          </a:p>
          <a:p>
            <a:pPr marL="0" indent="0">
              <a:buNone/>
            </a:pPr>
            <a:r>
              <a:rPr lang="en-GB" dirty="0"/>
              <a:t>(Earley and Ang, 2003; Ang and Van Dyne, 2008).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Cognitive CQ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Motivational CQ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Behavioural CQ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Metacognitive CQ</a:t>
            </a:r>
            <a:endParaRPr lang="en-GB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Picture 2" descr="Are accounting academics culturally intelligent?: An empirical  investigation - ScienceDirect">
            <a:extLst>
              <a:ext uri="{FF2B5EF4-FFF2-40B4-BE49-F238E27FC236}">
                <a16:creationId xmlns:a16="http://schemas.microsoft.com/office/drawing/2014/main" id="{7DF7C2BA-2221-966E-0D3A-CA9E9FAAD3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14509" y="2271571"/>
            <a:ext cx="5277492" cy="356415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0517776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5D37C69-2A4D-9D35-9D32-865333C49A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00" y="1"/>
            <a:ext cx="12268200" cy="8224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23C643-3234-4ABD-E29F-060944ADB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Earley and Ang (2003) Cultural Intelligence (CQ)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53E86-0EF6-4CFE-7303-7544DD81DD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    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Earley and Ang (2003) Cultural Intelligence (CQ) Model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 CQ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understanding cultural norms and differences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Motivational CQ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interest and confidence in working across cultures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Behavioural CQ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adapting verbal and non‑verbal behaviour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Metacognitive CQ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reflecting and planning before cross‑cultural interactions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5930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>
            <a:extLst>
              <a:ext uri="{FF2B5EF4-FFF2-40B4-BE49-F238E27FC236}">
                <a16:creationId xmlns:a16="http://schemas.microsoft.com/office/drawing/2014/main" id="{3A53730D-083B-D822-18CB-D05E19E7E4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398" y="0"/>
            <a:ext cx="12192000" cy="8050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251766-F4C9-1CD5-8724-70B74E4EB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CQ Matters in Global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34885-7631-786B-4D5C-175985F4952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Earley &amp; Ang (2003) – Cultural Intelligence (CQ)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Enables global teamwork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Reduces misunderstandings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inclusive decision‑making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Strengthens multicultural collaboration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09444D-F78C-40CF-74CC-B0133229700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b="1" dirty="0"/>
              <a:t>  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Example 2: </a:t>
            </a:r>
          </a:p>
          <a:p>
            <a:pPr marL="0" indent="0" algn="just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Indra Nooyi, PepsiCo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Used cultural intelligence to lead a global workforce.</a:t>
            </a:r>
          </a:p>
          <a:p>
            <a:pPr algn="just"/>
            <a:r>
              <a:rPr lang="en-GB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Indra Nooyi’s leadership success is linked to cultural awareness (Nooyi, 2018).</a:t>
            </a:r>
          </a:p>
          <a:p>
            <a:pPr marL="0" indent="0" algn="just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Google</a:t>
            </a:r>
          </a:p>
          <a:p>
            <a:pPr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 communication style</a:t>
            </a:r>
          </a:p>
          <a:p>
            <a:pPr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Matching different cultural expectation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56289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657327-C79F-CBF3-5729-DC63996087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00" y="1"/>
            <a:ext cx="12268200" cy="8224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B38F468-A0AE-63B5-9F22-A7D5CF9EE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 of Cultural Intelligence (CQ)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B9D67-8AFF-62B7-36FC-CA0D74DD4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91422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4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Strengths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Useful for global leadership.                             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Supported by research.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application.</a:t>
            </a:r>
          </a:p>
          <a:p>
            <a:pPr marL="0" indent="0">
              <a:buNone/>
            </a:pPr>
            <a:r>
              <a:rPr lang="en-GB" sz="4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Limitations                                      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Difficult to measure.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the only factor.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Inconsistent application.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of oversimplification.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93563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>
            <a:extLst>
              <a:ext uri="{FF2B5EF4-FFF2-40B4-BE49-F238E27FC236}">
                <a16:creationId xmlns:a16="http://schemas.microsoft.com/office/drawing/2014/main" id="{CA774884-1700-784F-5BE2-612964FDB9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00" y="1"/>
            <a:ext cx="12268200" cy="8224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CE05C3-2C4F-8D66-4B40-2EA8E4CF8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 + CQ Working Together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A43CD-75CA-2760-3DB9-EDC2F80E19F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 = understanding people</a:t>
            </a:r>
          </a:p>
          <a:p>
            <a:pPr marL="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CQ = understanding cultural context</a:t>
            </a:r>
          </a:p>
          <a:p>
            <a:pPr marL="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Together → inclusive, collaborative leadership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D8D159-3B14-0EE3-5D0F-640DDF9AAC9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Business Example 3: Airbnb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Built trust across cultures through empathy‑driven policies.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Airbnb builds trust across cultures through empathy‑driven policies (Airbnb, 2023).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8467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7" name="Picture 5">
            <a:extLst>
              <a:ext uri="{FF2B5EF4-FFF2-40B4-BE49-F238E27FC236}">
                <a16:creationId xmlns:a16="http://schemas.microsoft.com/office/drawing/2014/main" id="{A6FFC2F3-2673-46B0-44E5-77286A6C43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6580"/>
            <a:ext cx="12192000" cy="8382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50E677-3C0F-60AD-DDF7-F2DC3DD5A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690688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Collaborative &amp; Multicultural Leadership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B41F4-2312-096B-29C1-594C36B2258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Horizontal Leadership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Shared decision making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Listening and adapting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safety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 highlight psychological safety as evidence for high performance (Google, 2023)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FE79F5-21C8-721E-D4A0-24F35FABCEA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Business Example 4: Unilever</a:t>
            </a:r>
          </a:p>
          <a:p>
            <a:r>
              <a:rPr lang="en-GB" dirty="0"/>
              <a:t> Uses multicultural teams and inclusive leadership training.</a:t>
            </a:r>
          </a:p>
          <a:p>
            <a:r>
              <a:rPr lang="en-GB" dirty="0"/>
              <a:t>Unilever uses inclusive leadership training (Unilever,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3728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>
            <a:extLst>
              <a:ext uri="{FF2B5EF4-FFF2-40B4-BE49-F238E27FC236}">
                <a16:creationId xmlns:a16="http://schemas.microsoft.com/office/drawing/2014/main" id="{C17F0B10-455A-9E41-ED08-A0E0503047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3563"/>
            <a:ext cx="12192000" cy="8599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81BA4D-DD82-1AC1-0240-0A05BD42C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521F5-3A49-8316-1AEA-E59D6E363F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effectLst/>
              </a:rPr>
              <a:t> Strengths of EI &amp; CQ: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effectLst/>
              </a:rPr>
              <a:t>Improve communication</a:t>
            </a:r>
            <a:endParaRPr lang="en-GB" dirty="0"/>
          </a:p>
          <a:p>
            <a:r>
              <a:rPr lang="en-GB" dirty="0">
                <a:effectLst/>
              </a:rPr>
              <a:t>Strengthen relationships</a:t>
            </a:r>
            <a:endParaRPr lang="en-GB" dirty="0"/>
          </a:p>
          <a:p>
            <a:r>
              <a:rPr lang="en-GB" dirty="0">
                <a:effectLst/>
              </a:rPr>
              <a:t>Support global teamwork</a:t>
            </a:r>
            <a:endParaRPr lang="en-GB" dirty="0"/>
          </a:p>
          <a:p>
            <a:r>
              <a:rPr lang="en-GB" dirty="0">
                <a:effectLst/>
              </a:rPr>
              <a:t>Increase employee engagement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(Goleman, 1995; Earley and Ang, 2003)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E3E76C-F031-76CE-9B45-77D6D2FE7AF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effectLst/>
              </a:rPr>
              <a:t> Limitations: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effectLst/>
              </a:rPr>
              <a:t>Hard to measure</a:t>
            </a:r>
            <a:endParaRPr lang="en-GB" dirty="0"/>
          </a:p>
          <a:p>
            <a:r>
              <a:rPr lang="en-GB" dirty="0">
                <a:effectLst/>
              </a:rPr>
              <a:t>Can be misused (e.g., emotional manipulation)</a:t>
            </a:r>
            <a:endParaRPr lang="en-GB" dirty="0"/>
          </a:p>
          <a:p>
            <a:r>
              <a:rPr lang="en-GB" dirty="0">
                <a:effectLst/>
              </a:rPr>
              <a:t>CQ requires continuous learning</a:t>
            </a:r>
            <a:endParaRPr lang="en-GB" dirty="0"/>
          </a:p>
          <a:p>
            <a:r>
              <a:rPr lang="en-GB" dirty="0">
                <a:effectLst/>
              </a:rPr>
              <a:t>EI alone is not enough without competence</a:t>
            </a:r>
          </a:p>
          <a:p>
            <a:pPr marL="0" indent="0">
              <a:buNone/>
            </a:pPr>
            <a:r>
              <a:rPr lang="nl-NL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(Ang and Van Dyne, 2008</a:t>
            </a:r>
            <a:r>
              <a:rPr lang="nl-NL" dirty="0"/>
              <a:t>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64154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>
            <a:extLst>
              <a:ext uri="{FF2B5EF4-FFF2-40B4-BE49-F238E27FC236}">
                <a16:creationId xmlns:a16="http://schemas.microsoft.com/office/drawing/2014/main" id="{96B6B70F-CA9F-1DE7-B580-F4F351D912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62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99BEF8-CE1A-5E15-530E-19442CA62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11741"/>
            <a:ext cx="10515600" cy="1902429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Conclusion: EI and CQ in Modern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7DE35-72BA-6E36-F5F0-A2DFB24003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effectLst/>
              </a:rPr>
              <a:t>  </a:t>
            </a:r>
            <a:endParaRPr lang="en-GB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(EI) helps leaders build trust, empathy, and effective communication, strengthening team relationships (Goleman, 1995).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Intelligence (CQ) enables leaders to adapt across cultures, support diversity, and collaborate effectively in global environments (Earley &amp; Ang, 2003).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Together, EI and CQ create leaders who are self‑aware, inclusive, and adaptable, capable of managing complex multicultural teams.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Organisations that develop both EI and CQ benefit from stronger collaboration, fewer misunderstandings, and more innovative, diverse teams (Goleman, 1995; Earley &amp; Ang, 2003).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9575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>
            <a:extLst>
              <a:ext uri="{FF2B5EF4-FFF2-40B4-BE49-F238E27FC236}">
                <a16:creationId xmlns:a16="http://schemas.microsoft.com/office/drawing/2014/main" id="{23875A6F-DC2F-DE10-CA34-A1B8D39B7D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0822"/>
            <a:ext cx="12192000" cy="7777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6B85CE-8AAD-6327-8D60-DF818C911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0811A-C9C2-EBE7-3A96-AD49DD321C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07818"/>
            <a:ext cx="10515600" cy="4351338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GB" sz="2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Airbnb (2023)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About us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https://www.airbnb.com (Accessed: 14 March 2026).</a:t>
            </a: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Ang, S. and Van Dyne, L. (2008)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‘Conceptualization of cultural intelligence’, </a:t>
            </a:r>
            <a:r>
              <a:rPr lang="en-GB" sz="26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Handbook of Cultural Intelligence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pp. 3–15.</a:t>
            </a: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Earley, P.C. and Ang, S. (2003)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Cultural intelligence: Individual interactions across cultures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Stanford, CA: Stanford University Press.</a:t>
            </a: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Financial Times (2022)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Interview with Edith Heard, Director‑General of EMBL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27 February.</a:t>
            </a: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Goleman, D. (1995)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intelligence: Why it can matter more than IQ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New York: Bantam Books.</a:t>
            </a: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Google (2023)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safety at work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https://rework.withgoogle.com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14 March 2026).</a:t>
            </a: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(2023)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Satya Nadella: Leadership approach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https://www.microsoft.com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14 March 2026).</a:t>
            </a: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Nooyi, I. (2018)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My life in full: Work, family, and our future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London: Penguin.</a:t>
            </a: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Unilever (2023)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Diversity and inclusion strategy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https://www.unilever.com</a:t>
            </a: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14 March 2026).</a:t>
            </a:r>
            <a:endParaRPr lang="en-GB" sz="2400" dirty="0"/>
          </a:p>
          <a:p>
            <a:r>
              <a:rPr lang="en-GB" sz="2400" b="1" dirty="0"/>
              <a:t>Mayer, J.D., Salovey, P. and Caruso, D. (2004)</a:t>
            </a:r>
            <a:r>
              <a:rPr lang="en-GB" sz="2400" dirty="0"/>
              <a:t> ‘Emotional Intelligence: Theory, Findings, and Implications’, </a:t>
            </a:r>
            <a:r>
              <a:rPr lang="en-GB" sz="2400" i="1" dirty="0"/>
              <a:t>Psychological Inquiry</a:t>
            </a:r>
            <a:r>
              <a:rPr lang="en-GB" sz="2400" dirty="0"/>
              <a:t>, 15(3), pp. 197–215.</a:t>
            </a:r>
          </a:p>
          <a:p>
            <a:pPr algn="just"/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45714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2" name="Picture 6">
            <a:extLst>
              <a:ext uri="{FF2B5EF4-FFF2-40B4-BE49-F238E27FC236}">
                <a16:creationId xmlns:a16="http://schemas.microsoft.com/office/drawing/2014/main" id="{6DB2314B-2E1D-A810-0C71-A171857867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1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55AC38-C572-0047-1ED1-06567B01A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26511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202682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3966</TotalTime>
  <Words>1435</Words>
  <Application>Microsoft Office PowerPoint</Application>
  <PresentationFormat>Widescreen</PresentationFormat>
  <Paragraphs>194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Times New Roman</vt:lpstr>
      <vt:lpstr>Wingdings</vt:lpstr>
      <vt:lpstr>Office Theme</vt:lpstr>
      <vt:lpstr>Leadership and Management Theory and Practice  </vt:lpstr>
      <vt:lpstr>Presentation Title</vt:lpstr>
      <vt:lpstr>Emotional Intelligence (EI) &amp; Cultural Intelligence (CQ) in Leadership</vt:lpstr>
      <vt:lpstr>Emotional Intelligence (EI) &amp; Cultural Intelligence (CQ) in Leadership</vt:lpstr>
      <vt:lpstr>Edith Heard’s Statement</vt:lpstr>
      <vt:lpstr>What Is Emotional Intelligence (EI)? </vt:lpstr>
      <vt:lpstr>Why EI Matters in Leadership</vt:lpstr>
      <vt:lpstr>Critical Evaluation of Goleman’s EI Model (1995)</vt:lpstr>
      <vt:lpstr> What Is Cultural Intelligence (CQ)?   </vt:lpstr>
      <vt:lpstr>Earley and Ang (2003) Cultural Intelligence (CQ)</vt:lpstr>
      <vt:lpstr>Why CQ Matters in Global Leadership</vt:lpstr>
      <vt:lpstr>Critical Evaluation of Cultural Intelligence (CQ)</vt:lpstr>
      <vt:lpstr>EI + CQ Working Together</vt:lpstr>
      <vt:lpstr> Collaborative &amp; Multicultural Leadership </vt:lpstr>
      <vt:lpstr>Critical Evaluation</vt:lpstr>
      <vt:lpstr>Conclusion: EI and CQ in Modern Leadership</vt:lpstr>
      <vt:lpstr>References 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gabriela budan</dc:creator>
  <cp:lastModifiedBy>gabriela budan</cp:lastModifiedBy>
  <cp:revision>19</cp:revision>
  <dcterms:created xsi:type="dcterms:W3CDTF">2026-03-12T21:06:55Z</dcterms:created>
  <dcterms:modified xsi:type="dcterms:W3CDTF">2026-03-28T13:10:34Z</dcterms:modified>
</cp:coreProperties>
</file>