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2" r:id="rId14"/>
    <p:sldId id="271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n.cppreference.com/w/cpp/thread/mutex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8624" y="2404534"/>
            <a:ext cx="8976219" cy="1646302"/>
          </a:xfrm>
        </p:spPr>
        <p:txBody>
          <a:bodyPr/>
          <a:lstStyle/>
          <a:p>
            <a:r>
              <a:rPr lang="en-GB" dirty="0"/>
              <a:t>Distributed &amp; Cluster Computing-  “Introduction”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40678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semester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second portion of this module is about making code fast.</a:t>
            </a:r>
          </a:p>
          <a:p>
            <a:r>
              <a:rPr lang="en-GB" dirty="0"/>
              <a:t>Sort of the opposite end from real-time systems – given very powerful hardware (e.g. supercomputers), how do we take advantage of the available resources?</a:t>
            </a:r>
          </a:p>
          <a:p>
            <a:r>
              <a:rPr lang="en-GB" dirty="0"/>
              <a:t>Studying three parallelism methods:</a:t>
            </a:r>
          </a:p>
          <a:p>
            <a:pPr lvl="1"/>
            <a:r>
              <a:rPr lang="en-GB" dirty="0"/>
              <a:t>Threading (already covered in concept – we’ll just take another look at this using C++</a:t>
            </a:r>
            <a:r>
              <a:rPr lang="en-GB" dirty="0" smtClean="0"/>
              <a:t>11/14/17).</a:t>
            </a:r>
            <a:endParaRPr lang="en-GB" dirty="0"/>
          </a:p>
          <a:p>
            <a:pPr lvl="1"/>
            <a:r>
              <a:rPr lang="en-GB" dirty="0"/>
              <a:t>Message Passing Interface (MPI)</a:t>
            </a:r>
          </a:p>
          <a:p>
            <a:pPr lvl="1"/>
            <a:r>
              <a:rPr lang="en-GB" dirty="0"/>
              <a:t>GPGPU (CUDA)</a:t>
            </a:r>
          </a:p>
          <a:p>
            <a:pPr lvl="1"/>
            <a:r>
              <a:rPr lang="en-GB" dirty="0"/>
              <a:t>Hopefully these all sound familiar!</a:t>
            </a:r>
          </a:p>
        </p:txBody>
      </p:sp>
    </p:spTree>
    <p:extLst>
      <p:ext uri="{BB962C8B-B14F-4D97-AF65-F5344CB8AC3E}">
        <p14:creationId xmlns:p14="http://schemas.microsoft.com/office/powerpoint/2010/main" val="161521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Threading recap for C++.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hreading </a:t>
            </a:r>
            <a:r>
              <a:rPr lang="en-GB" dirty="0"/>
              <a:t>you’ve done previously in C++ has used the </a:t>
            </a:r>
            <a:r>
              <a:rPr lang="en-GB" dirty="0" err="1"/>
              <a:t>pthread</a:t>
            </a:r>
            <a:r>
              <a:rPr lang="en-GB" dirty="0"/>
              <a:t> </a:t>
            </a:r>
            <a:r>
              <a:rPr lang="en-GB" dirty="0" smtClean="0"/>
              <a:t>library.</a:t>
            </a:r>
            <a:endParaRPr lang="en-GB" dirty="0"/>
          </a:p>
          <a:p>
            <a:r>
              <a:rPr lang="en-GB" dirty="0"/>
              <a:t>Today, we’re going to use a different threading library, introduced in C++0x, originally taken from Boost::thread.</a:t>
            </a:r>
          </a:p>
          <a:p>
            <a:r>
              <a:rPr lang="en-GB" dirty="0"/>
              <a:t>Things have moved on a little since </a:t>
            </a:r>
            <a:r>
              <a:rPr lang="en-GB" dirty="0" err="1"/>
              <a:t>pthread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Good and bad news – less annoying, yet somehow more difficult.</a:t>
            </a:r>
          </a:p>
          <a:p>
            <a:r>
              <a:rPr lang="en-GB" dirty="0"/>
              <a:t>To do this, we’ll need to get familiar with Lambda expressions.</a:t>
            </a:r>
          </a:p>
        </p:txBody>
      </p:sp>
    </p:spTree>
    <p:extLst>
      <p:ext uri="{BB962C8B-B14F-4D97-AF65-F5344CB8AC3E}">
        <p14:creationId xmlns:p14="http://schemas.microsoft.com/office/powerpoint/2010/main" val="115884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way of creating an “anonymous” function which is written in-line in your code.</a:t>
            </a:r>
          </a:p>
          <a:p>
            <a:r>
              <a:rPr lang="en-GB" dirty="0"/>
              <a:t>C++ has really gone to town on Lambdas in recent versions – you’ll find them everywhere!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dirty="0"/>
              <a:t>[ capture-list ] ( </a:t>
            </a:r>
            <a:r>
              <a:rPr lang="en-GB" dirty="0" err="1"/>
              <a:t>params</a:t>
            </a:r>
            <a:r>
              <a:rPr lang="en-GB" dirty="0"/>
              <a:t> ) -&gt; ret { body }	</a:t>
            </a:r>
          </a:p>
          <a:p>
            <a:pPr marL="0" indent="0">
              <a:buNone/>
            </a:pPr>
            <a:r>
              <a:rPr lang="en-GB" dirty="0"/>
              <a:t>[ capture-list ] ( </a:t>
            </a:r>
            <a:r>
              <a:rPr lang="en-GB" dirty="0" err="1"/>
              <a:t>params</a:t>
            </a:r>
            <a:r>
              <a:rPr lang="en-GB" dirty="0"/>
              <a:t> ) { body }</a:t>
            </a:r>
          </a:p>
          <a:p>
            <a:pPr marL="0" indent="0">
              <a:buNone/>
            </a:pPr>
            <a:r>
              <a:rPr lang="en-GB" dirty="0"/>
              <a:t>[ capture-list ] { body }</a:t>
            </a:r>
          </a:p>
          <a:p>
            <a:pPr marL="0" indent="0">
              <a:buNone/>
            </a:pPr>
            <a:r>
              <a:rPr lang="en-GB" dirty="0"/>
              <a:t>Coming soon:</a:t>
            </a:r>
          </a:p>
          <a:p>
            <a:pPr marL="0" indent="0">
              <a:buNone/>
            </a:pPr>
            <a:r>
              <a:rPr lang="en-GB" dirty="0"/>
              <a:t>[ capture-list ] ( </a:t>
            </a:r>
            <a:r>
              <a:rPr lang="en-GB" dirty="0" err="1"/>
              <a:t>params</a:t>
            </a:r>
            <a:r>
              <a:rPr lang="en-GB" dirty="0"/>
              <a:t> ) mutable(optional) </a:t>
            </a:r>
            <a:r>
              <a:rPr lang="en-GB" dirty="0" err="1"/>
              <a:t>constexpr</a:t>
            </a:r>
            <a:r>
              <a:rPr lang="en-GB" dirty="0"/>
              <a:t>(optional)(</a:t>
            </a:r>
            <a:r>
              <a:rPr lang="en-GB" dirty="0" err="1"/>
              <a:t>c++</a:t>
            </a:r>
            <a:r>
              <a:rPr lang="en-GB" dirty="0"/>
              <a:t>17) exception attribute -&gt; ret { body }	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470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sounds complicated…</a:t>
            </a:r>
          </a:p>
          <a:p>
            <a:pPr lvl="1"/>
            <a:r>
              <a:rPr lang="en-GB" dirty="0"/>
              <a:t>Well, yes.</a:t>
            </a:r>
          </a:p>
          <a:p>
            <a:r>
              <a:rPr lang="en-GB" dirty="0"/>
              <a:t>So, why has C++11, and especially 14/17 gone down this route?</a:t>
            </a:r>
          </a:p>
          <a:p>
            <a:pPr lvl="1"/>
            <a:r>
              <a:rPr lang="en-GB" dirty="0"/>
              <a:t>Exceptionally flexible and extensible – you can now write enormous amounts of internal logic using a single prototype.</a:t>
            </a:r>
          </a:p>
          <a:p>
            <a:pPr lvl="1"/>
            <a:r>
              <a:rPr lang="en-GB" dirty="0"/>
              <a:t>As lots of languages get more beginner friendly, but more cluttered in doing so, C++ has largely gone the other way.</a:t>
            </a:r>
          </a:p>
          <a:p>
            <a:pPr lvl="1"/>
            <a:r>
              <a:rPr lang="en-GB" dirty="0"/>
              <a:t>Lots of methods which previously had a non-lambda prototype now expect one, such as vector </a:t>
            </a:r>
            <a:r>
              <a:rPr lang="en-GB" dirty="0" err="1"/>
              <a:t>find_if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534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[ capture-list ] defines things we take into the Lambda expression.  Important to note that a Lambda function will not otherwise be able to access local parameters.  Examples:</a:t>
            </a:r>
          </a:p>
          <a:p>
            <a:pPr marL="0" indent="0">
              <a:buNone/>
            </a:pPr>
            <a:r>
              <a:rPr lang="en-GB" dirty="0"/>
              <a:t>		[a, b] – take in the variables a and b.</a:t>
            </a:r>
          </a:p>
          <a:p>
            <a:pPr marL="0" indent="0">
              <a:buNone/>
            </a:pPr>
            <a:r>
              <a:rPr lang="en-GB" dirty="0"/>
              <a:t>		[a, &amp;b] – take a by value, b by reference.</a:t>
            </a:r>
          </a:p>
          <a:p>
            <a:pPr marL="0" indent="0">
              <a:buNone/>
            </a:pPr>
            <a:r>
              <a:rPr lang="en-GB" dirty="0"/>
              <a:t>		[this] – pointer to current object.</a:t>
            </a:r>
          </a:p>
          <a:p>
            <a:pPr marL="0" indent="0">
              <a:buNone/>
            </a:pPr>
            <a:r>
              <a:rPr lang="en-GB" dirty="0"/>
              <a:t>		[*this] – copy of current object.</a:t>
            </a:r>
          </a:p>
          <a:p>
            <a:pPr marL="0" indent="0">
              <a:buNone/>
            </a:pPr>
            <a:r>
              <a:rPr lang="en-GB" dirty="0"/>
              <a:t>		[&amp;] – by reference default.</a:t>
            </a:r>
          </a:p>
          <a:p>
            <a:pPr marL="0" indent="0">
              <a:buNone/>
            </a:pPr>
            <a:r>
              <a:rPr lang="en-GB" dirty="0"/>
              <a:t>		[=] – by value default.</a:t>
            </a:r>
          </a:p>
          <a:p>
            <a:pPr marL="0" indent="0">
              <a:buNone/>
            </a:pPr>
            <a:r>
              <a:rPr lang="en-GB" dirty="0"/>
              <a:t>		[this, *this] – error, doesn’t make sense.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04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 </a:t>
            </a:r>
            <a:r>
              <a:rPr lang="en-GB" dirty="0" err="1"/>
              <a:t>params</a:t>
            </a:r>
            <a:r>
              <a:rPr lang="en-GB" dirty="0"/>
              <a:t> ) – nothing new about this, parameter list in the form:</a:t>
            </a:r>
          </a:p>
          <a:p>
            <a:pPr marL="0" indent="0">
              <a:buNone/>
            </a:pPr>
            <a:r>
              <a:rPr lang="en-GB" dirty="0"/>
              <a:t>		(p1type p1name, p2type, p2name…)</a:t>
            </a:r>
          </a:p>
          <a:p>
            <a:pPr marL="0" indent="0">
              <a:buNone/>
            </a:pPr>
            <a:r>
              <a:rPr lang="en-GB" dirty="0"/>
              <a:t>		e.g. (</a:t>
            </a:r>
            <a:r>
              <a:rPr lang="en-GB" dirty="0" err="1"/>
              <a:t>int</a:t>
            </a:r>
            <a:r>
              <a:rPr lang="en-GB" dirty="0"/>
              <a:t> p1, </a:t>
            </a:r>
            <a:r>
              <a:rPr lang="en-GB" dirty="0" err="1"/>
              <a:t>int</a:t>
            </a:r>
            <a:r>
              <a:rPr lang="en-GB" dirty="0"/>
              <a:t> p2)</a:t>
            </a:r>
          </a:p>
          <a:p>
            <a:r>
              <a:rPr lang="en-GB" dirty="0"/>
              <a:t>You can also define a return type of a Lambda if you like, using the pointer dereference arrow (-&gt;) though most Lambdas return auto.</a:t>
            </a:r>
          </a:p>
          <a:p>
            <a:r>
              <a:rPr lang="en-GB" dirty="0"/>
              <a:t>Let’s see an (admittedly slightly pointless) example…</a:t>
            </a:r>
          </a:p>
        </p:txBody>
      </p:sp>
    </p:spTree>
    <p:extLst>
      <p:ext uri="{BB962C8B-B14F-4D97-AF65-F5344CB8AC3E}">
        <p14:creationId xmlns:p14="http://schemas.microsoft.com/office/powerpoint/2010/main" val="233328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37" y="2196679"/>
            <a:ext cx="4071059" cy="30471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0628" y="2196679"/>
            <a:ext cx="4741328" cy="3047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26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if we want to take a parameter from outside the expression?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934" y="2748425"/>
            <a:ext cx="3200400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295" y="2757950"/>
            <a:ext cx="3200400" cy="26860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5656" y="2786525"/>
            <a:ext cx="3171825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51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see a more usable example, integrated into the C++ libraries.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277" y="3147998"/>
            <a:ext cx="4748651" cy="28933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985" y="3147998"/>
            <a:ext cx="4589474" cy="289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50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to threading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now the accepted standard that threads are launched using a Lambda.</a:t>
            </a:r>
          </a:p>
          <a:p>
            <a:pPr lvl="1"/>
            <a:r>
              <a:rPr lang="en-GB" dirty="0"/>
              <a:t>Good news – it’s easy.</a:t>
            </a:r>
          </a:p>
          <a:p>
            <a:pPr lvl="1"/>
            <a:r>
              <a:rPr lang="en-GB" dirty="0"/>
              <a:t>Previous (interim) method used </a:t>
            </a:r>
            <a:r>
              <a:rPr lang="en-GB" dirty="0" err="1"/>
              <a:t>std</a:t>
            </a:r>
            <a:r>
              <a:rPr lang="en-GB" dirty="0"/>
              <a:t>::bind, and was a tad fiddly.  Still better than </a:t>
            </a:r>
            <a:r>
              <a:rPr lang="en-GB" dirty="0" err="1"/>
              <a:t>pthread</a:t>
            </a:r>
            <a:r>
              <a:rPr lang="en-GB" dirty="0"/>
              <a:t>!</a:t>
            </a:r>
          </a:p>
          <a:p>
            <a:pPr lvl="1"/>
            <a:r>
              <a:rPr lang="en-GB" dirty="0"/>
              <a:t>No longer have to create some horrendous wrapper object, because we can just pass parameters through the Lambda.</a:t>
            </a:r>
          </a:p>
        </p:txBody>
      </p:sp>
    </p:spTree>
    <p:extLst>
      <p:ext uri="{BB962C8B-B14F-4D97-AF65-F5344CB8AC3E}">
        <p14:creationId xmlns:p14="http://schemas.microsoft.com/office/powerpoint/2010/main" val="165694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495" y="1270000"/>
            <a:ext cx="6243631" cy="510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86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 course, this is a memory leak…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196" y="1270000"/>
            <a:ext cx="4276725" cy="538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1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Synchronisation?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C++11 introduced </a:t>
            </a:r>
            <a:r>
              <a:rPr lang="en-GB" dirty="0" err="1"/>
              <a:t>std</a:t>
            </a:r>
            <a:r>
              <a:rPr lang="en-GB" dirty="0"/>
              <a:t>::</a:t>
            </a:r>
            <a:r>
              <a:rPr lang="en-GB" dirty="0" err="1"/>
              <a:t>mutex</a:t>
            </a:r>
            <a:r>
              <a:rPr lang="en-GB" dirty="0"/>
              <a:t>. </a:t>
            </a:r>
            <a:r>
              <a:rPr lang="en-GB" dirty="0">
                <a:hlinkClick r:id="rId2"/>
              </a:rPr>
              <a:t>http://en.cppreference.com/w/cpp/thread/mutex</a:t>
            </a:r>
            <a:endParaRPr lang="en-GB" dirty="0"/>
          </a:p>
          <a:p>
            <a:pPr lvl="1"/>
            <a:r>
              <a:rPr lang="en-GB" dirty="0"/>
              <a:t>I’ll leave you do a little independent reading on this one – it’s not really different to the C# implementation we’ve studied.</a:t>
            </a:r>
          </a:p>
          <a:p>
            <a:r>
              <a:rPr lang="en-GB" dirty="0"/>
              <a:t>You can make your own thread barrier (or there’s one in Boost).  Ditto </a:t>
            </a:r>
            <a:r>
              <a:rPr lang="en-GB" dirty="0" err="1"/>
              <a:t>ThreadPool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7161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I’m setting an exercise you’ve done previously, to be completed in C++.</a:t>
            </a:r>
          </a:p>
          <a:p>
            <a:pPr lvl="1"/>
            <a:r>
              <a:rPr lang="en-GB" dirty="0"/>
              <a:t>This should be a recap/getting back into C++, more than anything new!</a:t>
            </a:r>
          </a:p>
          <a:p>
            <a:r>
              <a:rPr lang="en-GB" dirty="0"/>
              <a:t>See the Tutorial worksheet.</a:t>
            </a:r>
          </a:p>
        </p:txBody>
      </p:sp>
    </p:spTree>
    <p:extLst>
      <p:ext uri="{BB962C8B-B14F-4D97-AF65-F5344CB8AC3E}">
        <p14:creationId xmlns:p14="http://schemas.microsoft.com/office/powerpoint/2010/main" val="339810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4974</TotalTime>
  <Words>553</Words>
  <Application>Microsoft Office PowerPoint</Application>
  <PresentationFormat>Widescreen</PresentationFormat>
  <Paragraphs>68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Distributed &amp; Cluster Computing-  “Introduction”</vt:lpstr>
      <vt:lpstr>This semester</vt:lpstr>
      <vt:lpstr>Today</vt:lpstr>
      <vt:lpstr>Lambda expressions</vt:lpstr>
      <vt:lpstr>Lambda expressions</vt:lpstr>
      <vt:lpstr>Lambda expressions</vt:lpstr>
      <vt:lpstr>Lambda expressions</vt:lpstr>
      <vt:lpstr>Lambda expressions</vt:lpstr>
      <vt:lpstr>Lambda expressions</vt:lpstr>
      <vt:lpstr>Lambda expressions</vt:lpstr>
      <vt:lpstr>Application to threading</vt:lpstr>
      <vt:lpstr>Example</vt:lpstr>
      <vt:lpstr>Of course, this is a memory leak…</vt:lpstr>
      <vt:lpstr>Synchronisation?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Distributed &amp; Cluster Computing-  “Introduction”</dc:title>
  <dc:creator>Tim Bashford</dc:creator>
  <cp:lastModifiedBy>Tim Bashford</cp:lastModifiedBy>
  <cp:revision>22</cp:revision>
  <dcterms:created xsi:type="dcterms:W3CDTF">2017-01-30T10:06:12Z</dcterms:created>
  <dcterms:modified xsi:type="dcterms:W3CDTF">2019-01-31T10:30:04Z</dcterms:modified>
</cp:coreProperties>
</file>