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67" r:id="rId2"/>
    <p:sldId id="286" r:id="rId3"/>
    <p:sldId id="287" r:id="rId4"/>
    <p:sldId id="283" r:id="rId5"/>
    <p:sldId id="282" r:id="rId6"/>
    <p:sldId id="278" r:id="rId7"/>
    <p:sldId id="269" r:id="rId8"/>
    <p:sldId id="277" r:id="rId9"/>
    <p:sldId id="276" r:id="rId10"/>
    <p:sldId id="268" r:id="rId11"/>
    <p:sldId id="279" r:id="rId12"/>
    <p:sldId id="270" r:id="rId13"/>
    <p:sldId id="280" r:id="rId14"/>
    <p:sldId id="285" r:id="rId15"/>
    <p:sldId id="284" r:id="rId16"/>
    <p:sldId id="291" r:id="rId17"/>
    <p:sldId id="288" r:id="rId18"/>
    <p:sldId id="289" r:id="rId19"/>
    <p:sldId id="290" r:id="rId20"/>
    <p:sldId id="292" r:id="rId21"/>
    <p:sldId id="275" r:id="rId22"/>
    <p:sldId id="2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F70F5-0D28-4A66-A047-4E8B1DB7AB39}"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B92CE7-B5B3-4D92-A60E-100B794D4872}" type="slidenum">
              <a:rPr lang="en-GB" smtClean="0"/>
              <a:t>‹#›</a:t>
            </a:fld>
            <a:endParaRPr lang="en-GB"/>
          </a:p>
        </p:txBody>
      </p:sp>
    </p:spTree>
    <p:extLst>
      <p:ext uri="{BB962C8B-B14F-4D97-AF65-F5344CB8AC3E}">
        <p14:creationId xmlns:p14="http://schemas.microsoft.com/office/powerpoint/2010/main" val="1662712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8A0F85-FCD9-4BF4-AA0E-6A6897EC20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0358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962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8905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0563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5097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6430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7886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5795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0304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2014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3459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28/10/2022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9932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28/10/2022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5534955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librarysearch.uwtsd.ac.uk/permalink/44WHELF_UWTSD/1ir6fgh/cdi_proquest_miscellaneous_1673376379"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archive.org/details/MichaelGratzkeInaugural%20Hull201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First Thousand Days.</a:t>
            </a:r>
            <a:br>
              <a:rPr lang="en-GB" dirty="0"/>
            </a:br>
            <a:r>
              <a:rPr lang="en-GB" dirty="0"/>
              <a:t>Enabling Environments and Experiences/</a:t>
            </a:r>
            <a:r>
              <a:rPr lang="en-GB" dirty="0" err="1"/>
              <a:t>Galluogi</a:t>
            </a:r>
            <a:r>
              <a:rPr lang="en-GB" dirty="0"/>
              <a:t> </a:t>
            </a:r>
            <a:r>
              <a:rPr lang="en-GB" dirty="0" err="1"/>
              <a:t>Amgylcheddau</a:t>
            </a:r>
            <a:r>
              <a:rPr lang="en-GB" dirty="0"/>
              <a:t> a </a:t>
            </a:r>
            <a:r>
              <a:rPr lang="en-GB" dirty="0" err="1"/>
              <a:t>Phrofiadau</a:t>
            </a:r>
            <a:r>
              <a:rPr lang="en-GB" dirty="0"/>
              <a:t>.</a:t>
            </a:r>
            <a:br>
              <a:rPr lang="en-GB" dirty="0"/>
            </a:br>
            <a:endParaRPr lang="en-GB" dirty="0"/>
          </a:p>
        </p:txBody>
      </p:sp>
      <p:sp>
        <p:nvSpPr>
          <p:cNvPr id="3" name="Subtitle 2"/>
          <p:cNvSpPr>
            <a:spLocks noGrp="1"/>
          </p:cNvSpPr>
          <p:nvPr>
            <p:ph type="subTitle" idx="1"/>
          </p:nvPr>
        </p:nvSpPr>
        <p:spPr/>
        <p:txBody>
          <a:bodyPr/>
          <a:lstStyle/>
          <a:p>
            <a:r>
              <a:rPr lang="en-GB" dirty="0"/>
              <a:t>ECEY4005/C</a:t>
            </a:r>
          </a:p>
        </p:txBody>
      </p:sp>
    </p:spTree>
    <p:extLst>
      <p:ext uri="{BB962C8B-B14F-4D97-AF65-F5344CB8AC3E}">
        <p14:creationId xmlns:p14="http://schemas.microsoft.com/office/powerpoint/2010/main" val="369717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D0BCAF-323D-4138-8D7B-7F59243E47D9}"/>
              </a:ext>
            </a:extLst>
          </p:cNvPr>
          <p:cNvSpPr>
            <a:spLocks noGrp="1"/>
          </p:cNvSpPr>
          <p:nvPr>
            <p:ph type="title"/>
          </p:nvPr>
        </p:nvSpPr>
        <p:spPr/>
        <p:txBody>
          <a:bodyPr/>
          <a:lstStyle/>
          <a:p>
            <a:r>
              <a:rPr lang="en-GB" dirty="0"/>
              <a:t>Enabling Experiences</a:t>
            </a:r>
          </a:p>
        </p:txBody>
      </p:sp>
      <p:sp>
        <p:nvSpPr>
          <p:cNvPr id="5" name="Content Placeholder 4">
            <a:extLst>
              <a:ext uri="{FF2B5EF4-FFF2-40B4-BE49-F238E27FC236}">
                <a16:creationId xmlns:a16="http://schemas.microsoft.com/office/drawing/2014/main" id="{CB64B6F4-F76C-4903-A063-7063BAAD3F32}"/>
              </a:ext>
            </a:extLst>
          </p:cNvPr>
          <p:cNvSpPr>
            <a:spLocks noGrp="1"/>
          </p:cNvSpPr>
          <p:nvPr>
            <p:ph sz="half" idx="1"/>
          </p:nvPr>
        </p:nvSpPr>
        <p:spPr/>
        <p:txBody>
          <a:bodyPr>
            <a:normAutofit fontScale="77500" lnSpcReduction="20000"/>
          </a:bodyPr>
          <a:lstStyle/>
          <a:p>
            <a:r>
              <a:rPr lang="en-GB" dirty="0" err="1"/>
              <a:t>Dylai'r</a:t>
            </a:r>
            <a:r>
              <a:rPr lang="en-GB" dirty="0"/>
              <a:t> </a:t>
            </a:r>
            <a:r>
              <a:rPr lang="en-GB" dirty="0" err="1"/>
              <a:t>profiadau</a:t>
            </a:r>
            <a:r>
              <a:rPr lang="en-GB" dirty="0"/>
              <a:t> a </a:t>
            </a:r>
            <a:r>
              <a:rPr lang="en-GB" dirty="0" err="1"/>
              <a:t>gynigiwn</a:t>
            </a:r>
            <a:r>
              <a:rPr lang="en-GB" dirty="0"/>
              <a:t> </a:t>
            </a:r>
            <a:r>
              <a:rPr lang="en-GB" dirty="0" err="1"/>
              <a:t>yn</a:t>
            </a:r>
            <a:r>
              <a:rPr lang="en-GB" dirty="0"/>
              <a:t> y </a:t>
            </a:r>
            <a:r>
              <a:rPr lang="en-GB" dirty="0" err="1"/>
              <a:t>blynyddoedd</a:t>
            </a:r>
            <a:r>
              <a:rPr lang="en-GB" dirty="0"/>
              <a:t> </a:t>
            </a:r>
            <a:r>
              <a:rPr lang="en-GB" dirty="0" err="1"/>
              <a:t>cynnar</a:t>
            </a:r>
            <a:r>
              <a:rPr lang="en-GB" dirty="0"/>
              <a:t> </a:t>
            </a:r>
            <a:r>
              <a:rPr lang="en-GB" dirty="0" err="1"/>
              <a:t>fod</a:t>
            </a:r>
            <a:r>
              <a:rPr lang="en-GB" dirty="0"/>
              <a:t> </a:t>
            </a:r>
            <a:r>
              <a:rPr lang="en-GB" dirty="0" err="1"/>
              <a:t>yn</a:t>
            </a:r>
            <a:r>
              <a:rPr lang="en-GB" dirty="0"/>
              <a:t> </a:t>
            </a:r>
            <a:r>
              <a:rPr lang="en-GB" dirty="0" err="1"/>
              <a:t>ymarferol</a:t>
            </a:r>
            <a:r>
              <a:rPr lang="en-GB" dirty="0"/>
              <a:t> , </a:t>
            </a:r>
            <a:r>
              <a:rPr lang="en-GB" dirty="0" err="1"/>
              <a:t>yn</a:t>
            </a:r>
            <a:r>
              <a:rPr lang="en-GB" dirty="0"/>
              <a:t> </a:t>
            </a:r>
            <a:r>
              <a:rPr lang="en-GB" dirty="0" err="1"/>
              <a:t>bwrpasol</a:t>
            </a:r>
            <a:r>
              <a:rPr lang="en-GB" dirty="0"/>
              <a:t> ac </a:t>
            </a:r>
            <a:r>
              <a:rPr lang="en-GB" dirty="0" err="1"/>
              <a:t>yn</a:t>
            </a:r>
            <a:r>
              <a:rPr lang="en-GB" dirty="0"/>
              <a:t> </a:t>
            </a:r>
            <a:r>
              <a:rPr lang="en-GB" dirty="0" err="1"/>
              <a:t>ystyrlon</a:t>
            </a:r>
            <a:r>
              <a:rPr lang="en-GB" dirty="0"/>
              <a:t> </a:t>
            </a:r>
            <a:r>
              <a:rPr lang="en-GB" dirty="0" err="1"/>
              <a:t>i'r</a:t>
            </a:r>
            <a:r>
              <a:rPr lang="en-GB" dirty="0"/>
              <a:t> </a:t>
            </a:r>
            <a:r>
              <a:rPr lang="en-GB" dirty="0" err="1"/>
              <a:t>plentyn</a:t>
            </a:r>
            <a:r>
              <a:rPr lang="en-GB" dirty="0"/>
              <a:t>. </a:t>
            </a:r>
          </a:p>
          <a:p>
            <a:r>
              <a:rPr lang="en-GB" dirty="0" err="1"/>
              <a:t>Dylent</a:t>
            </a:r>
            <a:r>
              <a:rPr lang="en-GB" dirty="0"/>
              <a:t> </a:t>
            </a:r>
            <a:r>
              <a:rPr lang="en-GB" dirty="0" err="1"/>
              <a:t>annog</a:t>
            </a:r>
            <a:r>
              <a:rPr lang="en-GB" dirty="0"/>
              <a:t> </a:t>
            </a:r>
            <a:r>
              <a:rPr lang="en-GB" dirty="0" err="1"/>
              <a:t>annibyniaeth</a:t>
            </a:r>
            <a:r>
              <a:rPr lang="en-GB" dirty="0"/>
              <a:t> plant, a </a:t>
            </a:r>
            <a:r>
              <a:rPr lang="en-GB" dirty="0" err="1"/>
              <a:t>chynnig</a:t>
            </a:r>
            <a:r>
              <a:rPr lang="en-GB" dirty="0"/>
              <a:t> </a:t>
            </a:r>
            <a:r>
              <a:rPr lang="en-GB" dirty="0" err="1"/>
              <a:t>risg</a:t>
            </a:r>
            <a:r>
              <a:rPr lang="en-GB" dirty="0"/>
              <a:t>, her a </a:t>
            </a:r>
            <a:r>
              <a:rPr lang="en-GB" dirty="0" err="1"/>
              <a:t>chyfleoedd</a:t>
            </a:r>
            <a:r>
              <a:rPr lang="en-GB" dirty="0"/>
              <a:t> </a:t>
            </a:r>
            <a:r>
              <a:rPr lang="en-GB" dirty="0" err="1"/>
              <a:t>i</a:t>
            </a:r>
            <a:r>
              <a:rPr lang="en-GB" dirty="0"/>
              <a:t> </a:t>
            </a:r>
            <a:r>
              <a:rPr lang="en-GB" dirty="0" err="1"/>
              <a:t>brofi</a:t>
            </a:r>
            <a:r>
              <a:rPr lang="en-GB" dirty="0"/>
              <a:t> </a:t>
            </a:r>
            <a:r>
              <a:rPr lang="en-GB" dirty="0" err="1"/>
              <a:t>llwyddiant</a:t>
            </a:r>
            <a:r>
              <a:rPr lang="en-GB" dirty="0"/>
              <a:t> </a:t>
            </a:r>
            <a:r>
              <a:rPr lang="en-GB" dirty="0" err="1"/>
              <a:t>ar</a:t>
            </a:r>
            <a:r>
              <a:rPr lang="en-GB" dirty="0"/>
              <a:t> </a:t>
            </a:r>
            <a:r>
              <a:rPr lang="en-GB" dirty="0" err="1"/>
              <a:t>hyd</a:t>
            </a:r>
            <a:r>
              <a:rPr lang="en-GB" dirty="0"/>
              <a:t> y </a:t>
            </a:r>
            <a:r>
              <a:rPr lang="en-GB" dirty="0" err="1"/>
              <a:t>daith</a:t>
            </a:r>
            <a:r>
              <a:rPr lang="en-GB" dirty="0"/>
              <a:t> </a:t>
            </a:r>
            <a:r>
              <a:rPr lang="en-GB" dirty="0" err="1"/>
              <a:t>ddysgu</a:t>
            </a:r>
            <a:r>
              <a:rPr lang="en-GB" dirty="0"/>
              <a:t>.</a:t>
            </a:r>
          </a:p>
          <a:p>
            <a:r>
              <a:rPr lang="en-GB" dirty="0" err="1"/>
              <a:t>Dylent</a:t>
            </a:r>
            <a:r>
              <a:rPr lang="en-GB" dirty="0"/>
              <a:t> </a:t>
            </a:r>
            <a:r>
              <a:rPr lang="en-GB" dirty="0" err="1"/>
              <a:t>gael</a:t>
            </a:r>
            <a:r>
              <a:rPr lang="en-GB" dirty="0"/>
              <a:t> </a:t>
            </a:r>
            <a:r>
              <a:rPr lang="en-GB" dirty="0" err="1"/>
              <a:t>eu</a:t>
            </a:r>
            <a:r>
              <a:rPr lang="en-GB" dirty="0"/>
              <a:t> </a:t>
            </a:r>
            <a:r>
              <a:rPr lang="en-GB" dirty="0" err="1"/>
              <a:t>gwreiddio</a:t>
            </a:r>
            <a:r>
              <a:rPr lang="en-GB" dirty="0"/>
              <a:t> </a:t>
            </a:r>
            <a:r>
              <a:rPr lang="en-GB" dirty="0" err="1"/>
              <a:t>mewn</a:t>
            </a:r>
            <a:r>
              <a:rPr lang="en-GB" dirty="0"/>
              <a:t> </a:t>
            </a:r>
            <a:r>
              <a:rPr lang="en-GB" dirty="0" err="1"/>
              <a:t>cyd-destunau</a:t>
            </a:r>
            <a:r>
              <a:rPr lang="en-GB" dirty="0"/>
              <a:t> go </a:t>
            </a:r>
            <a:r>
              <a:rPr lang="en-GB" dirty="0" err="1"/>
              <a:t>iawn</a:t>
            </a:r>
            <a:r>
              <a:rPr lang="en-GB" dirty="0"/>
              <a:t>, </a:t>
            </a:r>
            <a:r>
              <a:rPr lang="en-GB" dirty="0" err="1"/>
              <a:t>dilys</a:t>
            </a:r>
            <a:r>
              <a:rPr lang="en-GB" dirty="0"/>
              <a:t>, </a:t>
            </a:r>
            <a:r>
              <a:rPr lang="en-GB" dirty="0" err="1"/>
              <a:t>i</a:t>
            </a:r>
            <a:r>
              <a:rPr lang="en-GB" dirty="0"/>
              <a:t> </a:t>
            </a:r>
            <a:r>
              <a:rPr lang="en-GB" dirty="0" err="1"/>
              <a:t>gynnwys</a:t>
            </a:r>
            <a:r>
              <a:rPr lang="en-GB" dirty="0"/>
              <a:t> plant </a:t>
            </a:r>
            <a:r>
              <a:rPr lang="en-GB" dirty="0" err="1"/>
              <a:t>mewn</a:t>
            </a:r>
            <a:r>
              <a:rPr lang="en-GB" dirty="0"/>
              <a:t> </a:t>
            </a:r>
            <a:r>
              <a:rPr lang="en-GB" dirty="0" err="1"/>
              <a:t>lefelau</a:t>
            </a:r>
            <a:r>
              <a:rPr lang="en-GB" dirty="0"/>
              <a:t> </a:t>
            </a:r>
            <a:r>
              <a:rPr lang="en-GB" dirty="0" err="1"/>
              <a:t>dwfn</a:t>
            </a:r>
            <a:r>
              <a:rPr lang="en-GB" dirty="0"/>
              <a:t> o </a:t>
            </a:r>
            <a:r>
              <a:rPr lang="en-GB" dirty="0" err="1"/>
              <a:t>gyfranogiad</a:t>
            </a:r>
            <a:r>
              <a:rPr lang="en-GB" dirty="0"/>
              <a:t> a </a:t>
            </a:r>
            <a:r>
              <a:rPr lang="en-GB" dirty="0" err="1"/>
              <a:t>chyfnodau</a:t>
            </a:r>
            <a:r>
              <a:rPr lang="en-GB" dirty="0"/>
              <a:t> </a:t>
            </a:r>
            <a:r>
              <a:rPr lang="en-GB" dirty="0" err="1"/>
              <a:t>hir</a:t>
            </a:r>
            <a:r>
              <a:rPr lang="en-GB" dirty="0"/>
              <a:t> o </a:t>
            </a:r>
            <a:r>
              <a:rPr lang="en-GB" dirty="0" err="1"/>
              <a:t>ddysgu</a:t>
            </a:r>
            <a:r>
              <a:rPr lang="en-GB" dirty="0"/>
              <a:t> </a:t>
            </a:r>
            <a:r>
              <a:rPr lang="en-GB" dirty="0" err="1"/>
              <a:t>gweithredol</a:t>
            </a:r>
            <a:r>
              <a:rPr lang="en-GB" dirty="0"/>
              <a:t> di-dor.</a:t>
            </a:r>
          </a:p>
          <a:p>
            <a:endParaRPr lang="en-GB" dirty="0"/>
          </a:p>
        </p:txBody>
      </p:sp>
      <p:sp>
        <p:nvSpPr>
          <p:cNvPr id="6" name="Content Placeholder 5">
            <a:extLst>
              <a:ext uri="{FF2B5EF4-FFF2-40B4-BE49-F238E27FC236}">
                <a16:creationId xmlns:a16="http://schemas.microsoft.com/office/drawing/2014/main" id="{C47C5380-9C6D-4D73-9387-DF86D15D7F30}"/>
              </a:ext>
            </a:extLst>
          </p:cNvPr>
          <p:cNvSpPr>
            <a:spLocks noGrp="1"/>
          </p:cNvSpPr>
          <p:nvPr>
            <p:ph sz="half" idx="2"/>
          </p:nvPr>
        </p:nvSpPr>
        <p:spPr/>
        <p:txBody>
          <a:bodyPr>
            <a:normAutofit fontScale="77500" lnSpcReduction="20000"/>
          </a:bodyPr>
          <a:lstStyle/>
          <a:p>
            <a:r>
              <a:rPr lang="en-GB" dirty="0"/>
              <a:t>The experiences we offer in the early years should be hands -on, purposeful and meaningful to the child. </a:t>
            </a:r>
          </a:p>
          <a:p>
            <a:r>
              <a:rPr lang="en-GB" dirty="0"/>
              <a:t>They should encourage children’s independence, and offer risk, challenge and opportunities to experience success along the learning journey.</a:t>
            </a:r>
          </a:p>
          <a:p>
            <a:r>
              <a:rPr lang="en-GB" dirty="0"/>
              <a:t>They should be rooted in real-life, authentic contexts, to engage children in deep levels of involvement and long periods of uninterrupted active learning.</a:t>
            </a:r>
          </a:p>
        </p:txBody>
      </p:sp>
    </p:spTree>
    <p:extLst>
      <p:ext uri="{BB962C8B-B14F-4D97-AF65-F5344CB8AC3E}">
        <p14:creationId xmlns:p14="http://schemas.microsoft.com/office/powerpoint/2010/main" val="1725003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C5F9-4EEB-4E6B-8280-774F11000A07}"/>
              </a:ext>
            </a:extLst>
          </p:cNvPr>
          <p:cNvSpPr>
            <a:spLocks noGrp="1"/>
          </p:cNvSpPr>
          <p:nvPr>
            <p:ph type="title"/>
          </p:nvPr>
        </p:nvSpPr>
        <p:spPr/>
        <p:txBody>
          <a:bodyPr/>
          <a:lstStyle/>
          <a:p>
            <a:r>
              <a:rPr lang="en-GB" dirty="0"/>
              <a:t>Enabling Experiences</a:t>
            </a:r>
          </a:p>
        </p:txBody>
      </p:sp>
      <p:sp>
        <p:nvSpPr>
          <p:cNvPr id="3" name="Content Placeholder 2">
            <a:extLst>
              <a:ext uri="{FF2B5EF4-FFF2-40B4-BE49-F238E27FC236}">
                <a16:creationId xmlns:a16="http://schemas.microsoft.com/office/drawing/2014/main" id="{743DDBAF-0BFA-4E1F-993A-08AB9DEEE839}"/>
              </a:ext>
            </a:extLst>
          </p:cNvPr>
          <p:cNvSpPr>
            <a:spLocks noGrp="1"/>
          </p:cNvSpPr>
          <p:nvPr>
            <p:ph sz="half" idx="1"/>
          </p:nvPr>
        </p:nvSpPr>
        <p:spPr/>
        <p:txBody>
          <a:bodyPr>
            <a:normAutofit fontScale="70000" lnSpcReduction="20000"/>
          </a:bodyPr>
          <a:lstStyle/>
          <a:p>
            <a:r>
              <a:rPr lang="en-GB" dirty="0" err="1"/>
              <a:t>Dylai</a:t>
            </a:r>
            <a:r>
              <a:rPr lang="en-GB" dirty="0"/>
              <a:t> </a:t>
            </a:r>
            <a:r>
              <a:rPr lang="en-GB" dirty="0" err="1"/>
              <a:t>profiadau</a:t>
            </a:r>
            <a:r>
              <a:rPr lang="en-GB" dirty="0"/>
              <a:t> </a:t>
            </a:r>
            <a:r>
              <a:rPr lang="en-GB" dirty="0" err="1"/>
              <a:t>amlsynhwyraidd</a:t>
            </a:r>
            <a:r>
              <a:rPr lang="en-GB" dirty="0"/>
              <a:t> </a:t>
            </a:r>
            <a:r>
              <a:rPr lang="en-GB" dirty="0" err="1"/>
              <a:t>roi</a:t>
            </a:r>
            <a:r>
              <a:rPr lang="en-GB" dirty="0"/>
              <a:t> </a:t>
            </a:r>
            <a:r>
              <a:rPr lang="en-GB" dirty="0" err="1"/>
              <a:t>cyfleoedd</a:t>
            </a:r>
            <a:r>
              <a:rPr lang="en-GB" dirty="0"/>
              <a:t> </a:t>
            </a:r>
            <a:r>
              <a:rPr lang="en-GB" dirty="0" err="1"/>
              <a:t>i</a:t>
            </a:r>
            <a:r>
              <a:rPr lang="en-GB" dirty="0"/>
              <a:t> </a:t>
            </a:r>
            <a:r>
              <a:rPr lang="en-GB" dirty="0" err="1"/>
              <a:t>blant</a:t>
            </a:r>
            <a:r>
              <a:rPr lang="en-GB" dirty="0"/>
              <a:t> </a:t>
            </a:r>
            <a:r>
              <a:rPr lang="en-GB" dirty="0" err="1"/>
              <a:t>ymateb</a:t>
            </a:r>
            <a:r>
              <a:rPr lang="en-GB" dirty="0"/>
              <a:t> </a:t>
            </a:r>
            <a:r>
              <a:rPr lang="en-GB" dirty="0" err="1"/>
              <a:t>i</a:t>
            </a:r>
            <a:r>
              <a:rPr lang="en-GB" dirty="0"/>
              <a:t> </a:t>
            </a:r>
            <a:r>
              <a:rPr lang="en-GB" dirty="0" err="1"/>
              <a:t>greadigrwydd</a:t>
            </a:r>
            <a:r>
              <a:rPr lang="en-GB" dirty="0"/>
              <a:t> </a:t>
            </a:r>
            <a:r>
              <a:rPr lang="en-GB" dirty="0" err="1"/>
              <a:t>pobl</a:t>
            </a:r>
            <a:r>
              <a:rPr lang="en-GB" dirty="0"/>
              <a:t> </a:t>
            </a:r>
            <a:r>
              <a:rPr lang="en-GB" dirty="0" err="1"/>
              <a:t>eraill</a:t>
            </a:r>
            <a:r>
              <a:rPr lang="en-GB" dirty="0"/>
              <a:t> a </a:t>
            </a:r>
            <a:r>
              <a:rPr lang="en-GB" dirty="0" err="1"/>
              <a:t>chael</a:t>
            </a:r>
            <a:r>
              <a:rPr lang="en-GB" dirty="0"/>
              <a:t> </a:t>
            </a:r>
            <a:r>
              <a:rPr lang="en-GB" dirty="0" err="1"/>
              <a:t>eu</a:t>
            </a:r>
            <a:r>
              <a:rPr lang="en-GB" dirty="0"/>
              <a:t> </a:t>
            </a:r>
            <a:r>
              <a:rPr lang="en-GB" dirty="0" err="1"/>
              <a:t>hysbrydoli</a:t>
            </a:r>
            <a:r>
              <a:rPr lang="en-GB" dirty="0"/>
              <a:t>.</a:t>
            </a:r>
          </a:p>
          <a:p>
            <a:r>
              <a:rPr lang="en-GB" dirty="0"/>
              <a:t>Eu </a:t>
            </a:r>
            <a:r>
              <a:rPr lang="en-GB" dirty="0" err="1"/>
              <a:t>cefnogi</a:t>
            </a:r>
            <a:r>
              <a:rPr lang="en-GB" dirty="0"/>
              <a:t> </a:t>
            </a:r>
            <a:r>
              <a:rPr lang="en-GB" dirty="0" err="1"/>
              <a:t>i</a:t>
            </a:r>
            <a:r>
              <a:rPr lang="en-GB" dirty="0"/>
              <a:t> </a:t>
            </a:r>
            <a:r>
              <a:rPr lang="en-GB" dirty="0" err="1"/>
              <a:t>gyfathrebu</a:t>
            </a:r>
            <a:r>
              <a:rPr lang="en-GB" dirty="0"/>
              <a:t> a </a:t>
            </a:r>
            <a:r>
              <a:rPr lang="en-GB" dirty="0" err="1"/>
              <a:t>mynegi</a:t>
            </a:r>
            <a:r>
              <a:rPr lang="en-GB" dirty="0"/>
              <a:t> </a:t>
            </a:r>
            <a:r>
              <a:rPr lang="en-GB" dirty="0" err="1"/>
              <a:t>eu</a:t>
            </a:r>
            <a:r>
              <a:rPr lang="en-GB" dirty="0"/>
              <a:t> </a:t>
            </a:r>
            <a:r>
              <a:rPr lang="en-GB" dirty="0" err="1"/>
              <a:t>hunain</a:t>
            </a:r>
            <a:r>
              <a:rPr lang="en-GB" dirty="0"/>
              <a:t> </a:t>
            </a:r>
            <a:r>
              <a:rPr lang="en-GB" dirty="0" err="1"/>
              <a:t>yn</a:t>
            </a:r>
            <a:r>
              <a:rPr lang="en-GB" dirty="0"/>
              <a:t> </a:t>
            </a:r>
            <a:r>
              <a:rPr lang="en-GB" dirty="0" err="1"/>
              <a:t>greadigol</a:t>
            </a:r>
            <a:r>
              <a:rPr lang="en-GB" dirty="0"/>
              <a:t>. </a:t>
            </a:r>
          </a:p>
          <a:p>
            <a:r>
              <a:rPr lang="en-GB" dirty="0" err="1"/>
              <a:t>Dylent</a:t>
            </a:r>
            <a:r>
              <a:rPr lang="en-GB" dirty="0"/>
              <a:t> </a:t>
            </a:r>
            <a:r>
              <a:rPr lang="en-GB" dirty="0" err="1"/>
              <a:t>ddarparu</a:t>
            </a:r>
            <a:r>
              <a:rPr lang="en-GB" dirty="0"/>
              <a:t> </a:t>
            </a:r>
            <a:r>
              <a:rPr lang="en-GB" dirty="0" err="1"/>
              <a:t>cyfleoedd</a:t>
            </a:r>
            <a:r>
              <a:rPr lang="en-GB" dirty="0"/>
              <a:t> </a:t>
            </a:r>
            <a:r>
              <a:rPr lang="en-GB" dirty="0" err="1"/>
              <a:t>i</a:t>
            </a:r>
            <a:r>
              <a:rPr lang="en-GB" dirty="0"/>
              <a:t> </a:t>
            </a:r>
            <a:r>
              <a:rPr lang="en-GB" dirty="0" err="1"/>
              <a:t>wneud</a:t>
            </a:r>
            <a:r>
              <a:rPr lang="en-GB" dirty="0"/>
              <a:t> a </a:t>
            </a:r>
            <a:r>
              <a:rPr lang="en-GB" dirty="0" err="1"/>
              <a:t>dewis</a:t>
            </a:r>
            <a:r>
              <a:rPr lang="en-GB" dirty="0"/>
              <a:t> o </a:t>
            </a:r>
            <a:r>
              <a:rPr lang="en-GB" dirty="0" err="1"/>
              <a:t>ystod</a:t>
            </a:r>
            <a:r>
              <a:rPr lang="en-GB" dirty="0"/>
              <a:t> o </a:t>
            </a:r>
            <a:r>
              <a:rPr lang="en-GB" dirty="0" err="1"/>
              <a:t>ddeunyddiau</a:t>
            </a:r>
            <a:r>
              <a:rPr lang="en-GB" dirty="0"/>
              <a:t> </a:t>
            </a:r>
            <a:r>
              <a:rPr lang="en-GB" dirty="0" err="1"/>
              <a:t>sydd</a:t>
            </a:r>
            <a:r>
              <a:rPr lang="en-GB" dirty="0"/>
              <a:t> â </a:t>
            </a:r>
            <a:r>
              <a:rPr lang="en-GB" dirty="0" err="1"/>
              <a:t>gwahanol</a:t>
            </a:r>
            <a:r>
              <a:rPr lang="en-GB" dirty="0"/>
              <a:t> </a:t>
            </a:r>
            <a:r>
              <a:rPr lang="en-GB" dirty="0" err="1"/>
              <a:t>eiddo</a:t>
            </a:r>
            <a:r>
              <a:rPr lang="en-GB" dirty="0"/>
              <a:t>. </a:t>
            </a:r>
          </a:p>
          <a:p>
            <a:r>
              <a:rPr lang="en-GB" dirty="0" err="1"/>
              <a:t>Annog</a:t>
            </a:r>
            <a:r>
              <a:rPr lang="en-GB" dirty="0"/>
              <a:t> plant </a:t>
            </a:r>
            <a:r>
              <a:rPr lang="en-GB" dirty="0" err="1"/>
              <a:t>i</a:t>
            </a:r>
            <a:r>
              <a:rPr lang="en-GB" dirty="0"/>
              <a:t> </a:t>
            </a:r>
            <a:r>
              <a:rPr lang="en-GB" dirty="0" err="1"/>
              <a:t>ddatblygu</a:t>
            </a:r>
            <a:r>
              <a:rPr lang="en-GB" dirty="0"/>
              <a:t> </a:t>
            </a:r>
            <a:r>
              <a:rPr lang="en-GB" dirty="0" err="1"/>
              <a:t>eu</a:t>
            </a:r>
            <a:r>
              <a:rPr lang="en-GB" dirty="0"/>
              <a:t> </a:t>
            </a:r>
            <a:r>
              <a:rPr lang="en-GB" dirty="0" err="1"/>
              <a:t>creadigrwydd</a:t>
            </a:r>
            <a:r>
              <a:rPr lang="en-GB" dirty="0"/>
              <a:t>, </a:t>
            </a:r>
            <a:r>
              <a:rPr lang="en-GB" dirty="0" err="1"/>
              <a:t>eu</a:t>
            </a:r>
            <a:r>
              <a:rPr lang="en-GB" dirty="0"/>
              <a:t> </a:t>
            </a:r>
            <a:r>
              <a:rPr lang="en-GB" dirty="0" err="1"/>
              <a:t>meddwl</a:t>
            </a:r>
            <a:r>
              <a:rPr lang="en-GB" dirty="0"/>
              <a:t> </a:t>
            </a:r>
            <a:r>
              <a:rPr lang="en-GB" dirty="0" err="1"/>
              <a:t>yn</a:t>
            </a:r>
            <a:r>
              <a:rPr lang="en-GB" dirty="0"/>
              <a:t> </a:t>
            </a:r>
            <a:r>
              <a:rPr lang="en-GB" dirty="0" err="1"/>
              <a:t>feirniadol</a:t>
            </a:r>
            <a:r>
              <a:rPr lang="en-GB" dirty="0"/>
              <a:t> </a:t>
            </a:r>
            <a:r>
              <a:rPr lang="en-GB" dirty="0" err="1"/>
              <a:t>a'u</a:t>
            </a:r>
            <a:r>
              <a:rPr lang="en-GB" dirty="0"/>
              <a:t> </a:t>
            </a:r>
            <a:r>
              <a:rPr lang="en-GB" dirty="0" err="1"/>
              <a:t>sgiliau</a:t>
            </a:r>
            <a:r>
              <a:rPr lang="en-GB" dirty="0"/>
              <a:t> </a:t>
            </a:r>
            <a:r>
              <a:rPr lang="en-GB" dirty="0" err="1"/>
              <a:t>datrys</a:t>
            </a:r>
            <a:r>
              <a:rPr lang="en-GB" dirty="0"/>
              <a:t> </a:t>
            </a:r>
            <a:r>
              <a:rPr lang="en-GB" dirty="0" err="1"/>
              <a:t>problemau</a:t>
            </a:r>
            <a:endParaRPr lang="en-GB" dirty="0"/>
          </a:p>
          <a:p>
            <a:r>
              <a:rPr lang="en-GB" dirty="0" err="1"/>
              <a:t>Cwricwlwm</a:t>
            </a:r>
            <a:r>
              <a:rPr lang="en-GB" dirty="0"/>
              <a:t> </a:t>
            </a:r>
            <a:r>
              <a:rPr lang="en-GB" dirty="0" err="1"/>
              <a:t>ar</a:t>
            </a:r>
            <a:r>
              <a:rPr lang="en-GB" dirty="0"/>
              <a:t> </a:t>
            </a:r>
            <a:r>
              <a:rPr lang="en-GB" dirty="0" err="1"/>
              <a:t>gyfer</a:t>
            </a:r>
            <a:r>
              <a:rPr lang="en-GB" dirty="0"/>
              <a:t> </a:t>
            </a:r>
            <a:r>
              <a:rPr lang="en-GB" dirty="0" err="1"/>
              <a:t>lleoliadau</a:t>
            </a:r>
            <a:r>
              <a:rPr lang="en-GB" dirty="0"/>
              <a:t> </a:t>
            </a:r>
            <a:r>
              <a:rPr lang="en-GB" dirty="0" err="1"/>
              <a:t>nas</a:t>
            </a:r>
            <a:r>
              <a:rPr lang="en-GB" dirty="0"/>
              <a:t> </a:t>
            </a:r>
            <a:r>
              <a:rPr lang="en-GB" dirty="0" err="1"/>
              <a:t>cynhelir</a:t>
            </a:r>
            <a:r>
              <a:rPr lang="en-GB" dirty="0"/>
              <a:t> (2021)</a:t>
            </a:r>
          </a:p>
          <a:p>
            <a:endParaRPr lang="en-GB" dirty="0"/>
          </a:p>
          <a:p>
            <a:endParaRPr lang="en-GB" dirty="0"/>
          </a:p>
        </p:txBody>
      </p:sp>
      <p:sp>
        <p:nvSpPr>
          <p:cNvPr id="4" name="Content Placeholder 3">
            <a:extLst>
              <a:ext uri="{FF2B5EF4-FFF2-40B4-BE49-F238E27FC236}">
                <a16:creationId xmlns:a16="http://schemas.microsoft.com/office/drawing/2014/main" id="{8847396D-0013-46BC-9A1B-F7ACE9D3140B}"/>
              </a:ext>
            </a:extLst>
          </p:cNvPr>
          <p:cNvSpPr>
            <a:spLocks noGrp="1"/>
          </p:cNvSpPr>
          <p:nvPr>
            <p:ph sz="half" idx="2"/>
          </p:nvPr>
        </p:nvSpPr>
        <p:spPr/>
        <p:txBody>
          <a:bodyPr>
            <a:normAutofit fontScale="70000" lnSpcReduction="20000"/>
          </a:bodyPr>
          <a:lstStyle/>
          <a:p>
            <a:r>
              <a:rPr lang="en-GB" dirty="0"/>
              <a:t>Multi-sensory experiences should provide opportunities for children to respond to and be inspired by the creativity of others.</a:t>
            </a:r>
          </a:p>
          <a:p>
            <a:r>
              <a:rPr lang="en-GB" dirty="0"/>
              <a:t>Support them to communicate and express themselves creatively. </a:t>
            </a:r>
          </a:p>
          <a:p>
            <a:r>
              <a:rPr lang="en-GB" dirty="0"/>
              <a:t>They should provide opportunities to make and choose from a range of materials with different properties. </a:t>
            </a:r>
          </a:p>
          <a:p>
            <a:r>
              <a:rPr lang="en-GB" dirty="0"/>
              <a:t>Encourage children to develop their creativity, critical thinking and problem-solving skills</a:t>
            </a:r>
          </a:p>
          <a:p>
            <a:pPr marL="0" indent="0">
              <a:buNone/>
            </a:pPr>
            <a:r>
              <a:rPr lang="en-GB" dirty="0"/>
              <a:t>Curriculum for non maintained settings (2021)</a:t>
            </a:r>
          </a:p>
          <a:p>
            <a:endParaRPr lang="en-GB" dirty="0"/>
          </a:p>
        </p:txBody>
      </p:sp>
    </p:spTree>
    <p:extLst>
      <p:ext uri="{BB962C8B-B14F-4D97-AF65-F5344CB8AC3E}">
        <p14:creationId xmlns:p14="http://schemas.microsoft.com/office/powerpoint/2010/main" val="3628535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743C8A-FCE9-4BDD-92EF-368529C6889F}"/>
              </a:ext>
            </a:extLst>
          </p:cNvPr>
          <p:cNvSpPr>
            <a:spLocks noGrp="1"/>
          </p:cNvSpPr>
          <p:nvPr>
            <p:ph type="title"/>
          </p:nvPr>
        </p:nvSpPr>
        <p:spPr/>
        <p:txBody>
          <a:bodyPr/>
          <a:lstStyle/>
          <a:p>
            <a:r>
              <a:rPr lang="en-GB" dirty="0"/>
              <a:t>Emmi </a:t>
            </a:r>
            <a:r>
              <a:rPr lang="en-GB" dirty="0" err="1"/>
              <a:t>Pikler</a:t>
            </a:r>
            <a:endParaRPr lang="en-GB" dirty="0"/>
          </a:p>
        </p:txBody>
      </p:sp>
      <p:sp>
        <p:nvSpPr>
          <p:cNvPr id="5" name="Content Placeholder 4">
            <a:extLst>
              <a:ext uri="{FF2B5EF4-FFF2-40B4-BE49-F238E27FC236}">
                <a16:creationId xmlns:a16="http://schemas.microsoft.com/office/drawing/2014/main" id="{618D0DBD-A325-497D-93C0-FEE8B938081F}"/>
              </a:ext>
            </a:extLst>
          </p:cNvPr>
          <p:cNvSpPr>
            <a:spLocks noGrp="1"/>
          </p:cNvSpPr>
          <p:nvPr>
            <p:ph sz="half" idx="1"/>
          </p:nvPr>
        </p:nvSpPr>
        <p:spPr/>
        <p:txBody>
          <a:bodyPr>
            <a:normAutofit fontScale="62500" lnSpcReduction="20000"/>
          </a:bodyPr>
          <a:lstStyle/>
          <a:p>
            <a:r>
              <a:rPr lang="en-GB" b="0" i="0" dirty="0">
                <a:solidFill>
                  <a:srgbClr val="111111"/>
                </a:solidFill>
                <a:effectLst/>
                <a:latin typeface="Open Sans" panose="020B0606030504020204" pitchFamily="34" charset="0"/>
              </a:rPr>
              <a:t>Emmi </a:t>
            </a:r>
            <a:r>
              <a:rPr lang="en-GB" b="0" i="0" dirty="0" err="1">
                <a:solidFill>
                  <a:srgbClr val="111111"/>
                </a:solidFill>
                <a:effectLst/>
                <a:latin typeface="Open Sans" panose="020B0606030504020204" pitchFamily="34" charset="0"/>
              </a:rPr>
              <a:t>Pikler</a:t>
            </a:r>
            <a:r>
              <a:rPr lang="en-GB" b="0" i="0" dirty="0">
                <a:solidFill>
                  <a:srgbClr val="111111"/>
                </a:solidFill>
                <a:effectLst/>
                <a:latin typeface="Open Sans" panose="020B0606030504020204" pitchFamily="34" charset="0"/>
              </a:rPr>
              <a:t>, early in her career, spent a year with her husband at </a:t>
            </a:r>
            <a:r>
              <a:rPr lang="en-GB" b="0" i="0" dirty="0" err="1">
                <a:solidFill>
                  <a:srgbClr val="111111"/>
                </a:solidFill>
                <a:effectLst/>
                <a:latin typeface="Open Sans" panose="020B0606030504020204" pitchFamily="34" charset="0"/>
              </a:rPr>
              <a:t>Triest</a:t>
            </a:r>
            <a:r>
              <a:rPr lang="en-GB" b="0" i="0" dirty="0">
                <a:solidFill>
                  <a:srgbClr val="111111"/>
                </a:solidFill>
                <a:effectLst/>
                <a:latin typeface="Open Sans" panose="020B0606030504020204" pitchFamily="34" charset="0"/>
              </a:rPr>
              <a:t>, Italy.</a:t>
            </a:r>
          </a:p>
          <a:p>
            <a:r>
              <a:rPr lang="en-GB" b="0" i="0" dirty="0">
                <a:solidFill>
                  <a:srgbClr val="111111"/>
                </a:solidFill>
                <a:effectLst/>
                <a:latin typeface="Open Sans" panose="020B0606030504020204" pitchFamily="34" charset="0"/>
              </a:rPr>
              <a:t>At the beach she would watch parents with their children, observing how infants and young children were frequently put in positions that they were not naturally ready to find themselves – like being sat up or being held upright and ‘walked’.</a:t>
            </a:r>
          </a:p>
          <a:p>
            <a:r>
              <a:rPr lang="en-GB" b="0" i="0" dirty="0" err="1">
                <a:solidFill>
                  <a:srgbClr val="111111"/>
                </a:solidFill>
                <a:effectLst/>
                <a:latin typeface="Open Sans" panose="020B0606030504020204" pitchFamily="34" charset="0"/>
              </a:rPr>
              <a:t>Pikler</a:t>
            </a:r>
            <a:r>
              <a:rPr lang="en-GB" b="0" i="0" dirty="0">
                <a:solidFill>
                  <a:srgbClr val="111111"/>
                </a:solidFill>
                <a:effectLst/>
                <a:latin typeface="Open Sans" panose="020B0606030504020204" pitchFamily="34" charset="0"/>
              </a:rPr>
              <a:t> saw this near universal practice as a deep mistrust of the natural capabilities of children to find these abilities themselves.</a:t>
            </a:r>
          </a:p>
          <a:p>
            <a:r>
              <a:rPr lang="en-GB" b="0" i="0" dirty="0">
                <a:solidFill>
                  <a:srgbClr val="111111"/>
                </a:solidFill>
                <a:effectLst/>
                <a:latin typeface="Open Sans" panose="020B0606030504020204" pitchFamily="34" charset="0"/>
              </a:rPr>
              <a:t> She believed that all children have an innate body wisdom that naturally directs the unfolding of motor capacities.</a:t>
            </a:r>
            <a:endParaRPr lang="en-GB" dirty="0"/>
          </a:p>
          <a:p>
            <a:endParaRPr lang="en-GB" dirty="0"/>
          </a:p>
        </p:txBody>
      </p:sp>
      <p:sp>
        <p:nvSpPr>
          <p:cNvPr id="6" name="Content Placeholder 5">
            <a:extLst>
              <a:ext uri="{FF2B5EF4-FFF2-40B4-BE49-F238E27FC236}">
                <a16:creationId xmlns:a16="http://schemas.microsoft.com/office/drawing/2014/main" id="{1601ABF2-49A2-4F8F-837A-568D50DB1D88}"/>
              </a:ext>
            </a:extLst>
          </p:cNvPr>
          <p:cNvSpPr>
            <a:spLocks noGrp="1"/>
          </p:cNvSpPr>
          <p:nvPr>
            <p:ph sz="half" idx="2"/>
          </p:nvPr>
        </p:nvSpPr>
        <p:spPr/>
        <p:txBody>
          <a:bodyPr>
            <a:normAutofit fontScale="62500" lnSpcReduction="20000"/>
          </a:bodyPr>
          <a:lstStyle/>
          <a:p>
            <a:r>
              <a:rPr lang="en-GB" b="0" i="0" dirty="0">
                <a:solidFill>
                  <a:srgbClr val="111111"/>
                </a:solidFill>
                <a:effectLst/>
                <a:latin typeface="Open Sans" panose="020B0606030504020204" pitchFamily="34" charset="0"/>
              </a:rPr>
              <a:t>Emmi </a:t>
            </a:r>
            <a:r>
              <a:rPr lang="en-GB" b="0" i="0" dirty="0" err="1">
                <a:solidFill>
                  <a:srgbClr val="111111"/>
                </a:solidFill>
                <a:effectLst/>
                <a:latin typeface="Open Sans" panose="020B0606030504020204" pitchFamily="34" charset="0"/>
              </a:rPr>
              <a:t>Pikler</a:t>
            </a:r>
            <a:r>
              <a:rPr lang="en-GB" b="0" i="0" dirty="0">
                <a:solidFill>
                  <a:srgbClr val="111111"/>
                </a:solidFill>
                <a:effectLst/>
                <a:latin typeface="Open Sans" panose="020B0606030504020204" pitchFamily="34" charset="0"/>
              </a:rPr>
              <a:t>, early in her career, spent a year with her husband at </a:t>
            </a:r>
            <a:r>
              <a:rPr lang="en-GB" b="0" i="0" dirty="0" err="1">
                <a:solidFill>
                  <a:srgbClr val="111111"/>
                </a:solidFill>
                <a:effectLst/>
                <a:latin typeface="Open Sans" panose="020B0606030504020204" pitchFamily="34" charset="0"/>
              </a:rPr>
              <a:t>Triest</a:t>
            </a:r>
            <a:r>
              <a:rPr lang="en-GB" b="0" i="0" dirty="0">
                <a:solidFill>
                  <a:srgbClr val="111111"/>
                </a:solidFill>
                <a:effectLst/>
                <a:latin typeface="Open Sans" panose="020B0606030504020204" pitchFamily="34" charset="0"/>
              </a:rPr>
              <a:t>, Italy.</a:t>
            </a:r>
          </a:p>
          <a:p>
            <a:r>
              <a:rPr lang="en-GB" b="0" i="0" dirty="0">
                <a:solidFill>
                  <a:srgbClr val="111111"/>
                </a:solidFill>
                <a:effectLst/>
                <a:latin typeface="Open Sans" panose="020B0606030504020204" pitchFamily="34" charset="0"/>
              </a:rPr>
              <a:t>At the beach she would watch parents with their children, observing how infants and young children were frequently put in positions that they were not naturally ready to find themselves – like being sat up or being held upright and ‘walked’.</a:t>
            </a:r>
          </a:p>
          <a:p>
            <a:r>
              <a:rPr lang="en-GB" b="0" i="0" dirty="0" err="1">
                <a:solidFill>
                  <a:srgbClr val="111111"/>
                </a:solidFill>
                <a:effectLst/>
                <a:latin typeface="Open Sans" panose="020B0606030504020204" pitchFamily="34" charset="0"/>
              </a:rPr>
              <a:t>Pikler</a:t>
            </a:r>
            <a:r>
              <a:rPr lang="en-GB" b="0" i="0" dirty="0">
                <a:solidFill>
                  <a:srgbClr val="111111"/>
                </a:solidFill>
                <a:effectLst/>
                <a:latin typeface="Open Sans" panose="020B0606030504020204" pitchFamily="34" charset="0"/>
              </a:rPr>
              <a:t> saw this near universal practice as a deep mistrust of the natural capabilities of children to find these abilities themselves.</a:t>
            </a:r>
          </a:p>
          <a:p>
            <a:r>
              <a:rPr lang="en-GB" b="0" i="0" dirty="0">
                <a:solidFill>
                  <a:srgbClr val="111111"/>
                </a:solidFill>
                <a:effectLst/>
                <a:latin typeface="Open Sans" panose="020B0606030504020204" pitchFamily="34" charset="0"/>
              </a:rPr>
              <a:t> She believed that all children have an innate body wisdom that naturally directs the unfolding of motor capacities.</a:t>
            </a:r>
            <a:endParaRPr lang="en-GB" dirty="0"/>
          </a:p>
        </p:txBody>
      </p:sp>
    </p:spTree>
    <p:extLst>
      <p:ext uri="{BB962C8B-B14F-4D97-AF65-F5344CB8AC3E}">
        <p14:creationId xmlns:p14="http://schemas.microsoft.com/office/powerpoint/2010/main" val="1985986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FE6787-BD34-466F-8AA1-E0785CF19643}"/>
              </a:ext>
            </a:extLst>
          </p:cNvPr>
          <p:cNvSpPr>
            <a:spLocks noGrp="1"/>
          </p:cNvSpPr>
          <p:nvPr>
            <p:ph type="title"/>
          </p:nvPr>
        </p:nvSpPr>
        <p:spPr/>
        <p:txBody>
          <a:bodyPr/>
          <a:lstStyle/>
          <a:p>
            <a:r>
              <a:rPr lang="en-GB" dirty="0" err="1"/>
              <a:t>Pikler</a:t>
            </a:r>
            <a:r>
              <a:rPr lang="en-GB" dirty="0"/>
              <a:t> Babies</a:t>
            </a:r>
          </a:p>
        </p:txBody>
      </p:sp>
      <p:sp>
        <p:nvSpPr>
          <p:cNvPr id="5" name="Content Placeholder 4">
            <a:extLst>
              <a:ext uri="{FF2B5EF4-FFF2-40B4-BE49-F238E27FC236}">
                <a16:creationId xmlns:a16="http://schemas.microsoft.com/office/drawing/2014/main" id="{4619B345-6864-4239-BB32-3D491D86267D}"/>
              </a:ext>
            </a:extLst>
          </p:cNvPr>
          <p:cNvSpPr>
            <a:spLocks noGrp="1"/>
          </p:cNvSpPr>
          <p:nvPr>
            <p:ph sz="half" idx="1"/>
          </p:nvPr>
        </p:nvSpPr>
        <p:spPr/>
        <p:txBody>
          <a:bodyPr>
            <a:normAutofit fontScale="47500" lnSpcReduction="20000"/>
          </a:bodyPr>
          <a:lstStyle/>
          <a:p>
            <a:r>
              <a:rPr lang="en-GB" dirty="0" err="1"/>
              <a:t>Baban</a:t>
            </a:r>
            <a:r>
              <a:rPr lang="en-GB" dirty="0"/>
              <a:t>, </a:t>
            </a:r>
            <a:r>
              <a:rPr lang="en-GB" dirty="0" err="1"/>
              <a:t>sy'n</a:t>
            </a:r>
            <a:r>
              <a:rPr lang="en-GB" dirty="0"/>
              <a:t> </a:t>
            </a:r>
            <a:r>
              <a:rPr lang="en-GB" dirty="0" err="1"/>
              <a:t>rhydd</a:t>
            </a:r>
            <a:r>
              <a:rPr lang="en-GB" dirty="0"/>
              <a:t> </a:t>
            </a:r>
            <a:r>
              <a:rPr lang="en-GB" dirty="0" err="1"/>
              <a:t>i</a:t>
            </a:r>
            <a:r>
              <a:rPr lang="en-GB" dirty="0"/>
              <a:t> </a:t>
            </a:r>
            <a:r>
              <a:rPr lang="en-GB" dirty="0" err="1"/>
              <a:t>symud</a:t>
            </a:r>
            <a:r>
              <a:rPr lang="en-GB" dirty="0"/>
              <a:t>:</a:t>
            </a:r>
          </a:p>
          <a:p>
            <a:r>
              <a:rPr lang="en-GB" dirty="0" err="1"/>
              <a:t>yn</a:t>
            </a:r>
            <a:r>
              <a:rPr lang="en-GB" dirty="0"/>
              <a:t> </a:t>
            </a:r>
            <a:r>
              <a:rPr lang="en-GB" dirty="0" err="1"/>
              <a:t>gallu</a:t>
            </a:r>
            <a:r>
              <a:rPr lang="en-GB" dirty="0"/>
              <a:t> </a:t>
            </a:r>
            <a:r>
              <a:rPr lang="en-GB" dirty="0" err="1"/>
              <a:t>cael</a:t>
            </a:r>
            <a:r>
              <a:rPr lang="en-GB" dirty="0"/>
              <a:t> </a:t>
            </a:r>
            <a:r>
              <a:rPr lang="en-GB" dirty="0" err="1"/>
              <a:t>yr</a:t>
            </a:r>
            <a:r>
              <a:rPr lang="en-GB" dirty="0"/>
              <a:t> </a:t>
            </a:r>
            <a:r>
              <a:rPr lang="en-GB" dirty="0" err="1"/>
              <a:t>holl</a:t>
            </a:r>
            <a:r>
              <a:rPr lang="en-GB" dirty="0"/>
              <a:t> </a:t>
            </a:r>
            <a:r>
              <a:rPr lang="en-GB" dirty="0" err="1"/>
              <a:t>amser</a:t>
            </a:r>
            <a:r>
              <a:rPr lang="en-GB" dirty="0"/>
              <a:t> y </a:t>
            </a:r>
            <a:r>
              <a:rPr lang="en-GB" dirty="0" err="1"/>
              <a:t>mae</a:t>
            </a:r>
            <a:r>
              <a:rPr lang="en-GB" dirty="0"/>
              <a:t> </a:t>
            </a:r>
            <a:r>
              <a:rPr lang="en-GB" dirty="0" err="1"/>
              <a:t>angen</a:t>
            </a:r>
            <a:r>
              <a:rPr lang="en-GB" dirty="0"/>
              <a:t> </a:t>
            </a:r>
            <a:r>
              <a:rPr lang="en-GB" dirty="0" err="1"/>
              <a:t>iddo</a:t>
            </a:r>
            <a:r>
              <a:rPr lang="en-GB" dirty="0"/>
              <a:t> </a:t>
            </a:r>
            <a:r>
              <a:rPr lang="en-GB" dirty="0" err="1"/>
              <a:t>ailadrodd</a:t>
            </a:r>
            <a:r>
              <a:rPr lang="en-GB" dirty="0"/>
              <a:t> </a:t>
            </a:r>
            <a:r>
              <a:rPr lang="en-GB" dirty="0" err="1"/>
              <a:t>unrhyw</a:t>
            </a:r>
            <a:r>
              <a:rPr lang="en-GB" dirty="0"/>
              <a:t> </a:t>
            </a:r>
            <a:r>
              <a:rPr lang="en-GB" dirty="0" err="1"/>
              <a:t>gaffaeliad</a:t>
            </a:r>
            <a:r>
              <a:rPr lang="en-GB" dirty="0"/>
              <a:t>, </a:t>
            </a:r>
            <a:r>
              <a:rPr lang="en-GB" dirty="0" err="1"/>
              <a:t>ar</a:t>
            </a:r>
            <a:r>
              <a:rPr lang="en-GB" dirty="0"/>
              <a:t> </a:t>
            </a:r>
            <a:r>
              <a:rPr lang="en-GB" dirty="0" err="1"/>
              <a:t>ei</a:t>
            </a:r>
            <a:r>
              <a:rPr lang="en-GB" dirty="0"/>
              <a:t> </a:t>
            </a:r>
            <a:r>
              <a:rPr lang="en-GB" dirty="0" err="1"/>
              <a:t>gyflymder</a:t>
            </a:r>
            <a:r>
              <a:rPr lang="en-GB" dirty="0"/>
              <a:t> </a:t>
            </a:r>
            <a:r>
              <a:rPr lang="en-GB" dirty="0" err="1"/>
              <a:t>ei</a:t>
            </a:r>
            <a:r>
              <a:rPr lang="en-GB" dirty="0"/>
              <a:t> </a:t>
            </a:r>
            <a:r>
              <a:rPr lang="en-GB" dirty="0" err="1"/>
              <a:t>hun</a:t>
            </a:r>
            <a:r>
              <a:rPr lang="en-GB" dirty="0"/>
              <a:t> (</a:t>
            </a:r>
            <a:r>
              <a:rPr lang="en-GB" dirty="0" err="1"/>
              <a:t>heb</a:t>
            </a:r>
            <a:r>
              <a:rPr lang="en-GB" dirty="0"/>
              <a:t> </a:t>
            </a:r>
            <a:r>
              <a:rPr lang="en-GB" dirty="0" err="1"/>
              <a:t>ei</a:t>
            </a:r>
            <a:r>
              <a:rPr lang="en-GB" dirty="0"/>
              <a:t> </a:t>
            </a:r>
            <a:r>
              <a:rPr lang="en-GB" dirty="0" err="1"/>
              <a:t>annog</a:t>
            </a:r>
            <a:r>
              <a:rPr lang="en-GB" dirty="0"/>
              <a:t> </a:t>
            </a:r>
            <a:r>
              <a:rPr lang="en-GB" dirty="0" err="1"/>
              <a:t>a'i</a:t>
            </a:r>
            <a:r>
              <a:rPr lang="en-GB" dirty="0"/>
              <a:t> </a:t>
            </a:r>
            <a:r>
              <a:rPr lang="en-GB" dirty="0" err="1"/>
              <a:t>bwyso</a:t>
            </a:r>
            <a:r>
              <a:rPr lang="en-GB" dirty="0"/>
              <a:t>);</a:t>
            </a:r>
          </a:p>
          <a:p>
            <a:r>
              <a:rPr lang="en-GB" dirty="0" err="1"/>
              <a:t>yn</a:t>
            </a:r>
            <a:r>
              <a:rPr lang="en-GB" dirty="0"/>
              <a:t> </a:t>
            </a:r>
            <a:r>
              <a:rPr lang="en-GB" dirty="0" err="1"/>
              <a:t>ymhelaethu</a:t>
            </a:r>
            <a:r>
              <a:rPr lang="en-GB" dirty="0"/>
              <a:t> </a:t>
            </a:r>
            <a:r>
              <a:rPr lang="en-GB" dirty="0" err="1"/>
              <a:t>ar</a:t>
            </a:r>
            <a:r>
              <a:rPr lang="en-GB" dirty="0"/>
              <a:t> </a:t>
            </a:r>
            <a:r>
              <a:rPr lang="en-GB" dirty="0" err="1"/>
              <a:t>swyddi</a:t>
            </a:r>
            <a:r>
              <a:rPr lang="en-GB" dirty="0"/>
              <a:t> </a:t>
            </a:r>
            <a:r>
              <a:rPr lang="en-GB" dirty="0" err="1"/>
              <a:t>canolraddol</a:t>
            </a:r>
            <a:r>
              <a:rPr lang="en-GB" dirty="0"/>
              <a:t> am </a:t>
            </a:r>
            <a:r>
              <a:rPr lang="en-GB" dirty="0" err="1"/>
              <a:t>ei</a:t>
            </a:r>
            <a:r>
              <a:rPr lang="en-GB" dirty="0"/>
              <a:t> </a:t>
            </a:r>
            <a:r>
              <a:rPr lang="en-GB" dirty="0" err="1"/>
              <a:t>barhad</a:t>
            </a:r>
            <a:r>
              <a:rPr lang="en-GB" dirty="0"/>
              <a:t> </a:t>
            </a:r>
            <a:r>
              <a:rPr lang="en-GB" dirty="0" err="1"/>
              <a:t>mewn</a:t>
            </a:r>
            <a:r>
              <a:rPr lang="en-GB" dirty="0"/>
              <a:t> </a:t>
            </a:r>
            <a:r>
              <a:rPr lang="en-GB" dirty="0" err="1"/>
              <a:t>ystumiau</a:t>
            </a:r>
            <a:r>
              <a:rPr lang="en-GB" dirty="0"/>
              <a:t>;</a:t>
            </a:r>
          </a:p>
          <a:p>
            <a:r>
              <a:rPr lang="en-GB" dirty="0" err="1"/>
              <a:t>yn</a:t>
            </a:r>
            <a:r>
              <a:rPr lang="en-GB" dirty="0"/>
              <a:t> </a:t>
            </a:r>
            <a:r>
              <a:rPr lang="en-GB" dirty="0" err="1"/>
              <a:t>cymryd</a:t>
            </a:r>
            <a:r>
              <a:rPr lang="en-GB" dirty="0"/>
              <a:t> </a:t>
            </a:r>
            <a:r>
              <a:rPr lang="en-GB" dirty="0" err="1"/>
              <a:t>ychydig</a:t>
            </a:r>
            <a:r>
              <a:rPr lang="en-GB" dirty="0"/>
              <a:t> o </a:t>
            </a:r>
            <a:r>
              <a:rPr lang="en-GB" dirty="0" err="1"/>
              <a:t>risg</a:t>
            </a:r>
            <a:r>
              <a:rPr lang="en-GB" dirty="0"/>
              <a:t>, </a:t>
            </a:r>
            <a:r>
              <a:rPr lang="en-GB" dirty="0" err="1"/>
              <a:t>yn</a:t>
            </a:r>
            <a:r>
              <a:rPr lang="en-GB" dirty="0"/>
              <a:t> </a:t>
            </a:r>
            <a:r>
              <a:rPr lang="en-GB" dirty="0" err="1"/>
              <a:t>delio</a:t>
            </a:r>
            <a:r>
              <a:rPr lang="en-GB" dirty="0"/>
              <a:t> ag </a:t>
            </a:r>
            <a:r>
              <a:rPr lang="en-GB" dirty="0" err="1"/>
              <a:t>ychydig</a:t>
            </a:r>
            <a:r>
              <a:rPr lang="en-GB" dirty="0"/>
              <a:t> o </a:t>
            </a:r>
            <a:r>
              <a:rPr lang="en-GB" dirty="0" err="1"/>
              <a:t>rwystredigaethau</a:t>
            </a:r>
            <a:r>
              <a:rPr lang="en-GB" dirty="0"/>
              <a:t>, </a:t>
            </a:r>
            <a:r>
              <a:rPr lang="en-GB" dirty="0" err="1"/>
              <a:t>yn</a:t>
            </a:r>
            <a:r>
              <a:rPr lang="en-GB" dirty="0"/>
              <a:t> </a:t>
            </a:r>
            <a:r>
              <a:rPr lang="en-GB" dirty="0" err="1"/>
              <a:t>dod</a:t>
            </a:r>
            <a:r>
              <a:rPr lang="en-GB" dirty="0"/>
              <a:t> </a:t>
            </a:r>
            <a:r>
              <a:rPr lang="en-GB" dirty="0" err="1"/>
              <a:t>i</a:t>
            </a:r>
            <a:r>
              <a:rPr lang="en-GB" dirty="0"/>
              <a:t> </a:t>
            </a:r>
            <a:r>
              <a:rPr lang="en-GB" dirty="0" err="1"/>
              <a:t>wybod</a:t>
            </a:r>
            <a:r>
              <a:rPr lang="en-GB" dirty="0"/>
              <a:t> </a:t>
            </a:r>
            <a:r>
              <a:rPr lang="en-GB" dirty="0" err="1"/>
              <a:t>ei</a:t>
            </a:r>
            <a:r>
              <a:rPr lang="en-GB" dirty="0"/>
              <a:t> </a:t>
            </a:r>
            <a:r>
              <a:rPr lang="en-GB" dirty="0" err="1"/>
              <a:t>derfynau</a:t>
            </a:r>
            <a:r>
              <a:rPr lang="en-GB" dirty="0"/>
              <a:t>;</a:t>
            </a:r>
          </a:p>
          <a:p>
            <a:r>
              <a:rPr lang="en-GB" dirty="0" err="1"/>
              <a:t>yn</a:t>
            </a:r>
            <a:r>
              <a:rPr lang="en-GB" dirty="0"/>
              <a:t> </a:t>
            </a:r>
            <a:r>
              <a:rPr lang="en-GB" dirty="0" err="1"/>
              <a:t>adeiladu</a:t>
            </a:r>
            <a:r>
              <a:rPr lang="en-GB" dirty="0"/>
              <a:t> </a:t>
            </a:r>
            <a:r>
              <a:rPr lang="en-GB" dirty="0" err="1"/>
              <a:t>ei</a:t>
            </a:r>
            <a:r>
              <a:rPr lang="en-GB" dirty="0"/>
              <a:t> </a:t>
            </a:r>
            <a:r>
              <a:rPr lang="en-GB" dirty="0" err="1"/>
              <a:t>grynhoad</a:t>
            </a:r>
            <a:r>
              <a:rPr lang="en-GB" dirty="0"/>
              <a:t>. </a:t>
            </a:r>
            <a:r>
              <a:rPr lang="en-GB" dirty="0" err="1"/>
              <a:t>Mae'n</a:t>
            </a:r>
            <a:r>
              <a:rPr lang="en-GB" dirty="0"/>
              <a:t> </a:t>
            </a:r>
            <a:r>
              <a:rPr lang="en-GB" dirty="0" err="1"/>
              <a:t>rhoi</a:t>
            </a:r>
            <a:r>
              <a:rPr lang="en-GB" dirty="0"/>
              <a:t> </a:t>
            </a:r>
            <a:r>
              <a:rPr lang="en-GB" dirty="0" err="1"/>
              <a:t>sylw</a:t>
            </a:r>
            <a:r>
              <a:rPr lang="en-GB" dirty="0"/>
              <a:t> </a:t>
            </a:r>
            <a:r>
              <a:rPr lang="en-GB" dirty="0" err="1"/>
              <a:t>i'w</a:t>
            </a:r>
            <a:r>
              <a:rPr lang="en-GB" dirty="0"/>
              <a:t> </a:t>
            </a:r>
            <a:r>
              <a:rPr lang="en-GB" dirty="0" err="1"/>
              <a:t>weithgarwch</a:t>
            </a:r>
            <a:r>
              <a:rPr lang="en-GB" dirty="0"/>
              <a:t>, </a:t>
            </a:r>
            <a:r>
              <a:rPr lang="en-GB" dirty="0" err="1"/>
              <a:t>i'w</a:t>
            </a:r>
            <a:r>
              <a:rPr lang="en-GB" dirty="0"/>
              <a:t> </a:t>
            </a:r>
            <a:r>
              <a:rPr lang="en-GB" dirty="0" err="1"/>
              <a:t>ganlyniadau</a:t>
            </a:r>
            <a:r>
              <a:rPr lang="en-GB" dirty="0"/>
              <a:t>: </a:t>
            </a:r>
            <a:r>
              <a:rPr lang="en-GB" dirty="0" err="1"/>
              <a:t>mae'n</a:t>
            </a:r>
            <a:r>
              <a:rPr lang="en-GB" dirty="0"/>
              <a:t> </a:t>
            </a:r>
            <a:r>
              <a:rPr lang="en-GB" dirty="0" err="1"/>
              <a:t>dysgu</a:t>
            </a:r>
            <a:r>
              <a:rPr lang="en-GB" dirty="0"/>
              <a:t> </a:t>
            </a:r>
            <a:r>
              <a:rPr lang="en-GB" dirty="0" err="1"/>
              <a:t>dysgu</a:t>
            </a:r>
            <a:r>
              <a:rPr lang="en-GB" dirty="0"/>
              <a:t>;</a:t>
            </a:r>
          </a:p>
          <a:p>
            <a:r>
              <a:rPr lang="en-GB" dirty="0" err="1"/>
              <a:t>yn</a:t>
            </a:r>
            <a:r>
              <a:rPr lang="en-GB" dirty="0"/>
              <a:t> </a:t>
            </a:r>
            <a:r>
              <a:rPr lang="en-GB" dirty="0" err="1"/>
              <a:t>arfer</a:t>
            </a:r>
            <a:r>
              <a:rPr lang="en-GB" dirty="0"/>
              <a:t> </a:t>
            </a:r>
            <a:r>
              <a:rPr lang="en-GB" dirty="0" err="1"/>
              <a:t>ei</a:t>
            </a:r>
            <a:r>
              <a:rPr lang="en-GB" dirty="0"/>
              <a:t> </a:t>
            </a:r>
            <a:r>
              <a:rPr lang="en-GB" dirty="0" err="1"/>
              <a:t>ymreolaeth</a:t>
            </a:r>
            <a:r>
              <a:rPr lang="en-GB" dirty="0"/>
              <a:t> </a:t>
            </a:r>
            <a:r>
              <a:rPr lang="en-GB" dirty="0" err="1"/>
              <a:t>ar</a:t>
            </a:r>
            <a:r>
              <a:rPr lang="en-GB" dirty="0"/>
              <a:t> </a:t>
            </a:r>
            <a:r>
              <a:rPr lang="en-GB" dirty="0" err="1"/>
              <a:t>ei</a:t>
            </a:r>
            <a:r>
              <a:rPr lang="en-GB" dirty="0"/>
              <a:t> </a:t>
            </a:r>
            <a:r>
              <a:rPr lang="en-GB" dirty="0" err="1"/>
              <a:t>lefel</a:t>
            </a:r>
            <a:r>
              <a:rPr lang="en-GB" dirty="0"/>
              <a:t> </a:t>
            </a:r>
            <a:r>
              <a:rPr lang="en-GB" dirty="0" err="1"/>
              <a:t>aeddfedrwydd</a:t>
            </a:r>
            <a:r>
              <a:rPr lang="en-GB" dirty="0"/>
              <a:t> (y </a:t>
            </a:r>
            <a:r>
              <a:rPr lang="en-GB" dirty="0" err="1"/>
              <a:t>pleser</a:t>
            </a:r>
            <a:r>
              <a:rPr lang="en-GB" dirty="0"/>
              <a:t> </a:t>
            </a:r>
            <a:r>
              <a:rPr lang="en-GB" dirty="0" err="1"/>
              <a:t>o'i</a:t>
            </a:r>
            <a:r>
              <a:rPr lang="en-GB" dirty="0"/>
              <a:t> </a:t>
            </a:r>
            <a:r>
              <a:rPr lang="en-GB" dirty="0" err="1"/>
              <a:t>wneud</a:t>
            </a:r>
            <a:r>
              <a:rPr lang="en-GB" dirty="0"/>
              <a:t> </a:t>
            </a:r>
            <a:r>
              <a:rPr lang="en-GB" dirty="0" err="1"/>
              <a:t>ar</a:t>
            </a:r>
            <a:r>
              <a:rPr lang="en-GB" dirty="0"/>
              <a:t> </a:t>
            </a:r>
            <a:r>
              <a:rPr lang="en-GB" dirty="0" err="1"/>
              <a:t>ei</a:t>
            </a:r>
            <a:r>
              <a:rPr lang="en-GB" dirty="0"/>
              <a:t> ben </a:t>
            </a:r>
            <a:r>
              <a:rPr lang="en-GB" dirty="0" err="1"/>
              <a:t>ei</a:t>
            </a:r>
            <a:r>
              <a:rPr lang="en-GB" dirty="0"/>
              <a:t> </a:t>
            </a:r>
            <a:r>
              <a:rPr lang="en-GB" dirty="0" err="1"/>
              <a:t>hun</a:t>
            </a:r>
            <a:r>
              <a:rPr lang="en-GB" dirty="0"/>
              <a:t> </a:t>
            </a:r>
            <a:r>
              <a:rPr lang="en-GB" dirty="0" err="1"/>
              <a:t>yn</a:t>
            </a:r>
            <a:r>
              <a:rPr lang="en-GB" dirty="0"/>
              <a:t> </a:t>
            </a:r>
            <a:r>
              <a:rPr lang="en-GB" dirty="0" err="1"/>
              <a:t>ymreolaeth</a:t>
            </a:r>
            <a:r>
              <a:rPr lang="en-GB" dirty="0"/>
              <a:t> </a:t>
            </a:r>
            <a:r>
              <a:rPr lang="en-GB" dirty="0" err="1"/>
              <a:t>wirioneddol</a:t>
            </a:r>
            <a:r>
              <a:rPr lang="en-GB" dirty="0"/>
              <a:t>), a gall </a:t>
            </a:r>
            <a:r>
              <a:rPr lang="en-GB" dirty="0" err="1"/>
              <a:t>drefnu</a:t>
            </a:r>
            <a:r>
              <a:rPr lang="en-GB" dirty="0"/>
              <a:t> </a:t>
            </a:r>
            <a:r>
              <a:rPr lang="en-GB" dirty="0" err="1"/>
              <a:t>ei</a:t>
            </a:r>
            <a:r>
              <a:rPr lang="en-GB" dirty="0"/>
              <a:t> </a:t>
            </a:r>
            <a:r>
              <a:rPr lang="en-GB" dirty="0" err="1"/>
              <a:t>gorff</a:t>
            </a:r>
            <a:r>
              <a:rPr lang="en-GB" dirty="0"/>
              <a:t> </a:t>
            </a:r>
            <a:r>
              <a:rPr lang="en-GB" dirty="0" err="1"/>
              <a:t>cyfan</a:t>
            </a:r>
            <a:r>
              <a:rPr lang="en-GB" dirty="0"/>
              <a:t> </a:t>
            </a:r>
            <a:r>
              <a:rPr lang="en-GB" dirty="0" err="1"/>
              <a:t>unrhyw</a:t>
            </a:r>
            <a:r>
              <a:rPr lang="en-GB" dirty="0"/>
              <a:t> </a:t>
            </a:r>
            <a:r>
              <a:rPr lang="en-GB" dirty="0" err="1"/>
              <a:t>bryd</a:t>
            </a:r>
            <a:r>
              <a:rPr lang="en-GB" dirty="0"/>
              <a:t> y </a:t>
            </a:r>
            <a:r>
              <a:rPr lang="en-GB" dirty="0" err="1"/>
              <a:t>mae</a:t>
            </a:r>
            <a:r>
              <a:rPr lang="en-GB" dirty="0"/>
              <a:t> </a:t>
            </a:r>
            <a:r>
              <a:rPr lang="en-GB" dirty="0" err="1"/>
              <a:t>ei</a:t>
            </a:r>
            <a:r>
              <a:rPr lang="en-GB" dirty="0"/>
              <a:t> </a:t>
            </a:r>
            <a:r>
              <a:rPr lang="en-GB" dirty="0" err="1"/>
              <a:t>angen</a:t>
            </a:r>
            <a:r>
              <a:rPr lang="en-GB" dirty="0"/>
              <a:t> </a:t>
            </a:r>
            <a:r>
              <a:rPr lang="en-GB" dirty="0" err="1"/>
              <a:t>arno</a:t>
            </a:r>
            <a:r>
              <a:rPr lang="en-GB" dirty="0"/>
              <a:t>;</a:t>
            </a:r>
          </a:p>
          <a:p>
            <a:r>
              <a:rPr lang="en-GB" dirty="0" err="1"/>
              <a:t>yn</a:t>
            </a:r>
            <a:r>
              <a:rPr lang="en-GB" dirty="0"/>
              <a:t> </a:t>
            </a:r>
            <a:r>
              <a:rPr lang="en-GB" dirty="0" err="1"/>
              <a:t>dysgu</a:t>
            </a:r>
            <a:r>
              <a:rPr lang="en-GB" dirty="0"/>
              <a:t> o </a:t>
            </a:r>
            <a:r>
              <a:rPr lang="en-GB" dirty="0" err="1"/>
              <a:t>brofiad</a:t>
            </a:r>
            <a:r>
              <a:rPr lang="en-GB" dirty="0"/>
              <a:t>.</a:t>
            </a:r>
          </a:p>
          <a:p>
            <a:r>
              <a:rPr lang="en-GB" dirty="0" err="1"/>
              <a:t>Dengys</a:t>
            </a:r>
            <a:r>
              <a:rPr lang="en-GB" dirty="0"/>
              <a:t> </a:t>
            </a:r>
            <a:r>
              <a:rPr lang="en-GB" dirty="0" err="1"/>
              <a:t>babanod</a:t>
            </a:r>
            <a:r>
              <a:rPr lang="en-GB" dirty="0"/>
              <a:t> </a:t>
            </a:r>
            <a:r>
              <a:rPr lang="en-GB" dirty="0" err="1"/>
              <a:t>sy'n</a:t>
            </a:r>
            <a:r>
              <a:rPr lang="en-GB" dirty="0"/>
              <a:t> </a:t>
            </a:r>
            <a:r>
              <a:rPr lang="en-GB" dirty="0" err="1"/>
              <a:t>ddi-rwystr</a:t>
            </a:r>
            <a:r>
              <a:rPr lang="en-GB" dirty="0"/>
              <a:t> </a:t>
            </a:r>
            <a:r>
              <a:rPr lang="en-GB" dirty="0" err="1"/>
              <a:t>mewn</a:t>
            </a:r>
            <a:r>
              <a:rPr lang="en-GB" dirty="0"/>
              <a:t> </a:t>
            </a:r>
            <a:r>
              <a:rPr lang="en-GB" dirty="0" err="1"/>
              <a:t>symudiad</a:t>
            </a:r>
            <a:r>
              <a:rPr lang="en-GB" dirty="0"/>
              <a:t> </a:t>
            </a:r>
            <a:r>
              <a:rPr lang="en-GB" dirty="0" err="1"/>
              <a:t>awydd</a:t>
            </a:r>
            <a:r>
              <a:rPr lang="en-GB" dirty="0"/>
              <a:t> </a:t>
            </a:r>
            <a:r>
              <a:rPr lang="en-GB" dirty="0" err="1"/>
              <a:t>cyson</a:t>
            </a:r>
            <a:r>
              <a:rPr lang="en-GB" dirty="0"/>
              <a:t> </a:t>
            </a:r>
            <a:r>
              <a:rPr lang="en-GB" dirty="0" err="1"/>
              <a:t>i</a:t>
            </a:r>
            <a:r>
              <a:rPr lang="en-GB" dirty="0"/>
              <a:t> </a:t>
            </a:r>
            <a:r>
              <a:rPr lang="en-GB" dirty="0" err="1"/>
              <a:t>ddarganfod</a:t>
            </a:r>
            <a:r>
              <a:rPr lang="en-GB" dirty="0"/>
              <a:t> y </a:t>
            </a:r>
            <a:r>
              <a:rPr lang="en-GB" dirty="0" err="1"/>
              <a:t>byd</a:t>
            </a:r>
            <a:r>
              <a:rPr lang="en-GB" dirty="0"/>
              <a:t> </a:t>
            </a:r>
            <a:r>
              <a:rPr lang="en-GB" dirty="0" err="1"/>
              <a:t>o'u</a:t>
            </a:r>
            <a:r>
              <a:rPr lang="en-GB" dirty="0"/>
              <a:t> </a:t>
            </a:r>
            <a:r>
              <a:rPr lang="en-GB" dirty="0" err="1"/>
              <a:t>cwmpas</a:t>
            </a:r>
            <a:r>
              <a:rPr lang="en-GB" dirty="0"/>
              <a:t>, </a:t>
            </a:r>
            <a:r>
              <a:rPr lang="en-GB" dirty="0" err="1"/>
              <a:t>yn</a:t>
            </a:r>
            <a:r>
              <a:rPr lang="en-GB" dirty="0"/>
              <a:t> </a:t>
            </a:r>
            <a:r>
              <a:rPr lang="en-GB" dirty="0" err="1"/>
              <a:t>dilyn</a:t>
            </a:r>
            <a:r>
              <a:rPr lang="en-GB" dirty="0"/>
              <a:t> </a:t>
            </a:r>
            <a:r>
              <a:rPr lang="en-GB" dirty="0" err="1"/>
              <a:t>eu</a:t>
            </a:r>
            <a:r>
              <a:rPr lang="en-GB" dirty="0"/>
              <a:t> </a:t>
            </a:r>
            <a:r>
              <a:rPr lang="en-GB" dirty="0" err="1"/>
              <a:t>hawydd</a:t>
            </a:r>
            <a:r>
              <a:rPr lang="en-GB" dirty="0"/>
              <a:t>, ac </a:t>
            </a:r>
            <a:r>
              <a:rPr lang="en-GB" dirty="0" err="1"/>
              <a:t>yn</a:t>
            </a:r>
            <a:r>
              <a:rPr lang="en-GB" dirty="0"/>
              <a:t> </a:t>
            </a:r>
            <a:r>
              <a:rPr lang="en-GB" dirty="0" err="1"/>
              <a:t>arddangos</a:t>
            </a:r>
            <a:r>
              <a:rPr lang="en-GB" dirty="0"/>
              <a:t> </a:t>
            </a:r>
            <a:r>
              <a:rPr lang="en-GB" dirty="0" err="1"/>
              <a:t>eu</a:t>
            </a:r>
            <a:r>
              <a:rPr lang="en-GB" dirty="0"/>
              <a:t> spontaneity. Mae </a:t>
            </a:r>
            <a:r>
              <a:rPr lang="en-GB" dirty="0" err="1"/>
              <a:t>hyn</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sylweddol</a:t>
            </a:r>
            <a:r>
              <a:rPr lang="en-GB" dirty="0"/>
              <a:t> </a:t>
            </a:r>
            <a:r>
              <a:rPr lang="en-GB" dirty="0" err="1"/>
              <a:t>ar</a:t>
            </a:r>
            <a:r>
              <a:rPr lang="en-GB" dirty="0"/>
              <a:t> </a:t>
            </a:r>
            <a:r>
              <a:rPr lang="en-GB" dirty="0" err="1"/>
              <a:t>eu</a:t>
            </a:r>
            <a:r>
              <a:rPr lang="en-GB" dirty="0"/>
              <a:t> </a:t>
            </a:r>
            <a:r>
              <a:rPr lang="en-GB" dirty="0" err="1"/>
              <a:t>galluoedd</a:t>
            </a:r>
            <a:r>
              <a:rPr lang="en-GB" dirty="0"/>
              <a:t> </a:t>
            </a:r>
            <a:r>
              <a:rPr lang="en-GB" dirty="0" err="1"/>
              <a:t>dysgu</a:t>
            </a:r>
            <a:r>
              <a:rPr lang="en-GB" dirty="0"/>
              <a:t> </a:t>
            </a:r>
            <a:r>
              <a:rPr lang="en-GB" dirty="0" err="1"/>
              <a:t>diweddarach</a:t>
            </a:r>
            <a:r>
              <a:rPr lang="en-GB" dirty="0"/>
              <a:t> </a:t>
            </a:r>
            <a:r>
              <a:rPr lang="en-GB" dirty="0" err="1"/>
              <a:t>yn</a:t>
            </a:r>
            <a:r>
              <a:rPr lang="en-GB" dirty="0"/>
              <a:t> </a:t>
            </a:r>
            <a:r>
              <a:rPr lang="en-GB" dirty="0" err="1"/>
              <a:t>yr</a:t>
            </a:r>
            <a:r>
              <a:rPr lang="en-GB" dirty="0"/>
              <a:t> </a:t>
            </a:r>
            <a:r>
              <a:rPr lang="en-GB" dirty="0" err="1"/>
              <a:t>ysgol</a:t>
            </a:r>
            <a:r>
              <a:rPr lang="en-GB" dirty="0"/>
              <a:t>.</a:t>
            </a:r>
          </a:p>
          <a:p>
            <a:r>
              <a:rPr lang="en-GB" dirty="0"/>
              <a:t>(</a:t>
            </a:r>
            <a:r>
              <a:rPr lang="en-GB" dirty="0" err="1"/>
              <a:t>Vamos</a:t>
            </a:r>
            <a:r>
              <a:rPr lang="en-GB" dirty="0"/>
              <a:t>, 2015)</a:t>
            </a:r>
          </a:p>
          <a:p>
            <a:endParaRPr lang="en-GB" dirty="0"/>
          </a:p>
          <a:p>
            <a:endParaRPr lang="en-GB" dirty="0"/>
          </a:p>
          <a:p>
            <a:endParaRPr lang="en-GB" dirty="0"/>
          </a:p>
        </p:txBody>
      </p:sp>
      <p:sp>
        <p:nvSpPr>
          <p:cNvPr id="6" name="Content Placeholder 5">
            <a:extLst>
              <a:ext uri="{FF2B5EF4-FFF2-40B4-BE49-F238E27FC236}">
                <a16:creationId xmlns:a16="http://schemas.microsoft.com/office/drawing/2014/main" id="{E0931DF1-AE81-472C-B051-B37038F50A08}"/>
              </a:ext>
            </a:extLst>
          </p:cNvPr>
          <p:cNvSpPr>
            <a:spLocks noGrp="1"/>
          </p:cNvSpPr>
          <p:nvPr>
            <p:ph sz="half" idx="2"/>
          </p:nvPr>
        </p:nvSpPr>
        <p:spPr/>
        <p:txBody>
          <a:bodyPr>
            <a:normAutofit fontScale="47500" lnSpcReduction="20000"/>
          </a:bodyPr>
          <a:lstStyle/>
          <a:p>
            <a:pPr algn="l"/>
            <a:r>
              <a:rPr lang="en-GB" dirty="0">
                <a:solidFill>
                  <a:srgbClr val="555555"/>
                </a:solidFill>
                <a:latin typeface="Roboto" panose="02000000000000000000" pitchFamily="2" charset="0"/>
              </a:rPr>
              <a:t>A</a:t>
            </a:r>
            <a:r>
              <a:rPr lang="en-GB" b="0" i="0" dirty="0">
                <a:solidFill>
                  <a:srgbClr val="555555"/>
                </a:solidFill>
                <a:effectLst/>
                <a:latin typeface="Roboto" panose="02000000000000000000" pitchFamily="2" charset="0"/>
              </a:rPr>
              <a:t>n infant, who is free to move:</a:t>
            </a:r>
          </a:p>
          <a:p>
            <a:pPr algn="l"/>
            <a:r>
              <a:rPr lang="en-GB" b="0" i="0" dirty="0">
                <a:solidFill>
                  <a:srgbClr val="555555"/>
                </a:solidFill>
                <a:effectLst/>
                <a:latin typeface="Roboto" panose="02000000000000000000" pitchFamily="2" charset="0"/>
              </a:rPr>
              <a:t>can have all the time he needs to repeat any acquisition, at his own pace (not urged and pressed);</a:t>
            </a:r>
          </a:p>
          <a:p>
            <a:pPr algn="l"/>
            <a:r>
              <a:rPr lang="en-GB" b="0" i="0" dirty="0">
                <a:solidFill>
                  <a:srgbClr val="555555"/>
                </a:solidFill>
                <a:effectLst/>
                <a:latin typeface="Roboto" panose="02000000000000000000" pitchFamily="2" charset="0"/>
              </a:rPr>
              <a:t>is elaborating intermediate positions for his continuity in postures;</a:t>
            </a:r>
          </a:p>
          <a:p>
            <a:pPr algn="l"/>
            <a:r>
              <a:rPr lang="en-GB" b="0" i="0" dirty="0">
                <a:solidFill>
                  <a:srgbClr val="555555"/>
                </a:solidFill>
                <a:effectLst/>
                <a:latin typeface="Roboto" panose="02000000000000000000" pitchFamily="2" charset="0"/>
              </a:rPr>
              <a:t>takes a little risk, deals with a few frustrations, gets to know his limits;</a:t>
            </a:r>
          </a:p>
          <a:p>
            <a:pPr algn="l"/>
            <a:r>
              <a:rPr lang="en-GB" b="0" i="0" dirty="0">
                <a:solidFill>
                  <a:srgbClr val="555555"/>
                </a:solidFill>
                <a:effectLst/>
                <a:latin typeface="Roboto" panose="02000000000000000000" pitchFamily="2" charset="0"/>
              </a:rPr>
              <a:t>is constructing his concentration. He is attentive to his activity, to its results: he is learning to learn;</a:t>
            </a:r>
          </a:p>
          <a:p>
            <a:pPr algn="l"/>
            <a:r>
              <a:rPr lang="en-GB" b="0" i="0" dirty="0">
                <a:solidFill>
                  <a:srgbClr val="555555"/>
                </a:solidFill>
                <a:effectLst/>
                <a:latin typeface="Roboto" panose="02000000000000000000" pitchFamily="2" charset="0"/>
              </a:rPr>
              <a:t>is exercising his autonomy at his level of maturity (the pleasure to do it by himself--true autonomy), and can organize his whole body any time he needs;</a:t>
            </a:r>
          </a:p>
          <a:p>
            <a:pPr algn="l"/>
            <a:r>
              <a:rPr lang="en-GB" b="0" i="0" dirty="0">
                <a:solidFill>
                  <a:srgbClr val="555555"/>
                </a:solidFill>
                <a:effectLst/>
                <a:latin typeface="Roboto" panose="02000000000000000000" pitchFamily="2" charset="0"/>
              </a:rPr>
              <a:t>is learning from experience.</a:t>
            </a:r>
          </a:p>
          <a:p>
            <a:pPr algn="l"/>
            <a:r>
              <a:rPr lang="en-GB" b="0" i="0" dirty="0">
                <a:solidFill>
                  <a:srgbClr val="555555"/>
                </a:solidFill>
                <a:effectLst/>
                <a:latin typeface="Roboto" panose="02000000000000000000" pitchFamily="2" charset="0"/>
              </a:rPr>
              <a:t>Infants unhindered in movement show a constant appetite for actively discovering the world around them, following their desire, and displaying their spontaneity. This has a significant impact on their later learning abilities at school.</a:t>
            </a:r>
          </a:p>
          <a:p>
            <a:pPr algn="l"/>
            <a:r>
              <a:rPr lang="en-GB" dirty="0">
                <a:solidFill>
                  <a:srgbClr val="555555"/>
                </a:solidFill>
                <a:latin typeface="Roboto" panose="02000000000000000000" pitchFamily="2" charset="0"/>
              </a:rPr>
              <a:t>(</a:t>
            </a:r>
            <a:r>
              <a:rPr lang="en-GB" dirty="0" err="1">
                <a:solidFill>
                  <a:srgbClr val="555555"/>
                </a:solidFill>
                <a:latin typeface="Roboto" panose="02000000000000000000" pitchFamily="2" charset="0"/>
              </a:rPr>
              <a:t>Vamos</a:t>
            </a:r>
            <a:r>
              <a:rPr lang="en-GB" dirty="0">
                <a:solidFill>
                  <a:srgbClr val="555555"/>
                </a:solidFill>
                <a:latin typeface="Roboto" panose="02000000000000000000" pitchFamily="2" charset="0"/>
              </a:rPr>
              <a:t>, 2015)</a:t>
            </a:r>
            <a:endParaRPr lang="en-GB" b="0" i="0" dirty="0">
              <a:solidFill>
                <a:srgbClr val="555555"/>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2990118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820E4-95C8-492D-B558-F9F69EB9164F}"/>
              </a:ext>
            </a:extLst>
          </p:cNvPr>
          <p:cNvSpPr>
            <a:spLocks noGrp="1"/>
          </p:cNvSpPr>
          <p:nvPr>
            <p:ph type="title"/>
          </p:nvPr>
        </p:nvSpPr>
        <p:spPr/>
        <p:txBody>
          <a:bodyPr/>
          <a:lstStyle/>
          <a:p>
            <a:r>
              <a:rPr lang="en-GB" dirty="0" err="1"/>
              <a:t>Pikler</a:t>
            </a:r>
            <a:r>
              <a:rPr lang="en-GB" dirty="0"/>
              <a:t> Principles</a:t>
            </a:r>
          </a:p>
        </p:txBody>
      </p:sp>
      <p:sp>
        <p:nvSpPr>
          <p:cNvPr id="3" name="Content Placeholder 2">
            <a:extLst>
              <a:ext uri="{FF2B5EF4-FFF2-40B4-BE49-F238E27FC236}">
                <a16:creationId xmlns:a16="http://schemas.microsoft.com/office/drawing/2014/main" id="{2338CF9C-C7E3-432E-8E84-E933F95B230E}"/>
              </a:ext>
            </a:extLst>
          </p:cNvPr>
          <p:cNvSpPr>
            <a:spLocks noGrp="1"/>
          </p:cNvSpPr>
          <p:nvPr>
            <p:ph sz="half" idx="1"/>
          </p:nvPr>
        </p:nvSpPr>
        <p:spPr/>
        <p:txBody>
          <a:bodyPr>
            <a:normAutofit fontScale="70000" lnSpcReduction="20000"/>
          </a:bodyPr>
          <a:lstStyle/>
          <a:p>
            <a:r>
              <a:rPr lang="en-GB" dirty="0" err="1"/>
              <a:t>Sylw</a:t>
            </a:r>
            <a:r>
              <a:rPr lang="en-GB" dirty="0"/>
              <a:t> </a:t>
            </a:r>
            <a:r>
              <a:rPr lang="en-GB" dirty="0" err="1"/>
              <a:t>Llawn</a:t>
            </a:r>
            <a:r>
              <a:rPr lang="en-GB" dirty="0"/>
              <a:t> – </a:t>
            </a:r>
            <a:r>
              <a:rPr lang="en-GB" dirty="0" err="1"/>
              <a:t>yn</a:t>
            </a:r>
            <a:r>
              <a:rPr lang="en-GB" dirty="0"/>
              <a:t> </a:t>
            </a:r>
            <a:r>
              <a:rPr lang="en-GB" dirty="0" err="1"/>
              <a:t>enwedig</a:t>
            </a:r>
            <a:r>
              <a:rPr lang="en-GB" dirty="0"/>
              <a:t> pan </a:t>
            </a:r>
            <a:r>
              <a:rPr lang="en-GB" dirty="0" err="1"/>
              <a:t>fyddant</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yn</a:t>
            </a:r>
            <a:r>
              <a:rPr lang="en-GB" dirty="0"/>
              <a:t> </a:t>
            </a:r>
            <a:r>
              <a:rPr lang="en-GB" dirty="0" err="1"/>
              <a:t>yr</a:t>
            </a:r>
            <a:r>
              <a:rPr lang="en-GB" dirty="0"/>
              <a:t> </a:t>
            </a:r>
            <a:r>
              <a:rPr lang="en-GB" dirty="0" err="1"/>
              <a:t>amseroedd</a:t>
            </a:r>
            <a:r>
              <a:rPr lang="en-GB" dirty="0"/>
              <a:t> </a:t>
            </a:r>
            <a:r>
              <a:rPr lang="en-GB" dirty="0" err="1"/>
              <a:t>gweithgaredd</a:t>
            </a:r>
            <a:r>
              <a:rPr lang="en-GB" dirty="0"/>
              <a:t> </a:t>
            </a:r>
            <a:r>
              <a:rPr lang="en-GB" dirty="0" err="1"/>
              <a:t>Gofalu</a:t>
            </a:r>
            <a:r>
              <a:rPr lang="en-GB" dirty="0"/>
              <a:t>.</a:t>
            </a:r>
          </a:p>
          <a:p>
            <a:r>
              <a:rPr lang="en-GB" dirty="0" err="1"/>
              <a:t>Arafu</a:t>
            </a:r>
            <a:r>
              <a:rPr lang="en-GB" dirty="0"/>
              <a:t>.</a:t>
            </a:r>
          </a:p>
          <a:p>
            <a:r>
              <a:rPr lang="en-GB" dirty="0" err="1"/>
              <a:t>Adeiladu</a:t>
            </a:r>
            <a:r>
              <a:rPr lang="en-GB" dirty="0"/>
              <a:t> </a:t>
            </a:r>
            <a:r>
              <a:rPr lang="en-GB" dirty="0" err="1"/>
              <a:t>Ymddiriedaeth</a:t>
            </a:r>
            <a:r>
              <a:rPr lang="en-GB" dirty="0"/>
              <a:t>, </a:t>
            </a:r>
            <a:r>
              <a:rPr lang="en-GB" dirty="0" err="1"/>
              <a:t>a'ch</a:t>
            </a:r>
            <a:r>
              <a:rPr lang="en-GB" dirty="0"/>
              <a:t> </a:t>
            </a:r>
            <a:r>
              <a:rPr lang="en-GB" dirty="0" err="1"/>
              <a:t>Perthynas</a:t>
            </a:r>
            <a:r>
              <a:rPr lang="en-GB" dirty="0"/>
              <a:t>, </a:t>
            </a:r>
            <a:r>
              <a:rPr lang="en-GB" dirty="0" err="1"/>
              <a:t>yn</a:t>
            </a:r>
            <a:r>
              <a:rPr lang="en-GB" dirty="0"/>
              <a:t> </a:t>
            </a:r>
            <a:r>
              <a:rPr lang="en-GB" dirty="0" err="1"/>
              <a:t>ystod</a:t>
            </a:r>
            <a:r>
              <a:rPr lang="en-GB" dirty="0"/>
              <a:t> </a:t>
            </a:r>
            <a:r>
              <a:rPr lang="en-GB" dirty="0" err="1"/>
              <a:t>yr</a:t>
            </a:r>
            <a:r>
              <a:rPr lang="en-GB" dirty="0"/>
              <a:t> </a:t>
            </a:r>
            <a:r>
              <a:rPr lang="en-GB" dirty="0" err="1"/>
              <a:t>amseroedd</a:t>
            </a:r>
            <a:r>
              <a:rPr lang="en-GB" dirty="0"/>
              <a:t> </a:t>
            </a:r>
            <a:r>
              <a:rPr lang="en-GB" dirty="0" err="1"/>
              <a:t>gweithgarwch</a:t>
            </a:r>
            <a:r>
              <a:rPr lang="en-GB" dirty="0"/>
              <a:t> </a:t>
            </a:r>
            <a:r>
              <a:rPr lang="en-GB" dirty="0" err="1"/>
              <a:t>Gofalu</a:t>
            </a:r>
            <a:r>
              <a:rPr lang="en-GB" dirty="0"/>
              <a:t>.</a:t>
            </a:r>
          </a:p>
          <a:p>
            <a:r>
              <a:rPr lang="en-GB" dirty="0"/>
              <a:t>'Gyda' – ac </a:t>
            </a:r>
            <a:r>
              <a:rPr lang="en-GB" dirty="0" err="1"/>
              <a:t>nid</a:t>
            </a:r>
            <a:r>
              <a:rPr lang="en-GB" dirty="0"/>
              <a:t> 'I'.</a:t>
            </a:r>
          </a:p>
          <a:p>
            <a:r>
              <a:rPr lang="en-GB" dirty="0" err="1"/>
              <a:t>Nid</a:t>
            </a:r>
            <a:r>
              <a:rPr lang="en-GB" dirty="0"/>
              <a:t> </a:t>
            </a:r>
            <a:r>
              <a:rPr lang="en-GB" dirty="0" err="1"/>
              <a:t>yw</a:t>
            </a:r>
            <a:r>
              <a:rPr lang="en-GB" dirty="0"/>
              <a:t> </a:t>
            </a:r>
            <a:r>
              <a:rPr lang="en-GB" dirty="0" err="1"/>
              <a:t>babanod</a:t>
            </a:r>
            <a:r>
              <a:rPr lang="en-GB" dirty="0"/>
              <a:t> </a:t>
            </a:r>
            <a:r>
              <a:rPr lang="en-GB" dirty="0" err="1"/>
              <a:t>byth</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rhoi</a:t>
            </a:r>
            <a:r>
              <a:rPr lang="en-GB" dirty="0"/>
              <a:t> </a:t>
            </a:r>
            <a:r>
              <a:rPr lang="en-GB" dirty="0" err="1"/>
              <a:t>mewn</a:t>
            </a:r>
            <a:r>
              <a:rPr lang="en-GB" dirty="0"/>
              <a:t> </a:t>
            </a:r>
            <a:r>
              <a:rPr lang="en-GB" dirty="0" err="1"/>
              <a:t>sefyllfa</a:t>
            </a:r>
            <a:r>
              <a:rPr lang="en-GB" dirty="0"/>
              <a:t> </a:t>
            </a:r>
            <a:r>
              <a:rPr lang="en-GB" dirty="0" err="1"/>
              <a:t>na</a:t>
            </a:r>
            <a:r>
              <a:rPr lang="en-GB" dirty="0"/>
              <a:t> </a:t>
            </a:r>
            <a:r>
              <a:rPr lang="en-GB" dirty="0" err="1"/>
              <a:t>allant</a:t>
            </a:r>
            <a:r>
              <a:rPr lang="en-GB" dirty="0"/>
              <a:t> </a:t>
            </a:r>
            <a:r>
              <a:rPr lang="en-GB" dirty="0" err="1"/>
              <a:t>fynd</a:t>
            </a:r>
            <a:r>
              <a:rPr lang="en-GB" dirty="0"/>
              <a:t> </a:t>
            </a:r>
            <a:r>
              <a:rPr lang="en-GB" dirty="0" err="1"/>
              <a:t>i</a:t>
            </a:r>
            <a:r>
              <a:rPr lang="en-GB" dirty="0"/>
              <a:t> </a:t>
            </a:r>
            <a:r>
              <a:rPr lang="en-GB" dirty="0" err="1"/>
              <a:t>mewn</a:t>
            </a:r>
            <a:r>
              <a:rPr lang="en-GB" dirty="0"/>
              <a:t> </a:t>
            </a:r>
            <a:r>
              <a:rPr lang="en-GB" dirty="0" err="1"/>
              <a:t>iddynt</a:t>
            </a:r>
            <a:r>
              <a:rPr lang="en-GB" dirty="0"/>
              <a:t> </a:t>
            </a:r>
            <a:r>
              <a:rPr lang="en-GB" dirty="0" err="1"/>
              <a:t>eu</a:t>
            </a:r>
            <a:r>
              <a:rPr lang="en-GB" dirty="0"/>
              <a:t> </a:t>
            </a:r>
            <a:r>
              <a:rPr lang="en-GB" dirty="0" err="1"/>
              <a:t>hunain</a:t>
            </a:r>
            <a:r>
              <a:rPr lang="en-GB" dirty="0"/>
              <a:t>.</a:t>
            </a:r>
          </a:p>
          <a:p>
            <a:r>
              <a:rPr lang="en-GB" dirty="0" err="1"/>
              <a:t>Caniatáu</a:t>
            </a:r>
            <a:r>
              <a:rPr lang="en-GB" dirty="0"/>
              <a:t> </a:t>
            </a:r>
            <a:r>
              <a:rPr lang="en-GB" dirty="0" err="1"/>
              <a:t>amser</a:t>
            </a:r>
            <a:r>
              <a:rPr lang="en-GB" dirty="0"/>
              <a:t> di-</a:t>
            </a:r>
            <a:r>
              <a:rPr lang="en-GB" dirty="0" err="1"/>
              <a:t>dor</a:t>
            </a:r>
            <a:r>
              <a:rPr lang="en-GB" dirty="0"/>
              <a:t> </a:t>
            </a:r>
            <a:r>
              <a:rPr lang="en-GB" dirty="0" err="1"/>
              <a:t>i</a:t>
            </a:r>
            <a:r>
              <a:rPr lang="en-GB" dirty="0"/>
              <a:t> </a:t>
            </a:r>
            <a:r>
              <a:rPr lang="en-GB" dirty="0" err="1"/>
              <a:t>fabanod</a:t>
            </a:r>
            <a:r>
              <a:rPr lang="en-GB" dirty="0"/>
              <a:t> </a:t>
            </a:r>
            <a:r>
              <a:rPr lang="en-GB" dirty="0" err="1"/>
              <a:t>chwarae</a:t>
            </a:r>
            <a:r>
              <a:rPr lang="en-GB" dirty="0"/>
              <a:t>.</a:t>
            </a:r>
          </a:p>
          <a:p>
            <a:r>
              <a:rPr lang="en-GB" dirty="0"/>
              <a:t>Mae </a:t>
            </a:r>
            <a:r>
              <a:rPr lang="en-GB" dirty="0" err="1"/>
              <a:t>babanod</a:t>
            </a:r>
            <a:r>
              <a:rPr lang="en-GB" dirty="0"/>
              <a:t> </a:t>
            </a:r>
            <a:r>
              <a:rPr lang="en-GB" dirty="0" err="1"/>
              <a:t>yn</a:t>
            </a:r>
            <a:r>
              <a:rPr lang="en-GB" dirty="0"/>
              <a:t> </a:t>
            </a:r>
            <a:r>
              <a:rPr lang="en-GB" dirty="0" err="1"/>
              <a:t>anfon</a:t>
            </a:r>
            <a:r>
              <a:rPr lang="en-GB" dirty="0"/>
              <a:t> </a:t>
            </a:r>
            <a:r>
              <a:rPr lang="en-GB" dirty="0" err="1"/>
              <a:t>cwcis</a:t>
            </a:r>
            <a:r>
              <a:rPr lang="en-GB" dirty="0"/>
              <a:t> atom </a:t>
            </a:r>
            <a:r>
              <a:rPr lang="en-GB" dirty="0" err="1"/>
              <a:t>drwy'r</a:t>
            </a:r>
            <a:r>
              <a:rPr lang="en-GB" dirty="0"/>
              <a:t> </a:t>
            </a:r>
            <a:r>
              <a:rPr lang="en-GB" dirty="0" err="1"/>
              <a:t>amser</a:t>
            </a:r>
            <a:r>
              <a:rPr lang="en-GB" dirty="0"/>
              <a:t>. </a:t>
            </a:r>
            <a:r>
              <a:rPr lang="en-GB" dirty="0" err="1"/>
              <a:t>Tiwniwch</a:t>
            </a:r>
            <a:r>
              <a:rPr lang="en-GB" dirty="0"/>
              <a:t> </a:t>
            </a:r>
            <a:r>
              <a:rPr lang="en-GB" dirty="0" err="1"/>
              <a:t>i</a:t>
            </a:r>
            <a:r>
              <a:rPr lang="en-GB" dirty="0"/>
              <a:t> </a:t>
            </a:r>
            <a:r>
              <a:rPr lang="en-GB" dirty="0" err="1"/>
              <a:t>mewn</a:t>
            </a:r>
            <a:r>
              <a:rPr lang="en-GB" dirty="0"/>
              <a:t> </a:t>
            </a:r>
            <a:r>
              <a:rPr lang="en-GB" dirty="0" err="1"/>
              <a:t>yn</a:t>
            </a:r>
            <a:r>
              <a:rPr lang="en-GB" dirty="0"/>
              <a:t> </a:t>
            </a:r>
            <a:r>
              <a:rPr lang="en-GB" dirty="0" err="1"/>
              <a:t>barchus</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B267D70D-FACE-4755-8BDF-393F7534A759}"/>
              </a:ext>
            </a:extLst>
          </p:cNvPr>
          <p:cNvSpPr>
            <a:spLocks noGrp="1"/>
          </p:cNvSpPr>
          <p:nvPr>
            <p:ph sz="half" idx="2"/>
          </p:nvPr>
        </p:nvSpPr>
        <p:spPr/>
        <p:txBody>
          <a:bodyPr>
            <a:normAutofit fontScale="70000" lnSpcReduction="20000"/>
          </a:bodyPr>
          <a:lstStyle/>
          <a:p>
            <a:r>
              <a:rPr lang="en-GB" dirty="0"/>
              <a:t>Full Attention – especially when involved in the Caring activity times.</a:t>
            </a:r>
          </a:p>
          <a:p>
            <a:r>
              <a:rPr lang="en-GB" dirty="0"/>
              <a:t>Slow Down.</a:t>
            </a:r>
          </a:p>
          <a:p>
            <a:r>
              <a:rPr lang="en-GB" dirty="0"/>
              <a:t>Build Trust, and your Relationship, during the Caring activity times.</a:t>
            </a:r>
          </a:p>
          <a:p>
            <a:r>
              <a:rPr lang="en-GB" dirty="0"/>
              <a:t>‘With’ – and not ‘To’.</a:t>
            </a:r>
          </a:p>
          <a:p>
            <a:r>
              <a:rPr lang="en-GB" dirty="0"/>
              <a:t>Babies are never put into a position which they cannot get into by themselves.</a:t>
            </a:r>
          </a:p>
          <a:p>
            <a:r>
              <a:rPr lang="en-GB" dirty="0"/>
              <a:t>Allow babies uninterrupted time for play.</a:t>
            </a:r>
          </a:p>
          <a:p>
            <a:r>
              <a:rPr lang="en-GB" dirty="0"/>
              <a:t>Babies send us cues all the time. Tune in respectfully.</a:t>
            </a:r>
          </a:p>
          <a:p>
            <a:endParaRPr lang="en-GB" dirty="0"/>
          </a:p>
        </p:txBody>
      </p:sp>
    </p:spTree>
    <p:extLst>
      <p:ext uri="{BB962C8B-B14F-4D97-AF65-F5344CB8AC3E}">
        <p14:creationId xmlns:p14="http://schemas.microsoft.com/office/powerpoint/2010/main" val="4110188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FC2258-21DB-42B7-8C19-5001F16E4A37}"/>
              </a:ext>
            </a:extLst>
          </p:cNvPr>
          <p:cNvSpPr>
            <a:spLocks noGrp="1"/>
          </p:cNvSpPr>
          <p:nvPr>
            <p:ph type="title"/>
          </p:nvPr>
        </p:nvSpPr>
        <p:spPr/>
        <p:txBody>
          <a:bodyPr/>
          <a:lstStyle/>
          <a:p>
            <a:r>
              <a:rPr lang="en-GB" dirty="0" err="1"/>
              <a:t>Pikler</a:t>
            </a:r>
            <a:endParaRPr lang="en-GB" dirty="0"/>
          </a:p>
        </p:txBody>
      </p:sp>
      <p:sp>
        <p:nvSpPr>
          <p:cNvPr id="5" name="Content Placeholder 4">
            <a:extLst>
              <a:ext uri="{FF2B5EF4-FFF2-40B4-BE49-F238E27FC236}">
                <a16:creationId xmlns:a16="http://schemas.microsoft.com/office/drawing/2014/main" id="{685FD48A-527C-4212-83E6-75BBCB9DB42D}"/>
              </a:ext>
            </a:extLst>
          </p:cNvPr>
          <p:cNvSpPr>
            <a:spLocks noGrp="1"/>
          </p:cNvSpPr>
          <p:nvPr>
            <p:ph sz="half" idx="1"/>
          </p:nvPr>
        </p:nvSpPr>
        <p:spPr/>
        <p:txBody>
          <a:bodyPr>
            <a:normAutofit/>
          </a:bodyPr>
          <a:lstStyle/>
          <a:p>
            <a:r>
              <a:rPr lang="en-GB" dirty="0" err="1"/>
              <a:t>Rhyddid</a:t>
            </a:r>
            <a:r>
              <a:rPr lang="en-GB" dirty="0"/>
              <a:t> </a:t>
            </a:r>
            <a:r>
              <a:rPr lang="en-GB" dirty="0" err="1"/>
              <a:t>i</a:t>
            </a:r>
            <a:r>
              <a:rPr lang="en-GB" dirty="0"/>
              <a:t> </a:t>
            </a:r>
            <a:r>
              <a:rPr lang="en-GB" dirty="0" err="1"/>
              <a:t>symud</a:t>
            </a:r>
            <a:r>
              <a:rPr lang="en-GB" dirty="0"/>
              <a:t> </a:t>
            </a:r>
            <a:r>
              <a:rPr lang="en-GB" dirty="0" err="1"/>
              <a:t>yn</a:t>
            </a:r>
            <a:r>
              <a:rPr lang="en-GB" dirty="0"/>
              <a:t> </a:t>
            </a:r>
            <a:r>
              <a:rPr lang="en-GB" dirty="0" err="1"/>
              <a:t>llwyr</a:t>
            </a:r>
            <a:r>
              <a:rPr lang="en-GB" dirty="0"/>
              <a:t>.  </a:t>
            </a:r>
          </a:p>
          <a:p>
            <a:r>
              <a:rPr lang="en-GB" dirty="0" err="1"/>
              <a:t>Pwysigrwydd</a:t>
            </a:r>
            <a:r>
              <a:rPr lang="en-GB" dirty="0"/>
              <a:t> </a:t>
            </a:r>
            <a:r>
              <a:rPr lang="en-GB" dirty="0" err="1"/>
              <a:t>eithriadol</a:t>
            </a:r>
            <a:r>
              <a:rPr lang="en-GB" dirty="0"/>
              <a:t> </a:t>
            </a:r>
            <a:r>
              <a:rPr lang="en-GB" dirty="0" err="1"/>
              <a:t>gofal</a:t>
            </a:r>
            <a:r>
              <a:rPr lang="en-GB" dirty="0"/>
              <a:t> </a:t>
            </a:r>
            <a:r>
              <a:rPr lang="en-GB" dirty="0" err="1"/>
              <a:t>cyffyrddus</a:t>
            </a:r>
            <a:r>
              <a:rPr lang="en-GB" dirty="0"/>
              <a:t> a </a:t>
            </a:r>
            <a:r>
              <a:rPr lang="en-GB" dirty="0" err="1"/>
              <a:t>pharchus</a:t>
            </a:r>
            <a:r>
              <a:rPr lang="en-GB" dirty="0"/>
              <a:t> </a:t>
            </a:r>
            <a:r>
              <a:rPr lang="en-GB" dirty="0" err="1"/>
              <a:t>ym</a:t>
            </a:r>
            <a:r>
              <a:rPr lang="en-GB" dirty="0"/>
              <a:t> </a:t>
            </a:r>
            <a:r>
              <a:rPr lang="en-GB" dirty="0" err="1"/>
              <a:t>mherthynas</a:t>
            </a:r>
            <a:r>
              <a:rPr lang="en-GB" dirty="0"/>
              <a:t> y </a:t>
            </a:r>
            <a:r>
              <a:rPr lang="en-GB" dirty="0" err="1"/>
              <a:t>baban</a:t>
            </a:r>
            <a:r>
              <a:rPr lang="en-GB" dirty="0"/>
              <a:t> </a:t>
            </a:r>
            <a:r>
              <a:rPr lang="en-GB" dirty="0" err="1"/>
              <a:t>a'r</a:t>
            </a:r>
            <a:r>
              <a:rPr lang="en-GB" dirty="0"/>
              <a:t> </a:t>
            </a:r>
            <a:r>
              <a:rPr lang="en-GB" dirty="0" err="1"/>
              <a:t>oedolyn</a:t>
            </a:r>
            <a:r>
              <a:rPr lang="en-GB" dirty="0"/>
              <a:t> </a:t>
            </a:r>
            <a:r>
              <a:rPr lang="en-GB" dirty="0" err="1"/>
              <a:t>sy'n</a:t>
            </a:r>
            <a:r>
              <a:rPr lang="en-GB" dirty="0"/>
              <a:t> </a:t>
            </a:r>
            <a:r>
              <a:rPr lang="en-GB" dirty="0" err="1"/>
              <a:t>gofalu</a:t>
            </a:r>
            <a:r>
              <a:rPr lang="en-GB" dirty="0"/>
              <a:t> </a:t>
            </a:r>
            <a:r>
              <a:rPr lang="en-GB" dirty="0" err="1"/>
              <a:t>amdano</a:t>
            </a:r>
            <a:r>
              <a:rPr lang="en-GB" dirty="0"/>
              <a:t>. </a:t>
            </a:r>
          </a:p>
          <a:p>
            <a:endParaRPr lang="en-GB" dirty="0"/>
          </a:p>
        </p:txBody>
      </p:sp>
      <p:sp>
        <p:nvSpPr>
          <p:cNvPr id="6" name="Content Placeholder 5">
            <a:extLst>
              <a:ext uri="{FF2B5EF4-FFF2-40B4-BE49-F238E27FC236}">
                <a16:creationId xmlns:a16="http://schemas.microsoft.com/office/drawing/2014/main" id="{58683269-F34E-4787-A142-4DDAC2D00333}"/>
              </a:ext>
            </a:extLst>
          </p:cNvPr>
          <p:cNvSpPr>
            <a:spLocks noGrp="1"/>
          </p:cNvSpPr>
          <p:nvPr>
            <p:ph sz="half" idx="2"/>
          </p:nvPr>
        </p:nvSpPr>
        <p:spPr/>
        <p:txBody>
          <a:bodyPr>
            <a:normAutofit/>
          </a:bodyPr>
          <a:lstStyle/>
          <a:p>
            <a:r>
              <a:rPr lang="en-GB" dirty="0"/>
              <a:t>Complete freedom of movement.  </a:t>
            </a:r>
          </a:p>
          <a:p>
            <a:r>
              <a:rPr lang="en-GB" dirty="0"/>
              <a:t>The outstanding importance of tactful and respectful care in the relationship of the infant and the adult caring for him. </a:t>
            </a:r>
          </a:p>
        </p:txBody>
      </p:sp>
    </p:spTree>
    <p:extLst>
      <p:ext uri="{BB962C8B-B14F-4D97-AF65-F5344CB8AC3E}">
        <p14:creationId xmlns:p14="http://schemas.microsoft.com/office/powerpoint/2010/main" val="2384965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D43CD-F039-4A78-8438-B4326102FF55}"/>
              </a:ext>
            </a:extLst>
          </p:cNvPr>
          <p:cNvSpPr>
            <a:spLocks noGrp="1"/>
          </p:cNvSpPr>
          <p:nvPr>
            <p:ph type="title"/>
          </p:nvPr>
        </p:nvSpPr>
        <p:spPr/>
        <p:txBody>
          <a:bodyPr/>
          <a:lstStyle/>
          <a:p>
            <a:r>
              <a:rPr lang="en-GB" dirty="0"/>
              <a:t>Observation of Boris/</a:t>
            </a:r>
            <a:r>
              <a:rPr lang="en-GB" dirty="0" err="1"/>
              <a:t>Arsylwi</a:t>
            </a:r>
            <a:r>
              <a:rPr lang="en-GB" dirty="0"/>
              <a:t> Boris.</a:t>
            </a:r>
          </a:p>
        </p:txBody>
      </p:sp>
      <p:sp>
        <p:nvSpPr>
          <p:cNvPr id="3" name="Content Placeholder 2">
            <a:extLst>
              <a:ext uri="{FF2B5EF4-FFF2-40B4-BE49-F238E27FC236}">
                <a16:creationId xmlns:a16="http://schemas.microsoft.com/office/drawing/2014/main" id="{052B9219-3600-4FAE-A754-15DBCAA4FBBE}"/>
              </a:ext>
            </a:extLst>
          </p:cNvPr>
          <p:cNvSpPr>
            <a:spLocks noGrp="1"/>
          </p:cNvSpPr>
          <p:nvPr>
            <p:ph sz="half" idx="1"/>
          </p:nvPr>
        </p:nvSpPr>
        <p:spPr/>
        <p:txBody>
          <a:bodyPr/>
          <a:lstStyle/>
          <a:p>
            <a:r>
              <a:rPr lang="en-GB" dirty="0" err="1"/>
              <a:t>Trafod</a:t>
            </a:r>
            <a:r>
              <a:rPr lang="en-GB" dirty="0"/>
              <a:t> </a:t>
            </a:r>
            <a:r>
              <a:rPr lang="en-GB" dirty="0" err="1"/>
              <a:t>ymddygiad</a:t>
            </a:r>
            <a:r>
              <a:rPr lang="en-GB" dirty="0"/>
              <a:t> Boris a </a:t>
            </a:r>
            <a:r>
              <a:rPr lang="en-GB" dirty="0" err="1"/>
              <a:t>rôl</a:t>
            </a:r>
            <a:r>
              <a:rPr lang="en-GB" dirty="0"/>
              <a:t> y </a:t>
            </a:r>
            <a:r>
              <a:rPr lang="en-GB" dirty="0" err="1"/>
              <a:t>therapydd</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D7CDD0DE-1D93-4C41-AE4B-07735D575992}"/>
              </a:ext>
            </a:extLst>
          </p:cNvPr>
          <p:cNvSpPr>
            <a:spLocks noGrp="1"/>
          </p:cNvSpPr>
          <p:nvPr>
            <p:ph sz="half" idx="2"/>
          </p:nvPr>
        </p:nvSpPr>
        <p:spPr/>
        <p:txBody>
          <a:bodyPr/>
          <a:lstStyle/>
          <a:p>
            <a:r>
              <a:rPr lang="en-GB" dirty="0">
                <a:hlinkClick r:id="rId2"/>
              </a:rPr>
              <a:t>https://librarysearch.uwtsd.ac.uk/permalink/44WHELF_UWTSD/1ir6fgh/cdi_proquest_miscellaneous_1673376379</a:t>
            </a:r>
            <a:endParaRPr lang="en-GB" dirty="0"/>
          </a:p>
          <a:p>
            <a:endParaRPr lang="en-GB" dirty="0"/>
          </a:p>
          <a:p>
            <a:r>
              <a:rPr lang="en-GB" dirty="0"/>
              <a:t>Discuss Boris’s behaviour and the role of the therapist.</a:t>
            </a:r>
          </a:p>
          <a:p>
            <a:endParaRPr lang="en-GB" dirty="0"/>
          </a:p>
          <a:p>
            <a:endParaRPr lang="en-GB" dirty="0"/>
          </a:p>
        </p:txBody>
      </p:sp>
    </p:spTree>
    <p:extLst>
      <p:ext uri="{BB962C8B-B14F-4D97-AF65-F5344CB8AC3E}">
        <p14:creationId xmlns:p14="http://schemas.microsoft.com/office/powerpoint/2010/main" val="250388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E5263C07-F339-4451-9BB4-98797BE89F26}"/>
              </a:ext>
            </a:extLst>
          </p:cNvPr>
          <p:cNvSpPr>
            <a:spLocks noGrp="1"/>
          </p:cNvSpPr>
          <p:nvPr>
            <p:ph type="title"/>
          </p:nvPr>
        </p:nvSpPr>
        <p:spPr>
          <a:xfrm>
            <a:off x="609601" y="273050"/>
            <a:ext cx="4011084" cy="1162050"/>
          </a:xfrm>
        </p:spPr>
        <p:txBody>
          <a:bodyPr/>
          <a:lstStyle/>
          <a:p>
            <a:r>
              <a:rPr lang="en-US" dirty="0"/>
              <a:t>A </a:t>
            </a:r>
            <a:r>
              <a:rPr lang="en-US" dirty="0" err="1"/>
              <a:t>Pikler</a:t>
            </a:r>
            <a:r>
              <a:rPr lang="en-US" dirty="0"/>
              <a:t> climbing Arch.</a:t>
            </a:r>
          </a:p>
        </p:txBody>
      </p:sp>
      <p:pic>
        <p:nvPicPr>
          <p:cNvPr id="2050" name="Picture 2" descr="See the source image">
            <a:extLst>
              <a:ext uri="{FF2B5EF4-FFF2-40B4-BE49-F238E27FC236}">
                <a16:creationId xmlns:a16="http://schemas.microsoft.com/office/drawing/2014/main" id="{620EFAE1-C3A8-4599-ADE5-5789E8D357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335" r="-1" b="3777"/>
          <a:stretch/>
        </p:blipFill>
        <p:spPr bwMode="auto">
          <a:xfrm>
            <a:off x="4766733" y="273051"/>
            <a:ext cx="6815667" cy="5172173"/>
          </a:xfrm>
          <a:prstGeom prst="rect">
            <a:avLst/>
          </a:prstGeom>
          <a:solidFill>
            <a:srgbClr val="FFFFFF"/>
          </a:solidFill>
        </p:spPr>
      </p:pic>
      <p:sp>
        <p:nvSpPr>
          <p:cNvPr id="73" name="Text Placeholder 3">
            <a:extLst>
              <a:ext uri="{FF2B5EF4-FFF2-40B4-BE49-F238E27FC236}">
                <a16:creationId xmlns:a16="http://schemas.microsoft.com/office/drawing/2014/main" id="{C4F6EEE4-95F1-4C32-BE64-989B79EDB985}"/>
              </a:ext>
            </a:extLst>
          </p:cNvPr>
          <p:cNvSpPr>
            <a:spLocks noGrp="1"/>
          </p:cNvSpPr>
          <p:nvPr>
            <p:ph type="body" sz="half" idx="2"/>
          </p:nvPr>
        </p:nvSpPr>
        <p:spPr>
          <a:xfrm>
            <a:off x="609601" y="1435101"/>
            <a:ext cx="4011084" cy="4029891"/>
          </a:xfrm>
        </p:spPr>
        <p:txBody>
          <a:bodyPr>
            <a:normAutofit/>
          </a:bodyPr>
          <a:lstStyle/>
          <a:p>
            <a:r>
              <a:rPr lang="en-US" sz="2000" dirty="0"/>
              <a:t>Can you describe links to theories here.  </a:t>
            </a:r>
          </a:p>
          <a:p>
            <a:r>
              <a:rPr lang="en-US" sz="2000" dirty="0"/>
              <a:t>How can this arch facilitate development?</a:t>
            </a:r>
          </a:p>
          <a:p>
            <a:endParaRPr lang="en-US" sz="2000" dirty="0"/>
          </a:p>
          <a:p>
            <a:r>
              <a:rPr lang="en-US" sz="2000" dirty="0" err="1"/>
              <a:t>Allwch</a:t>
            </a:r>
            <a:r>
              <a:rPr lang="en-US" sz="2000" dirty="0"/>
              <a:t> chi </a:t>
            </a:r>
            <a:r>
              <a:rPr lang="en-US" sz="2000" dirty="0" err="1"/>
              <a:t>ddisgrifio</a:t>
            </a:r>
            <a:r>
              <a:rPr lang="en-US" sz="2000" dirty="0"/>
              <a:t> </a:t>
            </a:r>
            <a:r>
              <a:rPr lang="en-US" sz="2000" dirty="0" err="1"/>
              <a:t>dolenni</a:t>
            </a:r>
            <a:r>
              <a:rPr lang="en-US" sz="2000" dirty="0"/>
              <a:t> </a:t>
            </a:r>
            <a:r>
              <a:rPr lang="en-US" sz="2000" dirty="0" err="1"/>
              <a:t>i</a:t>
            </a:r>
            <a:r>
              <a:rPr lang="en-US" sz="2000" dirty="0"/>
              <a:t> </a:t>
            </a:r>
            <a:r>
              <a:rPr lang="en-US" sz="2000" dirty="0" err="1"/>
              <a:t>ddamcaniaethau</a:t>
            </a:r>
            <a:r>
              <a:rPr lang="en-US" sz="2000" dirty="0"/>
              <a:t> </a:t>
            </a:r>
            <a:r>
              <a:rPr lang="en-US" sz="2000" dirty="0" err="1"/>
              <a:t>yma</a:t>
            </a:r>
            <a:r>
              <a:rPr lang="en-US" sz="2000" dirty="0"/>
              <a:t>.  </a:t>
            </a:r>
          </a:p>
          <a:p>
            <a:r>
              <a:rPr lang="en-US" sz="2000" dirty="0"/>
              <a:t>Sut y gall y bwa </a:t>
            </a:r>
            <a:r>
              <a:rPr lang="en-US" sz="2000" dirty="0" err="1"/>
              <a:t>hwn</a:t>
            </a:r>
            <a:r>
              <a:rPr lang="en-US" sz="2000" dirty="0"/>
              <a:t> </a:t>
            </a:r>
            <a:r>
              <a:rPr lang="en-US" sz="2000" dirty="0" err="1"/>
              <a:t>hwyluso</a:t>
            </a:r>
            <a:r>
              <a:rPr lang="en-US" sz="2000" dirty="0"/>
              <a:t> </a:t>
            </a:r>
            <a:r>
              <a:rPr lang="en-US" sz="2000" dirty="0" err="1"/>
              <a:t>datblygiad</a:t>
            </a:r>
            <a:r>
              <a:rPr lang="en-US" sz="2000" dirty="0"/>
              <a:t>?</a:t>
            </a:r>
          </a:p>
          <a:p>
            <a:endParaRPr lang="en-US" sz="2000" dirty="0"/>
          </a:p>
        </p:txBody>
      </p:sp>
    </p:spTree>
    <p:extLst>
      <p:ext uri="{BB962C8B-B14F-4D97-AF65-F5344CB8AC3E}">
        <p14:creationId xmlns:p14="http://schemas.microsoft.com/office/powerpoint/2010/main" val="763001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BB7DCA-E939-46FA-9C80-809842803F6B}"/>
              </a:ext>
            </a:extLst>
          </p:cNvPr>
          <p:cNvSpPr>
            <a:spLocks noGrp="1"/>
          </p:cNvSpPr>
          <p:nvPr>
            <p:ph type="title"/>
          </p:nvPr>
        </p:nvSpPr>
        <p:spPr/>
        <p:txBody>
          <a:bodyPr/>
          <a:lstStyle/>
          <a:p>
            <a:r>
              <a:rPr lang="en-GB" dirty="0"/>
              <a:t>Outdoor Environments</a:t>
            </a:r>
          </a:p>
        </p:txBody>
      </p:sp>
      <p:sp>
        <p:nvSpPr>
          <p:cNvPr id="5" name="Content Placeholder 4">
            <a:extLst>
              <a:ext uri="{FF2B5EF4-FFF2-40B4-BE49-F238E27FC236}">
                <a16:creationId xmlns:a16="http://schemas.microsoft.com/office/drawing/2014/main" id="{D7DF407F-DA64-47CB-BEE6-D209BDE41458}"/>
              </a:ext>
            </a:extLst>
          </p:cNvPr>
          <p:cNvSpPr>
            <a:spLocks noGrp="1"/>
          </p:cNvSpPr>
          <p:nvPr>
            <p:ph sz="half" idx="1"/>
          </p:nvPr>
        </p:nvSpPr>
        <p:spPr/>
        <p:txBody>
          <a:bodyPr>
            <a:normAutofit fontScale="77500" lnSpcReduction="20000"/>
          </a:bodyPr>
          <a:lstStyle/>
          <a:p>
            <a:r>
              <a:rPr lang="en-GB" dirty="0" err="1"/>
              <a:t>Rydym</a:t>
            </a:r>
            <a:r>
              <a:rPr lang="en-GB" dirty="0"/>
              <a:t> </a:t>
            </a:r>
            <a:r>
              <a:rPr lang="en-GB" dirty="0" err="1"/>
              <a:t>yn</a:t>
            </a:r>
            <a:r>
              <a:rPr lang="en-GB" dirty="0"/>
              <a:t> </a:t>
            </a:r>
            <a:r>
              <a:rPr lang="en-GB" dirty="0" err="1"/>
              <a:t>defnyddio</a:t>
            </a:r>
            <a:r>
              <a:rPr lang="en-GB" dirty="0"/>
              <a:t> </a:t>
            </a:r>
            <a:r>
              <a:rPr lang="en-GB" dirty="0" err="1"/>
              <a:t>ein</a:t>
            </a:r>
            <a:r>
              <a:rPr lang="en-GB" dirty="0"/>
              <a:t> </a:t>
            </a:r>
            <a:r>
              <a:rPr lang="en-GB" dirty="0" err="1"/>
              <a:t>holl</a:t>
            </a:r>
            <a:r>
              <a:rPr lang="en-GB" dirty="0"/>
              <a:t> </a:t>
            </a:r>
            <a:r>
              <a:rPr lang="en-GB" dirty="0" err="1"/>
              <a:t>synhwyrau</a:t>
            </a:r>
            <a:r>
              <a:rPr lang="en-GB" dirty="0"/>
              <a:t> pan </a:t>
            </a:r>
            <a:r>
              <a:rPr lang="en-GB" dirty="0" err="1"/>
              <a:t>fyddwn</a:t>
            </a:r>
            <a:r>
              <a:rPr lang="en-GB" dirty="0"/>
              <a:t> </a:t>
            </a:r>
            <a:r>
              <a:rPr lang="en-GB" dirty="0" err="1"/>
              <a:t>yn</a:t>
            </a:r>
            <a:r>
              <a:rPr lang="en-GB" dirty="0"/>
              <a:t> </a:t>
            </a:r>
            <a:r>
              <a:rPr lang="en-GB" dirty="0" err="1"/>
              <a:t>profi'r</a:t>
            </a:r>
            <a:r>
              <a:rPr lang="en-GB" dirty="0"/>
              <a:t> </a:t>
            </a:r>
            <a:r>
              <a:rPr lang="en-GB" dirty="0" err="1"/>
              <a:t>awyr</a:t>
            </a:r>
            <a:r>
              <a:rPr lang="en-GB" dirty="0"/>
              <a:t> </a:t>
            </a:r>
            <a:r>
              <a:rPr lang="en-GB" dirty="0" err="1"/>
              <a:t>agored</a:t>
            </a:r>
            <a:r>
              <a:rPr lang="en-GB" dirty="0"/>
              <a:t> </a:t>
            </a:r>
            <a:r>
              <a:rPr lang="en-GB" dirty="0" err="1"/>
              <a:t>gan</a:t>
            </a:r>
            <a:r>
              <a:rPr lang="en-GB" dirty="0"/>
              <a:t> </a:t>
            </a:r>
            <a:r>
              <a:rPr lang="en-GB" dirty="0" err="1"/>
              <a:t>wneud</a:t>
            </a:r>
            <a:r>
              <a:rPr lang="en-GB" dirty="0"/>
              <a:t> y </a:t>
            </a:r>
            <a:r>
              <a:rPr lang="en-GB" dirty="0" err="1"/>
              <a:t>profiad</a:t>
            </a:r>
            <a:r>
              <a:rPr lang="en-GB" dirty="0"/>
              <a:t> </a:t>
            </a:r>
            <a:r>
              <a:rPr lang="en-GB" dirty="0" err="1"/>
              <a:t>yn</a:t>
            </a:r>
            <a:r>
              <a:rPr lang="en-GB" dirty="0"/>
              <a:t> </a:t>
            </a:r>
            <a:r>
              <a:rPr lang="en-GB" dirty="0" err="1"/>
              <a:t>gyfoethocach</a:t>
            </a:r>
            <a:r>
              <a:rPr lang="en-GB" dirty="0"/>
              <a:t> ac </a:t>
            </a:r>
            <a:r>
              <a:rPr lang="en-GB" dirty="0" err="1"/>
              <a:t>yn</a:t>
            </a:r>
            <a:r>
              <a:rPr lang="en-GB" dirty="0"/>
              <a:t> </a:t>
            </a:r>
            <a:r>
              <a:rPr lang="en-GB" dirty="0" err="1"/>
              <a:t>fwy</a:t>
            </a:r>
            <a:r>
              <a:rPr lang="en-GB" dirty="0"/>
              <a:t> </a:t>
            </a:r>
            <a:r>
              <a:rPr lang="en-GB" dirty="0" err="1"/>
              <a:t>cofiadwy</a:t>
            </a:r>
            <a:r>
              <a:rPr lang="en-GB" dirty="0"/>
              <a:t>.</a:t>
            </a:r>
          </a:p>
          <a:p>
            <a:r>
              <a:rPr lang="en-GB" dirty="0"/>
              <a:t>Mae </a:t>
            </a:r>
            <a:r>
              <a:rPr lang="en-GB" dirty="0" err="1"/>
              <a:t>ymgysylltu</a:t>
            </a:r>
            <a:r>
              <a:rPr lang="en-GB" dirty="0"/>
              <a:t> </a:t>
            </a:r>
            <a:r>
              <a:rPr lang="en-GB" dirty="0" err="1"/>
              <a:t>â'r</a:t>
            </a:r>
            <a:r>
              <a:rPr lang="en-GB" dirty="0"/>
              <a:t> </a:t>
            </a:r>
            <a:r>
              <a:rPr lang="en-GB" dirty="0" err="1"/>
              <a:t>awyr</a:t>
            </a:r>
            <a:r>
              <a:rPr lang="en-GB" dirty="0"/>
              <a:t> </a:t>
            </a:r>
            <a:r>
              <a:rPr lang="en-GB" dirty="0" err="1"/>
              <a:t>agored</a:t>
            </a:r>
            <a:r>
              <a:rPr lang="en-GB" dirty="0"/>
              <a:t> </a:t>
            </a:r>
            <a:r>
              <a:rPr lang="en-GB" dirty="0" err="1"/>
              <a:t>yn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gael</a:t>
            </a:r>
            <a:r>
              <a:rPr lang="en-GB" dirty="0"/>
              <a:t> </a:t>
            </a:r>
            <a:r>
              <a:rPr lang="en-GB" dirty="0" err="1"/>
              <a:t>ymdeimlad</a:t>
            </a:r>
            <a:r>
              <a:rPr lang="en-GB" dirty="0"/>
              <a:t> </a:t>
            </a:r>
            <a:r>
              <a:rPr lang="en-GB" dirty="0" err="1"/>
              <a:t>o'r</a:t>
            </a:r>
            <a:r>
              <a:rPr lang="en-GB" dirty="0"/>
              <a:t> </a:t>
            </a:r>
            <a:r>
              <a:rPr lang="en-GB" dirty="0" err="1"/>
              <a:t>cynefin</a:t>
            </a:r>
            <a:r>
              <a:rPr lang="en-GB" dirty="0"/>
              <a:t> ac </a:t>
            </a:r>
            <a:r>
              <a:rPr lang="en-GB" dirty="0" err="1"/>
              <a:t>i</a:t>
            </a:r>
            <a:r>
              <a:rPr lang="en-GB" dirty="0"/>
              <a:t> </a:t>
            </a:r>
            <a:r>
              <a:rPr lang="en-GB" dirty="0" err="1"/>
              <a:t>wireddu</a:t>
            </a:r>
            <a:r>
              <a:rPr lang="en-GB" dirty="0"/>
              <a:t> </a:t>
            </a:r>
            <a:r>
              <a:rPr lang="en-GB" dirty="0" err="1"/>
              <a:t>pedwar</a:t>
            </a:r>
            <a:r>
              <a:rPr lang="en-GB" dirty="0"/>
              <a:t> </a:t>
            </a:r>
            <a:r>
              <a:rPr lang="en-GB" dirty="0" err="1"/>
              <a:t>diben</a:t>
            </a:r>
            <a:r>
              <a:rPr lang="en-GB" dirty="0"/>
              <a:t> </a:t>
            </a:r>
            <a:r>
              <a:rPr lang="en-GB" dirty="0" err="1"/>
              <a:t>Cwricwlwm</a:t>
            </a:r>
            <a:r>
              <a:rPr lang="en-GB" dirty="0"/>
              <a:t> </a:t>
            </a:r>
            <a:r>
              <a:rPr lang="en-GB" dirty="0" err="1"/>
              <a:t>i</a:t>
            </a:r>
            <a:r>
              <a:rPr lang="en-GB" dirty="0"/>
              <a:t> </a:t>
            </a:r>
            <a:r>
              <a:rPr lang="en-GB" dirty="0" err="1"/>
              <a:t>Gymru</a:t>
            </a:r>
            <a:r>
              <a:rPr lang="en-GB" dirty="0"/>
              <a:t>.</a:t>
            </a:r>
          </a:p>
          <a:p>
            <a:r>
              <a:rPr lang="en-GB" dirty="0"/>
              <a:t>Mae bod </a:t>
            </a:r>
            <a:r>
              <a:rPr lang="en-GB" dirty="0" err="1"/>
              <a:t>yn</a:t>
            </a:r>
            <a:r>
              <a:rPr lang="en-GB" dirty="0"/>
              <a:t> </a:t>
            </a:r>
            <a:r>
              <a:rPr lang="en-GB" dirty="0" err="1"/>
              <a:t>yr</a:t>
            </a:r>
            <a:r>
              <a:rPr lang="en-GB" dirty="0"/>
              <a:t> </a:t>
            </a:r>
            <a:r>
              <a:rPr lang="en-GB" dirty="0" err="1"/>
              <a:t>awyr</a:t>
            </a:r>
            <a:r>
              <a:rPr lang="en-GB" dirty="0"/>
              <a:t> </a:t>
            </a:r>
            <a:r>
              <a:rPr lang="en-GB" dirty="0" err="1"/>
              <a:t>agored</a:t>
            </a:r>
            <a:r>
              <a:rPr lang="en-GB" dirty="0"/>
              <a:t> </a:t>
            </a:r>
            <a:r>
              <a:rPr lang="en-GB" dirty="0" err="1"/>
              <a:t>yn</a:t>
            </a:r>
            <a:r>
              <a:rPr lang="en-GB" dirty="0"/>
              <a:t> </a:t>
            </a:r>
            <a:r>
              <a:rPr lang="en-GB" dirty="0" err="1"/>
              <a:t>gwella</a:t>
            </a:r>
            <a:r>
              <a:rPr lang="en-GB" dirty="0"/>
              <a:t> </a:t>
            </a:r>
            <a:r>
              <a:rPr lang="en-GB" dirty="0" err="1"/>
              <a:t>pob</a:t>
            </a:r>
            <a:r>
              <a:rPr lang="en-GB" dirty="0"/>
              <a:t> </a:t>
            </a:r>
            <a:r>
              <a:rPr lang="en-GB" dirty="0" err="1"/>
              <a:t>agwedd</a:t>
            </a:r>
            <a:r>
              <a:rPr lang="en-GB" dirty="0"/>
              <a:t> </a:t>
            </a:r>
            <a:r>
              <a:rPr lang="en-GB" dirty="0" err="1"/>
              <a:t>ar</a:t>
            </a:r>
            <a:r>
              <a:rPr lang="en-GB" dirty="0"/>
              <a:t> </a:t>
            </a:r>
            <a:r>
              <a:rPr lang="en-GB" dirty="0" err="1"/>
              <a:t>ddatblygiad</a:t>
            </a:r>
            <a:r>
              <a:rPr lang="en-GB" dirty="0"/>
              <a:t> plant – </a:t>
            </a:r>
            <a:r>
              <a:rPr lang="en-GB" dirty="0" err="1"/>
              <a:t>eu</a:t>
            </a:r>
            <a:r>
              <a:rPr lang="en-GB" dirty="0"/>
              <a:t> </a:t>
            </a:r>
            <a:r>
              <a:rPr lang="en-GB" dirty="0" err="1"/>
              <a:t>datblygiad</a:t>
            </a:r>
            <a:r>
              <a:rPr lang="en-GB" dirty="0"/>
              <a:t> </a:t>
            </a:r>
            <a:r>
              <a:rPr lang="en-GB" dirty="0" err="1"/>
              <a:t>cymdeithasol</a:t>
            </a:r>
            <a:r>
              <a:rPr lang="en-GB" dirty="0"/>
              <a:t>, </a:t>
            </a:r>
            <a:r>
              <a:rPr lang="en-GB" dirty="0" err="1"/>
              <a:t>emosiynol</a:t>
            </a:r>
            <a:r>
              <a:rPr lang="en-GB" dirty="0"/>
              <a:t>, </a:t>
            </a:r>
            <a:r>
              <a:rPr lang="en-GB" dirty="0" err="1"/>
              <a:t>corfforol</a:t>
            </a:r>
            <a:r>
              <a:rPr lang="en-GB" dirty="0"/>
              <a:t>, </a:t>
            </a:r>
            <a:r>
              <a:rPr lang="en-GB" dirty="0" err="1"/>
              <a:t>gwybyddol</a:t>
            </a:r>
            <a:r>
              <a:rPr lang="en-GB" dirty="0"/>
              <a:t>, </a:t>
            </a:r>
            <a:r>
              <a:rPr lang="en-GB" dirty="0" err="1"/>
              <a:t>diwylliannol</a:t>
            </a:r>
            <a:r>
              <a:rPr lang="en-GB" dirty="0"/>
              <a:t> a </a:t>
            </a:r>
            <a:r>
              <a:rPr lang="en-GB" dirty="0" err="1"/>
              <a:t>phersonol</a:t>
            </a:r>
            <a:r>
              <a:rPr lang="en-GB" dirty="0"/>
              <a:t>.</a:t>
            </a:r>
          </a:p>
          <a:p>
            <a:endParaRPr lang="en-GB" dirty="0"/>
          </a:p>
        </p:txBody>
      </p:sp>
      <p:sp>
        <p:nvSpPr>
          <p:cNvPr id="6" name="Content Placeholder 5">
            <a:extLst>
              <a:ext uri="{FF2B5EF4-FFF2-40B4-BE49-F238E27FC236}">
                <a16:creationId xmlns:a16="http://schemas.microsoft.com/office/drawing/2014/main" id="{4A7BF9E7-2AE3-4AE5-AC2D-B2F3B11EB5DD}"/>
              </a:ext>
            </a:extLst>
          </p:cNvPr>
          <p:cNvSpPr>
            <a:spLocks noGrp="1"/>
          </p:cNvSpPr>
          <p:nvPr>
            <p:ph sz="half" idx="2"/>
          </p:nvPr>
        </p:nvSpPr>
        <p:spPr/>
        <p:txBody>
          <a:bodyPr>
            <a:normAutofit fontScale="77500" lnSpcReduction="20000"/>
          </a:bodyPr>
          <a:lstStyle/>
          <a:p>
            <a:pPr algn="l" fontAlgn="base">
              <a:buFont typeface="Arial" panose="020B0604020202020204" pitchFamily="34" charset="0"/>
              <a:buChar char="•"/>
            </a:pPr>
            <a:r>
              <a:rPr lang="en-GB" b="0" i="0" dirty="0">
                <a:effectLst/>
                <a:latin typeface="inherit"/>
              </a:rPr>
              <a:t>We use all our senses when we experience the outdoors therefore making the experience richer and more memorable.</a:t>
            </a:r>
          </a:p>
          <a:p>
            <a:pPr algn="l" fontAlgn="base">
              <a:buFont typeface="Arial" panose="020B0604020202020204" pitchFamily="34" charset="0"/>
              <a:buChar char="•"/>
            </a:pPr>
            <a:r>
              <a:rPr lang="en-GB" b="0" i="0" dirty="0">
                <a:effectLst/>
                <a:latin typeface="inherit"/>
              </a:rPr>
              <a:t>Engaging with the outdoors helps us to gain a sense of </a:t>
            </a:r>
            <a:r>
              <a:rPr lang="en-GB" b="0" i="1" dirty="0" err="1">
                <a:effectLst/>
                <a:latin typeface="inherit"/>
              </a:rPr>
              <a:t>cynefin</a:t>
            </a:r>
            <a:r>
              <a:rPr lang="en-GB" b="0" i="0" dirty="0">
                <a:effectLst/>
                <a:latin typeface="inherit"/>
              </a:rPr>
              <a:t> and to realise the four purposes of Curriculum for Wales.</a:t>
            </a:r>
          </a:p>
          <a:p>
            <a:pPr algn="l" fontAlgn="base">
              <a:buFont typeface="Arial" panose="020B0604020202020204" pitchFamily="34" charset="0"/>
              <a:buChar char="•"/>
            </a:pPr>
            <a:r>
              <a:rPr lang="en-GB" b="0" i="0" dirty="0">
                <a:effectLst/>
                <a:latin typeface="inherit"/>
              </a:rPr>
              <a:t>Being outdoors enhances all aspects of children’s development – their social, emotional, physical, cognitive, cultural and personal development.</a:t>
            </a:r>
          </a:p>
          <a:p>
            <a:endParaRPr lang="en-GB" dirty="0"/>
          </a:p>
        </p:txBody>
      </p:sp>
    </p:spTree>
    <p:extLst>
      <p:ext uri="{BB962C8B-B14F-4D97-AF65-F5344CB8AC3E}">
        <p14:creationId xmlns:p14="http://schemas.microsoft.com/office/powerpoint/2010/main" val="1302584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babies sitting on a blanket on a blanket&#10;&#10;Description automatically generated with low confidence">
            <a:extLst>
              <a:ext uri="{FF2B5EF4-FFF2-40B4-BE49-F238E27FC236}">
                <a16:creationId xmlns:a16="http://schemas.microsoft.com/office/drawing/2014/main" id="{FD0B97F0-9900-487B-9009-97C3B5A6F46C}"/>
              </a:ext>
            </a:extLst>
          </p:cNvPr>
          <p:cNvPicPr>
            <a:picLocks noChangeAspect="1"/>
          </p:cNvPicPr>
          <p:nvPr/>
        </p:nvPicPr>
        <p:blipFill rotWithShape="1">
          <a:blip r:embed="rId2"/>
          <a:srcRect t="3846"/>
          <a:stretch/>
        </p:blipFill>
        <p:spPr>
          <a:xfrm>
            <a:off x="20" y="10"/>
            <a:ext cx="12191980" cy="6857990"/>
          </a:xfrm>
          <a:prstGeom prst="rect">
            <a:avLst/>
          </a:prstGeom>
          <a:noFill/>
        </p:spPr>
      </p:pic>
    </p:spTree>
    <p:extLst>
      <p:ext uri="{BB962C8B-B14F-4D97-AF65-F5344CB8AC3E}">
        <p14:creationId xmlns:p14="http://schemas.microsoft.com/office/powerpoint/2010/main" val="110372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FA58-8A96-4BEA-8763-9EBD7E199253}"/>
              </a:ext>
            </a:extLst>
          </p:cNvPr>
          <p:cNvSpPr>
            <a:spLocks noGrp="1"/>
          </p:cNvSpPr>
          <p:nvPr>
            <p:ph type="title"/>
          </p:nvPr>
        </p:nvSpPr>
        <p:spPr>
          <a:xfrm>
            <a:off x="609600" y="274638"/>
            <a:ext cx="10972800" cy="1143000"/>
          </a:xfrm>
        </p:spPr>
        <p:txBody>
          <a:bodyPr anchor="ctr">
            <a:normAutofit/>
          </a:bodyPr>
          <a:lstStyle/>
          <a:p>
            <a:r>
              <a:rPr lang="en-GB" dirty="0"/>
              <a:t>Treasure Baskets</a:t>
            </a:r>
          </a:p>
        </p:txBody>
      </p:sp>
      <p:pic>
        <p:nvPicPr>
          <p:cNvPr id="5" name="Picture 4">
            <a:extLst>
              <a:ext uri="{FF2B5EF4-FFF2-40B4-BE49-F238E27FC236}">
                <a16:creationId xmlns:a16="http://schemas.microsoft.com/office/drawing/2014/main" id="{86F767D9-708D-48A5-A048-A49120028FAE}"/>
              </a:ext>
            </a:extLst>
          </p:cNvPr>
          <p:cNvPicPr>
            <a:picLocks noChangeAspect="1"/>
          </p:cNvPicPr>
          <p:nvPr/>
        </p:nvPicPr>
        <p:blipFill>
          <a:blip r:embed="rId2"/>
          <a:stretch>
            <a:fillRect/>
          </a:stretch>
        </p:blipFill>
        <p:spPr>
          <a:xfrm>
            <a:off x="407194" y="1600201"/>
            <a:ext cx="11444287" cy="3917032"/>
          </a:xfrm>
          <a:prstGeom prst="rect">
            <a:avLst/>
          </a:prstGeom>
          <a:noFill/>
        </p:spPr>
      </p:pic>
    </p:spTree>
    <p:extLst>
      <p:ext uri="{BB962C8B-B14F-4D97-AF65-F5344CB8AC3E}">
        <p14:creationId xmlns:p14="http://schemas.microsoft.com/office/powerpoint/2010/main" val="854176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9139D1-1E9D-464E-B42D-7B0CB0DB5B66}"/>
              </a:ext>
            </a:extLst>
          </p:cNvPr>
          <p:cNvSpPr>
            <a:spLocks noGrp="1"/>
          </p:cNvSpPr>
          <p:nvPr>
            <p:ph type="title"/>
          </p:nvPr>
        </p:nvSpPr>
        <p:spPr/>
        <p:txBody>
          <a:bodyPr/>
          <a:lstStyle/>
          <a:p>
            <a:r>
              <a:rPr lang="en-GB" dirty="0"/>
              <a:t>Treasure Baskets</a:t>
            </a:r>
          </a:p>
        </p:txBody>
      </p:sp>
      <p:sp>
        <p:nvSpPr>
          <p:cNvPr id="5" name="Content Placeholder 4">
            <a:extLst>
              <a:ext uri="{FF2B5EF4-FFF2-40B4-BE49-F238E27FC236}">
                <a16:creationId xmlns:a16="http://schemas.microsoft.com/office/drawing/2014/main" id="{37A1044A-904C-4EAC-ACB9-61549EABE54D}"/>
              </a:ext>
            </a:extLst>
          </p:cNvPr>
          <p:cNvSpPr>
            <a:spLocks noGrp="1"/>
          </p:cNvSpPr>
          <p:nvPr>
            <p:ph sz="half" idx="1"/>
          </p:nvPr>
        </p:nvSpPr>
        <p:spPr/>
        <p:txBody>
          <a:bodyPr>
            <a:normAutofit lnSpcReduction="10000"/>
          </a:bodyPr>
          <a:lstStyle/>
          <a:p>
            <a:r>
              <a:rPr lang="en-GB" dirty="0" err="1"/>
              <a:t>Casglwch</a:t>
            </a:r>
            <a:r>
              <a:rPr lang="en-GB" dirty="0"/>
              <a:t> </a:t>
            </a:r>
            <a:r>
              <a:rPr lang="en-GB" dirty="0" err="1"/>
              <a:t>ynghyd</a:t>
            </a:r>
            <a:r>
              <a:rPr lang="en-GB" dirty="0"/>
              <a:t> </a:t>
            </a:r>
            <a:r>
              <a:rPr lang="en-GB" dirty="0" err="1"/>
              <a:t>amrywiaeth</a:t>
            </a:r>
            <a:r>
              <a:rPr lang="en-GB" dirty="0"/>
              <a:t> o </a:t>
            </a:r>
            <a:r>
              <a:rPr lang="en-GB" dirty="0" err="1"/>
              <a:t>wrthrychau</a:t>
            </a:r>
            <a:r>
              <a:rPr lang="en-GB" dirty="0"/>
              <a:t> bob </a:t>
            </a:r>
            <a:r>
              <a:rPr lang="en-GB" dirty="0" err="1"/>
              <a:t>dydd</a:t>
            </a:r>
            <a:r>
              <a:rPr lang="en-GB" dirty="0"/>
              <a:t>.</a:t>
            </a:r>
          </a:p>
          <a:p>
            <a:r>
              <a:rPr lang="en-GB" dirty="0" err="1"/>
              <a:t>Dewisir</a:t>
            </a:r>
            <a:r>
              <a:rPr lang="en-GB" dirty="0"/>
              <a:t> </a:t>
            </a:r>
            <a:r>
              <a:rPr lang="en-GB" dirty="0" err="1"/>
              <a:t>gwrthrychau</a:t>
            </a:r>
            <a:r>
              <a:rPr lang="en-GB" dirty="0"/>
              <a:t> </a:t>
            </a:r>
            <a:r>
              <a:rPr lang="en-GB" dirty="0" err="1"/>
              <a:t>ar</a:t>
            </a:r>
            <a:r>
              <a:rPr lang="en-GB" dirty="0"/>
              <a:t> </a:t>
            </a:r>
            <a:r>
              <a:rPr lang="en-GB" dirty="0" err="1"/>
              <a:t>gyfer</a:t>
            </a:r>
            <a:r>
              <a:rPr lang="en-GB" dirty="0"/>
              <a:t> </a:t>
            </a:r>
            <a:r>
              <a:rPr lang="en-GB" dirty="0" err="1"/>
              <a:t>profiad</a:t>
            </a:r>
            <a:r>
              <a:rPr lang="en-GB" dirty="0"/>
              <a:t> </a:t>
            </a:r>
            <a:r>
              <a:rPr lang="en-GB" dirty="0" err="1"/>
              <a:t>synhwyraidd</a:t>
            </a:r>
            <a:r>
              <a:rPr lang="en-GB" dirty="0"/>
              <a:t>.</a:t>
            </a:r>
          </a:p>
          <a:p>
            <a:r>
              <a:rPr lang="en-GB" dirty="0" err="1"/>
              <a:t>Nid</a:t>
            </a:r>
            <a:r>
              <a:rPr lang="en-GB" dirty="0"/>
              <a:t> </a:t>
            </a:r>
            <a:r>
              <a:rPr lang="en-GB" dirty="0" err="1"/>
              <a:t>yw</a:t>
            </a:r>
            <a:r>
              <a:rPr lang="en-GB" dirty="0"/>
              <a:t> </a:t>
            </a:r>
            <a:r>
              <a:rPr lang="en-GB" dirty="0" err="1"/>
              <a:t>teganau</a:t>
            </a:r>
            <a:r>
              <a:rPr lang="en-GB" dirty="0"/>
              <a:t> a </a:t>
            </a:r>
            <a:r>
              <a:rPr lang="en-GB" dirty="0" err="1"/>
              <a:t>brynwyd</a:t>
            </a:r>
            <a:r>
              <a:rPr lang="en-GB" dirty="0"/>
              <a:t> </a:t>
            </a:r>
            <a:r>
              <a:rPr lang="en-GB" dirty="0" err="1"/>
              <a:t>wedi'u</a:t>
            </a:r>
            <a:r>
              <a:rPr lang="en-GB" dirty="0"/>
              <a:t> </a:t>
            </a:r>
            <a:r>
              <a:rPr lang="en-GB" dirty="0" err="1"/>
              <a:t>cynnwys</a:t>
            </a:r>
            <a:r>
              <a:rPr lang="en-GB" dirty="0"/>
              <a:t>.</a:t>
            </a:r>
          </a:p>
          <a:p>
            <a:r>
              <a:rPr lang="en-GB" dirty="0" err="1"/>
              <a:t>Yn</a:t>
            </a:r>
            <a:r>
              <a:rPr lang="en-GB" dirty="0"/>
              <a:t> </a:t>
            </a:r>
            <a:r>
              <a:rPr lang="en-GB" dirty="0" err="1"/>
              <a:t>cynnig</a:t>
            </a:r>
            <a:r>
              <a:rPr lang="en-GB" dirty="0"/>
              <a:t> </a:t>
            </a:r>
            <a:r>
              <a:rPr lang="en-GB" dirty="0" err="1"/>
              <a:t>cyfleoedd</a:t>
            </a:r>
            <a:r>
              <a:rPr lang="en-GB" dirty="0"/>
              <a:t> </a:t>
            </a:r>
            <a:r>
              <a:rPr lang="en-GB" dirty="0" err="1"/>
              <a:t>i</a:t>
            </a:r>
            <a:r>
              <a:rPr lang="en-GB" dirty="0"/>
              <a:t> </a:t>
            </a:r>
            <a:r>
              <a:rPr lang="en-GB" dirty="0" err="1"/>
              <a:t>archwilio</a:t>
            </a:r>
            <a:r>
              <a:rPr lang="en-GB" dirty="0"/>
              <a:t> a </a:t>
            </a:r>
            <a:r>
              <a:rPr lang="en-GB" dirty="0" err="1"/>
              <a:t>gwneud</a:t>
            </a:r>
            <a:r>
              <a:rPr lang="en-GB" dirty="0"/>
              <a:t> </a:t>
            </a:r>
            <a:r>
              <a:rPr lang="en-GB" dirty="0" err="1"/>
              <a:t>dewisiadau</a:t>
            </a:r>
            <a:r>
              <a:rPr lang="en-GB" dirty="0"/>
              <a:t>.</a:t>
            </a:r>
          </a:p>
          <a:p>
            <a:r>
              <a:rPr lang="en-GB" dirty="0"/>
              <a:t>Goldschmied, (2004).</a:t>
            </a:r>
          </a:p>
          <a:p>
            <a:endParaRPr lang="en-GB" dirty="0"/>
          </a:p>
          <a:p>
            <a:endParaRPr lang="en-GB" dirty="0"/>
          </a:p>
        </p:txBody>
      </p:sp>
      <p:sp>
        <p:nvSpPr>
          <p:cNvPr id="6" name="Content Placeholder 5">
            <a:extLst>
              <a:ext uri="{FF2B5EF4-FFF2-40B4-BE49-F238E27FC236}">
                <a16:creationId xmlns:a16="http://schemas.microsoft.com/office/drawing/2014/main" id="{2E52A764-1C0B-4796-8487-44416C5D52A7}"/>
              </a:ext>
            </a:extLst>
          </p:cNvPr>
          <p:cNvSpPr>
            <a:spLocks noGrp="1"/>
          </p:cNvSpPr>
          <p:nvPr>
            <p:ph sz="half" idx="2"/>
          </p:nvPr>
        </p:nvSpPr>
        <p:spPr/>
        <p:txBody>
          <a:bodyPr>
            <a:normAutofit lnSpcReduction="10000"/>
          </a:bodyPr>
          <a:lstStyle/>
          <a:p>
            <a:r>
              <a:rPr lang="en-GB" dirty="0"/>
              <a:t>Gathers together a variety of every day objects.</a:t>
            </a:r>
          </a:p>
          <a:p>
            <a:r>
              <a:rPr lang="en-GB" dirty="0"/>
              <a:t>Objects are chosen for a sensory experience.</a:t>
            </a:r>
          </a:p>
          <a:p>
            <a:r>
              <a:rPr lang="en-GB" dirty="0"/>
              <a:t>Bought toys are not included.</a:t>
            </a:r>
          </a:p>
          <a:p>
            <a:r>
              <a:rPr lang="en-GB" dirty="0"/>
              <a:t>Offers opportunities for exploration and making choices.</a:t>
            </a:r>
          </a:p>
          <a:p>
            <a:pPr marL="0" indent="0">
              <a:buNone/>
            </a:pPr>
            <a:r>
              <a:rPr lang="en-GB" dirty="0"/>
              <a:t>Goldschmied, (2004).</a:t>
            </a:r>
          </a:p>
          <a:p>
            <a:endParaRPr lang="en-GB" dirty="0"/>
          </a:p>
          <a:p>
            <a:pPr marL="0" indent="0">
              <a:buNone/>
            </a:pPr>
            <a:endParaRPr lang="en-GB" dirty="0"/>
          </a:p>
        </p:txBody>
      </p:sp>
    </p:spTree>
    <p:extLst>
      <p:ext uri="{BB962C8B-B14F-4D97-AF65-F5344CB8AC3E}">
        <p14:creationId xmlns:p14="http://schemas.microsoft.com/office/powerpoint/2010/main" val="2139775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EFE9-90B5-4674-B71E-7C4C5C37D3A1}"/>
              </a:ext>
            </a:extLst>
          </p:cNvPr>
          <p:cNvSpPr>
            <a:spLocks noGrp="1"/>
          </p:cNvSpPr>
          <p:nvPr>
            <p:ph type="title"/>
          </p:nvPr>
        </p:nvSpPr>
        <p:spPr/>
        <p:txBody>
          <a:bodyPr/>
          <a:lstStyle/>
          <a:p>
            <a:r>
              <a:rPr lang="en-GB" dirty="0"/>
              <a:t>A Language Rich Environment</a:t>
            </a:r>
          </a:p>
        </p:txBody>
      </p:sp>
      <p:sp>
        <p:nvSpPr>
          <p:cNvPr id="3" name="Content Placeholder 2">
            <a:extLst>
              <a:ext uri="{FF2B5EF4-FFF2-40B4-BE49-F238E27FC236}">
                <a16:creationId xmlns:a16="http://schemas.microsoft.com/office/drawing/2014/main" id="{84FF17F5-1A05-4499-8BE3-6177890CA3CD}"/>
              </a:ext>
            </a:extLst>
          </p:cNvPr>
          <p:cNvSpPr>
            <a:spLocks noGrp="1"/>
          </p:cNvSpPr>
          <p:nvPr>
            <p:ph sz="half" idx="1"/>
          </p:nvPr>
        </p:nvSpPr>
        <p:spPr/>
        <p:txBody>
          <a:bodyPr/>
          <a:lstStyle/>
          <a:p>
            <a:r>
              <a:rPr lang="en-GB" dirty="0" err="1"/>
              <a:t>Cyfathrebu</a:t>
            </a:r>
            <a:r>
              <a:rPr lang="en-GB" dirty="0"/>
              <a:t> </a:t>
            </a:r>
            <a:r>
              <a:rPr lang="en-GB" dirty="0" err="1"/>
              <a:t>effeithiol</a:t>
            </a:r>
            <a:endParaRPr lang="en-GB" dirty="0"/>
          </a:p>
          <a:p>
            <a:r>
              <a:rPr lang="en-GB" dirty="0" err="1"/>
              <a:t>Yn</a:t>
            </a:r>
            <a:r>
              <a:rPr lang="en-GB" dirty="0"/>
              <a:t> </a:t>
            </a:r>
            <a:r>
              <a:rPr lang="en-GB" dirty="0" err="1"/>
              <a:t>briodol</a:t>
            </a:r>
            <a:r>
              <a:rPr lang="en-GB" dirty="0"/>
              <a:t> o ran </a:t>
            </a:r>
            <a:r>
              <a:rPr lang="en-GB" dirty="0" err="1"/>
              <a:t>datblygiad</a:t>
            </a:r>
            <a:endParaRPr lang="en-GB" dirty="0"/>
          </a:p>
          <a:p>
            <a:r>
              <a:rPr lang="en-GB" dirty="0" err="1"/>
              <a:t>Gweini</a:t>
            </a:r>
            <a:r>
              <a:rPr lang="en-GB" dirty="0"/>
              <a:t> a </a:t>
            </a:r>
            <a:r>
              <a:rPr lang="en-GB" dirty="0" err="1"/>
              <a:t>dychwelyd</a:t>
            </a:r>
            <a:endParaRPr lang="en-GB" dirty="0"/>
          </a:p>
          <a:p>
            <a:r>
              <a:rPr lang="en-GB" dirty="0" err="1"/>
              <a:t>Ymatebol</a:t>
            </a:r>
            <a:endParaRPr lang="en-GB" dirty="0"/>
          </a:p>
          <a:p>
            <a:r>
              <a:rPr lang="en-GB" dirty="0" err="1"/>
              <a:t>Cynhwysol</a:t>
            </a:r>
            <a:endParaRPr lang="en-GB" dirty="0"/>
          </a:p>
          <a:p>
            <a:r>
              <a:rPr lang="en-GB" dirty="0" err="1"/>
              <a:t>Creadigol</a:t>
            </a:r>
            <a:endParaRPr lang="en-GB" dirty="0"/>
          </a:p>
          <a:p>
            <a:endParaRPr lang="en-GB" dirty="0"/>
          </a:p>
          <a:p>
            <a:endParaRPr lang="en-GB" dirty="0"/>
          </a:p>
        </p:txBody>
      </p:sp>
      <p:sp>
        <p:nvSpPr>
          <p:cNvPr id="4" name="Content Placeholder 3">
            <a:extLst>
              <a:ext uri="{FF2B5EF4-FFF2-40B4-BE49-F238E27FC236}">
                <a16:creationId xmlns:a16="http://schemas.microsoft.com/office/drawing/2014/main" id="{DD5065BE-1571-458F-B1A1-718A07B84CE7}"/>
              </a:ext>
            </a:extLst>
          </p:cNvPr>
          <p:cNvSpPr>
            <a:spLocks noGrp="1"/>
          </p:cNvSpPr>
          <p:nvPr>
            <p:ph sz="half" idx="2"/>
          </p:nvPr>
        </p:nvSpPr>
        <p:spPr/>
        <p:txBody>
          <a:bodyPr/>
          <a:lstStyle/>
          <a:p>
            <a:r>
              <a:rPr lang="en-GB" dirty="0"/>
              <a:t>Effective communication</a:t>
            </a:r>
          </a:p>
          <a:p>
            <a:r>
              <a:rPr lang="en-GB" dirty="0"/>
              <a:t>Developmentally Appropriate</a:t>
            </a:r>
          </a:p>
          <a:p>
            <a:r>
              <a:rPr lang="en-GB" dirty="0"/>
              <a:t>Serve and return</a:t>
            </a:r>
          </a:p>
          <a:p>
            <a:r>
              <a:rPr lang="en-GB" dirty="0"/>
              <a:t>Responsive</a:t>
            </a:r>
          </a:p>
          <a:p>
            <a:r>
              <a:rPr lang="en-GB" dirty="0"/>
              <a:t>Inclusive</a:t>
            </a:r>
          </a:p>
          <a:p>
            <a:r>
              <a:rPr lang="en-GB" dirty="0"/>
              <a:t>Creative</a:t>
            </a:r>
          </a:p>
          <a:p>
            <a:endParaRPr lang="en-GB" dirty="0"/>
          </a:p>
        </p:txBody>
      </p:sp>
    </p:spTree>
    <p:extLst>
      <p:ext uri="{BB962C8B-B14F-4D97-AF65-F5344CB8AC3E}">
        <p14:creationId xmlns:p14="http://schemas.microsoft.com/office/powerpoint/2010/main" val="960850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7B7F7E6-A513-421E-99CA-E75C4DC244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55157" y="68263"/>
            <a:ext cx="7681685" cy="6721475"/>
          </a:xfrm>
          <a:prstGeom prst="rect">
            <a:avLst/>
          </a:prstGeom>
          <a:solidFill>
            <a:srgbClr val="FFFFFF"/>
          </a:solidFill>
        </p:spPr>
      </p:pic>
    </p:spTree>
    <p:extLst>
      <p:ext uri="{BB962C8B-B14F-4D97-AF65-F5344CB8AC3E}">
        <p14:creationId xmlns:p14="http://schemas.microsoft.com/office/powerpoint/2010/main" val="297711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BFA9-270E-4477-93A3-C8646C32C7F0}"/>
              </a:ext>
            </a:extLst>
          </p:cNvPr>
          <p:cNvSpPr>
            <a:spLocks noGrp="1"/>
          </p:cNvSpPr>
          <p:nvPr>
            <p:ph type="title"/>
          </p:nvPr>
        </p:nvSpPr>
        <p:spPr/>
        <p:txBody>
          <a:bodyPr/>
          <a:lstStyle/>
          <a:p>
            <a:r>
              <a:rPr lang="en-GB" dirty="0"/>
              <a:t>Professional Love/Cariad </a:t>
            </a:r>
            <a:r>
              <a:rPr lang="en-GB" dirty="0" err="1"/>
              <a:t>Proffesiynol</a:t>
            </a:r>
            <a:endParaRPr lang="en-GB" dirty="0"/>
          </a:p>
        </p:txBody>
      </p:sp>
      <p:sp>
        <p:nvSpPr>
          <p:cNvPr id="4" name="Content Placeholder 3">
            <a:extLst>
              <a:ext uri="{FF2B5EF4-FFF2-40B4-BE49-F238E27FC236}">
                <a16:creationId xmlns:a16="http://schemas.microsoft.com/office/drawing/2014/main" id="{22B31B40-24DC-4EF0-BD0C-EB8F60452B48}"/>
              </a:ext>
            </a:extLst>
          </p:cNvPr>
          <p:cNvSpPr>
            <a:spLocks noGrp="1"/>
          </p:cNvSpPr>
          <p:nvPr>
            <p:ph sz="half" idx="1"/>
          </p:nvPr>
        </p:nvSpPr>
        <p:spPr/>
        <p:txBody>
          <a:bodyPr/>
          <a:lstStyle/>
          <a:p>
            <a:r>
              <a:rPr lang="en-GB" dirty="0" err="1"/>
              <a:t>Mae'r</a:t>
            </a:r>
            <a:r>
              <a:rPr lang="en-GB" dirty="0"/>
              <a:t> </a:t>
            </a:r>
            <a:r>
              <a:rPr lang="en-GB" dirty="0" err="1"/>
              <a:t>gwir</a:t>
            </a:r>
            <a:r>
              <a:rPr lang="en-GB" dirty="0"/>
              <a:t> </a:t>
            </a:r>
            <a:r>
              <a:rPr lang="en-GB" dirty="0" err="1"/>
              <a:t>fater</a:t>
            </a:r>
            <a:r>
              <a:rPr lang="en-GB" dirty="0"/>
              <a:t>, o </a:t>
            </a:r>
            <a:r>
              <a:rPr lang="en-GB" dirty="0" err="1"/>
              <a:t>gariad</a:t>
            </a:r>
            <a:r>
              <a:rPr lang="en-GB" dirty="0"/>
              <a:t> </a:t>
            </a:r>
            <a:r>
              <a:rPr lang="en-GB" dirty="0" err="1"/>
              <a:t>proffesiynol</a:t>
            </a:r>
            <a:r>
              <a:rPr lang="en-GB" dirty="0"/>
              <a:t> </a:t>
            </a:r>
            <a:r>
              <a:rPr lang="en-GB" dirty="0" err="1"/>
              <a:t>priodol</a:t>
            </a:r>
            <a:r>
              <a:rPr lang="en-GB" dirty="0"/>
              <a:t>, </a:t>
            </a:r>
            <a:r>
              <a:rPr lang="en-GB" dirty="0" err="1"/>
              <a:t>yn</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ar</a:t>
            </a:r>
            <a:r>
              <a:rPr lang="en-GB" dirty="0"/>
              <a:t> y </a:t>
            </a:r>
            <a:r>
              <a:rPr lang="en-GB" dirty="0" err="1"/>
              <a:t>cyfan</a:t>
            </a:r>
            <a:r>
              <a:rPr lang="en-GB" dirty="0"/>
              <a:t> </a:t>
            </a:r>
            <a:r>
              <a:rPr lang="en-GB" dirty="0" err="1"/>
              <a:t>heb</a:t>
            </a:r>
            <a:r>
              <a:rPr lang="en-GB" dirty="0"/>
              <a:t> </a:t>
            </a:r>
            <a:r>
              <a:rPr lang="en-GB" dirty="0" err="1"/>
              <a:t>ei</a:t>
            </a:r>
            <a:r>
              <a:rPr lang="en-GB" dirty="0"/>
              <a:t> </a:t>
            </a:r>
            <a:r>
              <a:rPr lang="en-GB" dirty="0" err="1"/>
              <a:t>ystyried</a:t>
            </a:r>
            <a:r>
              <a:rPr lang="en-GB" dirty="0"/>
              <a:t> </a:t>
            </a:r>
            <a:r>
              <a:rPr lang="en-GB" dirty="0" err="1"/>
              <a:t>yn</a:t>
            </a:r>
            <a:r>
              <a:rPr lang="en-GB" dirty="0"/>
              <a:t> </a:t>
            </a:r>
            <a:r>
              <a:rPr lang="en-GB" dirty="0" err="1"/>
              <a:t>yr</a:t>
            </a:r>
            <a:r>
              <a:rPr lang="en-GB" dirty="0"/>
              <a:t> </a:t>
            </a:r>
            <a:r>
              <a:rPr lang="en-GB" dirty="0" err="1"/>
              <a:t>arfer</a:t>
            </a:r>
            <a:r>
              <a:rPr lang="en-GB" dirty="0"/>
              <a:t> </a:t>
            </a:r>
            <a:r>
              <a:rPr lang="en-GB" dirty="0" err="1"/>
              <a:t>dyddiol</a:t>
            </a:r>
            <a:r>
              <a:rPr lang="en-GB" dirty="0"/>
              <a:t> o </a:t>
            </a:r>
            <a:r>
              <a:rPr lang="en-GB" dirty="0" err="1"/>
              <a:t>leoliadau</a:t>
            </a:r>
            <a:r>
              <a:rPr lang="en-GB" dirty="0"/>
              <a:t> </a:t>
            </a:r>
            <a:r>
              <a:rPr lang="en-GB" dirty="0" err="1"/>
              <a:t>blynyddoedd</a:t>
            </a:r>
            <a:r>
              <a:rPr lang="en-GB" dirty="0"/>
              <a:t> </a:t>
            </a:r>
            <a:r>
              <a:rPr lang="en-GB" dirty="0" err="1"/>
              <a:t>cynnar</a:t>
            </a:r>
            <a:r>
              <a:rPr lang="en-GB" dirty="0"/>
              <a:t>, </a:t>
            </a:r>
            <a:r>
              <a:rPr lang="en-GB" dirty="0" err="1"/>
              <a:t>oherwydd</a:t>
            </a:r>
            <a:r>
              <a:rPr lang="en-GB" dirty="0"/>
              <a:t> </a:t>
            </a:r>
            <a:r>
              <a:rPr lang="en-GB" dirty="0" err="1"/>
              <a:t>mae</a:t>
            </a:r>
            <a:r>
              <a:rPr lang="en-GB" dirty="0"/>
              <a:t> </a:t>
            </a:r>
            <a:r>
              <a:rPr lang="en-GB" dirty="0" err="1"/>
              <a:t>wedi'i</a:t>
            </a:r>
            <a:r>
              <a:rPr lang="en-GB" dirty="0"/>
              <a:t> </a:t>
            </a:r>
            <a:r>
              <a:rPr lang="en-GB" dirty="0" err="1"/>
              <a:t>guddio</a:t>
            </a:r>
            <a:r>
              <a:rPr lang="en-GB" dirty="0"/>
              <a:t> </a:t>
            </a:r>
            <a:r>
              <a:rPr lang="en-GB" dirty="0" err="1"/>
              <a:t>yn</a:t>
            </a:r>
            <a:r>
              <a:rPr lang="en-GB" dirty="0"/>
              <a:t> </a:t>
            </a:r>
            <a:r>
              <a:rPr lang="en-GB" dirty="0" err="1"/>
              <a:t>yr</a:t>
            </a:r>
            <a:r>
              <a:rPr lang="en-GB" dirty="0"/>
              <a:t> un </a:t>
            </a:r>
            <a:r>
              <a:rPr lang="en-GB" dirty="0" err="1"/>
              <a:t>hinsawdd</a:t>
            </a:r>
            <a:r>
              <a:rPr lang="en-GB" dirty="0"/>
              <a:t> o </a:t>
            </a:r>
            <a:r>
              <a:rPr lang="en-GB" dirty="0" err="1"/>
              <a:t>rybuddion</a:t>
            </a:r>
            <a:r>
              <a:rPr lang="en-GB" dirty="0"/>
              <a:t>. </a:t>
            </a:r>
          </a:p>
          <a:p>
            <a:endParaRPr lang="en-GB" dirty="0"/>
          </a:p>
          <a:p>
            <a:endParaRPr lang="en-GB" dirty="0"/>
          </a:p>
        </p:txBody>
      </p:sp>
      <p:sp>
        <p:nvSpPr>
          <p:cNvPr id="5" name="Content Placeholder 4">
            <a:extLst>
              <a:ext uri="{FF2B5EF4-FFF2-40B4-BE49-F238E27FC236}">
                <a16:creationId xmlns:a16="http://schemas.microsoft.com/office/drawing/2014/main" id="{95884884-B4FA-4EB8-B70A-EA7AF368C81D}"/>
              </a:ext>
            </a:extLst>
          </p:cNvPr>
          <p:cNvSpPr>
            <a:spLocks noGrp="1"/>
          </p:cNvSpPr>
          <p:nvPr>
            <p:ph sz="half" idx="2"/>
          </p:nvPr>
        </p:nvSpPr>
        <p:spPr/>
        <p:txBody>
          <a:bodyPr/>
          <a:lstStyle/>
          <a:p>
            <a:r>
              <a:rPr lang="en-GB" dirty="0"/>
              <a:t>The real issue, of an appropriate professional love, remains for the most part unexamined in the daily practice of early years settings, because it is obscured in the same climate of wariness. </a:t>
            </a:r>
          </a:p>
        </p:txBody>
      </p:sp>
    </p:spTree>
    <p:extLst>
      <p:ext uri="{BB962C8B-B14F-4D97-AF65-F5344CB8AC3E}">
        <p14:creationId xmlns:p14="http://schemas.microsoft.com/office/powerpoint/2010/main" val="3248581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B73CC3-045A-4710-B73A-373A1E53FAAD}"/>
              </a:ext>
            </a:extLst>
          </p:cNvPr>
          <p:cNvSpPr>
            <a:spLocks noGrp="1"/>
          </p:cNvSpPr>
          <p:nvPr>
            <p:ph type="title"/>
          </p:nvPr>
        </p:nvSpPr>
        <p:spPr/>
        <p:txBody>
          <a:bodyPr/>
          <a:lstStyle/>
          <a:p>
            <a:r>
              <a:rPr lang="en-GB" dirty="0"/>
              <a:t>Professional love/Cariad </a:t>
            </a:r>
            <a:r>
              <a:rPr lang="en-GB" dirty="0" err="1"/>
              <a:t>Proffesiynol</a:t>
            </a:r>
            <a:endParaRPr lang="en-GB" dirty="0"/>
          </a:p>
        </p:txBody>
      </p:sp>
      <p:sp>
        <p:nvSpPr>
          <p:cNvPr id="5" name="Content Placeholder 4">
            <a:extLst>
              <a:ext uri="{FF2B5EF4-FFF2-40B4-BE49-F238E27FC236}">
                <a16:creationId xmlns:a16="http://schemas.microsoft.com/office/drawing/2014/main" id="{AB132E1A-4910-4F72-8C79-1423BED31147}"/>
              </a:ext>
            </a:extLst>
          </p:cNvPr>
          <p:cNvSpPr>
            <a:spLocks noGrp="1"/>
          </p:cNvSpPr>
          <p:nvPr>
            <p:ph sz="half" idx="1"/>
          </p:nvPr>
        </p:nvSpPr>
        <p:spPr/>
        <p:txBody>
          <a:bodyPr/>
          <a:lstStyle/>
          <a:p>
            <a:r>
              <a:rPr lang="en-GB" dirty="0"/>
              <a:t>Mae 'Cariad </a:t>
            </a:r>
            <a:r>
              <a:rPr lang="en-GB" dirty="0" err="1"/>
              <a:t>Proffesiynol</a:t>
            </a:r>
            <a:r>
              <a:rPr lang="en-GB" dirty="0"/>
              <a:t>' </a:t>
            </a:r>
            <a:r>
              <a:rPr lang="en-GB" dirty="0" err="1"/>
              <a:t>yn</a:t>
            </a:r>
            <a:r>
              <a:rPr lang="en-GB" dirty="0"/>
              <a:t> </a:t>
            </a:r>
            <a:r>
              <a:rPr lang="en-GB" dirty="0" err="1"/>
              <a:t>rhoi'r</a:t>
            </a:r>
            <a:r>
              <a:rPr lang="en-GB" dirty="0"/>
              <a:t> </a:t>
            </a:r>
            <a:r>
              <a:rPr lang="en-GB" dirty="0" err="1"/>
              <a:t>iaith</a:t>
            </a:r>
            <a:r>
              <a:rPr lang="en-GB" dirty="0"/>
              <a:t> </a:t>
            </a:r>
            <a:r>
              <a:rPr lang="en-GB" dirty="0" err="1"/>
              <a:t>i</a:t>
            </a:r>
            <a:r>
              <a:rPr lang="en-GB" dirty="0"/>
              <a:t> </a:t>
            </a:r>
            <a:r>
              <a:rPr lang="en-GB" dirty="0" err="1"/>
              <a:t>ymarferwyr</a:t>
            </a:r>
            <a:r>
              <a:rPr lang="en-GB" dirty="0"/>
              <a:t> </a:t>
            </a:r>
            <a:r>
              <a:rPr lang="en-GB" dirty="0" err="1"/>
              <a:t>ddisgrifio'n</a:t>
            </a:r>
            <a:r>
              <a:rPr lang="en-GB" dirty="0"/>
              <a:t> </a:t>
            </a:r>
            <a:r>
              <a:rPr lang="en-GB" dirty="0" err="1"/>
              <a:t>briodol</a:t>
            </a:r>
            <a:r>
              <a:rPr lang="en-GB" dirty="0"/>
              <a:t> y bond </a:t>
            </a:r>
            <a:r>
              <a:rPr lang="en-GB" dirty="0" err="1"/>
              <a:t>agos</a:t>
            </a:r>
            <a:r>
              <a:rPr lang="en-GB" dirty="0"/>
              <a:t>, </a:t>
            </a:r>
            <a:r>
              <a:rPr lang="en-GB" dirty="0" err="1"/>
              <a:t>cariadus</a:t>
            </a:r>
            <a:r>
              <a:rPr lang="en-GB" dirty="0"/>
              <a:t> ac </a:t>
            </a:r>
            <a:r>
              <a:rPr lang="en-GB" dirty="0" err="1"/>
              <a:t>annwyl</a:t>
            </a:r>
            <a:r>
              <a:rPr lang="en-GB" dirty="0"/>
              <a:t> </a:t>
            </a:r>
            <a:r>
              <a:rPr lang="en-GB" dirty="0" err="1"/>
              <a:t>sydd</a:t>
            </a:r>
            <a:r>
              <a:rPr lang="en-GB" dirty="0"/>
              <a:t>, </a:t>
            </a:r>
            <a:r>
              <a:rPr lang="en-GB" dirty="0" err="1"/>
              <a:t>dros</a:t>
            </a:r>
            <a:r>
              <a:rPr lang="en-GB" dirty="0"/>
              <a:t> </a:t>
            </a:r>
            <a:r>
              <a:rPr lang="en-GB" dirty="0" err="1"/>
              <a:t>amser</a:t>
            </a:r>
            <a:r>
              <a:rPr lang="en-GB" dirty="0"/>
              <a:t>, </a:t>
            </a:r>
            <a:r>
              <a:rPr lang="en-GB" dirty="0" err="1"/>
              <a:t>yn</a:t>
            </a:r>
            <a:r>
              <a:rPr lang="en-GB" dirty="0"/>
              <a:t> </a:t>
            </a:r>
            <a:r>
              <a:rPr lang="en-GB" dirty="0" err="1"/>
              <a:t>anochel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gyda'r</a:t>
            </a:r>
            <a:r>
              <a:rPr lang="en-GB" dirty="0"/>
              <a:t> plant dan </a:t>
            </a:r>
            <a:r>
              <a:rPr lang="en-GB" dirty="0" err="1"/>
              <a:t>eu</a:t>
            </a:r>
            <a:r>
              <a:rPr lang="en-GB" dirty="0"/>
              <a:t> </a:t>
            </a:r>
            <a:r>
              <a:rPr lang="en-GB" dirty="0" err="1"/>
              <a:t>gofal</a:t>
            </a:r>
            <a:r>
              <a:rPr lang="en-GB" dirty="0"/>
              <a:t>.</a:t>
            </a:r>
          </a:p>
        </p:txBody>
      </p:sp>
      <p:sp>
        <p:nvSpPr>
          <p:cNvPr id="6" name="Content Placeholder 5">
            <a:extLst>
              <a:ext uri="{FF2B5EF4-FFF2-40B4-BE49-F238E27FC236}">
                <a16:creationId xmlns:a16="http://schemas.microsoft.com/office/drawing/2014/main" id="{B0647841-7549-4EFD-9F90-FACC8E9C1990}"/>
              </a:ext>
            </a:extLst>
          </p:cNvPr>
          <p:cNvSpPr>
            <a:spLocks noGrp="1"/>
          </p:cNvSpPr>
          <p:nvPr>
            <p:ph sz="half" idx="2"/>
          </p:nvPr>
        </p:nvSpPr>
        <p:spPr/>
        <p:txBody>
          <a:bodyPr/>
          <a:lstStyle/>
          <a:p>
            <a:r>
              <a:rPr lang="en-GB" dirty="0"/>
              <a:t>‘Professional Love’ provides practitioners with the language to appropriately describe the close, loving intimate and affectionate bond which, over time, is inevitably developed with the children in their care.</a:t>
            </a:r>
          </a:p>
        </p:txBody>
      </p:sp>
    </p:spTree>
    <p:extLst>
      <p:ext uri="{BB962C8B-B14F-4D97-AF65-F5344CB8AC3E}">
        <p14:creationId xmlns:p14="http://schemas.microsoft.com/office/powerpoint/2010/main" val="2719137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526D-5A35-42FE-9A28-A61FF65CECE7}"/>
              </a:ext>
            </a:extLst>
          </p:cNvPr>
          <p:cNvSpPr>
            <a:spLocks noGrp="1"/>
          </p:cNvSpPr>
          <p:nvPr>
            <p:ph type="title"/>
          </p:nvPr>
        </p:nvSpPr>
        <p:spPr/>
        <p:txBody>
          <a:bodyPr/>
          <a:lstStyle/>
          <a:p>
            <a:r>
              <a:rPr lang="en-GB" dirty="0"/>
              <a:t>Professional Love/Cariad </a:t>
            </a:r>
            <a:r>
              <a:rPr lang="en-GB" dirty="0" err="1"/>
              <a:t>Proffesiynol</a:t>
            </a:r>
            <a:endParaRPr lang="en-GB" dirty="0"/>
          </a:p>
        </p:txBody>
      </p:sp>
      <p:sp>
        <p:nvSpPr>
          <p:cNvPr id="3" name="Content Placeholder 2">
            <a:extLst>
              <a:ext uri="{FF2B5EF4-FFF2-40B4-BE49-F238E27FC236}">
                <a16:creationId xmlns:a16="http://schemas.microsoft.com/office/drawing/2014/main" id="{222C016D-3D9E-46FF-A418-9CD08C64B404}"/>
              </a:ext>
            </a:extLst>
          </p:cNvPr>
          <p:cNvSpPr>
            <a:spLocks noGrp="1"/>
          </p:cNvSpPr>
          <p:nvPr>
            <p:ph sz="half" idx="1"/>
          </p:nvPr>
        </p:nvSpPr>
        <p:spPr/>
        <p:txBody>
          <a:bodyPr/>
          <a:lstStyle/>
          <a:p>
            <a:r>
              <a:rPr lang="en-GB" dirty="0"/>
              <a:t>Mae </a:t>
            </a:r>
            <a:r>
              <a:rPr lang="en-GB" dirty="0" err="1"/>
              <a:t>diffinio</a:t>
            </a:r>
            <a:r>
              <a:rPr lang="en-GB" dirty="0"/>
              <a:t> cariad </a:t>
            </a:r>
            <a:r>
              <a:rPr lang="en-GB" dirty="0" err="1"/>
              <a:t>mewn</a:t>
            </a:r>
            <a:r>
              <a:rPr lang="en-GB" dirty="0"/>
              <a:t> </a:t>
            </a:r>
            <a:r>
              <a:rPr lang="en-GB" dirty="0" err="1"/>
              <a:t>rolau</a:t>
            </a:r>
            <a:r>
              <a:rPr lang="en-GB" dirty="0"/>
              <a:t> </a:t>
            </a:r>
            <a:r>
              <a:rPr lang="en-GB" dirty="0" err="1"/>
              <a:t>proffesiynol</a:t>
            </a:r>
            <a:r>
              <a:rPr lang="en-GB" dirty="0"/>
              <a:t> </a:t>
            </a:r>
            <a:r>
              <a:rPr lang="en-GB" dirty="0" err="1"/>
              <a:t>yn</a:t>
            </a:r>
            <a:r>
              <a:rPr lang="en-GB" dirty="0"/>
              <a:t> </a:t>
            </a:r>
            <a:r>
              <a:rPr lang="en-GB" dirty="0" err="1"/>
              <a:t>broblem</a:t>
            </a:r>
            <a:r>
              <a:rPr lang="en-GB" dirty="0"/>
              <a:t> </a:t>
            </a:r>
            <a:r>
              <a:rPr lang="en-GB" dirty="0" err="1"/>
              <a:t>gan</a:t>
            </a:r>
            <a:r>
              <a:rPr lang="en-GB" dirty="0"/>
              <a:t> </a:t>
            </a:r>
            <a:r>
              <a:rPr lang="en-GB" dirty="0" err="1"/>
              <a:t>nad</a:t>
            </a:r>
            <a:r>
              <a:rPr lang="en-GB" dirty="0"/>
              <a:t> </a:t>
            </a:r>
            <a:r>
              <a:rPr lang="en-GB" dirty="0" err="1"/>
              <a:t>oes</a:t>
            </a:r>
            <a:r>
              <a:rPr lang="en-GB" dirty="0"/>
              <a:t> set </a:t>
            </a:r>
            <a:r>
              <a:rPr lang="en-GB" dirty="0" err="1"/>
              <a:t>sgiliau</a:t>
            </a:r>
            <a:r>
              <a:rPr lang="en-GB" dirty="0"/>
              <a:t> y </a:t>
            </a:r>
            <a:r>
              <a:rPr lang="en-GB" dirty="0" err="1"/>
              <a:t>gellir</a:t>
            </a:r>
            <a:r>
              <a:rPr lang="en-GB" dirty="0"/>
              <a:t> </a:t>
            </a:r>
            <a:r>
              <a:rPr lang="en-GB" dirty="0" err="1"/>
              <a:t>ei</a:t>
            </a:r>
            <a:r>
              <a:rPr lang="en-GB" dirty="0"/>
              <a:t> </a:t>
            </a:r>
            <a:r>
              <a:rPr lang="en-GB" dirty="0" err="1"/>
              <a:t>chymhwyso</a:t>
            </a:r>
            <a:r>
              <a:rPr lang="en-GB" dirty="0"/>
              <a:t>, </a:t>
            </a:r>
            <a:r>
              <a:rPr lang="en-GB" dirty="0" err="1"/>
              <a:t>ei</a:t>
            </a:r>
            <a:r>
              <a:rPr lang="en-GB" dirty="0"/>
              <a:t> </a:t>
            </a:r>
            <a:r>
              <a:rPr lang="en-GB" dirty="0" err="1"/>
              <a:t>haddysgu</a:t>
            </a:r>
            <a:r>
              <a:rPr lang="en-GB" dirty="0"/>
              <a:t> </a:t>
            </a:r>
            <a:r>
              <a:rPr lang="en-GB" dirty="0" err="1"/>
              <a:t>na'i</a:t>
            </a:r>
            <a:r>
              <a:rPr lang="en-GB" dirty="0"/>
              <a:t> </a:t>
            </a:r>
            <a:r>
              <a:rPr lang="en-GB" dirty="0" err="1"/>
              <a:t>mesur</a:t>
            </a:r>
            <a:r>
              <a:rPr lang="en-GB" dirty="0"/>
              <a:t>. </a:t>
            </a:r>
            <a:r>
              <a:rPr lang="en-GB" dirty="0" err="1"/>
              <a:t>Serch</a:t>
            </a:r>
            <a:r>
              <a:rPr lang="en-GB" dirty="0"/>
              <a:t> </a:t>
            </a:r>
            <a:r>
              <a:rPr lang="en-GB" dirty="0" err="1"/>
              <a:t>hynny</a:t>
            </a:r>
            <a:r>
              <a:rPr lang="en-GB" dirty="0"/>
              <a:t>, </a:t>
            </a:r>
            <a:r>
              <a:rPr lang="en-GB" dirty="0" err="1"/>
              <a:t>i</a:t>
            </a:r>
            <a:r>
              <a:rPr lang="en-GB" dirty="0"/>
              <a:t> </a:t>
            </a:r>
            <a:r>
              <a:rPr lang="en-GB" dirty="0" err="1"/>
              <a:t>wadu</a:t>
            </a:r>
            <a:r>
              <a:rPr lang="en-GB" dirty="0"/>
              <a:t> </a:t>
            </a:r>
            <a:r>
              <a:rPr lang="en-GB" dirty="0" err="1"/>
              <a:t>bodolaeth</a:t>
            </a:r>
            <a:r>
              <a:rPr lang="en-GB" dirty="0"/>
              <a:t> cariad, </a:t>
            </a:r>
            <a:r>
              <a:rPr lang="en-GB" dirty="0" err="1"/>
              <a:t>yn</a:t>
            </a:r>
            <a:r>
              <a:rPr lang="en-GB" dirty="0"/>
              <a:t> </a:t>
            </a:r>
            <a:r>
              <a:rPr lang="en-GB" dirty="0" err="1"/>
              <a:t>enwedig</a:t>
            </a:r>
            <a:r>
              <a:rPr lang="en-GB" dirty="0"/>
              <a:t> pan </a:t>
            </a:r>
            <a:r>
              <a:rPr lang="en-GB" dirty="0" err="1"/>
              <a:t>fydd</a:t>
            </a:r>
            <a:r>
              <a:rPr lang="en-GB" dirty="0"/>
              <a:t> </a:t>
            </a:r>
            <a:r>
              <a:rPr lang="en-GB" dirty="0" err="1"/>
              <a:t>ymchwil</a:t>
            </a:r>
            <a:r>
              <a:rPr lang="en-GB" dirty="0"/>
              <a:t> </a:t>
            </a:r>
            <a:r>
              <a:rPr lang="en-GB" dirty="0" err="1"/>
              <a:t>eisoes</a:t>
            </a:r>
            <a:r>
              <a:rPr lang="en-GB" dirty="0"/>
              <a:t> </a:t>
            </a:r>
            <a:r>
              <a:rPr lang="en-GB" dirty="0" err="1"/>
              <a:t>wedi</a:t>
            </a:r>
            <a:r>
              <a:rPr lang="en-GB" dirty="0"/>
              <a:t> </a:t>
            </a:r>
            <a:r>
              <a:rPr lang="en-GB" dirty="0" err="1"/>
              <a:t>cadarnhau</a:t>
            </a:r>
            <a:r>
              <a:rPr lang="en-GB" dirty="0"/>
              <a:t> </a:t>
            </a:r>
            <a:r>
              <a:rPr lang="en-GB" dirty="0" err="1"/>
              <a:t>nad</a:t>
            </a:r>
            <a:r>
              <a:rPr lang="en-GB" dirty="0"/>
              <a:t> </a:t>
            </a:r>
            <a:r>
              <a:rPr lang="en-GB" dirty="0" err="1"/>
              <a:t>yw</a:t>
            </a:r>
            <a:r>
              <a:rPr lang="en-GB" dirty="0"/>
              <a:t> </a:t>
            </a:r>
            <a:r>
              <a:rPr lang="en-GB" dirty="0" err="1"/>
              <a:t>materion</a:t>
            </a:r>
            <a:r>
              <a:rPr lang="en-GB" dirty="0"/>
              <a:t> cariad </a:t>
            </a:r>
            <a:r>
              <a:rPr lang="en-GB" dirty="0" err="1"/>
              <a:t>yn</a:t>
            </a:r>
            <a:r>
              <a:rPr lang="en-GB" dirty="0"/>
              <a:t> </a:t>
            </a:r>
            <a:r>
              <a:rPr lang="en-GB" dirty="0" err="1"/>
              <a:t>fuddiol</a:t>
            </a:r>
            <a:r>
              <a:rPr lang="en-GB" dirty="0"/>
              <a:t>.</a:t>
            </a:r>
          </a:p>
          <a:p>
            <a:endParaRPr lang="en-GB" dirty="0"/>
          </a:p>
        </p:txBody>
      </p:sp>
      <p:sp>
        <p:nvSpPr>
          <p:cNvPr id="4" name="Content Placeholder 3">
            <a:extLst>
              <a:ext uri="{FF2B5EF4-FFF2-40B4-BE49-F238E27FC236}">
                <a16:creationId xmlns:a16="http://schemas.microsoft.com/office/drawing/2014/main" id="{2AACA9C9-1B89-46D8-B747-86621E3E8A42}"/>
              </a:ext>
            </a:extLst>
          </p:cNvPr>
          <p:cNvSpPr>
            <a:spLocks noGrp="1"/>
          </p:cNvSpPr>
          <p:nvPr>
            <p:ph sz="half" idx="2"/>
          </p:nvPr>
        </p:nvSpPr>
        <p:spPr/>
        <p:txBody>
          <a:bodyPr/>
          <a:lstStyle/>
          <a:p>
            <a:r>
              <a:rPr lang="en-GB" dirty="0"/>
              <a:t>Defining love in professional roles is problematic because there is no skill set that can be applied, taught or measured. Nevertheless, to deny the existence of love, particularly when research has already confirmed that love matters is unhelpful.</a:t>
            </a:r>
          </a:p>
        </p:txBody>
      </p:sp>
    </p:spTree>
    <p:extLst>
      <p:ext uri="{BB962C8B-B14F-4D97-AF65-F5344CB8AC3E}">
        <p14:creationId xmlns:p14="http://schemas.microsoft.com/office/powerpoint/2010/main" val="2907237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22683-9F0E-4CD0-88B9-2834FD4781D4}"/>
              </a:ext>
            </a:extLst>
          </p:cNvPr>
          <p:cNvSpPr>
            <a:spLocks noGrp="1"/>
          </p:cNvSpPr>
          <p:nvPr>
            <p:ph type="title"/>
          </p:nvPr>
        </p:nvSpPr>
        <p:spPr/>
        <p:txBody>
          <a:bodyPr/>
          <a:lstStyle/>
          <a:p>
            <a:r>
              <a:rPr lang="en-GB" dirty="0"/>
              <a:t>Professional Love/Cariad </a:t>
            </a:r>
            <a:r>
              <a:rPr lang="en-GB" dirty="0" err="1"/>
              <a:t>Proffesiynol</a:t>
            </a:r>
            <a:endParaRPr lang="en-GB" dirty="0"/>
          </a:p>
        </p:txBody>
      </p:sp>
      <p:sp>
        <p:nvSpPr>
          <p:cNvPr id="3" name="Content Placeholder 2">
            <a:extLst>
              <a:ext uri="{FF2B5EF4-FFF2-40B4-BE49-F238E27FC236}">
                <a16:creationId xmlns:a16="http://schemas.microsoft.com/office/drawing/2014/main" id="{21A98EBF-C232-435D-9BB9-B81171653FBB}"/>
              </a:ext>
            </a:extLst>
          </p:cNvPr>
          <p:cNvSpPr>
            <a:spLocks noGrp="1"/>
          </p:cNvSpPr>
          <p:nvPr>
            <p:ph sz="half" idx="1"/>
          </p:nvPr>
        </p:nvSpPr>
        <p:spPr/>
        <p:txBody>
          <a:bodyPr/>
          <a:lstStyle/>
          <a:p>
            <a:r>
              <a:rPr lang="en-GB" dirty="0"/>
              <a:t>Mae cariad </a:t>
            </a:r>
            <a:r>
              <a:rPr lang="en-GB" dirty="0" err="1"/>
              <a:t>proffesiynol</a:t>
            </a:r>
            <a:r>
              <a:rPr lang="en-GB" dirty="0"/>
              <a:t> </a:t>
            </a:r>
            <a:r>
              <a:rPr lang="en-GB" dirty="0" err="1"/>
              <a:t>yn</a:t>
            </a:r>
            <a:r>
              <a:rPr lang="en-GB" dirty="0"/>
              <a:t> </a:t>
            </a:r>
            <a:r>
              <a:rPr lang="en-GB" dirty="0" err="1"/>
              <a:t>ymwneud</a:t>
            </a:r>
            <a:r>
              <a:rPr lang="en-GB" dirty="0"/>
              <a:t> â </a:t>
            </a:r>
            <a:r>
              <a:rPr lang="en-GB" dirty="0" err="1"/>
              <a:t>sensitifrwydd</a:t>
            </a:r>
            <a:r>
              <a:rPr lang="en-GB" dirty="0"/>
              <a:t> </a:t>
            </a:r>
            <a:r>
              <a:rPr lang="en-GB" dirty="0" err="1"/>
              <a:t>oedolion</a:t>
            </a:r>
            <a:r>
              <a:rPr lang="en-GB" dirty="0"/>
              <a:t> </a:t>
            </a:r>
            <a:r>
              <a:rPr lang="en-GB" dirty="0" err="1"/>
              <a:t>tuag</a:t>
            </a:r>
            <a:r>
              <a:rPr lang="en-GB" dirty="0"/>
              <a:t> at y plant </a:t>
            </a:r>
            <a:r>
              <a:rPr lang="en-GB" dirty="0" err="1"/>
              <a:t>ifanc</a:t>
            </a:r>
            <a:r>
              <a:rPr lang="en-GB" dirty="0"/>
              <a:t> </a:t>
            </a:r>
            <a:r>
              <a:rPr lang="en-GB" dirty="0" err="1"/>
              <a:t>iawn</a:t>
            </a:r>
            <a:r>
              <a:rPr lang="en-GB" dirty="0"/>
              <a:t> </a:t>
            </a:r>
            <a:r>
              <a:rPr lang="en-GB" dirty="0" err="1"/>
              <a:t>yn</a:t>
            </a:r>
            <a:r>
              <a:rPr lang="en-GB" dirty="0"/>
              <a:t> </a:t>
            </a:r>
            <a:r>
              <a:rPr lang="en-GB" dirty="0" err="1"/>
              <a:t>eu</a:t>
            </a:r>
            <a:r>
              <a:rPr lang="en-GB" dirty="0"/>
              <a:t> </a:t>
            </a:r>
            <a:r>
              <a:rPr lang="en-GB" dirty="0" err="1"/>
              <a:t>gofal</a:t>
            </a:r>
            <a:r>
              <a:rPr lang="en-GB" dirty="0"/>
              <a:t> a ""</a:t>
            </a:r>
            <a:r>
              <a:rPr lang="en-GB" dirty="0" err="1"/>
              <a:t>darllen</a:t>
            </a:r>
            <a:r>
              <a:rPr lang="en-GB" dirty="0"/>
              <a:t>"" </a:t>
            </a:r>
            <a:r>
              <a:rPr lang="en-GB" dirty="0" err="1"/>
              <a:t>yr</a:t>
            </a:r>
            <a:r>
              <a:rPr lang="en-GB" dirty="0"/>
              <a:t> </a:t>
            </a:r>
            <a:r>
              <a:rPr lang="en-GB" dirty="0" err="1"/>
              <a:t>hyn</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i</a:t>
            </a:r>
            <a:r>
              <a:rPr lang="en-GB" dirty="0"/>
              <a:t> </a:t>
            </a:r>
            <a:r>
              <a:rPr lang="en-GB" dirty="0" err="1"/>
              <a:t>wneud</a:t>
            </a:r>
            <a:r>
              <a:rPr lang="en-GB" dirty="0"/>
              <a:t> </a:t>
            </a:r>
            <a:r>
              <a:rPr lang="en-GB" dirty="0" err="1"/>
              <a:t>i</a:t>
            </a:r>
            <a:r>
              <a:rPr lang="en-GB" dirty="0"/>
              <a:t> </a:t>
            </a:r>
            <a:r>
              <a:rPr lang="en-GB" dirty="0" err="1"/>
              <a:t>blentyn</a:t>
            </a:r>
            <a:r>
              <a:rPr lang="en-GB" dirty="0"/>
              <a:t> </a:t>
            </a:r>
            <a:r>
              <a:rPr lang="en-GB" dirty="0" err="1"/>
              <a:t>deimlo</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garu</a:t>
            </a:r>
            <a:r>
              <a:rPr lang="en-GB" dirty="0"/>
              <a:t> </a:t>
            </a:r>
            <a:r>
              <a:rPr lang="en-GB" dirty="0" err="1"/>
              <a:t>ar</a:t>
            </a:r>
            <a:r>
              <a:rPr lang="en-GB" dirty="0"/>
              <a:t> </a:t>
            </a:r>
            <a:r>
              <a:rPr lang="en-GB" dirty="0" err="1"/>
              <a:t>unrhyw</a:t>
            </a:r>
            <a:r>
              <a:rPr lang="en-GB" dirty="0"/>
              <a:t> </a:t>
            </a:r>
            <a:r>
              <a:rPr lang="en-GB" dirty="0" err="1"/>
              <a:t>adeg</a:t>
            </a:r>
            <a:r>
              <a:rPr lang="en-GB" dirty="0"/>
              <a:t>.</a:t>
            </a:r>
          </a:p>
          <a:p>
            <a:r>
              <a:rPr lang="en-GB" dirty="0"/>
              <a:t>(</a:t>
            </a:r>
            <a:r>
              <a:rPr lang="en-GB" dirty="0" err="1"/>
              <a:t>Prifysgol</a:t>
            </a:r>
            <a:r>
              <a:rPr lang="en-GB" dirty="0"/>
              <a:t> Sheffield, 2015).</a:t>
            </a:r>
          </a:p>
          <a:p>
            <a:endParaRPr lang="en-GB" dirty="0"/>
          </a:p>
        </p:txBody>
      </p:sp>
      <p:sp>
        <p:nvSpPr>
          <p:cNvPr id="4" name="Content Placeholder 3">
            <a:extLst>
              <a:ext uri="{FF2B5EF4-FFF2-40B4-BE49-F238E27FC236}">
                <a16:creationId xmlns:a16="http://schemas.microsoft.com/office/drawing/2014/main" id="{73C1DD03-0013-4C1A-9489-0DA609D20BC3}"/>
              </a:ext>
            </a:extLst>
          </p:cNvPr>
          <p:cNvSpPr>
            <a:spLocks noGrp="1"/>
          </p:cNvSpPr>
          <p:nvPr>
            <p:ph sz="half" idx="2"/>
          </p:nvPr>
        </p:nvSpPr>
        <p:spPr/>
        <p:txBody>
          <a:bodyPr/>
          <a:lstStyle/>
          <a:p>
            <a:r>
              <a:rPr lang="en-GB" dirty="0"/>
              <a:t>Professional love is about adults’ sensitivity towards the very young children in their care and “”reading”” what is needed to make a child feel loved at any moment in time.</a:t>
            </a:r>
          </a:p>
          <a:p>
            <a:pPr marL="0" indent="0">
              <a:buNone/>
            </a:pPr>
            <a:r>
              <a:rPr lang="en-GB" dirty="0"/>
              <a:t>(University of Sheffield, 2015).</a:t>
            </a:r>
          </a:p>
        </p:txBody>
      </p:sp>
    </p:spTree>
    <p:extLst>
      <p:ext uri="{BB962C8B-B14F-4D97-AF65-F5344CB8AC3E}">
        <p14:creationId xmlns:p14="http://schemas.microsoft.com/office/powerpoint/2010/main" val="2901842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3BC6-B28D-40F3-82F0-D85EBF777578}"/>
              </a:ext>
            </a:extLst>
          </p:cNvPr>
          <p:cNvSpPr>
            <a:spLocks noGrp="1"/>
          </p:cNvSpPr>
          <p:nvPr>
            <p:ph type="title"/>
          </p:nvPr>
        </p:nvSpPr>
        <p:spPr/>
        <p:txBody>
          <a:bodyPr/>
          <a:lstStyle/>
          <a:p>
            <a:r>
              <a:rPr lang="en-GB" dirty="0"/>
              <a:t>Professional love/Cariad </a:t>
            </a:r>
            <a:r>
              <a:rPr lang="en-GB" dirty="0" err="1"/>
              <a:t>Proffesiynol</a:t>
            </a:r>
            <a:r>
              <a:rPr lang="en-GB" dirty="0"/>
              <a:t>.</a:t>
            </a:r>
          </a:p>
        </p:txBody>
      </p:sp>
      <p:sp>
        <p:nvSpPr>
          <p:cNvPr id="3" name="Content Placeholder 2">
            <a:extLst>
              <a:ext uri="{FF2B5EF4-FFF2-40B4-BE49-F238E27FC236}">
                <a16:creationId xmlns:a16="http://schemas.microsoft.com/office/drawing/2014/main" id="{CF509244-D9CE-4345-9CB2-AF0D2EC7CA8F}"/>
              </a:ext>
            </a:extLst>
          </p:cNvPr>
          <p:cNvSpPr>
            <a:spLocks noGrp="1"/>
          </p:cNvSpPr>
          <p:nvPr>
            <p:ph sz="half" idx="1"/>
          </p:nvPr>
        </p:nvSpPr>
        <p:spPr/>
        <p:txBody>
          <a:bodyPr>
            <a:normAutofit lnSpcReduction="10000"/>
          </a:bodyPr>
          <a:lstStyle/>
          <a:p>
            <a:r>
              <a:rPr lang="en-GB" dirty="0"/>
              <a:t>'Cariad </a:t>
            </a:r>
            <a:r>
              <a:rPr lang="en-GB" dirty="0" err="1"/>
              <a:t>yw'r</a:t>
            </a:r>
            <a:r>
              <a:rPr lang="en-GB" dirty="0"/>
              <a:t> </a:t>
            </a:r>
            <a:r>
              <a:rPr lang="en-GB" dirty="0" err="1"/>
              <a:t>hyn</a:t>
            </a:r>
            <a:r>
              <a:rPr lang="en-GB" dirty="0"/>
              <a:t> y </a:t>
            </a:r>
            <a:r>
              <a:rPr lang="en-GB" dirty="0" err="1"/>
              <a:t>mae</a:t>
            </a:r>
            <a:r>
              <a:rPr lang="en-GB" dirty="0"/>
              <a:t> </a:t>
            </a:r>
            <a:r>
              <a:rPr lang="en-GB" dirty="0" err="1"/>
              <a:t>pobl</a:t>
            </a:r>
            <a:r>
              <a:rPr lang="en-GB" dirty="0"/>
              <a:t> </a:t>
            </a:r>
            <a:r>
              <a:rPr lang="en-GB" dirty="0" err="1"/>
              <a:t>yn</a:t>
            </a:r>
            <a:r>
              <a:rPr lang="en-GB" dirty="0"/>
              <a:t> </a:t>
            </a:r>
            <a:r>
              <a:rPr lang="en-GB" dirty="0" err="1"/>
              <a:t>ei</a:t>
            </a:r>
            <a:r>
              <a:rPr lang="en-GB" dirty="0"/>
              <a:t> </a:t>
            </a:r>
            <a:r>
              <a:rPr lang="en-GB" dirty="0" err="1"/>
              <a:t>ddweud</a:t>
            </a:r>
            <a:r>
              <a:rPr lang="en-GB" dirty="0"/>
              <a:t>', </a:t>
            </a:r>
            <a:r>
              <a:rPr lang="en-GB" dirty="0" err="1"/>
              <a:t>yn</a:t>
            </a:r>
            <a:r>
              <a:rPr lang="en-GB" dirty="0"/>
              <a:t> </a:t>
            </a:r>
            <a:r>
              <a:rPr lang="en-GB" dirty="0" err="1"/>
              <a:t>golygu</a:t>
            </a:r>
            <a:r>
              <a:rPr lang="en-GB" dirty="0"/>
              <a:t> </a:t>
            </a:r>
            <a:r>
              <a:rPr lang="en-GB" dirty="0" err="1"/>
              <a:t>mewn</a:t>
            </a:r>
            <a:r>
              <a:rPr lang="en-GB" dirty="0"/>
              <a:t> </a:t>
            </a:r>
            <a:r>
              <a:rPr lang="en-GB" dirty="0" err="1"/>
              <a:t>ystyr</a:t>
            </a:r>
            <a:r>
              <a:rPr lang="en-GB" dirty="0"/>
              <a:t> </a:t>
            </a:r>
            <a:r>
              <a:rPr lang="en-GB" dirty="0" err="1"/>
              <a:t>ffenomenolegol</a:t>
            </a:r>
            <a:r>
              <a:rPr lang="en-GB" dirty="0"/>
              <a:t> y </a:t>
            </a:r>
            <a:r>
              <a:rPr lang="en-GB" dirty="0" err="1"/>
              <a:t>dylai</a:t>
            </a:r>
            <a:r>
              <a:rPr lang="en-GB" dirty="0"/>
              <a:t> </a:t>
            </a:r>
            <a:r>
              <a:rPr lang="en-GB" dirty="0" err="1"/>
              <a:t>profiadau</a:t>
            </a:r>
            <a:r>
              <a:rPr lang="en-GB" dirty="0"/>
              <a:t> </a:t>
            </a:r>
            <a:r>
              <a:rPr lang="en-GB" dirty="0" err="1"/>
              <a:t>byw</a:t>
            </a:r>
            <a:r>
              <a:rPr lang="en-GB" dirty="0"/>
              <a:t> </a:t>
            </a:r>
            <a:r>
              <a:rPr lang="en-GB" dirty="0" err="1"/>
              <a:t>pobl</a:t>
            </a:r>
            <a:r>
              <a:rPr lang="en-GB" dirty="0"/>
              <a:t> a </a:t>
            </a:r>
            <a:r>
              <a:rPr lang="en-GB" dirty="0" err="1"/>
              <a:t>disgrifiadau</a:t>
            </a:r>
            <a:r>
              <a:rPr lang="en-GB" dirty="0"/>
              <a:t> o </a:t>
            </a:r>
            <a:r>
              <a:rPr lang="en-GB" dirty="0" err="1"/>
              <a:t>gariad</a:t>
            </a:r>
            <a:r>
              <a:rPr lang="en-GB" dirty="0"/>
              <a:t> </a:t>
            </a:r>
            <a:r>
              <a:rPr lang="en-GB" dirty="0" err="1"/>
              <a:t>gael</a:t>
            </a:r>
            <a:r>
              <a:rPr lang="en-GB" dirty="0"/>
              <a:t> </a:t>
            </a:r>
            <a:r>
              <a:rPr lang="en-GB" dirty="0" err="1"/>
              <a:t>eu</a:t>
            </a:r>
            <a:r>
              <a:rPr lang="en-GB" dirty="0"/>
              <a:t> </a:t>
            </a:r>
            <a:r>
              <a:rPr lang="en-GB" dirty="0" err="1"/>
              <a:t>cymryd</a:t>
            </a:r>
            <a:r>
              <a:rPr lang="en-GB" dirty="0"/>
              <a:t> o </a:t>
            </a:r>
            <a:r>
              <a:rPr lang="en-GB" dirty="0" err="1"/>
              <a:t>ddifrif</a:t>
            </a:r>
            <a:r>
              <a:rPr lang="en-GB" dirty="0"/>
              <a:t> </a:t>
            </a:r>
            <a:r>
              <a:rPr lang="en-GB" dirty="0" err="1"/>
              <a:t>gan</a:t>
            </a:r>
            <a:r>
              <a:rPr lang="en-GB" dirty="0"/>
              <a:t> </a:t>
            </a:r>
            <a:r>
              <a:rPr lang="en-GB" dirty="0" err="1"/>
              <a:t>ymchwilwyr</a:t>
            </a:r>
            <a:r>
              <a:rPr lang="en-GB" dirty="0"/>
              <a:t> cariad. Cariad </a:t>
            </a:r>
            <a:r>
              <a:rPr lang="en-GB" dirty="0" err="1"/>
              <a:t>yw'r</a:t>
            </a:r>
            <a:r>
              <a:rPr lang="en-GB" dirty="0"/>
              <a:t> </a:t>
            </a:r>
            <a:r>
              <a:rPr lang="en-GB" dirty="0" err="1"/>
              <a:t>hyn</a:t>
            </a:r>
            <a:r>
              <a:rPr lang="en-GB" dirty="0"/>
              <a:t> y </a:t>
            </a:r>
            <a:r>
              <a:rPr lang="en-GB" dirty="0" err="1"/>
              <a:t>mae</a:t>
            </a:r>
            <a:r>
              <a:rPr lang="en-GB" dirty="0"/>
              <a:t> </a:t>
            </a:r>
            <a:r>
              <a:rPr lang="en-GB" dirty="0" err="1"/>
              <a:t>pobl</a:t>
            </a:r>
            <a:r>
              <a:rPr lang="en-GB" dirty="0"/>
              <a:t> </a:t>
            </a:r>
            <a:r>
              <a:rPr lang="en-GB" dirty="0" err="1"/>
              <a:t>yn</a:t>
            </a:r>
            <a:r>
              <a:rPr lang="en-GB" dirty="0"/>
              <a:t> </a:t>
            </a:r>
            <a:r>
              <a:rPr lang="en-GB" dirty="0" err="1"/>
              <a:t>ei</a:t>
            </a:r>
            <a:r>
              <a:rPr lang="en-GB" dirty="0"/>
              <a:t> </a:t>
            </a:r>
            <a:r>
              <a:rPr lang="en-GB" dirty="0" err="1"/>
              <a:t>ddisgrifio</a:t>
            </a:r>
            <a:r>
              <a:rPr lang="en-GB" dirty="0"/>
              <a:t> </a:t>
            </a:r>
            <a:r>
              <a:rPr lang="en-GB" dirty="0" err="1"/>
              <a:t>fel</a:t>
            </a:r>
            <a:r>
              <a:rPr lang="en-GB" dirty="0"/>
              <a:t> un </a:t>
            </a:r>
            <a:r>
              <a:rPr lang="en-GB" dirty="0" err="1"/>
              <a:t>sy'n</a:t>
            </a:r>
            <a:endParaRPr lang="en-GB" dirty="0"/>
          </a:p>
          <a:p>
            <a:r>
              <a:rPr lang="en-GB" dirty="0"/>
              <a:t>(Gratzke, 2015)</a:t>
            </a:r>
          </a:p>
          <a:p>
            <a:endParaRPr lang="en-GB" dirty="0"/>
          </a:p>
        </p:txBody>
      </p:sp>
      <p:sp>
        <p:nvSpPr>
          <p:cNvPr id="4" name="Content Placeholder 3">
            <a:extLst>
              <a:ext uri="{FF2B5EF4-FFF2-40B4-BE49-F238E27FC236}">
                <a16:creationId xmlns:a16="http://schemas.microsoft.com/office/drawing/2014/main" id="{11BD0D19-0CC1-4479-940C-C581BF4A911B}"/>
              </a:ext>
            </a:extLst>
          </p:cNvPr>
          <p:cNvSpPr>
            <a:spLocks noGrp="1"/>
          </p:cNvSpPr>
          <p:nvPr>
            <p:ph sz="half" idx="2"/>
          </p:nvPr>
        </p:nvSpPr>
        <p:spPr/>
        <p:txBody>
          <a:bodyPr>
            <a:normAutofit lnSpcReduction="10000"/>
          </a:bodyPr>
          <a:lstStyle/>
          <a:p>
            <a:r>
              <a:rPr lang="en-GB" dirty="0"/>
              <a:t>‘Love is what people say it is’, means in a phenomenological sense that people’s lived experiences and descriptions of love should be taken seriously by love researchers. Love is what people describe it as being</a:t>
            </a:r>
          </a:p>
          <a:p>
            <a:r>
              <a:rPr lang="en-GB" dirty="0"/>
              <a:t>(Gratzke, 2015)</a:t>
            </a:r>
          </a:p>
        </p:txBody>
      </p:sp>
    </p:spTree>
    <p:extLst>
      <p:ext uri="{BB962C8B-B14F-4D97-AF65-F5344CB8AC3E}">
        <p14:creationId xmlns:p14="http://schemas.microsoft.com/office/powerpoint/2010/main" val="1999967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1AF4-CFAB-4403-A9A7-0136870A2DD7}"/>
              </a:ext>
            </a:extLst>
          </p:cNvPr>
          <p:cNvSpPr>
            <a:spLocks noGrp="1"/>
          </p:cNvSpPr>
          <p:nvPr>
            <p:ph type="title"/>
          </p:nvPr>
        </p:nvSpPr>
        <p:spPr/>
        <p:txBody>
          <a:bodyPr/>
          <a:lstStyle/>
          <a:p>
            <a:r>
              <a:rPr lang="en-GB" dirty="0"/>
              <a:t>Five Developmental Pathways</a:t>
            </a:r>
          </a:p>
        </p:txBody>
      </p:sp>
      <p:sp>
        <p:nvSpPr>
          <p:cNvPr id="3" name="Content Placeholder 2">
            <a:extLst>
              <a:ext uri="{FF2B5EF4-FFF2-40B4-BE49-F238E27FC236}">
                <a16:creationId xmlns:a16="http://schemas.microsoft.com/office/drawing/2014/main" id="{403952A7-FCEE-441F-B449-1CC18DA7EFBD}"/>
              </a:ext>
            </a:extLst>
          </p:cNvPr>
          <p:cNvSpPr>
            <a:spLocks noGrp="1"/>
          </p:cNvSpPr>
          <p:nvPr>
            <p:ph sz="half" idx="1"/>
          </p:nvPr>
        </p:nvSpPr>
        <p:spPr/>
        <p:txBody>
          <a:bodyPr>
            <a:normAutofit lnSpcReduction="10000"/>
          </a:bodyPr>
          <a:lstStyle/>
          <a:p>
            <a:r>
              <a:rPr lang="en-GB" dirty="0" err="1"/>
              <a:t>Berthyn</a:t>
            </a:r>
            <a:endParaRPr lang="en-GB" dirty="0"/>
          </a:p>
          <a:p>
            <a:r>
              <a:rPr lang="en-GB" dirty="0" err="1"/>
              <a:t>Cyfathrebiad</a:t>
            </a:r>
            <a:endParaRPr lang="en-GB" dirty="0"/>
          </a:p>
          <a:p>
            <a:r>
              <a:rPr lang="en-GB" dirty="0" err="1"/>
              <a:t>Archwilio</a:t>
            </a:r>
            <a:endParaRPr lang="en-GB" dirty="0"/>
          </a:p>
          <a:p>
            <a:r>
              <a:rPr lang="en-GB" dirty="0" err="1"/>
              <a:t>Datblygiad</a:t>
            </a:r>
            <a:r>
              <a:rPr lang="en-GB" dirty="0"/>
              <a:t> </a:t>
            </a:r>
            <a:r>
              <a:rPr lang="en-GB" dirty="0" err="1"/>
              <a:t>Corfforol</a:t>
            </a:r>
            <a:endParaRPr lang="en-GB" dirty="0"/>
          </a:p>
          <a:p>
            <a:r>
              <a:rPr lang="en-GB" dirty="0" err="1"/>
              <a:t>Lles</a:t>
            </a:r>
            <a:endParaRPr lang="en-GB" dirty="0"/>
          </a:p>
          <a:p>
            <a:endParaRPr lang="en-GB" dirty="0"/>
          </a:p>
          <a:p>
            <a:r>
              <a:rPr lang="en-GB" dirty="0" err="1"/>
              <a:t>Cwricwlwm</a:t>
            </a:r>
            <a:r>
              <a:rPr lang="en-GB" dirty="0"/>
              <a:t> </a:t>
            </a:r>
            <a:r>
              <a:rPr lang="en-GB" dirty="0" err="1"/>
              <a:t>ar</a:t>
            </a:r>
            <a:r>
              <a:rPr lang="en-GB" dirty="0"/>
              <a:t> </a:t>
            </a:r>
            <a:r>
              <a:rPr lang="en-GB" dirty="0" err="1"/>
              <a:t>gyfer</a:t>
            </a:r>
            <a:r>
              <a:rPr lang="en-GB" dirty="0"/>
              <a:t> </a:t>
            </a:r>
            <a:r>
              <a:rPr lang="en-GB" dirty="0" err="1"/>
              <a:t>lleoliadau</a:t>
            </a:r>
            <a:r>
              <a:rPr lang="en-GB" dirty="0"/>
              <a:t> </a:t>
            </a:r>
            <a:r>
              <a:rPr lang="en-GB" dirty="0" err="1"/>
              <a:t>nas</a:t>
            </a:r>
            <a:r>
              <a:rPr lang="en-GB" dirty="0"/>
              <a:t> </a:t>
            </a:r>
            <a:r>
              <a:rPr lang="en-GB" dirty="0" err="1"/>
              <a:t>cynhelir</a:t>
            </a:r>
            <a:r>
              <a:rPr lang="en-GB" dirty="0"/>
              <a:t> (2021)</a:t>
            </a:r>
          </a:p>
          <a:p>
            <a:endParaRPr lang="en-GB" dirty="0"/>
          </a:p>
        </p:txBody>
      </p:sp>
      <p:sp>
        <p:nvSpPr>
          <p:cNvPr id="4" name="Content Placeholder 3">
            <a:extLst>
              <a:ext uri="{FF2B5EF4-FFF2-40B4-BE49-F238E27FC236}">
                <a16:creationId xmlns:a16="http://schemas.microsoft.com/office/drawing/2014/main" id="{5926E7D8-F6A6-4EBF-86B5-41BD718D216F}"/>
              </a:ext>
            </a:extLst>
          </p:cNvPr>
          <p:cNvSpPr>
            <a:spLocks noGrp="1"/>
          </p:cNvSpPr>
          <p:nvPr>
            <p:ph sz="half" idx="2"/>
          </p:nvPr>
        </p:nvSpPr>
        <p:spPr/>
        <p:txBody>
          <a:bodyPr>
            <a:normAutofit lnSpcReduction="10000"/>
          </a:bodyPr>
          <a:lstStyle/>
          <a:p>
            <a:r>
              <a:rPr lang="en-GB" dirty="0"/>
              <a:t>Belonging</a:t>
            </a:r>
          </a:p>
          <a:p>
            <a:r>
              <a:rPr lang="en-GB" dirty="0"/>
              <a:t>Communication</a:t>
            </a:r>
          </a:p>
          <a:p>
            <a:r>
              <a:rPr lang="en-GB" dirty="0"/>
              <a:t>Exploration</a:t>
            </a:r>
          </a:p>
          <a:p>
            <a:r>
              <a:rPr lang="en-GB" dirty="0"/>
              <a:t>Physical Development</a:t>
            </a:r>
          </a:p>
          <a:p>
            <a:r>
              <a:rPr lang="en-GB" dirty="0"/>
              <a:t>Well-Being</a:t>
            </a:r>
          </a:p>
          <a:p>
            <a:endParaRPr lang="en-GB" dirty="0"/>
          </a:p>
          <a:p>
            <a:r>
              <a:rPr lang="en-GB" dirty="0"/>
              <a:t>Curriculum for non maintained settings (2021)</a:t>
            </a:r>
          </a:p>
        </p:txBody>
      </p:sp>
    </p:spTree>
    <p:extLst>
      <p:ext uri="{BB962C8B-B14F-4D97-AF65-F5344CB8AC3E}">
        <p14:creationId xmlns:p14="http://schemas.microsoft.com/office/powerpoint/2010/main" val="573658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65830-8CCD-476E-BD9A-830FDE3E7CF6}"/>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3A2F915D-8E84-4E22-915C-CC4D59132DD0}"/>
              </a:ext>
            </a:extLst>
          </p:cNvPr>
          <p:cNvSpPr>
            <a:spLocks noGrp="1"/>
          </p:cNvSpPr>
          <p:nvPr>
            <p:ph idx="1"/>
          </p:nvPr>
        </p:nvSpPr>
        <p:spPr/>
        <p:txBody>
          <a:bodyPr>
            <a:normAutofit fontScale="77500" lnSpcReduction="20000"/>
          </a:bodyPr>
          <a:lstStyle/>
          <a:p>
            <a:endParaRPr lang="en-GB" dirty="0"/>
          </a:p>
          <a:p>
            <a:pPr marL="0" indent="0">
              <a:buNone/>
            </a:pPr>
            <a:r>
              <a:rPr lang="en-GB" dirty="0"/>
              <a:t>Goldschmied, E. and Jackson, S. (2004) People under three : young children in day care. 2nd Ed. London ;: Routledge. doi:10.4324/9780203511381.</a:t>
            </a:r>
          </a:p>
          <a:p>
            <a:pPr marL="0" indent="0">
              <a:buNone/>
            </a:pPr>
            <a:r>
              <a:rPr lang="en-GB" dirty="0"/>
              <a:t>Gratzke, M. 2015. “Love is What People Say It Is.” Gratzke Inaugural Speech. April 27. Love Research Hull Accessed October 1, 2017. </a:t>
            </a:r>
            <a:r>
              <a:rPr lang="en-GB" dirty="0">
                <a:hlinkClick r:id="rId2"/>
              </a:rPr>
              <a:t>https://archive.org/details/MichaelGratzkeInaugural Hull2015</a:t>
            </a:r>
            <a:r>
              <a:rPr lang="en-GB" dirty="0"/>
              <a:t>.</a:t>
            </a:r>
          </a:p>
          <a:p>
            <a:pPr marL="0" indent="0">
              <a:buNone/>
            </a:pPr>
            <a:r>
              <a:rPr lang="en-GB" dirty="0"/>
              <a:t>University of Sheffield. (2015). Professional Love in Early Years Settings: A Report of the Summary of Findings. (Available on Moodle).</a:t>
            </a:r>
          </a:p>
          <a:p>
            <a:pPr marL="0" indent="0">
              <a:buNone/>
            </a:pPr>
            <a:r>
              <a:rPr lang="en-GB" dirty="0" err="1"/>
              <a:t>Vamos</a:t>
            </a:r>
            <a:r>
              <a:rPr lang="en-GB" dirty="0"/>
              <a:t>, J. (2015) ‘FREE TO MOVE, FREE TO BE’, The American journal of psychoanalysis, 75(1), pp. 65–75. doi:10.1057/ajp.2014.60.</a:t>
            </a:r>
          </a:p>
          <a:p>
            <a:endParaRPr lang="en-GB" dirty="0"/>
          </a:p>
          <a:p>
            <a:endParaRPr lang="en-GB" dirty="0"/>
          </a:p>
        </p:txBody>
      </p:sp>
    </p:spTree>
    <p:extLst>
      <p:ext uri="{BB962C8B-B14F-4D97-AF65-F5344CB8AC3E}">
        <p14:creationId xmlns:p14="http://schemas.microsoft.com/office/powerpoint/2010/main" val="22271625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523</TotalTime>
  <Words>1981</Words>
  <Application>Microsoft Office PowerPoint</Application>
  <PresentationFormat>Widescreen</PresentationFormat>
  <Paragraphs>153</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inherit</vt:lpstr>
      <vt:lpstr>Myriad Pro</vt:lpstr>
      <vt:lpstr>Arial</vt:lpstr>
      <vt:lpstr>Calibri</vt:lpstr>
      <vt:lpstr>Open Sans</vt:lpstr>
      <vt:lpstr>Roboto</vt:lpstr>
      <vt:lpstr>20140311PresentationUWTSDTemplate</vt:lpstr>
      <vt:lpstr>The First Thousand Days. Enabling Environments and Experiences/Galluogi Amgylcheddau a Phrofiadau. </vt:lpstr>
      <vt:lpstr>Enabling Experiences</vt:lpstr>
      <vt:lpstr>Enabling Experiences</vt:lpstr>
      <vt:lpstr>Emmi Pikler</vt:lpstr>
      <vt:lpstr>Pikler Babies</vt:lpstr>
      <vt:lpstr>Pikler Principles</vt:lpstr>
      <vt:lpstr>Pikler</vt:lpstr>
      <vt:lpstr>Observation of Boris/Arsylwi Boris.</vt:lpstr>
      <vt:lpstr>A Pikler climbing Arch.</vt:lpstr>
      <vt:lpstr>Outdoor Environments</vt:lpstr>
      <vt:lpstr>PowerPoint Presentation</vt:lpstr>
      <vt:lpstr>Treasure Baskets</vt:lpstr>
      <vt:lpstr>Treasure Baskets</vt:lpstr>
      <vt:lpstr>A Language Rich Environment</vt:lpstr>
      <vt:lpstr>PowerPoint Presentation</vt:lpstr>
      <vt:lpstr>Professional Love/Cariad Proffesiynol</vt:lpstr>
      <vt:lpstr>Professional love/Cariad Proffesiynol</vt:lpstr>
      <vt:lpstr>Professional Love/Cariad Proffesiynol</vt:lpstr>
      <vt:lpstr>Professional Love/Cariad Proffesiynol</vt:lpstr>
      <vt:lpstr>Professional love/Cariad Proffesiynol.</vt:lpstr>
      <vt:lpstr>Five Developmental Pathways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Thousand Days. Enabling Environments and Experiences.</dc:title>
  <dc:creator>Paul Darby</dc:creator>
  <cp:lastModifiedBy>Paul Darby</cp:lastModifiedBy>
  <cp:revision>4</cp:revision>
  <dcterms:created xsi:type="dcterms:W3CDTF">2022-01-04T08:38:56Z</dcterms:created>
  <dcterms:modified xsi:type="dcterms:W3CDTF">2022-10-28T14:23:49Z</dcterms:modified>
</cp:coreProperties>
</file>